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75" r:id="rId3"/>
    <p:sldId id="258" r:id="rId4"/>
    <p:sldId id="278" r:id="rId5"/>
    <p:sldId id="259" r:id="rId6"/>
    <p:sldId id="260" r:id="rId7"/>
    <p:sldId id="261" r:id="rId8"/>
    <p:sldId id="262" r:id="rId9"/>
    <p:sldId id="265" r:id="rId10"/>
    <p:sldId id="264" r:id="rId11"/>
    <p:sldId id="263" r:id="rId12"/>
    <p:sldId id="266" r:id="rId13"/>
    <p:sldId id="295" r:id="rId14"/>
    <p:sldId id="267" r:id="rId15"/>
    <p:sldId id="296" r:id="rId16"/>
    <p:sldId id="269" r:id="rId17"/>
    <p:sldId id="270" r:id="rId18"/>
    <p:sldId id="271" r:id="rId19"/>
    <p:sldId id="272" r:id="rId20"/>
    <p:sldId id="273" r:id="rId21"/>
    <p:sldId id="274" r:id="rId22"/>
    <p:sldId id="297" r:id="rId23"/>
    <p:sldId id="277" r:id="rId24"/>
    <p:sldId id="276" r:id="rId25"/>
    <p:sldId id="279" r:id="rId26"/>
    <p:sldId id="280" r:id="rId27"/>
    <p:sldId id="281" r:id="rId28"/>
    <p:sldId id="282" r:id="rId29"/>
    <p:sldId id="283" r:id="rId30"/>
    <p:sldId id="285" r:id="rId31"/>
    <p:sldId id="286" r:id="rId32"/>
    <p:sldId id="288" r:id="rId33"/>
    <p:sldId id="289" r:id="rId34"/>
    <p:sldId id="292" r:id="rId35"/>
    <p:sldId id="291" r:id="rId36"/>
    <p:sldId id="293" r:id="rId37"/>
    <p:sldId id="294" r:id="rId38"/>
    <p:sldId id="28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4566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#15 - 2023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3526-C35B-4FA6-9714-59ED0798E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Contoh-contoh</a:t>
            </a:r>
            <a:r>
              <a:rPr lang="en-US" b="1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74E4E-F6D6-4543-9731-D6B921C61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885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/>
              <a:t>R</a:t>
            </a:r>
            <a:r>
              <a:rPr lang="en-US" b="1" baseline="30000" dirty="0"/>
              <a:t>n</a:t>
            </a:r>
            <a:r>
              <a:rPr lang="en-US" b="1" dirty="0"/>
              <a:t> (</a:t>
            </a:r>
            <a:r>
              <a:rPr lang="en-US" b="1" dirty="0" err="1"/>
              <a:t>termasuk</a:t>
            </a:r>
            <a:r>
              <a:rPr lang="en-US" b="1" dirty="0"/>
              <a:t> R</a:t>
            </a:r>
            <a:r>
              <a:rPr lang="en-US" b="1" baseline="30000" dirty="0"/>
              <a:t>2</a:t>
            </a:r>
            <a:r>
              <a:rPr lang="en-US" b="1" dirty="0"/>
              <a:t> dan R</a:t>
            </a:r>
            <a:r>
              <a:rPr lang="en-US" b="1" baseline="30000" dirty="0"/>
              <a:t>3</a:t>
            </a:r>
            <a:r>
              <a:rPr lang="en-US" b="1" dirty="0"/>
              <a:t>)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</a:p>
          <a:p>
            <a:pPr marL="568325" indent="0"/>
            <a:r>
              <a:rPr lang="en-US" dirty="0"/>
              <a:t>  V = R</a:t>
            </a:r>
            <a:r>
              <a:rPr lang="en-US" baseline="30000" dirty="0"/>
              <a:t>n </a:t>
            </a:r>
            <a:r>
              <a:rPr lang="en-US" dirty="0"/>
              <a:t>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b="1" dirty="0"/>
              <a:t>u </a:t>
            </a:r>
            <a:r>
              <a:rPr lang="en-US" dirty="0"/>
              <a:t>= (u</a:t>
            </a:r>
            <a:r>
              <a:rPr lang="en-US" baseline="-25000" dirty="0"/>
              <a:t>1</a:t>
            </a:r>
            <a:r>
              <a:rPr lang="en-US" dirty="0"/>
              <a:t>, u</a:t>
            </a:r>
            <a:r>
              <a:rPr lang="en-US" baseline="-25000" dirty="0"/>
              <a:t>2</a:t>
            </a:r>
            <a:r>
              <a:rPr lang="en-US" dirty="0"/>
              <a:t>, …, u</a:t>
            </a:r>
            <a:r>
              <a:rPr lang="en-US" baseline="-25000" dirty="0"/>
              <a:t>n</a:t>
            </a:r>
            <a:r>
              <a:rPr lang="en-US" dirty="0"/>
              <a:t>), </a:t>
            </a:r>
            <a:r>
              <a:rPr lang="en-US" dirty="0" err="1"/>
              <a:t>u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R</a:t>
            </a:r>
            <a:endParaRPr lang="en-US" dirty="0"/>
          </a:p>
          <a:p>
            <a:pPr marL="568325" indent="0"/>
            <a:r>
              <a:rPr lang="en-US" baseline="30000" dirty="0"/>
              <a:t>  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854075" indent="-336550"/>
            <a:endParaRPr lang="en-US" i="1" dirty="0"/>
          </a:p>
          <a:p>
            <a:pPr marL="854075" indent="-336550"/>
            <a:r>
              <a:rPr lang="en-US" i="1" dirty="0"/>
              <a:t>Closure</a:t>
            </a:r>
            <a:r>
              <a:rPr lang="en-US" dirty="0"/>
              <a:t>: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      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n-</a:t>
            </a:r>
            <a:r>
              <a:rPr lang="en-US" dirty="0" err="1"/>
              <a:t>tupel</a:t>
            </a:r>
            <a:r>
              <a:rPr lang="en-US" dirty="0"/>
              <a:t> di R</a:t>
            </a:r>
            <a:r>
              <a:rPr lang="en-US" baseline="30000" dirty="0"/>
              <a:t>n</a:t>
            </a:r>
            <a:r>
              <a:rPr lang="en-US" dirty="0"/>
              <a:t>.</a:t>
            </a:r>
          </a:p>
          <a:p>
            <a:pPr marL="517525" indent="0"/>
            <a:r>
              <a:rPr lang="en-US" dirty="0"/>
              <a:t>  Lima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: </a:t>
            </a:r>
            <a:r>
              <a:rPr lang="en-US" dirty="0" err="1"/>
              <a:t>komutatif</a:t>
            </a:r>
            <a:r>
              <a:rPr lang="en-US" dirty="0"/>
              <a:t>, </a:t>
            </a:r>
            <a:r>
              <a:rPr lang="en-US" dirty="0" err="1"/>
              <a:t>identitas</a:t>
            </a:r>
            <a:r>
              <a:rPr lang="en-US" dirty="0"/>
              <a:t>, </a:t>
            </a:r>
            <a:r>
              <a:rPr lang="en-US" dirty="0" err="1"/>
              <a:t>asosiatif</a:t>
            </a:r>
            <a:r>
              <a:rPr lang="en-US" dirty="0"/>
              <a:t>, </a:t>
            </a:r>
            <a:r>
              <a:rPr lang="en-US" dirty="0" err="1"/>
              <a:t>distributif</a:t>
            </a:r>
            <a:r>
              <a:rPr lang="en-US" dirty="0"/>
              <a:t>, </a:t>
            </a:r>
            <a:r>
              <a:rPr lang="en-US" dirty="0" err="1"/>
              <a:t>balikan</a:t>
            </a:r>
            <a:r>
              <a:rPr lang="en-US" dirty="0"/>
              <a:t>,</a:t>
            </a:r>
          </a:p>
          <a:p>
            <a:pPr marL="803275" indent="-803275">
              <a:buNone/>
            </a:pPr>
            <a:r>
              <a:rPr lang="en-US" dirty="0"/>
              <a:t>           juga </a:t>
            </a:r>
            <a:r>
              <a:rPr lang="en-US" dirty="0" err="1"/>
              <a:t>dipenuhi</a:t>
            </a:r>
            <a:r>
              <a:rPr lang="en-US" dirty="0"/>
              <a:t> oleh R</a:t>
            </a:r>
            <a:r>
              <a:rPr lang="en-US" baseline="30000" dirty="0"/>
              <a:t>n</a:t>
            </a:r>
            <a:r>
              <a:rPr lang="en-US" dirty="0"/>
              <a:t> (</a:t>
            </a:r>
            <a:r>
              <a:rPr lang="en-US" dirty="0" err="1"/>
              <a:t>periksa</a:t>
            </a:r>
            <a:r>
              <a:rPr lang="en-US" dirty="0"/>
              <a:t>!)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FB15C9-1A76-4CC2-97A2-17CF9582A946}"/>
              </a:ext>
            </a:extLst>
          </p:cNvPr>
          <p:cNvSpPr/>
          <p:nvPr/>
        </p:nvSpPr>
        <p:spPr>
          <a:xfrm>
            <a:off x="2579406" y="3198167"/>
            <a:ext cx="4395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 = (u</a:t>
            </a:r>
            <a:r>
              <a:rPr lang="en-US" sz="2400" baseline="-25000" dirty="0"/>
              <a:t>1</a:t>
            </a:r>
            <a:r>
              <a:rPr lang="en-US" sz="2400" dirty="0"/>
              <a:t> + v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 + v</a:t>
            </a:r>
            <a:r>
              <a:rPr lang="en-US" sz="2400" baseline="-25000" dirty="0"/>
              <a:t>2</a:t>
            </a:r>
            <a:r>
              <a:rPr lang="en-US" sz="2400" dirty="0"/>
              <a:t>, …, u</a:t>
            </a:r>
            <a:r>
              <a:rPr lang="en-US" sz="2400" baseline="-25000" dirty="0"/>
              <a:t>n</a:t>
            </a:r>
            <a:r>
              <a:rPr lang="en-US" sz="2400" dirty="0"/>
              <a:t> + </a:t>
            </a:r>
            <a:r>
              <a:rPr lang="en-US" sz="2400" dirty="0" err="1"/>
              <a:t>v</a:t>
            </a:r>
            <a:r>
              <a:rPr lang="en-US" sz="2400" baseline="-25000" dirty="0" err="1"/>
              <a:t>n</a:t>
            </a:r>
            <a:r>
              <a:rPr lang="en-US" sz="2400" dirty="0"/>
              <a:t>)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965406-8D3F-4CCE-BD57-C215070FCB77}"/>
              </a:ext>
            </a:extLst>
          </p:cNvPr>
          <p:cNvSpPr/>
          <p:nvPr/>
        </p:nvSpPr>
        <p:spPr>
          <a:xfrm>
            <a:off x="2884206" y="3685240"/>
            <a:ext cx="2894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b="1" dirty="0" err="1"/>
              <a:t>u</a:t>
            </a:r>
            <a:r>
              <a:rPr lang="en-US" sz="2400" b="1" dirty="0"/>
              <a:t> </a:t>
            </a:r>
            <a:r>
              <a:rPr lang="en-US" sz="2400" dirty="0"/>
              <a:t>= (ku</a:t>
            </a:r>
            <a:r>
              <a:rPr lang="en-US" sz="2400" baseline="-25000" dirty="0"/>
              <a:t>1</a:t>
            </a:r>
            <a:r>
              <a:rPr lang="en-US" sz="2400" dirty="0"/>
              <a:t>, ku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dirty="0" err="1"/>
              <a:t>ku</a:t>
            </a:r>
            <a:r>
              <a:rPr lang="en-US" sz="2400" baseline="-25000" dirty="0" err="1"/>
              <a:t>n</a:t>
            </a:r>
            <a:r>
              <a:rPr lang="en-US" sz="2400" dirty="0"/>
              <a:t>)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CDB1B-82B7-4072-BB4C-76EA7B83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69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1AF54-E6BA-4875-BDD0-01FEE45C2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548" y="393993"/>
            <a:ext cx="10515600" cy="5516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matriks</a:t>
            </a:r>
            <a:r>
              <a:rPr lang="en-US" b="1" dirty="0"/>
              <a:t> 2 x 2 </a:t>
            </a:r>
          </a:p>
          <a:p>
            <a:pPr marL="747713" indent="-290513"/>
            <a:r>
              <a:rPr lang="en-US" sz="2400" dirty="0"/>
              <a:t>V =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berukuran</a:t>
            </a:r>
            <a:r>
              <a:rPr lang="en-US" sz="2400" dirty="0"/>
              <a:t> 2 x 2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elemen-elemen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riil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dirty="0" err="1"/>
              <a:t>dilambangkan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M</a:t>
            </a:r>
            <a:r>
              <a:rPr lang="en-US" sz="2400" baseline="-25000" dirty="0"/>
              <a:t>22</a:t>
            </a:r>
            <a:endParaRPr lang="en-US" sz="2400" dirty="0"/>
          </a:p>
          <a:p>
            <a:pPr marL="457200" indent="0"/>
            <a:r>
              <a:rPr lang="en-US" sz="2400" dirty="0"/>
              <a:t> 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pPr marL="457200" indent="0"/>
            <a:endParaRPr lang="en-US" sz="2400" dirty="0"/>
          </a:p>
          <a:p>
            <a:pPr marL="457200" indent="0"/>
            <a:endParaRPr lang="en-US" sz="2400" dirty="0"/>
          </a:p>
          <a:p>
            <a:pPr marL="457200" indent="0"/>
            <a:endParaRPr lang="en-US" sz="2400" dirty="0"/>
          </a:p>
          <a:p>
            <a:pPr marL="690563" indent="-233363"/>
            <a:r>
              <a:rPr lang="en-US" sz="2400" i="1" dirty="0"/>
              <a:t>Closure</a:t>
            </a:r>
            <a:r>
              <a:rPr lang="en-US" sz="2400" dirty="0"/>
              <a:t>: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yang </a:t>
            </a:r>
            <a:r>
              <a:rPr lang="en-US" sz="2400" dirty="0" err="1"/>
              <a:t>berukuran</a:t>
            </a:r>
            <a:r>
              <a:rPr lang="en-US" sz="2400" dirty="0"/>
              <a:t> 2 x 2 juga</a:t>
            </a:r>
          </a:p>
          <a:p>
            <a:pPr marL="457200" indent="0"/>
            <a:r>
              <a:rPr lang="en-US" sz="2400" dirty="0"/>
              <a:t> </a:t>
            </a:r>
            <a:r>
              <a:rPr lang="en-US" sz="2400" dirty="0" err="1"/>
              <a:t>Aksioma-aksioma</a:t>
            </a:r>
            <a:r>
              <a:rPr lang="en-US" sz="2400" dirty="0"/>
              <a:t> lain juga </a:t>
            </a:r>
            <a:r>
              <a:rPr lang="en-US" sz="2400" dirty="0" err="1"/>
              <a:t>dipenuhi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</a:p>
          <a:p>
            <a:pPr marL="457200" indent="0">
              <a:spcBef>
                <a:spcPts val="1800"/>
              </a:spcBef>
              <a:buNone/>
            </a:pPr>
            <a:r>
              <a:rPr lang="en-US" sz="2400" dirty="0"/>
              <a:t>   - </a:t>
            </a:r>
            <a:r>
              <a:rPr lang="en-US" sz="2400" dirty="0" err="1"/>
              <a:t>komutatif</a:t>
            </a:r>
            <a:r>
              <a:rPr lang="en-US" sz="2400" dirty="0"/>
              <a:t> </a:t>
            </a:r>
          </a:p>
          <a:p>
            <a:pPr marL="457200" indent="0">
              <a:buNone/>
            </a:pPr>
            <a:endParaRPr lang="en-US" sz="2400" dirty="0"/>
          </a:p>
          <a:p>
            <a:pPr marL="457200" indent="0">
              <a:buNone/>
            </a:pPr>
            <a:r>
              <a:rPr lang="en-US" sz="2400" dirty="0"/>
              <a:t>   -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                   </a:t>
            </a:r>
            <a:r>
              <a:rPr lang="en-US" sz="2400" dirty="0" err="1"/>
              <a:t>sehingga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2FB9E8-AC69-4045-90E1-3446A27C6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3" y="1884351"/>
            <a:ext cx="5572818" cy="13595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31982B-DFCF-47D3-BF05-333F04847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381" y="4372620"/>
            <a:ext cx="7010854" cy="7232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5F1D6C-9AF5-4B3C-B12F-E29AB931F8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8146" y="5084688"/>
            <a:ext cx="1306202" cy="8354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2661F1-8180-4F44-B474-C9810BC9E2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5400" y="5140761"/>
            <a:ext cx="4403765" cy="723272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6EAF9B-C2E2-4725-A031-BD2B1EB1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47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9E0E3-D1E6-41DD-A4D4-162D563F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/>
          <a:lstStyle/>
          <a:p>
            <a:pPr marL="568325" indent="0">
              <a:buNone/>
            </a:pPr>
            <a:r>
              <a:rPr lang="en-US" dirty="0"/>
              <a:t>     </a:t>
            </a:r>
            <a:r>
              <a:rPr lang="en-US" sz="2400" dirty="0"/>
              <a:t>- </a:t>
            </a:r>
            <a:r>
              <a:rPr lang="en-US" sz="2400" dirty="0" err="1"/>
              <a:t>kemudian</a:t>
            </a:r>
            <a:r>
              <a:rPr lang="en-US" sz="2400" dirty="0"/>
              <a:t>, </a:t>
            </a:r>
          </a:p>
          <a:p>
            <a:pPr marL="568325" indent="285750"/>
            <a:endParaRPr lang="en-US" sz="2400" dirty="0"/>
          </a:p>
          <a:p>
            <a:pPr marL="568325" indent="0">
              <a:buNone/>
            </a:pPr>
            <a:r>
              <a:rPr lang="en-US" sz="2400" dirty="0"/>
              <a:t>     - </a:t>
            </a:r>
            <a:r>
              <a:rPr lang="en-US" sz="2400" dirty="0" err="1"/>
              <a:t>balikan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:  </a:t>
            </a:r>
            <a:r>
              <a:rPr lang="en-US" sz="2400" dirty="0" err="1"/>
              <a:t>terdapat</a:t>
            </a:r>
            <a:r>
              <a:rPr lang="en-US" sz="2400" dirty="0"/>
              <a:t>                                   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</a:p>
          <a:p>
            <a:pPr marL="568325" indent="0">
              <a:buNone/>
            </a:pPr>
            <a:endParaRPr lang="en-US" sz="2400" dirty="0"/>
          </a:p>
          <a:p>
            <a:pPr marL="568325" indent="0">
              <a:buNone/>
            </a:pPr>
            <a:endParaRPr lang="en-US" sz="2400" dirty="0"/>
          </a:p>
          <a:p>
            <a:pPr marL="568325" indent="0">
              <a:buNone/>
            </a:pPr>
            <a:endParaRPr lang="en-US" sz="2400" dirty="0"/>
          </a:p>
          <a:p>
            <a:pPr marL="568325" indent="0">
              <a:buNone/>
            </a:pPr>
            <a:r>
              <a:rPr lang="en-US" sz="2400" dirty="0"/>
              <a:t>      - </a:t>
            </a:r>
            <a:r>
              <a:rPr lang="en-US" sz="2400" dirty="0" err="1"/>
              <a:t>periksa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aksioma</a:t>
            </a:r>
            <a:r>
              <a:rPr lang="en-US" sz="2400" dirty="0"/>
              <a:t> </a:t>
            </a:r>
            <a:r>
              <a:rPr lang="en-US" sz="2400" dirty="0" err="1"/>
              <a:t>asosiatif</a:t>
            </a:r>
            <a:r>
              <a:rPr lang="en-US" sz="2400" dirty="0"/>
              <a:t> dan </a:t>
            </a:r>
            <a:r>
              <a:rPr lang="en-US" sz="2400" dirty="0" err="1"/>
              <a:t>distributif</a:t>
            </a:r>
            <a:r>
              <a:rPr lang="en-US" sz="2400" dirty="0"/>
              <a:t> juga </a:t>
            </a:r>
            <a:r>
              <a:rPr lang="en-US" sz="2400" dirty="0" err="1"/>
              <a:t>dipenuhi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endParaRPr lang="en-US" sz="2400" dirty="0"/>
          </a:p>
          <a:p>
            <a:pPr marL="568325" indent="0">
              <a:buNone/>
            </a:pPr>
            <a:r>
              <a:rPr lang="en-US" sz="2400" dirty="0"/>
              <a:t>         </a:t>
            </a:r>
            <a:r>
              <a:rPr lang="en-US" sz="2400" b="1" dirty="0"/>
              <a:t>u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dirty="0"/>
              <a:t>, dan </a:t>
            </a:r>
            <a:r>
              <a:rPr lang="en-US" sz="2400" b="1" dirty="0"/>
              <a:t>w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2 x 2, </a:t>
            </a:r>
            <a:r>
              <a:rPr lang="en-US" sz="2400" dirty="0" err="1"/>
              <a:t>maka</a:t>
            </a:r>
            <a:endParaRPr lang="en-US" sz="2400" dirty="0"/>
          </a:p>
          <a:p>
            <a:pPr marL="568325" indent="0">
              <a:buNone/>
            </a:pPr>
            <a:endParaRPr lang="en-US" sz="2400" dirty="0"/>
          </a:p>
          <a:p>
            <a:pPr marL="568325" indent="0">
              <a:buNone/>
            </a:pPr>
            <a:r>
              <a:rPr lang="en-US" sz="2400" dirty="0"/>
              <a:t>        dan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dan </a:t>
            </a:r>
            <a:r>
              <a:rPr lang="en-US" sz="2400" i="1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endParaRPr lang="en-US" sz="2400" dirty="0"/>
          </a:p>
          <a:p>
            <a:pPr marL="568325" indent="0"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2D398E-243F-43F3-9D9A-203A52D9E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818" y="755519"/>
            <a:ext cx="4071212" cy="8610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3E550C-8546-4434-B0DB-70B9B97A3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1284" y="1664979"/>
            <a:ext cx="2235596" cy="7726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61FDFD3-E3DF-4472-9A7F-782BEA468E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5312" y="2599099"/>
            <a:ext cx="7083302" cy="86104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9F56B69-91CF-4BCD-9623-DBEC8242ADE5}"/>
              </a:ext>
            </a:extLst>
          </p:cNvPr>
          <p:cNvSpPr/>
          <p:nvPr/>
        </p:nvSpPr>
        <p:spPr>
          <a:xfrm>
            <a:off x="3355312" y="4602548"/>
            <a:ext cx="3095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u</a:t>
            </a:r>
            <a:r>
              <a:rPr lang="en-US" sz="2400" dirty="0"/>
              <a:t> + (</a:t>
            </a:r>
            <a:r>
              <a:rPr lang="en-US" sz="2400" b="1" dirty="0"/>
              <a:t>v</a:t>
            </a:r>
            <a:r>
              <a:rPr lang="en-US" sz="2400" dirty="0"/>
              <a:t> + </a:t>
            </a:r>
            <a:r>
              <a:rPr lang="en-US" sz="2400" b="1" dirty="0"/>
              <a:t>w</a:t>
            </a:r>
            <a:r>
              <a:rPr lang="en-US" sz="2400" dirty="0"/>
              <a:t>) = (</a:t>
            </a:r>
            <a:r>
              <a:rPr lang="en-US" sz="2400" b="1" dirty="0"/>
              <a:t>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) + </a:t>
            </a:r>
            <a:r>
              <a:rPr lang="en-US" sz="2400" b="1" dirty="0"/>
              <a:t>w</a:t>
            </a:r>
            <a:endParaRPr lang="en-US" sz="24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8DF950-CF66-42CC-84F5-DCF222DD0DD3}"/>
              </a:ext>
            </a:extLst>
          </p:cNvPr>
          <p:cNvSpPr/>
          <p:nvPr/>
        </p:nvSpPr>
        <p:spPr>
          <a:xfrm>
            <a:off x="3355312" y="5455572"/>
            <a:ext cx="55828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k</a:t>
            </a:r>
            <a:r>
              <a:rPr lang="en-US" sz="2400" dirty="0"/>
              <a:t>(</a:t>
            </a:r>
            <a:r>
              <a:rPr lang="en-US" sz="2400" b="1" dirty="0"/>
              <a:t>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)= </a:t>
            </a:r>
            <a:r>
              <a:rPr lang="en-US" sz="2400" i="1" dirty="0" err="1"/>
              <a:t>k</a:t>
            </a:r>
            <a:r>
              <a:rPr lang="en-US" sz="2400" b="1" dirty="0" err="1"/>
              <a:t>u</a:t>
            </a:r>
            <a:r>
              <a:rPr lang="en-US" sz="2400" dirty="0"/>
              <a:t> + </a:t>
            </a:r>
            <a:r>
              <a:rPr lang="en-US" sz="2400" i="1" dirty="0" err="1"/>
              <a:t>k</a:t>
            </a:r>
            <a:r>
              <a:rPr lang="en-US" sz="2400" b="1" dirty="0" err="1"/>
              <a:t>v</a:t>
            </a:r>
            <a:endParaRPr lang="en-US" sz="2400" b="1" i="1" dirty="0"/>
          </a:p>
          <a:p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 + </a:t>
            </a:r>
            <a:r>
              <a:rPr lang="en-US" sz="2400" i="1" dirty="0"/>
              <a:t>m</a:t>
            </a:r>
            <a:r>
              <a:rPr lang="en-US" sz="2400" dirty="0"/>
              <a:t>)</a:t>
            </a:r>
            <a:r>
              <a:rPr lang="en-US" sz="2400" b="1" dirty="0"/>
              <a:t>w</a:t>
            </a:r>
            <a:r>
              <a:rPr lang="en-US" sz="2400" dirty="0"/>
              <a:t> = </a:t>
            </a:r>
            <a:r>
              <a:rPr lang="en-US" sz="2400" i="1" dirty="0"/>
              <a:t>k</a:t>
            </a:r>
            <a:r>
              <a:rPr lang="en-US" sz="2400" b="1" dirty="0"/>
              <a:t>w</a:t>
            </a:r>
            <a:r>
              <a:rPr lang="en-US" sz="2400" dirty="0"/>
              <a:t> + </a:t>
            </a:r>
            <a:r>
              <a:rPr lang="en-US" sz="2400" i="1" dirty="0"/>
              <a:t>m</a:t>
            </a:r>
            <a:r>
              <a:rPr lang="en-US" sz="2400" b="1" dirty="0"/>
              <a:t>w</a:t>
            </a:r>
          </a:p>
          <a:p>
            <a:r>
              <a:rPr lang="en-US" sz="2400" i="1" dirty="0"/>
              <a:t>k</a:t>
            </a:r>
            <a:r>
              <a:rPr lang="en-US" sz="2400" dirty="0"/>
              <a:t>(</a:t>
            </a:r>
            <a:r>
              <a:rPr lang="en-US" sz="2400" i="1" dirty="0"/>
              <a:t>m</a:t>
            </a:r>
            <a:r>
              <a:rPr lang="en-US" sz="2400" b="1" dirty="0"/>
              <a:t>u</a:t>
            </a:r>
            <a:r>
              <a:rPr lang="en-US" sz="2400" dirty="0"/>
              <a:t>)= (</a:t>
            </a:r>
            <a:r>
              <a:rPr lang="en-US" sz="2400" i="1" dirty="0"/>
              <a:t>km</a:t>
            </a:r>
            <a:r>
              <a:rPr lang="en-US" sz="2400" dirty="0"/>
              <a:t>)</a:t>
            </a:r>
            <a:r>
              <a:rPr lang="en-US" sz="2400" b="1" dirty="0"/>
              <a:t>u</a:t>
            </a:r>
            <a:endParaRPr lang="en-US" sz="24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97DEB86-57D3-4330-A9D6-BCE98F6D1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02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1AF54-E6BA-4875-BDD0-01FEE45C2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Ruang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matriks</a:t>
            </a:r>
            <a:r>
              <a:rPr lang="en-US" b="1" dirty="0"/>
              <a:t> m x n </a:t>
            </a:r>
          </a:p>
          <a:p>
            <a:pPr marL="692150" indent="-234950"/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perampatan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2 x 2, </a:t>
            </a:r>
            <a:r>
              <a:rPr lang="en-US" sz="2400" dirty="0" err="1"/>
              <a:t>maka</a:t>
            </a:r>
            <a:r>
              <a:rPr lang="en-US" sz="2400" dirty="0"/>
              <a:t> V =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berukuran</a:t>
            </a:r>
            <a:r>
              <a:rPr lang="en-US" sz="2400" dirty="0"/>
              <a:t> m x 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elemen-elemen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riil</a:t>
            </a:r>
            <a:r>
              <a:rPr lang="en-US" sz="2400" dirty="0"/>
              <a:t> juga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endParaRPr lang="en-US" sz="2400" dirty="0"/>
          </a:p>
          <a:p>
            <a:pPr marL="457200" indent="0"/>
            <a:r>
              <a:rPr lang="en-US" sz="2400" dirty="0"/>
              <a:t>  </a:t>
            </a:r>
            <a:r>
              <a:rPr lang="en-US" sz="2400" dirty="0" err="1"/>
              <a:t>Dilambangkan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</a:t>
            </a:r>
            <a:r>
              <a:rPr lang="en-US" sz="2400" baseline="-25000" dirty="0" err="1"/>
              <a:t>mn</a:t>
            </a:r>
            <a:endParaRPr lang="en-US" sz="2400" dirty="0"/>
          </a:p>
          <a:p>
            <a:pPr marL="457200" indent="0">
              <a:buNone/>
            </a:pPr>
            <a:r>
              <a:rPr lang="en-US" sz="2400" dirty="0"/>
              <a:t>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6EAF9B-C2E2-4725-A031-BD2B1EB1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0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76320-E11C-41FC-BEBA-C5C0A0C48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880" y="502920"/>
            <a:ext cx="10927080" cy="58521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fungsi-fungsi</a:t>
            </a:r>
            <a:r>
              <a:rPr lang="en-US" b="1" dirty="0"/>
              <a:t> </a:t>
            </a:r>
            <a:r>
              <a:rPr lang="en-US" b="1" dirty="0" err="1"/>
              <a:t>bernilai</a:t>
            </a:r>
            <a:r>
              <a:rPr lang="en-US" b="1" dirty="0"/>
              <a:t> </a:t>
            </a:r>
            <a:r>
              <a:rPr lang="en-US" b="1" dirty="0" err="1"/>
              <a:t>bilangan</a:t>
            </a:r>
            <a:r>
              <a:rPr lang="en-US" b="1" dirty="0"/>
              <a:t> </a:t>
            </a:r>
            <a:r>
              <a:rPr lang="en-US" b="1" dirty="0" err="1"/>
              <a:t>riil</a:t>
            </a:r>
            <a:r>
              <a:rPr lang="en-US" b="1" dirty="0"/>
              <a:t>  </a:t>
            </a:r>
          </a:p>
          <a:p>
            <a:pPr marL="803275" indent="-346075"/>
            <a:r>
              <a:rPr lang="en-US" dirty="0"/>
              <a:t>V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rill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x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 (-</a:t>
            </a:r>
            <a:r>
              <a:rPr lang="en-US" dirty="0">
                <a:sym typeface="Symbol" panose="05050102010706020507" pitchFamily="18" charset="2"/>
              </a:rPr>
              <a:t>, ). </a:t>
            </a:r>
            <a:r>
              <a:rPr lang="en-US" dirty="0" err="1">
                <a:sym typeface="Symbol" panose="05050102010706020507" pitchFamily="18" charset="2"/>
              </a:rPr>
              <a:t>Elemen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himpunan</a:t>
            </a:r>
            <a:r>
              <a:rPr lang="en-US" dirty="0">
                <a:sym typeface="Symbol" panose="05050102010706020507" pitchFamily="18" charset="2"/>
              </a:rPr>
              <a:t> V </a:t>
            </a:r>
            <a:r>
              <a:rPr lang="en-US" dirty="0" err="1">
                <a:sym typeface="Symbol" panose="05050102010706020507" pitchFamily="18" charset="2"/>
              </a:rPr>
              <a:t>adalah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fungsi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berbentuk</a:t>
            </a:r>
            <a:r>
              <a:rPr lang="en-US" dirty="0">
                <a:sym typeface="Symbol" panose="05050102010706020507" pitchFamily="18" charset="2"/>
              </a:rPr>
              <a:t> f(x)</a:t>
            </a:r>
          </a:p>
          <a:p>
            <a:pPr marL="803275" indent="-346075"/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  </a:t>
            </a:r>
            <a:r>
              <a:rPr lang="en-US" dirty="0" err="1"/>
              <a:t>jika</a:t>
            </a:r>
            <a:r>
              <a:rPr lang="en-US" dirty="0"/>
              <a:t> f = f(x) dan g = g(x), </a:t>
            </a:r>
            <a:r>
              <a:rPr lang="en-US" dirty="0" err="1"/>
              <a:t>maka</a:t>
            </a:r>
            <a:r>
              <a:rPr lang="en-US" dirty="0"/>
              <a:t> </a:t>
            </a:r>
          </a:p>
          <a:p>
            <a:pPr marL="457200" indent="0">
              <a:buNone/>
            </a:pPr>
            <a:r>
              <a:rPr lang="en-US" dirty="0"/>
              <a:t>		(f + g)(x) = f(x) + g(x)</a:t>
            </a:r>
          </a:p>
          <a:p>
            <a:pPr marL="457200" indent="0">
              <a:buNone/>
            </a:pPr>
            <a:r>
              <a:rPr lang="en-US" dirty="0"/>
              <a:t>		    (</a:t>
            </a:r>
            <a:r>
              <a:rPr lang="en-US" dirty="0" err="1"/>
              <a:t>kf</a:t>
            </a:r>
            <a:r>
              <a:rPr lang="en-US" dirty="0"/>
              <a:t>)(x) = </a:t>
            </a:r>
            <a:r>
              <a:rPr lang="en-US" dirty="0" err="1"/>
              <a:t>kf</a:t>
            </a:r>
            <a:r>
              <a:rPr lang="en-US" dirty="0"/>
              <a:t>(x) </a:t>
            </a:r>
          </a:p>
          <a:p>
            <a:pPr marL="690563" indent="-233363"/>
            <a:r>
              <a:rPr lang="en-US" i="1" dirty="0"/>
              <a:t>Closure</a:t>
            </a:r>
            <a:r>
              <a:rPr lang="en-US" dirty="0"/>
              <a:t>: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lain yang juga di </a:t>
            </a:r>
            <a:r>
              <a:rPr lang="en-US" dirty="0" err="1"/>
              <a:t>dalam</a:t>
            </a:r>
            <a:r>
              <a:rPr lang="en-US" dirty="0"/>
              <a:t> V yang </a:t>
            </a:r>
            <a:r>
              <a:rPr lang="en-US" dirty="0" err="1"/>
              <a:t>terdefenisi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x di </a:t>
            </a:r>
            <a:r>
              <a:rPr lang="en-US" dirty="0" err="1"/>
              <a:t>dalam</a:t>
            </a:r>
            <a:r>
              <a:rPr lang="en-US" dirty="0"/>
              <a:t> (-</a:t>
            </a:r>
            <a:r>
              <a:rPr lang="en-US" dirty="0">
                <a:sym typeface="Symbol" panose="05050102010706020507" pitchFamily="18" charset="2"/>
              </a:rPr>
              <a:t>, )</a:t>
            </a:r>
            <a:endParaRPr lang="en-US" dirty="0"/>
          </a:p>
          <a:p>
            <a:pPr marL="457200" indent="0"/>
            <a:r>
              <a:rPr lang="en-US" dirty="0"/>
              <a:t> </a:t>
            </a:r>
            <a:r>
              <a:rPr lang="en-US" dirty="0" err="1"/>
              <a:t>Aksioma-aksioma</a:t>
            </a:r>
            <a:r>
              <a:rPr lang="en-US" dirty="0"/>
              <a:t> lain juga </a:t>
            </a:r>
            <a:r>
              <a:rPr lang="en-US" dirty="0" err="1"/>
              <a:t>dipenuhi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</a:p>
          <a:p>
            <a:pPr marL="457200" indent="0">
              <a:spcBef>
                <a:spcPts val="1800"/>
              </a:spcBef>
              <a:buNone/>
            </a:pPr>
            <a:r>
              <a:rPr lang="en-US" dirty="0"/>
              <a:t>   - </a:t>
            </a:r>
            <a:r>
              <a:rPr lang="en-US" dirty="0" err="1"/>
              <a:t>komutatif</a:t>
            </a:r>
            <a:r>
              <a:rPr lang="en-US" dirty="0"/>
              <a:t>: (f + g)(x) = f(x) + g(x) = g(x) + f(x) = (g + f)(x)</a:t>
            </a:r>
          </a:p>
          <a:p>
            <a:pPr marL="457200" indent="0">
              <a:buNone/>
            </a:pPr>
            <a:r>
              <a:rPr lang="en-US" dirty="0"/>
              <a:t>   -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0  </a:t>
            </a:r>
            <a:r>
              <a:rPr lang="en-US" dirty="0" err="1"/>
              <a:t>sehingga</a:t>
            </a:r>
            <a:r>
              <a:rPr lang="en-US" dirty="0"/>
              <a:t> f(x) + 0 = 0 + f(x) = f(x)</a:t>
            </a:r>
          </a:p>
          <a:p>
            <a:pPr marL="457200" indent="0">
              <a:buNone/>
            </a:pPr>
            <a:r>
              <a:rPr lang="en-US" dirty="0"/>
              <a:t>   -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–f(x) </a:t>
            </a:r>
            <a:r>
              <a:rPr lang="en-US" dirty="0" err="1"/>
              <a:t>sehingga</a:t>
            </a:r>
            <a:r>
              <a:rPr lang="en-US" dirty="0"/>
              <a:t> f(x) + (–f(x)) = 0 = (–f(x)) + f(x)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BAAE7-941E-4B10-906C-8F6082B1C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50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E62747-2B69-D963-6DF1-007F9BCF6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9264C3-BE9C-77D5-4642-FB0B15C45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346" y="1103020"/>
            <a:ext cx="10771736" cy="32134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25CCF0-6C58-0B70-8709-A64954328793}"/>
              </a:ext>
            </a:extLst>
          </p:cNvPr>
          <p:cNvSpPr txBox="1"/>
          <p:nvPr/>
        </p:nvSpPr>
        <p:spPr>
          <a:xfrm>
            <a:off x="1205346" y="501928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0">
              <a:buNone/>
            </a:pPr>
            <a:r>
              <a:rPr lang="en-US" dirty="0"/>
              <a:t>(f + g)(x) = f(x) + g(x)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FFC1D4-32AB-C9E5-0377-82D8D28AE514}"/>
              </a:ext>
            </a:extLst>
          </p:cNvPr>
          <p:cNvSpPr txBox="1"/>
          <p:nvPr/>
        </p:nvSpPr>
        <p:spPr>
          <a:xfrm>
            <a:off x="5985163" y="4967082"/>
            <a:ext cx="2216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(</a:t>
            </a:r>
            <a:r>
              <a:rPr lang="en-US" dirty="0" err="1"/>
              <a:t>kf</a:t>
            </a:r>
            <a:r>
              <a:rPr lang="en-US" dirty="0"/>
              <a:t>)(x) = </a:t>
            </a:r>
            <a:r>
              <a:rPr lang="en-US" dirty="0" err="1"/>
              <a:t>kf</a:t>
            </a:r>
            <a:r>
              <a:rPr lang="en-US" dirty="0"/>
              <a:t>(x)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A76E6F-06EE-FF9F-72A4-6844A2BF85D6}"/>
              </a:ext>
            </a:extLst>
          </p:cNvPr>
          <p:cNvSpPr txBox="1"/>
          <p:nvPr/>
        </p:nvSpPr>
        <p:spPr>
          <a:xfrm>
            <a:off x="8818418" y="4946528"/>
            <a:ext cx="29995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f(x) + (–f(x)) = 0 = (–f(x)) + f(x) </a:t>
            </a:r>
          </a:p>
        </p:txBody>
      </p:sp>
    </p:spTree>
    <p:extLst>
      <p:ext uri="{BB962C8B-B14F-4D97-AF65-F5344CB8AC3E}">
        <p14:creationId xmlns:p14="http://schemas.microsoft.com/office/powerpoint/2010/main" val="1882181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76320-E11C-41FC-BEBA-C5C0A0C48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880" y="502920"/>
            <a:ext cx="10927080" cy="610108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polinom</a:t>
            </a:r>
            <a:r>
              <a:rPr lang="en-US" b="1" dirty="0"/>
              <a:t>   </a:t>
            </a:r>
          </a:p>
          <a:p>
            <a:pPr marL="803275" indent="-346075"/>
            <a:r>
              <a:rPr lang="en-US" dirty="0"/>
              <a:t>V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p(x) 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x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 (-</a:t>
            </a:r>
            <a:r>
              <a:rPr lang="en-US" dirty="0">
                <a:sym typeface="Symbol" panose="05050102010706020507" pitchFamily="18" charset="2"/>
              </a:rPr>
              <a:t>, ). </a:t>
            </a:r>
          </a:p>
          <a:p>
            <a:pPr marL="803275" indent="-346075"/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 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p</a:t>
            </a:r>
            <a:r>
              <a:rPr lang="en-US" dirty="0"/>
              <a:t> = p(x)=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dan </a:t>
            </a:r>
            <a:r>
              <a:rPr lang="en-US" b="1" dirty="0"/>
              <a:t>q</a:t>
            </a:r>
            <a:r>
              <a:rPr lang="en-US" dirty="0"/>
              <a:t> = q(x)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x + b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</a:p>
          <a:p>
            <a:pPr marL="457200" indent="0">
              <a:spcBef>
                <a:spcPts val="1800"/>
              </a:spcBef>
              <a:buNone/>
            </a:pPr>
            <a:r>
              <a:rPr lang="en-US" dirty="0"/>
              <a:t>		 </a:t>
            </a:r>
            <a:r>
              <a:rPr lang="en-US" b="1" dirty="0"/>
              <a:t>p</a:t>
            </a:r>
            <a:r>
              <a:rPr lang="en-US" dirty="0"/>
              <a:t> + </a:t>
            </a:r>
            <a:r>
              <a:rPr lang="en-US" b="1" dirty="0"/>
              <a:t>q</a:t>
            </a:r>
            <a:r>
              <a:rPr lang="en-US" dirty="0"/>
              <a:t> = (a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0</a:t>
            </a:r>
            <a:r>
              <a:rPr lang="en-US" dirty="0"/>
              <a:t>) + (a</a:t>
            </a:r>
            <a:r>
              <a:rPr lang="en-US" baseline="-25000" dirty="0"/>
              <a:t>1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)x + (a</a:t>
            </a:r>
            <a:r>
              <a:rPr lang="en-US" baseline="-25000" dirty="0"/>
              <a:t>2</a:t>
            </a:r>
            <a:r>
              <a:rPr lang="en-US" dirty="0"/>
              <a:t>+ b</a:t>
            </a:r>
            <a:r>
              <a:rPr lang="en-US" baseline="-25000" dirty="0"/>
              <a:t>2</a:t>
            </a:r>
            <a:r>
              <a:rPr lang="en-US" dirty="0"/>
              <a:t>)x</a:t>
            </a:r>
            <a:r>
              <a:rPr lang="en-US" baseline="30000" dirty="0"/>
              <a:t>2</a:t>
            </a:r>
            <a:r>
              <a:rPr lang="en-US" dirty="0"/>
              <a:t> + … + (a</a:t>
            </a:r>
            <a:r>
              <a:rPr lang="en-US" baseline="-25000" dirty="0"/>
              <a:t>n</a:t>
            </a:r>
            <a:r>
              <a:rPr lang="en-US" dirty="0"/>
              <a:t> + b</a:t>
            </a:r>
            <a:r>
              <a:rPr lang="en-US" baseline="-25000" dirty="0"/>
              <a:t>n</a:t>
            </a:r>
            <a:r>
              <a:rPr lang="en-US" dirty="0"/>
              <a:t>)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</a:p>
          <a:p>
            <a:pPr marL="457200" indent="0">
              <a:buNone/>
            </a:pPr>
            <a:r>
              <a:rPr lang="en-US" dirty="0"/>
              <a:t>		      </a:t>
            </a:r>
            <a:r>
              <a:rPr lang="en-US" dirty="0" err="1"/>
              <a:t>k</a:t>
            </a:r>
            <a:r>
              <a:rPr lang="en-US" b="1" dirty="0" err="1"/>
              <a:t>p</a:t>
            </a:r>
            <a:r>
              <a:rPr lang="en-US" dirty="0"/>
              <a:t> = ka</a:t>
            </a:r>
            <a:r>
              <a:rPr lang="en-US" baseline="-25000" dirty="0"/>
              <a:t>0</a:t>
            </a:r>
            <a:r>
              <a:rPr lang="en-US" dirty="0"/>
              <a:t> + ka</a:t>
            </a:r>
            <a:r>
              <a:rPr lang="en-US" baseline="-25000" dirty="0"/>
              <a:t>1</a:t>
            </a:r>
            <a:r>
              <a:rPr lang="en-US" dirty="0"/>
              <a:t>x + ka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ka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</a:p>
          <a:p>
            <a:pPr marL="690563" indent="-233363">
              <a:spcBef>
                <a:spcPts val="1800"/>
              </a:spcBef>
            </a:pPr>
            <a:r>
              <a:rPr lang="en-US" i="1" dirty="0"/>
              <a:t>Closure</a:t>
            </a:r>
            <a:r>
              <a:rPr lang="en-US" dirty="0"/>
              <a:t>: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lain yang juga di </a:t>
            </a:r>
            <a:r>
              <a:rPr lang="en-US" dirty="0" err="1"/>
              <a:t>dalam</a:t>
            </a:r>
            <a:r>
              <a:rPr lang="en-US" dirty="0"/>
              <a:t> V yang </a:t>
            </a:r>
            <a:r>
              <a:rPr lang="en-US" dirty="0" err="1"/>
              <a:t>terdefenisi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x di </a:t>
            </a:r>
            <a:r>
              <a:rPr lang="en-US" dirty="0" err="1"/>
              <a:t>dalam</a:t>
            </a:r>
            <a:r>
              <a:rPr lang="en-US" dirty="0"/>
              <a:t> (-</a:t>
            </a:r>
            <a:r>
              <a:rPr lang="en-US" dirty="0">
                <a:sym typeface="Symbol" panose="05050102010706020507" pitchFamily="18" charset="2"/>
              </a:rPr>
              <a:t>, )</a:t>
            </a:r>
            <a:endParaRPr lang="en-US" dirty="0"/>
          </a:p>
          <a:p>
            <a:pPr marL="457200" indent="0"/>
            <a:r>
              <a:rPr lang="en-US" dirty="0"/>
              <a:t> </a:t>
            </a:r>
            <a:r>
              <a:rPr lang="en-US" dirty="0" err="1"/>
              <a:t>Aksioma-aksioma</a:t>
            </a:r>
            <a:r>
              <a:rPr lang="en-US" dirty="0"/>
              <a:t> lain juga </a:t>
            </a:r>
            <a:r>
              <a:rPr lang="en-US" dirty="0" err="1"/>
              <a:t>dipenuhi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</a:p>
          <a:p>
            <a:pPr marL="457200" indent="0">
              <a:spcBef>
                <a:spcPts val="1800"/>
              </a:spcBef>
              <a:buNone/>
            </a:pPr>
            <a:r>
              <a:rPr lang="en-US" dirty="0"/>
              <a:t>   - </a:t>
            </a:r>
            <a:r>
              <a:rPr lang="en-US" dirty="0" err="1"/>
              <a:t>komutatif</a:t>
            </a:r>
            <a:r>
              <a:rPr lang="en-US" dirty="0"/>
              <a:t>: p(x) + q(x) = q(x) + p(x)  </a:t>
            </a:r>
          </a:p>
          <a:p>
            <a:pPr marL="457200" indent="0">
              <a:buNone/>
            </a:pPr>
            <a:r>
              <a:rPr lang="en-US" dirty="0"/>
              <a:t>   -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0  </a:t>
            </a:r>
            <a:r>
              <a:rPr lang="en-US" dirty="0" err="1"/>
              <a:t>sehingga</a:t>
            </a:r>
            <a:r>
              <a:rPr lang="en-US" dirty="0"/>
              <a:t> p(x) + 0 = 0 + p(x) = p(x)</a:t>
            </a:r>
          </a:p>
          <a:p>
            <a:pPr marL="457200" indent="0">
              <a:buNone/>
            </a:pPr>
            <a:r>
              <a:rPr lang="en-US" dirty="0"/>
              <a:t>   -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–p(x) = – a</a:t>
            </a:r>
            <a:r>
              <a:rPr lang="en-US" baseline="-25000" dirty="0"/>
              <a:t>0</a:t>
            </a:r>
            <a:r>
              <a:rPr lang="en-US" dirty="0"/>
              <a:t> –  a</a:t>
            </a:r>
            <a:r>
              <a:rPr lang="en-US" baseline="-25000" dirty="0"/>
              <a:t>1</a:t>
            </a:r>
            <a:r>
              <a:rPr lang="en-US" dirty="0"/>
              <a:t>x –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– … – </a:t>
            </a:r>
            <a:r>
              <a:rPr lang="en-US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</a:p>
          <a:p>
            <a:pPr marL="457200" indent="0">
              <a:buNone/>
            </a:pPr>
            <a:r>
              <a:rPr lang="en-US" dirty="0"/>
              <a:t>     </a:t>
            </a:r>
            <a:r>
              <a:rPr lang="en-US" dirty="0" err="1"/>
              <a:t>sehingga</a:t>
            </a:r>
            <a:r>
              <a:rPr lang="en-US" dirty="0"/>
              <a:t> p(x) + (–p(x)) = 0 = (–p(x)) + p(x)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07667D-1699-494B-93F2-AA0D71B7A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3526-C35B-4FA6-9714-59ED0798E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yang </a:t>
            </a:r>
            <a:r>
              <a:rPr lang="en-US" b="1" dirty="0" err="1"/>
              <a:t>bukan</a:t>
            </a:r>
            <a:r>
              <a:rPr lang="en-US" b="1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74E4E-F6D6-4543-9731-D6B921C61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V = R</a:t>
            </a:r>
            <a:r>
              <a:rPr lang="en-US" sz="2400" baseline="30000" dirty="0"/>
              <a:t>2 </a:t>
            </a:r>
            <a:r>
              <a:rPr lang="en-US" sz="2400" dirty="0"/>
              <a:t> =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b="1" dirty="0"/>
              <a:t>u </a:t>
            </a:r>
            <a:r>
              <a:rPr lang="en-US" sz="2400" dirty="0"/>
              <a:t>= (u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), </a:t>
            </a:r>
            <a:r>
              <a:rPr lang="en-US" sz="2400" dirty="0" err="1"/>
              <a:t>u</a:t>
            </a:r>
            <a:r>
              <a:rPr lang="en-US" sz="2400" baseline="-25000" dirty="0" err="1"/>
              <a:t>i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R. </a:t>
            </a:r>
            <a:r>
              <a:rPr lang="en-US" sz="2400" dirty="0" err="1">
                <a:sym typeface="Symbol" panose="05050102010706020507" pitchFamily="18" charset="2"/>
              </a:rPr>
              <a:t>Didefinisikan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o</a:t>
            </a:r>
            <a:r>
              <a:rPr lang="en-US" sz="2400" dirty="0" err="1"/>
              <a:t>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V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b="1" dirty="0"/>
              <a:t>	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 = (u</a:t>
            </a:r>
            <a:r>
              <a:rPr lang="en-US" sz="2400" baseline="-25000" dirty="0"/>
              <a:t>1</a:t>
            </a:r>
            <a:r>
              <a:rPr lang="en-US" sz="2400" dirty="0"/>
              <a:t> + v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 + v</a:t>
            </a:r>
            <a:r>
              <a:rPr lang="en-US" sz="2400" baseline="-25000" dirty="0"/>
              <a:t>2</a:t>
            </a:r>
            <a:r>
              <a:rPr lang="en-US" sz="2400" dirty="0"/>
              <a:t>)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k</a:t>
            </a:r>
            <a:r>
              <a:rPr lang="en-US" sz="2400" b="1" dirty="0" err="1"/>
              <a:t>u</a:t>
            </a:r>
            <a:r>
              <a:rPr lang="en-US" sz="2400" b="1" dirty="0"/>
              <a:t> </a:t>
            </a:r>
            <a:r>
              <a:rPr lang="en-US" sz="2400" dirty="0"/>
              <a:t>= (ku</a:t>
            </a:r>
            <a:r>
              <a:rPr lang="en-US" sz="2400" baseline="-25000" dirty="0"/>
              <a:t>1</a:t>
            </a:r>
            <a:r>
              <a:rPr lang="en-US" sz="2400" dirty="0"/>
              <a:t>, 0) </a:t>
            </a:r>
          </a:p>
          <a:p>
            <a:pPr marL="517525" indent="0">
              <a:buNone/>
            </a:pPr>
            <a:r>
              <a:rPr lang="en-US" sz="2400" i="1" dirty="0"/>
              <a:t>	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b="1" dirty="0"/>
              <a:t>u</a:t>
            </a:r>
            <a:r>
              <a:rPr lang="en-US" sz="2400" dirty="0"/>
              <a:t> = (3, 4), </a:t>
            </a:r>
            <a:r>
              <a:rPr lang="en-US" sz="2400" b="1" dirty="0"/>
              <a:t>v</a:t>
            </a:r>
            <a:r>
              <a:rPr lang="en-US" sz="2400" dirty="0"/>
              <a:t> = (5, 2) </a:t>
            </a:r>
            <a:r>
              <a:rPr lang="en-US" sz="2400" dirty="0" err="1"/>
              <a:t>maka</a:t>
            </a:r>
            <a:endParaRPr lang="en-US" sz="2400" dirty="0"/>
          </a:p>
          <a:p>
            <a:pPr marL="517525" indent="0">
              <a:buNone/>
            </a:pPr>
            <a:r>
              <a:rPr lang="en-US" sz="2400" dirty="0"/>
              <a:t>			</a:t>
            </a:r>
            <a:r>
              <a:rPr lang="en-US" sz="2400" b="1" dirty="0"/>
              <a:t>u</a:t>
            </a:r>
            <a:r>
              <a:rPr lang="en-US" sz="2400" dirty="0"/>
              <a:t>  + </a:t>
            </a:r>
            <a:r>
              <a:rPr lang="en-US" sz="2400" b="1" dirty="0"/>
              <a:t>v</a:t>
            </a:r>
            <a:r>
              <a:rPr lang="en-US" sz="2400" dirty="0"/>
              <a:t> = (3 + 5, 4 + 2) = (8, 6)</a:t>
            </a:r>
          </a:p>
          <a:p>
            <a:pPr marL="517525" indent="0">
              <a:buNone/>
            </a:pPr>
            <a:r>
              <a:rPr lang="en-US" sz="2400" dirty="0"/>
              <a:t>			8</a:t>
            </a:r>
            <a:r>
              <a:rPr lang="en-US" sz="2400" b="1" dirty="0"/>
              <a:t>u</a:t>
            </a:r>
            <a:r>
              <a:rPr lang="en-US" sz="2400" dirty="0"/>
              <a:t> = (8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3, 0) = (24, 0) 		</a:t>
            </a:r>
          </a:p>
          <a:p>
            <a:r>
              <a:rPr lang="en-US" sz="2400" dirty="0" err="1"/>
              <a:t>Aksioma</a:t>
            </a:r>
            <a:r>
              <a:rPr lang="en-US" sz="2400" i="1" dirty="0"/>
              <a:t> closure</a:t>
            </a:r>
            <a:r>
              <a:rPr lang="en-US" sz="2400" dirty="0"/>
              <a:t> </a:t>
            </a:r>
            <a:r>
              <a:rPr lang="en-US" sz="2400" dirty="0" err="1"/>
              <a:t>dipenuhi</a:t>
            </a:r>
            <a:r>
              <a:rPr lang="en-US" sz="2400" dirty="0"/>
              <a:t> oleh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endParaRPr lang="en-US" sz="2400" dirty="0"/>
          </a:p>
          <a:p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gagal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aksioma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, </a:t>
            </a:r>
            <a:r>
              <a:rPr lang="en-US" sz="2400" dirty="0" err="1"/>
              <a:t>sebab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	1</a:t>
            </a:r>
            <a:r>
              <a:rPr lang="en-US" sz="2400" b="1" dirty="0"/>
              <a:t>u </a:t>
            </a:r>
            <a:r>
              <a:rPr lang="en-US" sz="2400" dirty="0"/>
              <a:t>= (1u</a:t>
            </a:r>
            <a:r>
              <a:rPr lang="en-US" sz="2400" baseline="-25000" dirty="0"/>
              <a:t>1</a:t>
            </a:r>
            <a:r>
              <a:rPr lang="en-US" sz="2400" dirty="0"/>
              <a:t>, 0) = (u</a:t>
            </a:r>
            <a:r>
              <a:rPr lang="en-US" sz="2400" baseline="-25000" dirty="0"/>
              <a:t>1</a:t>
            </a:r>
            <a:r>
              <a:rPr lang="en-US" sz="2400" dirty="0"/>
              <a:t>, 0) </a:t>
            </a:r>
            <a:r>
              <a:rPr lang="en-US" sz="2400" dirty="0">
                <a:sym typeface="Symbol" panose="05050102010706020507" pitchFamily="18" charset="2"/>
              </a:rPr>
              <a:t> </a:t>
            </a:r>
            <a:r>
              <a:rPr lang="en-US" sz="2400" b="1" dirty="0">
                <a:sym typeface="Symbol" panose="05050102010706020507" pitchFamily="18" charset="2"/>
              </a:rPr>
              <a:t>u</a:t>
            </a: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5D024-CC2E-40D5-B617-869673FA1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99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DAF8E-A7A5-4F78-B4A4-2E3C947F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Subruang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BA9C2-E6F2-4C52-BF98-6BE750CEC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sub-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i="1" dirty="0"/>
              <a:t>W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dirty="0" err="1"/>
              <a:t>subruang</a:t>
            </a:r>
            <a:r>
              <a:rPr lang="en-US" sz="2400" dirty="0"/>
              <a:t> (</a:t>
            </a:r>
            <a:r>
              <a:rPr lang="en-US" sz="2400" i="1" dirty="0"/>
              <a:t>subspace</a:t>
            </a:r>
            <a:r>
              <a:rPr lang="en-US" sz="2400" dirty="0"/>
              <a:t>)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W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scalar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i="1" dirty="0"/>
              <a:t>V</a:t>
            </a:r>
            <a:r>
              <a:rPr lang="en-US" sz="2400" dirty="0"/>
              <a:t> = R</a:t>
            </a:r>
            <a:r>
              <a:rPr lang="en-US" sz="2400" baseline="30000" dirty="0"/>
              <a:t>3</a:t>
            </a:r>
            <a:r>
              <a:rPr lang="en-US" sz="2400" dirty="0"/>
              <a:t>, </a:t>
            </a:r>
            <a:r>
              <a:rPr lang="en-US" sz="2400" i="1" dirty="0"/>
              <a:t>W</a:t>
            </a:r>
            <a:r>
              <a:rPr lang="en-US" sz="2400" dirty="0"/>
              <a:t> =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yang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asal</a:t>
            </a:r>
            <a:r>
              <a:rPr lang="en-US" sz="2400" dirty="0"/>
              <a:t> (0, 0, 0)</a:t>
            </a:r>
          </a:p>
          <a:p>
            <a:endParaRPr lang="en-US" sz="2400" b="1" dirty="0"/>
          </a:p>
          <a:p>
            <a:r>
              <a:rPr lang="en-US" sz="2400" b="1" dirty="0" err="1"/>
              <a:t>Teorema</a:t>
            </a:r>
            <a:r>
              <a:rPr lang="en-US" sz="2400" dirty="0"/>
              <a:t>: </a:t>
            </a:r>
            <a:r>
              <a:rPr lang="en-US" sz="2400" dirty="0" err="1"/>
              <a:t>Jika</a:t>
            </a:r>
            <a:r>
              <a:rPr lang="en-US" sz="2400" dirty="0"/>
              <a:t> W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V, </a:t>
            </a:r>
            <a:r>
              <a:rPr lang="en-US" sz="2400" dirty="0" err="1"/>
              <a:t>maka</a:t>
            </a:r>
            <a:r>
              <a:rPr lang="en-US" sz="2400" dirty="0"/>
              <a:t> W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subruang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V </a:t>
            </a:r>
            <a:r>
              <a:rPr lang="en-US" sz="2400" dirty="0" err="1"/>
              <a:t>jika</a:t>
            </a:r>
            <a:r>
              <a:rPr lang="en-US" sz="2400" dirty="0"/>
              <a:t> dan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terpenuhi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1.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b="1" dirty="0"/>
              <a:t>u </a:t>
            </a:r>
            <a:r>
              <a:rPr lang="en-US" sz="2400" dirty="0"/>
              <a:t>dan </a:t>
            </a:r>
            <a:r>
              <a:rPr lang="en-US" sz="2400" b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W,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b="1" dirty="0"/>
              <a:t>u </a:t>
            </a:r>
            <a:r>
              <a:rPr lang="en-US" sz="2400" dirty="0"/>
              <a:t>+ </a:t>
            </a:r>
            <a:r>
              <a:rPr lang="en-US" sz="2400" b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W</a:t>
            </a:r>
          </a:p>
          <a:p>
            <a:pPr marL="0" indent="0">
              <a:buNone/>
            </a:pPr>
            <a:r>
              <a:rPr lang="en-US" sz="2400" dirty="0"/>
              <a:t>    2.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dan </a:t>
            </a:r>
            <a:r>
              <a:rPr lang="en-US" sz="2400" b="1" dirty="0"/>
              <a:t>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</a:t>
            </a:r>
            <a:r>
              <a:rPr lang="en-US" sz="2400" dirty="0"/>
              <a:t> di W,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 err="1"/>
              <a:t>k</a:t>
            </a:r>
            <a:r>
              <a:rPr lang="en-US" sz="2400" b="1" dirty="0" err="1"/>
              <a:t>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W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D8EC29-5465-4920-8CF1-6608C5983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5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97CA6-BBB7-42FC-94BA-803EA3904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Contoh-contoh</a:t>
            </a:r>
            <a:r>
              <a:rPr lang="en-US" b="1" dirty="0"/>
              <a:t> </a:t>
            </a:r>
            <a:r>
              <a:rPr lang="en-US" b="1" dirty="0" err="1"/>
              <a:t>subruang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9C272-5CEF-4570-9B9E-480D74E55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Garis </a:t>
            </a:r>
            <a:r>
              <a:rPr lang="en-US" dirty="0" err="1"/>
              <a:t>lurus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di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 yang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509DE5-D55F-4536-9A34-7CB967EDC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62" y="3142377"/>
            <a:ext cx="7892646" cy="339653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D2B38D-A3B6-4CA9-89C4-492A8D24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41B273-D879-6100-9E9B-BB5113D4C6BC}"/>
              </a:ext>
            </a:extLst>
          </p:cNvPr>
          <p:cNvSpPr txBox="1"/>
          <p:nvPr/>
        </p:nvSpPr>
        <p:spPr>
          <a:xfrm>
            <a:off x="8730846" y="3142377"/>
            <a:ext cx="27432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Jika </a:t>
            </a:r>
            <a:r>
              <a:rPr lang="en-US" sz="2000" b="1" dirty="0">
                <a:solidFill>
                  <a:srgbClr val="FF0000"/>
                </a:solidFill>
              </a:rPr>
              <a:t>u</a:t>
            </a:r>
            <a:r>
              <a:rPr lang="en-US" sz="2000" dirty="0">
                <a:solidFill>
                  <a:srgbClr val="FF0000"/>
                </a:solidFill>
              </a:rPr>
              <a:t> dan </a:t>
            </a:r>
            <a:r>
              <a:rPr lang="en-US" sz="2000" b="1" dirty="0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adalah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vektor</a:t>
            </a:r>
            <a:r>
              <a:rPr lang="en-US" sz="2000" dirty="0">
                <a:solidFill>
                  <a:srgbClr val="FF0000"/>
                </a:solidFill>
              </a:rPr>
              <a:t> pada garis </a:t>
            </a:r>
            <a:r>
              <a:rPr lang="en-US" sz="2000" dirty="0" err="1">
                <a:solidFill>
                  <a:srgbClr val="FF0000"/>
                </a:solidFill>
              </a:rPr>
              <a:t>lurus</a:t>
            </a:r>
            <a:r>
              <a:rPr lang="en-US" sz="2000" dirty="0">
                <a:solidFill>
                  <a:srgbClr val="FF0000"/>
                </a:solidFill>
              </a:rPr>
              <a:t> W yang </a:t>
            </a:r>
            <a:r>
              <a:rPr lang="en-US" sz="2000" dirty="0" err="1">
                <a:solidFill>
                  <a:srgbClr val="FF0000"/>
                </a:solidFill>
              </a:rPr>
              <a:t>melalui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titik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asal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maka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u</a:t>
            </a:r>
            <a:r>
              <a:rPr lang="en-US" sz="2000" dirty="0">
                <a:solidFill>
                  <a:srgbClr val="FF0000"/>
                </a:solidFill>
              </a:rPr>
              <a:t> + </a:t>
            </a:r>
            <a:r>
              <a:rPr lang="en-US" sz="2000" b="1" dirty="0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 dan </a:t>
            </a:r>
            <a:r>
              <a:rPr lang="en-US" sz="2000" i="1" dirty="0" err="1">
                <a:solidFill>
                  <a:srgbClr val="FF0000"/>
                </a:solidFill>
              </a:rPr>
              <a:t>k</a:t>
            </a:r>
            <a:r>
              <a:rPr lang="en-US" sz="2000" b="1" dirty="0" err="1">
                <a:solidFill>
                  <a:srgbClr val="FF0000"/>
                </a:solidFill>
              </a:rPr>
              <a:t>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menghasilkan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vektor</a:t>
            </a:r>
            <a:r>
              <a:rPr lang="en-US" sz="2000" dirty="0">
                <a:solidFill>
                  <a:srgbClr val="FF0000"/>
                </a:solidFill>
              </a:rPr>
              <a:t> di </a:t>
            </a:r>
            <a:r>
              <a:rPr lang="en-US" sz="2000" dirty="0" err="1">
                <a:solidFill>
                  <a:srgbClr val="FF0000"/>
                </a:solidFill>
              </a:rPr>
              <a:t>dalam</a:t>
            </a:r>
            <a:r>
              <a:rPr lang="en-US" sz="2000" dirty="0">
                <a:solidFill>
                  <a:srgbClr val="FF0000"/>
                </a:solidFill>
              </a:rPr>
              <a:t> 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Jadi W  </a:t>
            </a:r>
            <a:r>
              <a:rPr lang="en-US" sz="2000" dirty="0" err="1">
                <a:solidFill>
                  <a:srgbClr val="FF0000"/>
                </a:solidFill>
              </a:rPr>
              <a:t>memenuhi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sifat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closure</a:t>
            </a:r>
          </a:p>
        </p:txBody>
      </p:sp>
    </p:spTree>
    <p:extLst>
      <p:ext uri="{BB962C8B-B14F-4D97-AF65-F5344CB8AC3E}">
        <p14:creationId xmlns:p14="http://schemas.microsoft.com/office/powerpoint/2010/main" val="358942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Algebra, 10</a:t>
            </a:r>
            <a:r>
              <a:rPr lang="en-US" i="1" baseline="30000" dirty="0"/>
              <a:t>th</a:t>
            </a:r>
            <a:r>
              <a:rPr lang="en-US" i="1" dirty="0"/>
              <a:t> Edition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1682-9729-4608-B37F-B890AA35C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datar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 yang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13F35A-8BB2-4FFD-A1F2-33B92558F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193" y="2261340"/>
            <a:ext cx="8985318" cy="352986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CD318-E27E-48BB-B63D-00F94C49C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9FA569-AB22-B55C-D56D-E72AF6383279}"/>
              </a:ext>
            </a:extLst>
          </p:cNvPr>
          <p:cNvSpPr txBox="1"/>
          <p:nvPr/>
        </p:nvSpPr>
        <p:spPr>
          <a:xfrm>
            <a:off x="8730846" y="3142377"/>
            <a:ext cx="27432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Jika </a:t>
            </a:r>
            <a:r>
              <a:rPr lang="en-US" sz="2000" b="1" dirty="0">
                <a:solidFill>
                  <a:srgbClr val="FF0000"/>
                </a:solidFill>
              </a:rPr>
              <a:t>u</a:t>
            </a:r>
            <a:r>
              <a:rPr lang="en-US" sz="2000" dirty="0">
                <a:solidFill>
                  <a:srgbClr val="FF0000"/>
                </a:solidFill>
              </a:rPr>
              <a:t> dan </a:t>
            </a:r>
            <a:r>
              <a:rPr lang="en-US" sz="2000" b="1" dirty="0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adalah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vektor</a:t>
            </a:r>
            <a:r>
              <a:rPr lang="en-US" sz="2000" dirty="0">
                <a:solidFill>
                  <a:srgbClr val="FF0000"/>
                </a:solidFill>
              </a:rPr>
              <a:t> pada </a:t>
            </a:r>
            <a:r>
              <a:rPr lang="en-US" sz="2000" dirty="0" err="1">
                <a:solidFill>
                  <a:srgbClr val="FF0000"/>
                </a:solidFill>
              </a:rPr>
              <a:t>bidang</a:t>
            </a:r>
            <a:r>
              <a:rPr lang="en-US" sz="2000" dirty="0">
                <a:solidFill>
                  <a:srgbClr val="FF0000"/>
                </a:solidFill>
              </a:rPr>
              <a:t>  W yang </a:t>
            </a:r>
            <a:r>
              <a:rPr lang="en-US" sz="2000" dirty="0" err="1">
                <a:solidFill>
                  <a:srgbClr val="FF0000"/>
                </a:solidFill>
              </a:rPr>
              <a:t>melalui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titik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asal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maka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u</a:t>
            </a:r>
            <a:r>
              <a:rPr lang="en-US" sz="2000" dirty="0">
                <a:solidFill>
                  <a:srgbClr val="FF0000"/>
                </a:solidFill>
              </a:rPr>
              <a:t> + </a:t>
            </a:r>
            <a:r>
              <a:rPr lang="en-US" sz="2000" b="1" dirty="0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 dan </a:t>
            </a:r>
            <a:r>
              <a:rPr lang="en-US" sz="2000" i="1" dirty="0" err="1">
                <a:solidFill>
                  <a:srgbClr val="FF0000"/>
                </a:solidFill>
              </a:rPr>
              <a:t>k</a:t>
            </a:r>
            <a:r>
              <a:rPr lang="en-US" sz="2000" b="1" dirty="0" err="1">
                <a:solidFill>
                  <a:srgbClr val="FF0000"/>
                </a:solidFill>
              </a:rPr>
              <a:t>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menghasilkan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vektor</a:t>
            </a:r>
            <a:r>
              <a:rPr lang="en-US" sz="2000" dirty="0">
                <a:solidFill>
                  <a:srgbClr val="FF0000"/>
                </a:solidFill>
              </a:rPr>
              <a:t> di </a:t>
            </a:r>
            <a:r>
              <a:rPr lang="en-US" sz="2000" dirty="0" err="1">
                <a:solidFill>
                  <a:srgbClr val="FF0000"/>
                </a:solidFill>
              </a:rPr>
              <a:t>dalam</a:t>
            </a:r>
            <a:r>
              <a:rPr lang="en-US" sz="2000" dirty="0">
                <a:solidFill>
                  <a:srgbClr val="FF0000"/>
                </a:solidFill>
              </a:rPr>
              <a:t> 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Jadi W  </a:t>
            </a:r>
            <a:r>
              <a:rPr lang="en-US" sz="2000" dirty="0" err="1">
                <a:solidFill>
                  <a:srgbClr val="FF0000"/>
                </a:solidFill>
              </a:rPr>
              <a:t>memenuhi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sifat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closure</a:t>
            </a:r>
          </a:p>
        </p:txBody>
      </p:sp>
    </p:spTree>
    <p:extLst>
      <p:ext uri="{BB962C8B-B14F-4D97-AF65-F5344CB8AC3E}">
        <p14:creationId xmlns:p14="http://schemas.microsoft.com/office/powerpoint/2010/main" val="3045399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3510-A5C3-4335-A958-E701E32B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yang </a:t>
            </a:r>
            <a:r>
              <a:rPr lang="en-US" b="1" dirty="0" err="1"/>
              <a:t>bukan</a:t>
            </a:r>
            <a:r>
              <a:rPr lang="en-US" b="1" dirty="0"/>
              <a:t> </a:t>
            </a:r>
            <a:r>
              <a:rPr lang="en-US" b="1" dirty="0" err="1"/>
              <a:t>subruang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6128E-81BA-45E0-A988-C6C1A87B5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kuadran</a:t>
            </a:r>
            <a:r>
              <a:rPr lang="en-US" sz="2400" dirty="0"/>
              <a:t> 1 pada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kartesian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subruang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R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tertutup</a:t>
            </a:r>
            <a:r>
              <a:rPr lang="en-US" sz="2400" dirty="0"/>
              <a:t> pada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b="1" dirty="0"/>
              <a:t>v</a:t>
            </a:r>
            <a:r>
              <a:rPr lang="en-US" sz="2400" dirty="0"/>
              <a:t> = (1, 1)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W </a:t>
            </a:r>
            <a:r>
              <a:rPr lang="en-US" sz="2400" dirty="0" err="1"/>
              <a:t>tetapi</a:t>
            </a:r>
            <a:r>
              <a:rPr lang="en-US" sz="2400" dirty="0"/>
              <a:t> (–1)</a:t>
            </a:r>
            <a:r>
              <a:rPr lang="en-US" sz="2400" b="1" dirty="0"/>
              <a:t>v</a:t>
            </a:r>
            <a:r>
              <a:rPr lang="en-US" sz="2400" dirty="0"/>
              <a:t> = (–1, –1) </a:t>
            </a:r>
            <a:r>
              <a:rPr lang="en-US" sz="2400" dirty="0" err="1"/>
              <a:t>terletak</a:t>
            </a:r>
            <a:r>
              <a:rPr lang="en-US" sz="2400" dirty="0"/>
              <a:t> di </a:t>
            </a:r>
            <a:r>
              <a:rPr lang="en-US" sz="2400" dirty="0" err="1"/>
              <a:t>luar</a:t>
            </a:r>
            <a:r>
              <a:rPr lang="en-US" sz="2400" dirty="0"/>
              <a:t> 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8BEF63-2A34-41B2-9096-DD87003ED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407" y="3756602"/>
            <a:ext cx="5557185" cy="296487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D17EA-4783-4AEC-8700-3C79314CC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02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340477-039E-6EB1-CD33-4C94C3DD79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83673"/>
                <a:ext cx="10515600" cy="519329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Himpunan W yang </a:t>
                </a:r>
                <a:r>
                  <a:rPr lang="en-US" sz="2400" dirty="0" err="1"/>
                  <a:t>berisi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n x n yang </a:t>
                </a:r>
                <a:r>
                  <a:rPr lang="en-US" sz="2400" dirty="0" err="1"/>
                  <a:t>memiliki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balikan</a:t>
                </a:r>
                <a:r>
                  <a:rPr lang="en-US" sz="2400" dirty="0"/>
                  <a:t> (</a:t>
                </a:r>
                <a:r>
                  <a:rPr lang="en-US" sz="2400" i="1" dirty="0"/>
                  <a:t>invertible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membentuk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subruang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</a:t>
                </a:r>
                <a:r>
                  <a:rPr lang="en-US" sz="2400" baseline="-25000" dirty="0" err="1"/>
                  <a:t>nn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karena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tertutup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terhadap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penjumlahan</a:t>
                </a:r>
                <a:r>
                  <a:rPr lang="en-US" sz="2400" dirty="0"/>
                  <a:t> dan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scalar.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 </a:t>
                </a:r>
                <a:r>
                  <a:rPr lang="en-US" sz="2400" dirty="0" err="1"/>
                  <a:t>Contoh</a:t>
                </a:r>
                <a:r>
                  <a:rPr lang="en-US" sz="2400" dirty="0"/>
                  <a:t>:                          dan                       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0</a:t>
                </a:r>
                <a:r>
                  <a:rPr lang="en-US" sz="2400" i="1" dirty="0"/>
                  <a:t>U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  <a:r>
                  <a:rPr lang="en-US" sz="2400" dirty="0">
                    <a:sym typeface="Symbol" panose="05050102010706020507" pitchFamily="18" charset="2"/>
                  </a:rPr>
                  <a:t>  </a:t>
                </a:r>
                <a:r>
                  <a:rPr lang="en-US" sz="2400" dirty="0" err="1">
                    <a:sym typeface="Symbol" panose="05050102010706020507" pitchFamily="18" charset="2"/>
                  </a:rPr>
                  <a:t>matriks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ini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tidak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memiliki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balikan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r>
                  <a:rPr lang="en-US" sz="2400" i="1" dirty="0">
                    <a:sym typeface="Symbol" panose="05050102010706020507" pitchFamily="18" charset="2"/>
                  </a:rPr>
                  <a:t>U</a:t>
                </a:r>
                <a:r>
                  <a:rPr lang="en-US" sz="2400" dirty="0">
                    <a:sym typeface="Symbol" panose="05050102010706020507" pitchFamily="18" charset="2"/>
                  </a:rPr>
                  <a:t> + </a:t>
                </a:r>
                <a:r>
                  <a:rPr lang="en-US" sz="2400" i="1" dirty="0">
                    <a:sym typeface="Symbol" panose="05050102010706020507" pitchFamily="18" charset="2"/>
                  </a:rPr>
                  <a:t>V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:r>
                  <a:rPr lang="en-US" sz="2400" dirty="0" err="1">
                    <a:sym typeface="Symbol" panose="05050102010706020507" pitchFamily="18" charset="2"/>
                  </a:rPr>
                  <a:t>determinannya</a:t>
                </a:r>
                <a:r>
                  <a:rPr lang="en-US" sz="2400" dirty="0">
                    <a:sym typeface="Symbol" panose="05050102010706020507" pitchFamily="18" charset="2"/>
                  </a:rPr>
                  <a:t> = 0  </a:t>
                </a:r>
                <a:r>
                  <a:rPr lang="en-US" sz="2400" dirty="0" err="1">
                    <a:sym typeface="Symbol" panose="05050102010706020507" pitchFamily="18" charset="2"/>
                  </a:rPr>
                  <a:t>tidak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memiliki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balikan</a:t>
                </a:r>
                <a:r>
                  <a:rPr lang="en-US" sz="2400" dirty="0"/>
                  <a:t>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340477-039E-6EB1-CD33-4C94C3DD79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83673"/>
                <a:ext cx="10515600" cy="5193290"/>
              </a:xfrm>
              <a:blipFill>
                <a:blip r:embed="rId2"/>
                <a:stretch>
                  <a:fillRect l="-812" t="-1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26B563-ACEF-ED5F-DA95-D84A762EA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E784C4-2E0C-E0CB-F203-8BB180957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9547" y="2432338"/>
            <a:ext cx="1482407" cy="7542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BDC4C8A-2CE5-B0E0-1AD0-054F74E9D9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8523" y="2432338"/>
            <a:ext cx="1445563" cy="75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62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A164E-71F5-4425-88BF-E768EAF8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Kombinasi</a:t>
            </a:r>
            <a:r>
              <a:rPr lang="en-US" b="1" dirty="0"/>
              <a:t> linier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431A5-7773-4CDE-BEB6-779345146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V,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…., </a:t>
            </a:r>
            <a:r>
              <a:rPr lang="en-US" b="1" dirty="0" err="1"/>
              <a:t>v</a:t>
            </a:r>
            <a:r>
              <a:rPr lang="en-US" b="1" baseline="-25000" dirty="0" err="1"/>
              <a:t>r</a:t>
            </a:r>
            <a:r>
              <a:rPr lang="en-US" baseline="-25000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/>
              <a:t>         </a:t>
            </a:r>
            <a:r>
              <a:rPr lang="en-US" sz="2800" b="1" dirty="0"/>
              <a:t>w</a:t>
            </a:r>
            <a:r>
              <a:rPr lang="en-US" sz="2800" dirty="0"/>
              <a:t> = k</a:t>
            </a:r>
            <a:r>
              <a:rPr lang="en-US" sz="2800" baseline="-25000" dirty="0"/>
              <a:t>1</a:t>
            </a:r>
            <a:r>
              <a:rPr lang="en-US" sz="2800" b="1" dirty="0"/>
              <a:t>v</a:t>
            </a:r>
            <a:r>
              <a:rPr lang="en-US" sz="2800" b="1" baseline="-25000" dirty="0"/>
              <a:t>1 </a:t>
            </a:r>
            <a:r>
              <a:rPr lang="en-US" sz="2800" dirty="0"/>
              <a:t>+ k</a:t>
            </a:r>
            <a:r>
              <a:rPr lang="en-US" sz="2800" baseline="-25000" dirty="0"/>
              <a:t>2</a:t>
            </a:r>
            <a:r>
              <a:rPr lang="en-US" sz="2800" b="1" dirty="0"/>
              <a:t>v</a:t>
            </a:r>
            <a:r>
              <a:rPr lang="en-US" sz="2800" b="1" baseline="-25000" dirty="0"/>
              <a:t>2 </a:t>
            </a:r>
            <a:r>
              <a:rPr lang="en-US" sz="2800" dirty="0"/>
              <a:t> + …. + </a:t>
            </a:r>
            <a:r>
              <a:rPr lang="en-US" sz="2800" dirty="0" err="1"/>
              <a:t>k</a:t>
            </a:r>
            <a:r>
              <a:rPr lang="en-US" sz="2800" baseline="-25000" dirty="0" err="1"/>
              <a:t>r</a:t>
            </a:r>
            <a:r>
              <a:rPr lang="en-US" sz="2800" b="1" dirty="0" err="1"/>
              <a:t>v</a:t>
            </a:r>
            <a:r>
              <a:rPr lang="en-US" sz="2800" b="1" baseline="-25000" dirty="0" err="1"/>
              <a:t>r</a:t>
            </a:r>
            <a:r>
              <a:rPr lang="en-US" sz="2800" baseline="-25000" dirty="0"/>
              <a:t>   </a:t>
            </a:r>
          </a:p>
          <a:p>
            <a:pPr marL="457200" lvl="1" indent="-284163">
              <a:buNone/>
            </a:pPr>
            <a:endParaRPr lang="en-US" sz="2800" dirty="0"/>
          </a:p>
          <a:p>
            <a:pPr marL="457200" lvl="1" indent="-284163">
              <a:buNone/>
            </a:pPr>
            <a:r>
              <a:rPr lang="en-US" sz="2800" dirty="0"/>
              <a:t>yang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k</a:t>
            </a:r>
            <a:r>
              <a:rPr lang="en-US" sz="2800" baseline="-25000" dirty="0"/>
              <a:t>1</a:t>
            </a:r>
            <a:r>
              <a:rPr lang="en-US" sz="2800" dirty="0"/>
              <a:t>, k</a:t>
            </a:r>
            <a:r>
              <a:rPr lang="en-US" sz="2800" baseline="-25000" dirty="0"/>
              <a:t>2</a:t>
            </a:r>
            <a:r>
              <a:rPr lang="en-US" sz="2800" dirty="0"/>
              <a:t>, …, </a:t>
            </a:r>
            <a:r>
              <a:rPr lang="en-US" sz="2800" dirty="0" err="1"/>
              <a:t>k</a:t>
            </a:r>
            <a:r>
              <a:rPr lang="en-US" sz="2800" baseline="-25000" dirty="0" err="1"/>
              <a:t>r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skalar</a:t>
            </a:r>
            <a:r>
              <a:rPr lang="en-US" sz="2800" dirty="0"/>
              <a:t>.</a:t>
            </a:r>
          </a:p>
          <a:p>
            <a:pPr marL="457200" lvl="1" indent="-284163">
              <a:buNone/>
            </a:pPr>
            <a:endParaRPr lang="en-US" sz="2800" dirty="0"/>
          </a:p>
          <a:p>
            <a:pPr marL="171450" lvl="1" indent="-171450">
              <a:buNone/>
            </a:pPr>
            <a:r>
              <a:rPr lang="en-US" sz="2800" b="1" dirty="0" err="1"/>
              <a:t>Contoh</a:t>
            </a:r>
            <a:r>
              <a:rPr lang="en-US" sz="2800" b="1" dirty="0"/>
              <a:t> 1</a:t>
            </a:r>
            <a:r>
              <a:rPr lang="en-US" sz="2800" dirty="0"/>
              <a:t>: </a:t>
            </a:r>
            <a:r>
              <a:rPr lang="en-US" sz="2800" dirty="0" err="1"/>
              <a:t>Misalkan</a:t>
            </a:r>
            <a:r>
              <a:rPr lang="en-US" sz="2800" dirty="0"/>
              <a:t> </a:t>
            </a:r>
            <a:r>
              <a:rPr lang="en-US" sz="2800" b="1" dirty="0"/>
              <a:t>v</a:t>
            </a:r>
            <a:r>
              <a:rPr lang="en-US" sz="2800" b="1" baseline="-25000" dirty="0"/>
              <a:t>1 </a:t>
            </a:r>
            <a:r>
              <a:rPr lang="en-US" sz="2800" dirty="0"/>
              <a:t>= (3, 2, –1),  </a:t>
            </a:r>
            <a:r>
              <a:rPr lang="en-US" sz="2800" b="1" dirty="0"/>
              <a:t>v</a:t>
            </a:r>
            <a:r>
              <a:rPr lang="en-US" sz="2800" b="1" baseline="-25000" dirty="0"/>
              <a:t>2 </a:t>
            </a:r>
            <a:r>
              <a:rPr lang="en-US" sz="2800" dirty="0"/>
              <a:t>= (2, –4 , 3), </a:t>
            </a:r>
            <a:r>
              <a:rPr lang="en-US" sz="2800" dirty="0" err="1"/>
              <a:t>maka</a:t>
            </a:r>
            <a:endParaRPr lang="en-US" sz="2800" dirty="0"/>
          </a:p>
          <a:p>
            <a:pPr marL="171450" lvl="1" indent="-171450">
              <a:buNone/>
            </a:pPr>
            <a:r>
              <a:rPr lang="en-US" sz="2800" dirty="0"/>
              <a:t>			</a:t>
            </a:r>
            <a:r>
              <a:rPr lang="en-US" sz="2800" b="1" dirty="0"/>
              <a:t>w</a:t>
            </a:r>
            <a:r>
              <a:rPr lang="en-US" sz="2800" dirty="0"/>
              <a:t> = 2</a:t>
            </a:r>
            <a:r>
              <a:rPr lang="en-US" sz="2800" b="1" dirty="0"/>
              <a:t>v</a:t>
            </a:r>
            <a:r>
              <a:rPr lang="en-US" sz="2800" b="1" baseline="-25000" dirty="0"/>
              <a:t>1 </a:t>
            </a:r>
            <a:r>
              <a:rPr lang="en-US" sz="2800" dirty="0"/>
              <a:t>+  3</a:t>
            </a:r>
            <a:r>
              <a:rPr lang="en-US" sz="2800" b="1" dirty="0"/>
              <a:t>v</a:t>
            </a:r>
            <a:r>
              <a:rPr lang="en-US" sz="2800" b="1" baseline="-25000" dirty="0"/>
              <a:t>2 </a:t>
            </a:r>
            <a:r>
              <a:rPr lang="en-US" sz="2800" dirty="0"/>
              <a:t>= 2(3, 2, –1) + 3(2, –4 , 3) = (12, –8, 7)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91DFFC-DED5-4750-AF40-884B19168A50}"/>
              </a:ext>
            </a:extLst>
          </p:cNvPr>
          <p:cNvSpPr/>
          <p:nvPr/>
        </p:nvSpPr>
        <p:spPr>
          <a:xfrm>
            <a:off x="1849120" y="3204210"/>
            <a:ext cx="4013200" cy="95504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75ECB-BE56-425E-8A86-42F3710F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D878C-45E9-439C-9677-83A10498D7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12800"/>
                <a:ext cx="10703560" cy="55372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</a:t>
                </a:r>
                <a:r>
                  <a:rPr lang="en-US" dirty="0"/>
                  <a:t>2:  </a:t>
                </a:r>
                <a:r>
                  <a:rPr lang="en-US" dirty="0" err="1"/>
                  <a:t>Nyatakan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(5, 9, 5)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kombinasi</a:t>
                </a:r>
                <a:r>
                  <a:rPr lang="en-US" dirty="0"/>
                  <a:t> linier </a:t>
                </a:r>
                <a:r>
                  <a:rPr lang="en-US" dirty="0" err="1"/>
                  <a:t>dari</a:t>
                </a:r>
                <a:r>
                  <a:rPr lang="en-US" dirty="0"/>
                  <a:t>  </a:t>
                </a:r>
                <a:r>
                  <a:rPr lang="en-US" b="1" dirty="0"/>
                  <a:t>u</a:t>
                </a:r>
                <a:r>
                  <a:rPr lang="en-US" dirty="0"/>
                  <a:t> = (2, 1, 4), </a:t>
                </a:r>
                <a:r>
                  <a:rPr lang="en-US" b="1" dirty="0"/>
                  <a:t>v</a:t>
                </a:r>
                <a:r>
                  <a:rPr lang="en-US" dirty="0"/>
                  <a:t> = (1, –1 , 3) dan </a:t>
                </a:r>
                <a:r>
                  <a:rPr lang="en-US" b="1" dirty="0"/>
                  <a:t>w</a:t>
                </a:r>
                <a:r>
                  <a:rPr lang="en-US" dirty="0"/>
                  <a:t> = (3, 2, 5)</a:t>
                </a:r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	k</a:t>
                </a:r>
                <a:r>
                  <a:rPr lang="en-US" baseline="-25000" dirty="0"/>
                  <a:t>1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k</a:t>
                </a:r>
                <a:r>
                  <a:rPr lang="en-US" baseline="-25000" dirty="0"/>
                  <a:t>2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 k</a:t>
                </a:r>
                <a:r>
                  <a:rPr lang="en-US" baseline="-25000" dirty="0"/>
                  <a:t>3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sistem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linier (SPL):</a:t>
                </a:r>
              </a:p>
              <a:p>
                <a:pPr marL="0" indent="0">
                  <a:buNone/>
                </a:pPr>
                <a:r>
                  <a:rPr lang="en-US" dirty="0"/>
                  <a:t>           	          2k</a:t>
                </a:r>
                <a:r>
                  <a:rPr lang="en-US" baseline="-25000" dirty="0"/>
                  <a:t>1</a:t>
                </a:r>
                <a:r>
                  <a:rPr lang="en-US" dirty="0"/>
                  <a:t> +   k</a:t>
                </a:r>
                <a:r>
                  <a:rPr lang="en-US" baseline="-25000" dirty="0"/>
                  <a:t>2</a:t>
                </a:r>
                <a:r>
                  <a:rPr lang="en-US" dirty="0"/>
                  <a:t> + 3k</a:t>
                </a:r>
                <a:r>
                  <a:rPr lang="en-US" baseline="-25000" dirty="0"/>
                  <a:t>3</a:t>
                </a:r>
                <a:r>
                  <a:rPr lang="en-US" dirty="0"/>
                  <a:t> = 5</a:t>
                </a:r>
              </a:p>
              <a:p>
                <a:pPr marL="0" indent="0">
                  <a:buNone/>
                </a:pPr>
                <a:r>
                  <a:rPr lang="en-US" dirty="0"/>
                  <a:t>   	            k</a:t>
                </a:r>
                <a:r>
                  <a:rPr lang="en-US" baseline="-25000" dirty="0"/>
                  <a:t>1</a:t>
                </a:r>
                <a:r>
                  <a:rPr lang="en-US" dirty="0"/>
                  <a:t> –   k</a:t>
                </a:r>
                <a:r>
                  <a:rPr lang="en-US" baseline="-25000" dirty="0"/>
                  <a:t>2</a:t>
                </a:r>
                <a:r>
                  <a:rPr lang="en-US" dirty="0"/>
                  <a:t> + 2k</a:t>
                </a:r>
                <a:r>
                  <a:rPr lang="en-US" baseline="-25000" dirty="0"/>
                  <a:t>3</a:t>
                </a:r>
                <a:r>
                  <a:rPr lang="en-US" dirty="0"/>
                  <a:t> = 9</a:t>
                </a:r>
              </a:p>
              <a:p>
                <a:pPr marL="0" indent="0">
                  <a:buNone/>
                </a:pPr>
                <a:r>
                  <a:rPr lang="en-US" dirty="0"/>
                  <a:t>  	          4k</a:t>
                </a:r>
                <a:r>
                  <a:rPr lang="en-US" baseline="-25000" dirty="0"/>
                  <a:t>1</a:t>
                </a:r>
                <a:r>
                  <a:rPr lang="en-US" dirty="0"/>
                  <a:t> + 3k</a:t>
                </a:r>
                <a:r>
                  <a:rPr lang="en-US" baseline="-25000" dirty="0"/>
                  <a:t>2</a:t>
                </a:r>
                <a:r>
                  <a:rPr lang="en-US" dirty="0"/>
                  <a:t> + 5k</a:t>
                </a:r>
                <a:r>
                  <a:rPr lang="en-US" baseline="-25000" dirty="0"/>
                  <a:t>3</a:t>
                </a:r>
                <a:r>
                  <a:rPr lang="en-US" dirty="0"/>
                  <a:t> = 5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Selesaikan</a:t>
                </a:r>
                <a:r>
                  <a:rPr lang="en-US" dirty="0"/>
                  <a:t> SPL di </a:t>
                </a:r>
                <a:r>
                  <a:rPr lang="en-US" dirty="0" err="1"/>
                  <a:t>atas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 Gauss, </a:t>
                </a:r>
                <a:r>
                  <a:rPr lang="en-US" dirty="0" err="1"/>
                  <a:t>diperoleh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	 k</a:t>
                </a:r>
                <a:r>
                  <a:rPr lang="en-US" baseline="-25000" dirty="0"/>
                  <a:t>1</a:t>
                </a:r>
                <a:r>
                  <a:rPr lang="en-US" dirty="0"/>
                  <a:t> = 3,   k</a:t>
                </a:r>
                <a:r>
                  <a:rPr lang="en-US" baseline="-25000" dirty="0"/>
                  <a:t>2</a:t>
                </a:r>
                <a:r>
                  <a:rPr lang="en-US" dirty="0"/>
                  <a:t> = –4,  k</a:t>
                </a:r>
                <a:r>
                  <a:rPr lang="en-US" baseline="-25000" dirty="0"/>
                  <a:t>3</a:t>
                </a:r>
                <a:r>
                  <a:rPr lang="en-US" dirty="0"/>
                  <a:t> = 2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D878C-45E9-439C-9677-83A10498D7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12800"/>
                <a:ext cx="10703560" cy="5537200"/>
              </a:xfrm>
              <a:blipFill>
                <a:blip r:embed="rId2"/>
                <a:stretch>
                  <a:fillRect l="-1026" t="-2750" r="-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C8224-4F31-4EA0-BE5E-1ABB0A77A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989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C7E58-D653-4FA9-A850-4D9F7008D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Teorema</a:t>
            </a:r>
            <a:r>
              <a:rPr lang="en-US" dirty="0"/>
              <a:t>: </a:t>
            </a:r>
            <a:r>
              <a:rPr lang="en-US" dirty="0" err="1"/>
              <a:t>Jika</a:t>
            </a:r>
            <a:r>
              <a:rPr lang="en-US" dirty="0"/>
              <a:t> S = {</a:t>
            </a:r>
            <a:r>
              <a:rPr lang="en-US" b="1" dirty="0"/>
              <a:t>w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w</a:t>
            </a:r>
            <a:r>
              <a:rPr lang="en-US" b="1" baseline="-25000" dirty="0" err="1"/>
              <a:t>r</a:t>
            </a:r>
            <a:r>
              <a:rPr lang="en-US" dirty="0"/>
              <a:t>}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V, </a:t>
            </a:r>
            <a:r>
              <a:rPr lang="en-US" dirty="0" err="1"/>
              <a:t>maka</a:t>
            </a:r>
            <a:endParaRPr lang="en-US" dirty="0"/>
          </a:p>
          <a:p>
            <a:pPr marL="514350" indent="-514350">
              <a:buAutoNum type="alphaLcParenBoth"/>
            </a:pPr>
            <a:r>
              <a:rPr lang="en-US" dirty="0" err="1"/>
              <a:t>Himpunan</a:t>
            </a:r>
            <a:r>
              <a:rPr lang="en-US" dirty="0"/>
              <a:t> W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V</a:t>
            </a:r>
          </a:p>
          <a:p>
            <a:pPr marL="514350" indent="-514350">
              <a:buAutoNum type="alphaLcParenBoth"/>
            </a:pPr>
            <a:endParaRPr lang="en-US" dirty="0"/>
          </a:p>
          <a:p>
            <a:pPr marL="514350" indent="-514350">
              <a:buAutoNum type="alphaLcParenBoth"/>
            </a:pPr>
            <a:r>
              <a:rPr lang="en-US" dirty="0" err="1"/>
              <a:t>Himpunan</a:t>
            </a:r>
            <a:r>
              <a:rPr lang="en-US" dirty="0"/>
              <a:t> W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“</a:t>
            </a:r>
            <a:r>
              <a:rPr lang="en-US" dirty="0" err="1"/>
              <a:t>terkecil</a:t>
            </a:r>
            <a:r>
              <a:rPr lang="en-US" dirty="0"/>
              <a:t>” </a:t>
            </a:r>
            <a:r>
              <a:rPr lang="en-US" dirty="0" err="1"/>
              <a:t>dari</a:t>
            </a:r>
            <a:r>
              <a:rPr lang="en-US" dirty="0"/>
              <a:t> V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lain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juga </a:t>
            </a:r>
            <a:r>
              <a:rPr lang="en-US" dirty="0" err="1"/>
              <a:t>mengandung</a:t>
            </a:r>
            <a:r>
              <a:rPr lang="en-US" dirty="0"/>
              <a:t> W.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D5220-E59A-4D9C-89BB-1DACA4CD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59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3F447-D39B-46D1-A28E-479C6BF52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Himpunan</a:t>
            </a:r>
            <a:r>
              <a:rPr lang="en-US" b="1" dirty="0"/>
              <a:t> </a:t>
            </a:r>
            <a:r>
              <a:rPr lang="en-US" b="1" dirty="0" err="1"/>
              <a:t>membangun</a:t>
            </a:r>
            <a:r>
              <a:rPr lang="en-US" b="1" dirty="0"/>
              <a:t> (</a:t>
            </a:r>
            <a:r>
              <a:rPr lang="en-US" b="1" i="1" dirty="0"/>
              <a:t>spanning set</a:t>
            </a:r>
            <a:r>
              <a:rPr lang="en-US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72ACF-799D-4CE9-84D4-45EB50C5D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Misalkan</a:t>
            </a:r>
            <a:r>
              <a:rPr lang="en-US" dirty="0"/>
              <a:t> W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V. Jika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W 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 </a:t>
            </a:r>
            <a:r>
              <a:rPr lang="en-US" b="1" dirty="0"/>
              <a:t>w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w</a:t>
            </a:r>
            <a:r>
              <a:rPr lang="en-US" b="1" baseline="-25000" dirty="0" err="1"/>
              <a:t>r</a:t>
            </a:r>
            <a:r>
              <a:rPr lang="en-US" b="1" baseline="-25000" dirty="0"/>
              <a:t>  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S = {</a:t>
            </a:r>
            <a:r>
              <a:rPr lang="en-US" b="1" dirty="0"/>
              <a:t>w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w</a:t>
            </a:r>
            <a:r>
              <a:rPr lang="en-US" b="1" baseline="-25000" dirty="0" err="1"/>
              <a:t>r</a:t>
            </a:r>
            <a:r>
              <a:rPr lang="en-US" b="1" baseline="-25000" dirty="0"/>
              <a:t> </a:t>
            </a:r>
            <a:r>
              <a:rPr lang="en-US" dirty="0"/>
              <a:t>}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b="1" dirty="0" err="1"/>
              <a:t>membangun</a:t>
            </a:r>
            <a:r>
              <a:rPr lang="en-US" dirty="0"/>
              <a:t> (</a:t>
            </a:r>
            <a:r>
              <a:rPr lang="en-US" i="1" dirty="0"/>
              <a:t>span</a:t>
            </a:r>
            <a:r>
              <a:rPr lang="en-US" dirty="0"/>
              <a:t>) W.</a:t>
            </a:r>
          </a:p>
          <a:p>
            <a:endParaRPr lang="en-US" dirty="0"/>
          </a:p>
          <a:p>
            <a:r>
              <a:rPr lang="en-US" dirty="0"/>
              <a:t>S = {</a:t>
            </a:r>
            <a:r>
              <a:rPr lang="en-US" b="1" dirty="0"/>
              <a:t>w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w</a:t>
            </a:r>
            <a:r>
              <a:rPr lang="en-US" b="1" baseline="-25000" dirty="0" err="1"/>
              <a:t>r</a:t>
            </a:r>
            <a:r>
              <a:rPr lang="en-US" b="1" baseline="-25000" dirty="0"/>
              <a:t> </a:t>
            </a:r>
            <a:r>
              <a:rPr lang="en-US" dirty="0"/>
              <a:t>}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himpunan</a:t>
            </a:r>
            <a:r>
              <a:rPr lang="en-US" b="1" dirty="0"/>
              <a:t> </a:t>
            </a:r>
            <a:r>
              <a:rPr lang="en-US" b="1" dirty="0" err="1"/>
              <a:t>merentang</a:t>
            </a:r>
            <a:r>
              <a:rPr lang="en-US" b="1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(</a:t>
            </a:r>
            <a:r>
              <a:rPr lang="en-US" i="1" dirty="0"/>
              <a:t>spanning set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S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menyatakannya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                span</a:t>
            </a:r>
            <a:r>
              <a:rPr lang="en-US" dirty="0"/>
              <a:t>{</a:t>
            </a:r>
            <a:r>
              <a:rPr lang="en-US" b="1" dirty="0"/>
              <a:t>w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w</a:t>
            </a:r>
            <a:r>
              <a:rPr lang="en-US" b="1" baseline="-25000" dirty="0" err="1"/>
              <a:t>r</a:t>
            </a:r>
            <a:r>
              <a:rPr lang="en-US" b="1" baseline="-25000" dirty="0"/>
              <a:t> </a:t>
            </a:r>
            <a:r>
              <a:rPr lang="en-US" dirty="0"/>
              <a:t>}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span</a:t>
            </a:r>
            <a:r>
              <a:rPr lang="en-US" dirty="0"/>
              <a:t>(S).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Jika S = {</a:t>
            </a:r>
            <a:r>
              <a:rPr lang="en-US" b="1" dirty="0"/>
              <a:t>w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w</a:t>
            </a:r>
            <a:r>
              <a:rPr lang="en-US" b="1" baseline="-25000" dirty="0" err="1"/>
              <a:t>r</a:t>
            </a:r>
            <a:r>
              <a:rPr lang="en-US" b="1" baseline="-25000" dirty="0"/>
              <a:t> </a:t>
            </a:r>
            <a:r>
              <a:rPr lang="en-US" dirty="0"/>
              <a:t>} </a:t>
            </a:r>
            <a:r>
              <a:rPr lang="en-US" dirty="0" err="1"/>
              <a:t>membangun</a:t>
            </a:r>
            <a:r>
              <a:rPr lang="en-US" dirty="0"/>
              <a:t> W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= (u</a:t>
            </a:r>
            <a:r>
              <a:rPr lang="en-US" baseline="-25000" dirty="0"/>
              <a:t>1</a:t>
            </a:r>
            <a:r>
              <a:rPr lang="en-US" dirty="0"/>
              <a:t>, u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u</a:t>
            </a:r>
            <a:r>
              <a:rPr lang="en-US" baseline="-25000" dirty="0" err="1"/>
              <a:t>r</a:t>
            </a:r>
            <a:r>
              <a:rPr lang="en-US" baseline="-25000" dirty="0"/>
              <a:t> </a:t>
            </a:r>
            <a:r>
              <a:rPr lang="en-US" dirty="0"/>
              <a:t>) di W</a:t>
            </a:r>
            <a:r>
              <a:rPr lang="en-US" baseline="30000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kombinasi</a:t>
            </a:r>
            <a:r>
              <a:rPr lang="en-US" dirty="0"/>
              <a:t> linier  </a:t>
            </a:r>
            <a:r>
              <a:rPr lang="en-US" b="1" dirty="0"/>
              <a:t>u</a:t>
            </a:r>
            <a:r>
              <a:rPr lang="en-US" dirty="0"/>
              <a:t> = k</a:t>
            </a:r>
            <a:r>
              <a:rPr lang="en-US" baseline="-25000" dirty="0"/>
              <a:t>1</a:t>
            </a:r>
            <a:r>
              <a:rPr lang="en-US" b="1" dirty="0"/>
              <a:t>w</a:t>
            </a:r>
            <a:r>
              <a:rPr lang="en-US" b="1" baseline="-25000" dirty="0"/>
              <a:t>1</a:t>
            </a:r>
            <a:r>
              <a:rPr lang="en-US" dirty="0"/>
              <a:t> + k</a:t>
            </a:r>
            <a:r>
              <a:rPr lang="en-US" baseline="-25000" dirty="0"/>
              <a:t>2</a:t>
            </a:r>
            <a:r>
              <a:rPr lang="en-US" b="1" dirty="0"/>
              <a:t>w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dirty="0"/>
              <a:t>+ … + </a:t>
            </a:r>
            <a:r>
              <a:rPr lang="en-US" dirty="0" err="1"/>
              <a:t>k</a:t>
            </a:r>
            <a:r>
              <a:rPr lang="en-US" baseline="-25000" dirty="0" err="1"/>
              <a:t>r</a:t>
            </a:r>
            <a:r>
              <a:rPr lang="en-US" b="1" dirty="0" err="1"/>
              <a:t>w</a:t>
            </a:r>
            <a:r>
              <a:rPr lang="en-US" b="1" baseline="-25000" dirty="0" err="1"/>
              <a:t>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B2130-60D3-450F-B261-25019665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36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94B372-4997-4C68-8897-F24B9F8D2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182" y="810240"/>
            <a:ext cx="9865978" cy="469352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CB8B30-609B-43E0-A353-78FAA168E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66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635C1-03FB-45D0-AF10-366E6019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240"/>
            <a:ext cx="10276840" cy="52727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3</a:t>
            </a:r>
            <a:r>
              <a:rPr lang="en-US" dirty="0"/>
              <a:t>: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standard </a:t>
            </a:r>
            <a:r>
              <a:rPr lang="en-US" b="1" dirty="0" err="1"/>
              <a:t>i</a:t>
            </a:r>
            <a:r>
              <a:rPr lang="en-US" dirty="0"/>
              <a:t> = (1, 0, 0), </a:t>
            </a:r>
            <a:r>
              <a:rPr lang="en-US" b="1" dirty="0"/>
              <a:t>j</a:t>
            </a:r>
            <a:r>
              <a:rPr lang="en-US" dirty="0"/>
              <a:t> = (0, 1, 0), dan </a:t>
            </a:r>
            <a:r>
              <a:rPr lang="en-US" b="1" dirty="0"/>
              <a:t>k</a:t>
            </a:r>
            <a:r>
              <a:rPr lang="en-US" dirty="0"/>
              <a:t> = (0, 0, 1) </a:t>
            </a:r>
            <a:r>
              <a:rPr lang="en-US" dirty="0" err="1"/>
              <a:t>membangun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 </a:t>
            </a:r>
            <a:r>
              <a:rPr lang="en-US" b="1" dirty="0"/>
              <a:t>v</a:t>
            </a:r>
            <a:r>
              <a:rPr lang="en-US" dirty="0"/>
              <a:t> 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v</a:t>
            </a:r>
            <a:r>
              <a:rPr lang="en-US" baseline="-25000" dirty="0"/>
              <a:t>3</a:t>
            </a:r>
            <a:r>
              <a:rPr lang="en-US" dirty="0"/>
              <a:t>) di R</a:t>
            </a:r>
            <a:r>
              <a:rPr lang="en-US" baseline="30000" dirty="0"/>
              <a:t>3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liner  </a:t>
            </a:r>
            <a:r>
              <a:rPr lang="en-US" b="1" dirty="0"/>
              <a:t>v</a:t>
            </a:r>
            <a:r>
              <a:rPr lang="en-US" dirty="0"/>
              <a:t> = v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v</a:t>
            </a:r>
            <a:r>
              <a:rPr lang="en-US" baseline="-25000" dirty="0"/>
              <a:t>2</a:t>
            </a:r>
            <a:r>
              <a:rPr lang="en-US" b="1" dirty="0"/>
              <a:t>j </a:t>
            </a:r>
            <a:r>
              <a:rPr lang="en-US" dirty="0"/>
              <a:t>+ v</a:t>
            </a:r>
            <a:r>
              <a:rPr lang="en-US" baseline="-25000" dirty="0"/>
              <a:t>3</a:t>
            </a:r>
            <a:r>
              <a:rPr lang="en-US" b="1" dirty="0"/>
              <a:t>k</a:t>
            </a:r>
            <a:r>
              <a:rPr lang="en-US" dirty="0"/>
              <a:t>.</a:t>
            </a:r>
            <a:r>
              <a:rPr lang="en-US" b="1" dirty="0"/>
              <a:t> </a:t>
            </a:r>
            <a:r>
              <a:rPr lang="en-US" dirty="0"/>
              <a:t>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 = </a:t>
            </a:r>
            <a:r>
              <a:rPr lang="en-US" i="1" dirty="0"/>
              <a:t>span</a:t>
            </a:r>
            <a:r>
              <a:rPr lang="en-US" dirty="0"/>
              <a:t>{</a:t>
            </a:r>
            <a:r>
              <a:rPr lang="en-US" b="1" dirty="0" err="1"/>
              <a:t>i</a:t>
            </a:r>
            <a:r>
              <a:rPr lang="en-US" dirty="0"/>
              <a:t>, </a:t>
            </a:r>
            <a:r>
              <a:rPr lang="en-US" b="1" dirty="0"/>
              <a:t>j</a:t>
            </a:r>
            <a:r>
              <a:rPr lang="en-US" dirty="0"/>
              <a:t>, </a:t>
            </a:r>
            <a:r>
              <a:rPr lang="en-US" b="1" dirty="0"/>
              <a:t>k</a:t>
            </a:r>
            <a:r>
              <a:rPr lang="en-US" dirty="0"/>
              <a:t>}.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4: </a:t>
            </a:r>
            <a:r>
              <a:rPr lang="en-US" dirty="0" err="1"/>
              <a:t>Polinom</a:t>
            </a:r>
            <a:r>
              <a:rPr lang="en-US" dirty="0"/>
              <a:t> 1, x, x</a:t>
            </a:r>
            <a:r>
              <a:rPr lang="en-US" baseline="30000" dirty="0"/>
              <a:t>2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b="1" dirty="0"/>
              <a:t>p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	</a:t>
            </a:r>
            <a:r>
              <a:rPr lang="en-US" b="1" dirty="0"/>
              <a:t>p</a:t>
            </a:r>
            <a:r>
              <a:rPr lang="en-US" dirty="0"/>
              <a:t> 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dari</a:t>
            </a:r>
            <a:r>
              <a:rPr lang="en-US" dirty="0"/>
              <a:t> 1, x, x</a:t>
            </a:r>
            <a:r>
              <a:rPr lang="en-US" baseline="30000" dirty="0"/>
              <a:t>2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. 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i="1" dirty="0"/>
              <a:t>span</a:t>
            </a:r>
            <a:r>
              <a:rPr lang="en-US" dirty="0"/>
              <a:t>{1, x, x</a:t>
            </a:r>
            <a:r>
              <a:rPr lang="en-US" baseline="30000" dirty="0"/>
              <a:t>2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E372E-1AFD-4048-BDBA-B98ADDDD1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13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B88AA-EC00-495A-8656-2CB8E709E0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3720" y="680720"/>
                <a:ext cx="10937240" cy="564896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5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Tentukan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apakah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1 </a:t>
                </a:r>
                <a:r>
                  <a:rPr lang="en-US" sz="2400" dirty="0"/>
                  <a:t>= (2, –1 , 3), 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= (4, 1, 2) dan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3 </a:t>
                </a:r>
                <a:r>
                  <a:rPr lang="en-US" sz="2400" dirty="0"/>
                  <a:t>= (8, –1 , 8) </a:t>
                </a:r>
                <a:r>
                  <a:rPr lang="en-US" sz="2400" dirty="0" err="1"/>
                  <a:t>membangun</a:t>
                </a:r>
                <a:r>
                  <a:rPr lang="en-US" sz="2400" dirty="0"/>
                  <a:t> R</a:t>
                </a:r>
                <a:r>
                  <a:rPr lang="en-US" sz="2400" baseline="30000" dirty="0"/>
                  <a:t>3</a:t>
                </a:r>
                <a:r>
                  <a:rPr lang="en-US" sz="2400" dirty="0"/>
                  <a:t>?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Penyelesaian</a:t>
                </a:r>
                <a:r>
                  <a:rPr lang="en-US" sz="2400" dirty="0"/>
                  <a:t>: Kita </a:t>
                </a:r>
                <a:r>
                  <a:rPr lang="en-US" sz="2400" dirty="0" err="1"/>
                  <a:t>harus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apakah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sembarang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b="1" dirty="0"/>
                  <a:t>u</a:t>
                </a:r>
                <a:r>
                  <a:rPr lang="en-US" sz="2400" dirty="0"/>
                  <a:t> = (u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u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u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 di R</a:t>
                </a:r>
                <a:r>
                  <a:rPr lang="en-US" sz="2400" baseline="30000" dirty="0"/>
                  <a:t>3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kombinasi</a:t>
                </a:r>
                <a:r>
                  <a:rPr lang="en-US" sz="2400" dirty="0"/>
                  <a:t> linier  </a:t>
                </a:r>
                <a:r>
                  <a:rPr lang="en-US" sz="2400" b="1" dirty="0"/>
                  <a:t>u</a:t>
                </a:r>
                <a:r>
                  <a:rPr lang="en-US" sz="2400" dirty="0"/>
                  <a:t> = k</a:t>
                </a:r>
                <a:r>
                  <a:rPr lang="en-US" sz="2400" baseline="-25000" dirty="0"/>
                  <a:t>1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+ k</a:t>
                </a:r>
                <a:r>
                  <a:rPr lang="en-US" sz="2400" baseline="-25000" dirty="0"/>
                  <a:t>2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2</a:t>
                </a:r>
                <a:r>
                  <a:rPr lang="en-US" sz="2400" b="1" dirty="0"/>
                  <a:t> </a:t>
                </a:r>
                <a:r>
                  <a:rPr lang="en-US" sz="2400" dirty="0"/>
                  <a:t>+ k</a:t>
                </a:r>
                <a:r>
                  <a:rPr lang="en-US" sz="2400" baseline="-25000" dirty="0"/>
                  <a:t>3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3</a:t>
                </a:r>
                <a:r>
                  <a:rPr lang="en-US" sz="2400" baseline="-250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b="1" dirty="0"/>
                  <a:t>	</a:t>
                </a:r>
                <a:r>
                  <a:rPr lang="en-US" sz="2400" dirty="0"/>
                  <a:t> (u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u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u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  = 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(2, –1 , 3) + 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(4, 1, 2) + 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(8, –1 , 8)</a:t>
                </a:r>
                <a:r>
                  <a:rPr lang="en-US" sz="2400" baseline="-250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 err="1"/>
                  <a:t>Diperoleh</a:t>
                </a:r>
                <a:r>
                  <a:rPr lang="en-US" sz="2400" dirty="0"/>
                  <a:t> SPL:</a:t>
                </a:r>
              </a:p>
              <a:p>
                <a:pPr marL="0" indent="0">
                  <a:buNone/>
                </a:pPr>
                <a:r>
                  <a:rPr lang="en-US" sz="2400" dirty="0"/>
                  <a:t>	         2k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 4k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+ 8k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u</a:t>
                </a:r>
                <a:r>
                  <a:rPr lang="en-US" sz="2400" baseline="-25000" dirty="0"/>
                  <a:t>1</a:t>
                </a:r>
              </a:p>
              <a:p>
                <a:pPr marL="0" indent="0">
                  <a:buNone/>
                </a:pPr>
                <a:r>
                  <a:rPr lang="en-US" sz="2400" dirty="0"/>
                  <a:t>   	         –k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  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  –  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u</a:t>
                </a:r>
                <a:r>
                  <a:rPr lang="en-US" sz="2400" baseline="-25000" dirty="0"/>
                  <a:t>2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	         3k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+ 8k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u</a:t>
                </a:r>
                <a:r>
                  <a:rPr lang="en-US" sz="2400" baseline="-25000" dirty="0"/>
                  <a:t>3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err="1"/>
                  <a:t>Apakah</a:t>
                </a:r>
                <a:r>
                  <a:rPr lang="en-US" sz="2400" dirty="0"/>
                  <a:t> SPL di </a:t>
                </a:r>
                <a:r>
                  <a:rPr lang="en-US" sz="2400" dirty="0" err="1"/>
                  <a:t>atas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dipecahkan</a:t>
                </a:r>
                <a:r>
                  <a:rPr lang="en-US" sz="2400" dirty="0"/>
                  <a:t>? </a:t>
                </a:r>
                <a:r>
                  <a:rPr lang="en-US" sz="2400" dirty="0" err="1"/>
                  <a:t>Perhatikan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koefisien</a:t>
                </a:r>
                <a:r>
                  <a:rPr lang="en-US" sz="2400" dirty="0"/>
                  <a:t> SPL, 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/>
                  <a:t>              det(A) 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−4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8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20 + 20 – 40 = 0</a:t>
                </a:r>
              </a:p>
              <a:p>
                <a:pPr marL="0" indent="0">
                  <a:buNone/>
                </a:pPr>
                <a:r>
                  <a:rPr lang="en-US" sz="2400" dirty="0"/>
                  <a:t>Karena det(A) = 0,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SPL </a:t>
                </a:r>
                <a:r>
                  <a:rPr lang="en-US" sz="2400" dirty="0" err="1"/>
                  <a:t>tersebut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konsisten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artinya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terdapat</a:t>
                </a:r>
                <a:r>
                  <a:rPr lang="en-US" sz="2400" dirty="0"/>
                  <a:t>  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dan 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.  Oleh </a:t>
                </a:r>
                <a:r>
                  <a:rPr lang="en-US" sz="2400" dirty="0" err="1"/>
                  <a:t>karena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itu</a:t>
                </a:r>
                <a:r>
                  <a:rPr lang="en-US" sz="2400" dirty="0"/>
                  <a:t> </a:t>
                </a:r>
                <a:r>
                  <a:rPr lang="en-US" sz="2400" b="1" dirty="0"/>
                  <a:t>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kombinasi</a:t>
                </a:r>
                <a:r>
                  <a:rPr lang="en-US" sz="2400" dirty="0"/>
                  <a:t> liner  </a:t>
                </a:r>
                <a:r>
                  <a:rPr lang="en-US" sz="2400" b="1" dirty="0"/>
                  <a:t>u</a:t>
                </a:r>
                <a:r>
                  <a:rPr lang="en-US" sz="2400" dirty="0"/>
                  <a:t> = k</a:t>
                </a:r>
                <a:r>
                  <a:rPr lang="en-US" sz="2400" baseline="-25000" dirty="0"/>
                  <a:t>1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+ k</a:t>
                </a:r>
                <a:r>
                  <a:rPr lang="en-US" sz="2400" baseline="-25000" dirty="0"/>
                  <a:t>2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2</a:t>
                </a:r>
                <a:r>
                  <a:rPr lang="en-US" sz="2400" b="1" dirty="0"/>
                  <a:t> </a:t>
                </a:r>
                <a:r>
                  <a:rPr lang="en-US" sz="2400" dirty="0"/>
                  <a:t>+ k</a:t>
                </a:r>
                <a:r>
                  <a:rPr lang="en-US" sz="2400" baseline="-25000" dirty="0"/>
                  <a:t>3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3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kata lain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, 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,</a:t>
                </a:r>
                <a:r>
                  <a:rPr lang="en-US" sz="2400" b="1" dirty="0"/>
                  <a:t> </a:t>
                </a:r>
                <a:r>
                  <a:rPr lang="en-US" sz="2400" dirty="0"/>
                  <a:t>dan</a:t>
                </a:r>
                <a:r>
                  <a:rPr lang="en-US" sz="2400" b="1" dirty="0"/>
                  <a:t>  v</a:t>
                </a:r>
                <a:r>
                  <a:rPr lang="en-US" sz="2400" b="1" baseline="-25000" dirty="0"/>
                  <a:t>3</a:t>
                </a:r>
                <a:r>
                  <a:rPr lang="en-US" sz="2400" baseline="-25000" dirty="0"/>
                  <a:t> 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membangun</a:t>
                </a:r>
                <a:r>
                  <a:rPr lang="en-US" sz="2400" dirty="0"/>
                  <a:t> R</a:t>
                </a:r>
                <a:r>
                  <a:rPr lang="en-US" sz="2400" baseline="30000" dirty="0"/>
                  <a:t>3</a:t>
                </a:r>
                <a:r>
                  <a:rPr lang="en-US" sz="2400" dirty="0"/>
                  <a:t>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B88AA-EC00-495A-8656-2CB8E709E0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3720" y="680720"/>
                <a:ext cx="10937240" cy="5648960"/>
              </a:xfrm>
              <a:blipFill>
                <a:blip r:embed="rId2"/>
                <a:stretch>
                  <a:fillRect l="-725" t="-1836" r="-613" b="-1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EEEFCE-710E-4CC0-989E-FA291C92793D}"/>
                  </a:ext>
                </a:extLst>
              </p:cNvPr>
              <p:cNvSpPr txBox="1"/>
              <p:nvPr/>
            </p:nvSpPr>
            <p:spPr>
              <a:xfrm>
                <a:off x="8950959" y="3752115"/>
                <a:ext cx="2843291" cy="895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EEEFCE-710E-4CC0-989E-FA291C927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959" y="3752115"/>
                <a:ext cx="2843291" cy="895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2CD8-9F77-4ACB-90A6-F53CF192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91BD-F818-4746-95F8-A676F15AB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Pengantar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E216B-98B0-4522-A6FF-C44142FBD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pada </a:t>
            </a:r>
            <a:r>
              <a:rPr lang="en-US" dirty="0" err="1"/>
              <a:t>awalnya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panah</a:t>
            </a:r>
            <a:r>
              <a:rPr lang="en-US" dirty="0"/>
              <a:t> (             ).</a:t>
            </a:r>
          </a:p>
          <a:p>
            <a:endParaRPr lang="en-US" dirty="0"/>
          </a:p>
          <a:p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 dan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2-tupel </a:t>
            </a:r>
            <a:r>
              <a:rPr lang="en-US" dirty="0" err="1"/>
              <a:t>atau</a:t>
            </a:r>
            <a:r>
              <a:rPr lang="en-US" dirty="0"/>
              <a:t> 3-tupel (</a:t>
            </a:r>
            <a:r>
              <a:rPr lang="en-US" dirty="0" err="1"/>
              <a:t>yaitu</a:t>
            </a:r>
            <a:r>
              <a:rPr lang="en-US" dirty="0"/>
              <a:t> (w</a:t>
            </a:r>
            <a:r>
              <a:rPr lang="en-US" baseline="-25000" dirty="0"/>
              <a:t>1</a:t>
            </a:r>
            <a:r>
              <a:rPr lang="en-US" dirty="0"/>
              <a:t>, w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(w</a:t>
            </a:r>
            <a:r>
              <a:rPr lang="en-US" baseline="-25000" dirty="0"/>
              <a:t>1</a:t>
            </a:r>
            <a:r>
              <a:rPr lang="en-US" dirty="0"/>
              <a:t>, w</a:t>
            </a:r>
            <a:r>
              <a:rPr lang="en-US" baseline="-25000" dirty="0"/>
              <a:t>2</a:t>
            </a:r>
            <a:r>
              <a:rPr lang="en-US" dirty="0"/>
              <a:t>, w</a:t>
            </a:r>
            <a:r>
              <a:rPr lang="en-US" baseline="-25000" dirty="0"/>
              <a:t>3</a:t>
            </a:r>
            <a:r>
              <a:rPr lang="en-US" dirty="0"/>
              <a:t>)) dan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visual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pada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koordinat</a:t>
            </a:r>
            <a:r>
              <a:rPr lang="en-US" dirty="0"/>
              <a:t> </a:t>
            </a:r>
            <a:r>
              <a:rPr lang="en-US" dirty="0" err="1"/>
              <a:t>kartesian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Selanjutnya</a:t>
            </a:r>
            <a:r>
              <a:rPr lang="en-US" dirty="0"/>
              <a:t>,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diperluas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,  dan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n-</a:t>
            </a:r>
            <a:r>
              <a:rPr lang="en-US" dirty="0" err="1"/>
              <a:t>tupel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penggambaran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visual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diperluas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diperlakukan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asalkan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C445CB1-2780-4FE2-B5A9-BAB442EF8C95}"/>
              </a:ext>
            </a:extLst>
          </p:cNvPr>
          <p:cNvCxnSpPr/>
          <p:nvPr/>
        </p:nvCxnSpPr>
        <p:spPr>
          <a:xfrm flipV="1">
            <a:off x="5212080" y="2184400"/>
            <a:ext cx="77216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4648F-AA3F-4529-A7AF-6B16284C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673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5134E-9101-46A4-B0C6-CD6BB534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Kebebasan</a:t>
            </a:r>
            <a:r>
              <a:rPr lang="en-US" b="1" dirty="0"/>
              <a:t> linier (</a:t>
            </a:r>
            <a:r>
              <a:rPr lang="en-US" b="1" i="1" dirty="0"/>
              <a:t>linear independence</a:t>
            </a:r>
            <a:r>
              <a:rPr lang="en-US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37AA8-48C8-4B34-9B64-3E40BF42F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V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. </a:t>
            </a:r>
            <a:r>
              <a:rPr lang="en-US" sz="2400" dirty="0" err="1"/>
              <a:t>Himpunan</a:t>
            </a:r>
            <a:r>
              <a:rPr lang="en-US" sz="2400" dirty="0"/>
              <a:t> S =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…, 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r</a:t>
            </a:r>
            <a:r>
              <a:rPr lang="en-US" sz="2400" b="1" baseline="-25000" dirty="0"/>
              <a:t> </a:t>
            </a:r>
            <a:r>
              <a:rPr lang="en-US" sz="2400" dirty="0"/>
              <a:t>} 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b="1" dirty="0" err="1"/>
              <a:t>bebas</a:t>
            </a:r>
            <a:r>
              <a:rPr lang="en-US" sz="2400" b="1" dirty="0"/>
              <a:t> linier</a:t>
            </a:r>
            <a:r>
              <a:rPr lang="en-US" sz="2400" dirty="0"/>
              <a:t> (</a:t>
            </a:r>
            <a:r>
              <a:rPr lang="en-US" sz="2400" i="1" dirty="0"/>
              <a:t>linear independence</a:t>
            </a:r>
            <a:r>
              <a:rPr lang="en-US" sz="2400" dirty="0"/>
              <a:t>) </a:t>
            </a:r>
            <a:r>
              <a:rPr lang="en-US" sz="2400" dirty="0" err="1"/>
              <a:t>jika</a:t>
            </a:r>
            <a:r>
              <a:rPr lang="en-US" sz="2400" dirty="0"/>
              <a:t> dan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</a:p>
          <a:p>
            <a:pPr marL="0" indent="0">
              <a:buNone/>
            </a:pPr>
            <a:r>
              <a:rPr lang="en-US" sz="2400" dirty="0"/>
              <a:t>		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 </a:t>
            </a:r>
            <a:r>
              <a:rPr lang="en-US" sz="2400" dirty="0"/>
              <a:t> + …. + </a:t>
            </a:r>
            <a:r>
              <a:rPr lang="en-US" sz="2400" dirty="0" err="1"/>
              <a:t>k</a:t>
            </a:r>
            <a:r>
              <a:rPr lang="en-US" sz="2400" baseline="-25000" dirty="0" err="1"/>
              <a:t>r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r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u="sng" dirty="0" err="1"/>
              <a:t>hanya</a:t>
            </a:r>
            <a:r>
              <a:rPr lang="en-US" sz="2400" u="sng" dirty="0"/>
              <a:t> </a:t>
            </a:r>
            <a:r>
              <a:rPr lang="en-US" sz="2400" u="sng" dirty="0" err="1"/>
              <a:t>satu</a:t>
            </a:r>
            <a:r>
              <a:rPr lang="en-US" sz="2400" u="sng" dirty="0"/>
              <a:t> </a:t>
            </a:r>
            <a:r>
              <a:rPr lang="en-US" sz="2400" dirty="0"/>
              <a:t>solusi </a:t>
            </a:r>
            <a:r>
              <a:rPr lang="en-US" sz="2400" dirty="0" err="1"/>
              <a:t>yaitu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…, </a:t>
            </a:r>
            <a:r>
              <a:rPr lang="en-US" sz="2400" dirty="0" err="1"/>
              <a:t>k</a:t>
            </a:r>
            <a:r>
              <a:rPr lang="en-US" sz="2400" baseline="-25000" dirty="0" err="1"/>
              <a:t>r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r>
              <a:rPr lang="en-US" sz="2400" dirty="0"/>
              <a:t>   Solusi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dirty="0"/>
              <a:t>solusi trivial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 err="1"/>
              <a:t>Sebaliknya</a:t>
            </a:r>
            <a:r>
              <a:rPr lang="en-US" sz="2400" dirty="0"/>
              <a:t>, S =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…, 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r</a:t>
            </a:r>
            <a:r>
              <a:rPr lang="en-US" sz="2400" b="1" baseline="-25000" dirty="0"/>
              <a:t> </a:t>
            </a:r>
            <a:r>
              <a:rPr lang="en-US" sz="2400" dirty="0"/>
              <a:t>} 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bebas</a:t>
            </a:r>
            <a:r>
              <a:rPr lang="en-US" sz="2400" b="1" dirty="0"/>
              <a:t> linier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b="1" dirty="0" err="1"/>
              <a:t>kebergantungan</a:t>
            </a:r>
            <a:r>
              <a:rPr lang="en-US" sz="2400" b="1" dirty="0"/>
              <a:t> linier </a:t>
            </a:r>
            <a:r>
              <a:rPr lang="en-US" sz="2400" dirty="0"/>
              <a:t>(</a:t>
            </a:r>
            <a:r>
              <a:rPr lang="en-US" sz="2400" i="1" dirty="0"/>
              <a:t>linear dependence</a:t>
            </a:r>
            <a:r>
              <a:rPr lang="en-US" sz="2400" dirty="0"/>
              <a:t>) </a:t>
            </a:r>
            <a:r>
              <a:rPr lang="en-US" sz="2400" dirty="0" err="1"/>
              <a:t>jika</a:t>
            </a:r>
            <a:r>
              <a:rPr lang="en-US" sz="2400" dirty="0"/>
              <a:t> dan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</a:p>
          <a:p>
            <a:pPr marL="0" indent="0">
              <a:buNone/>
            </a:pPr>
            <a:r>
              <a:rPr lang="en-US" sz="2400" dirty="0"/>
              <a:t>		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 </a:t>
            </a:r>
            <a:r>
              <a:rPr lang="en-US" sz="2400" dirty="0"/>
              <a:t> + …. + </a:t>
            </a:r>
            <a:r>
              <a:rPr lang="en-US" sz="2400" dirty="0" err="1"/>
              <a:t>k</a:t>
            </a:r>
            <a:r>
              <a:rPr lang="en-US" sz="2400" baseline="-25000" dirty="0" err="1"/>
              <a:t>r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r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dirty="0"/>
              <a:t>solusi non-trivial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u="sng" dirty="0" err="1"/>
              <a:t>memiliki</a:t>
            </a:r>
            <a:r>
              <a:rPr lang="en-US" sz="2400" u="sng" dirty="0"/>
              <a:t> solusi lain </a:t>
            </a:r>
            <a:r>
              <a:rPr lang="en-US" sz="2400" dirty="0" err="1"/>
              <a:t>selain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…, </a:t>
            </a:r>
            <a:r>
              <a:rPr lang="en-US" sz="2400" dirty="0" err="1"/>
              <a:t>k</a:t>
            </a:r>
            <a:r>
              <a:rPr lang="en-US" sz="2400" baseline="-25000" dirty="0" err="1"/>
              <a:t>r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1281D-698D-42D2-B95C-2C554FE4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989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52CF6-6099-44D5-8836-2875C5E2F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720"/>
            <a:ext cx="10515600" cy="524224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Pengertian</a:t>
            </a:r>
            <a:r>
              <a:rPr lang="en-US" dirty="0"/>
              <a:t> lain </a:t>
            </a:r>
            <a:r>
              <a:rPr lang="en-US" dirty="0" err="1"/>
              <a:t>bebas</a:t>
            </a:r>
            <a:r>
              <a:rPr lang="en-US" dirty="0"/>
              <a:t> linier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linier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S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 </a:t>
            </a:r>
            <a:r>
              <a:rPr lang="en-US" dirty="0" err="1"/>
              <a:t>dikatakan</a:t>
            </a:r>
            <a:r>
              <a:rPr lang="en-US" dirty="0"/>
              <a:t>:</a:t>
            </a:r>
          </a:p>
          <a:p>
            <a:pPr marL="514350" indent="-514350">
              <a:buAutoNum type="alphaLcParenBoth"/>
            </a:pP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bebas</a:t>
            </a:r>
            <a:r>
              <a:rPr lang="en-US" b="1" dirty="0"/>
              <a:t> linier </a:t>
            </a:r>
            <a:r>
              <a:rPr lang="en-US" dirty="0"/>
              <a:t>(</a:t>
            </a:r>
            <a:r>
              <a:rPr lang="en-US" i="1" dirty="0"/>
              <a:t>linear dependence</a:t>
            </a:r>
            <a:r>
              <a:rPr lang="en-US" dirty="0"/>
              <a:t>) </a:t>
            </a:r>
            <a:r>
              <a:rPr lang="en-US" dirty="0" err="1"/>
              <a:t>jika</a:t>
            </a:r>
            <a:r>
              <a:rPr lang="en-US" dirty="0"/>
              <a:t> dan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u="sng" dirty="0" err="1"/>
              <a:t>sedikitnya</a:t>
            </a:r>
            <a:r>
              <a:rPr lang="en-US" dirty="0"/>
              <a:t> 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  <a:p>
            <a:pPr marL="514350" indent="-514350">
              <a:buAutoNum type="alphaLcParenBoth"/>
            </a:pPr>
            <a:r>
              <a:rPr lang="en-US" dirty="0"/>
              <a:t> </a:t>
            </a:r>
            <a:r>
              <a:rPr lang="en-US" b="1" dirty="0" err="1"/>
              <a:t>bebas</a:t>
            </a:r>
            <a:r>
              <a:rPr lang="en-US" b="1" dirty="0"/>
              <a:t> linier </a:t>
            </a:r>
            <a:r>
              <a:rPr lang="en-US" dirty="0"/>
              <a:t>(</a:t>
            </a:r>
            <a:r>
              <a:rPr lang="en-US" i="1" dirty="0"/>
              <a:t>linear independence</a:t>
            </a:r>
            <a:r>
              <a:rPr lang="en-US" dirty="0"/>
              <a:t>)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u="sng" dirty="0" err="1"/>
              <a:t>tidak</a:t>
            </a:r>
            <a:r>
              <a:rPr lang="en-US" u="sng" dirty="0"/>
              <a:t> </a:t>
            </a:r>
            <a:r>
              <a:rPr lang="en-US" u="sng" dirty="0" err="1"/>
              <a:t>ada</a:t>
            </a:r>
            <a:r>
              <a:rPr lang="en-US" u="sng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 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89EBE-1525-4D53-BAC5-77FA82B6E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2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FDC61-8F43-4088-9629-439BA4921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601960" cy="5323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 6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S =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(1, 2 , 3),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(2, 1, 5)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(4, 5, 11). Kita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memverifikasi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 </a:t>
            </a:r>
            <a:r>
              <a:rPr lang="en-US" sz="24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–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0  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2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Karena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2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r>
              <a:rPr lang="en-US" sz="2400" dirty="0" err="1"/>
              <a:t>Dengan</a:t>
            </a:r>
            <a:r>
              <a:rPr lang="en-US" sz="2400" dirty="0"/>
              <a:t> kata lain,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bergantung</a:t>
            </a:r>
            <a:r>
              <a:rPr lang="en-US" sz="2400" dirty="0"/>
              <a:t> pada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S,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S =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7</a:t>
            </a:r>
            <a:r>
              <a:rPr lang="en-US" sz="2400" dirty="0"/>
              <a:t>: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b="1" dirty="0"/>
              <a:t>p</a:t>
            </a:r>
            <a:r>
              <a:rPr lang="en-US" sz="2400" b="1" baseline="-25000" dirty="0"/>
              <a:t>1</a:t>
            </a:r>
            <a:r>
              <a:rPr lang="en-US" sz="2400" dirty="0"/>
              <a:t> = 1 – x,  </a:t>
            </a:r>
            <a:r>
              <a:rPr lang="en-US" sz="2400" b="1" dirty="0"/>
              <a:t>p</a:t>
            </a:r>
            <a:r>
              <a:rPr lang="en-US" sz="2400" b="1" baseline="-25000" dirty="0"/>
              <a:t>2</a:t>
            </a:r>
            <a:r>
              <a:rPr lang="en-US" sz="2400" dirty="0"/>
              <a:t> = 5 + 3x – 2x</a:t>
            </a:r>
            <a:r>
              <a:rPr lang="en-US" sz="2400" baseline="30000" dirty="0"/>
              <a:t>2</a:t>
            </a:r>
            <a:r>
              <a:rPr lang="en-US" sz="2400" dirty="0"/>
              <a:t>, dan </a:t>
            </a:r>
            <a:r>
              <a:rPr lang="en-US" sz="2400" b="1" dirty="0"/>
              <a:t>p</a:t>
            </a:r>
            <a:r>
              <a:rPr lang="en-US" sz="2400" b="1" baseline="-25000" dirty="0"/>
              <a:t>3</a:t>
            </a:r>
            <a:r>
              <a:rPr lang="en-US" sz="2400" dirty="0"/>
              <a:t> = 1 + 3x – 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 </a:t>
            </a:r>
            <a:r>
              <a:rPr lang="en-US" sz="2400" dirty="0" err="1"/>
              <a:t>karena</a:t>
            </a:r>
            <a:r>
              <a:rPr lang="en-US" sz="2400" dirty="0"/>
              <a:t> 3</a:t>
            </a:r>
            <a:r>
              <a:rPr lang="en-US" sz="2400" b="1" dirty="0"/>
              <a:t>p</a:t>
            </a:r>
            <a:r>
              <a:rPr lang="en-US" sz="2400" b="1" baseline="-25000" dirty="0"/>
              <a:t>1</a:t>
            </a:r>
            <a:r>
              <a:rPr lang="en-US" sz="2400" dirty="0"/>
              <a:t> –  </a:t>
            </a:r>
            <a:r>
              <a:rPr lang="en-US" sz="2400" b="1" dirty="0"/>
              <a:t>p</a:t>
            </a:r>
            <a:r>
              <a:rPr lang="en-US" sz="2400" b="1" baseline="-25000" dirty="0"/>
              <a:t>2</a:t>
            </a:r>
            <a:r>
              <a:rPr lang="en-US" sz="2400" dirty="0"/>
              <a:t> + 2</a:t>
            </a:r>
            <a:r>
              <a:rPr lang="en-US" sz="2400" b="1" dirty="0"/>
              <a:t>p</a:t>
            </a:r>
            <a:r>
              <a:rPr lang="en-US" sz="2400" b="1" baseline="-25000" dirty="0"/>
              <a:t>3</a:t>
            </a:r>
            <a:r>
              <a:rPr lang="en-US" sz="2400" dirty="0"/>
              <a:t> = 0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b="1" dirty="0">
                <a:sym typeface="Wingdings" panose="05000000000000000000" pitchFamily="2" charset="2"/>
              </a:rPr>
              <a:t>p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dirty="0">
                <a:sym typeface="Wingdings" panose="05000000000000000000" pitchFamily="2" charset="2"/>
              </a:rPr>
              <a:t> = 3</a:t>
            </a:r>
            <a:r>
              <a:rPr lang="en-US" sz="2400" b="1" dirty="0"/>
              <a:t>p</a:t>
            </a:r>
            <a:r>
              <a:rPr lang="en-US" sz="2400" b="1" baseline="-25000" dirty="0"/>
              <a:t>3</a:t>
            </a:r>
            <a:r>
              <a:rPr lang="en-US" sz="2400" dirty="0"/>
              <a:t> + 2</a:t>
            </a:r>
            <a:r>
              <a:rPr lang="en-US" sz="2400" b="1" dirty="0"/>
              <a:t>p</a:t>
            </a:r>
            <a:r>
              <a:rPr lang="en-US" sz="2400" b="1" baseline="-25000" dirty="0"/>
              <a:t>3</a:t>
            </a:r>
            <a:r>
              <a:rPr lang="en-US" sz="2400" dirty="0"/>
              <a:t>, yang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b="1" dirty="0"/>
              <a:t>p</a:t>
            </a:r>
            <a:r>
              <a:rPr lang="en-US" sz="2400" b="1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polinom-polinom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8616B-3651-4B35-8042-FB1D58E12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431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F288CD-5D49-4773-A624-D2BAAB6B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651304-2FCB-48B5-8561-3A125C44D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839" y="307052"/>
            <a:ext cx="7647102" cy="624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185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B88AA-EC00-495A-8656-2CB8E709E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380" y="448391"/>
            <a:ext cx="10937240" cy="62730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8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(1, –2, 3),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(5, 6, –1)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(3, 2, 1)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  <a:p>
            <a:pPr marL="0" indent="0">
              <a:buNone/>
            </a:pPr>
            <a:r>
              <a:rPr lang="en-US" sz="2400" u="sng" dirty="0" err="1"/>
              <a:t>Penyelesaian</a:t>
            </a:r>
            <a:r>
              <a:rPr lang="en-US" sz="2400" dirty="0"/>
              <a:t>: Kita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memeriksa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  <a:r>
              <a:rPr lang="en-US" sz="2400" dirty="0" err="1"/>
              <a:t>memiliki</a:t>
            </a:r>
            <a:r>
              <a:rPr lang="en-US" sz="2400" dirty="0"/>
              <a:t> solusi trivial </a:t>
            </a:r>
            <a:r>
              <a:rPr lang="en-US" sz="2400" dirty="0" err="1"/>
              <a:t>atau</a:t>
            </a:r>
            <a:r>
              <a:rPr lang="en-US" sz="2400" dirty="0"/>
              <a:t> non-trivial.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/>
              <a:t>	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(1, –2, 3) + k</a:t>
            </a:r>
            <a:r>
              <a:rPr lang="en-US" sz="2400" baseline="-25000" dirty="0"/>
              <a:t>2</a:t>
            </a:r>
            <a:r>
              <a:rPr lang="en-US" sz="2400" dirty="0"/>
              <a:t>(5, 6, –1) + k</a:t>
            </a:r>
            <a:r>
              <a:rPr lang="en-US" sz="2400" baseline="-25000" dirty="0"/>
              <a:t>3</a:t>
            </a:r>
            <a:r>
              <a:rPr lang="en-US" sz="2400" dirty="0"/>
              <a:t>(3, 2 , 1)</a:t>
            </a:r>
            <a:r>
              <a:rPr lang="en-US" sz="2400" baseline="-25000" dirty="0"/>
              <a:t> </a:t>
            </a:r>
            <a:r>
              <a:rPr lang="en-US" sz="2400" dirty="0"/>
              <a:t>= 0</a:t>
            </a:r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	 k</a:t>
            </a:r>
            <a:r>
              <a:rPr lang="en-US" sz="2400" baseline="-25000" dirty="0"/>
              <a:t>1</a:t>
            </a:r>
            <a:r>
              <a:rPr lang="en-US" sz="2400" dirty="0"/>
              <a:t> +  5k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  –2k</a:t>
            </a:r>
            <a:r>
              <a:rPr lang="en-US" sz="2400" baseline="-25000" dirty="0"/>
              <a:t>1</a:t>
            </a:r>
            <a:r>
              <a:rPr lang="en-US" sz="2400" dirty="0"/>
              <a:t> + 6k</a:t>
            </a:r>
            <a:r>
              <a:rPr lang="en-US" sz="2400" baseline="-25000" dirty="0"/>
              <a:t>2</a:t>
            </a:r>
            <a:r>
              <a:rPr lang="en-US" sz="2400" dirty="0"/>
              <a:t>  +   2k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3k</a:t>
            </a:r>
            <a:r>
              <a:rPr lang="en-US" sz="2400" baseline="-25000" dirty="0"/>
              <a:t>1</a:t>
            </a:r>
            <a:r>
              <a:rPr lang="en-US" sz="2400" dirty="0"/>
              <a:t> –   k</a:t>
            </a:r>
            <a:r>
              <a:rPr lang="en-US" sz="2400" baseline="-25000" dirty="0"/>
              <a:t>2</a:t>
            </a:r>
            <a:r>
              <a:rPr lang="en-US" sz="2400" dirty="0"/>
              <a:t>  +    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r>
              <a:rPr lang="en-US" sz="2400" dirty="0" err="1"/>
              <a:t>Selesaikan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2CD8-9F77-4ACB-90A6-F53CF192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234ABD0-530A-410B-B73E-15B23000B476}"/>
                  </a:ext>
                </a:extLst>
              </p:cNvPr>
              <p:cNvSpPr/>
              <p:nvPr/>
            </p:nvSpPr>
            <p:spPr>
              <a:xfrm>
                <a:off x="1014373" y="4543655"/>
                <a:ext cx="5600251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~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400" dirty="0"/>
                  <a:t>  ~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234ABD0-530A-410B-B73E-15B23000B4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373" y="4543655"/>
                <a:ext cx="5600251" cy="10689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229BD4-2AEA-441B-B5F7-855223CE8E82}"/>
              </a:ext>
            </a:extLst>
          </p:cNvPr>
          <p:cNvSpPr txBox="1"/>
          <p:nvPr/>
        </p:nvSpPr>
        <p:spPr>
          <a:xfrm>
            <a:off x="3681225" y="4708796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F9FE46-24B6-43F4-9057-287C7F68C2E7}"/>
              </a:ext>
            </a:extLst>
          </p:cNvPr>
          <p:cNvSpPr txBox="1"/>
          <p:nvPr/>
        </p:nvSpPr>
        <p:spPr>
          <a:xfrm>
            <a:off x="7083774" y="4733832"/>
            <a:ext cx="34259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Solusi: 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r>
              <a:rPr lang="en-US" sz="2400" dirty="0"/>
              <a:t>               </a:t>
            </a:r>
            <a:r>
              <a:rPr lang="en-US" sz="2400" dirty="0">
                <a:solidFill>
                  <a:srgbClr val="FF0000"/>
                </a:solidFill>
              </a:rPr>
              <a:t>(solusi trivial)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7D88356-CDA6-473C-A93B-55C727E8735E}"/>
              </a:ext>
            </a:extLst>
          </p:cNvPr>
          <p:cNvSpPr/>
          <p:nvPr/>
        </p:nvSpPr>
        <p:spPr>
          <a:xfrm>
            <a:off x="6437540" y="4971086"/>
            <a:ext cx="515213" cy="1488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5DF5A5-0AC2-459A-BF63-E0884CD91269}"/>
              </a:ext>
            </a:extLst>
          </p:cNvPr>
          <p:cNvSpPr txBox="1"/>
          <p:nvPr/>
        </p:nvSpPr>
        <p:spPr>
          <a:xfrm>
            <a:off x="838200" y="5755071"/>
            <a:ext cx="1138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Karena </a:t>
            </a:r>
            <a:r>
              <a:rPr lang="en-US" sz="2400" dirty="0" err="1"/>
              <a:t>kombinasi</a:t>
            </a:r>
            <a:r>
              <a:rPr lang="en-US" sz="2400" dirty="0"/>
              <a:t> linier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solusi trivial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dikatakan</a:t>
            </a:r>
            <a:endParaRPr lang="en-US" sz="2400" dirty="0"/>
          </a:p>
          <a:p>
            <a:r>
              <a:rPr lang="en-US" sz="2400" dirty="0"/>
              <a:t>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</p:txBody>
      </p:sp>
    </p:spTree>
    <p:extLst>
      <p:ext uri="{BB962C8B-B14F-4D97-AF65-F5344CB8AC3E}">
        <p14:creationId xmlns:p14="http://schemas.microsoft.com/office/powerpoint/2010/main" val="18696350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B88AA-EC00-495A-8656-2CB8E709E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380" y="448391"/>
            <a:ext cx="10937240" cy="564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9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(2, –1 , 4),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(3, 6, 2)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(1, 10, –1)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  <a:p>
            <a:pPr marL="0" indent="0">
              <a:buNone/>
            </a:pPr>
            <a:r>
              <a:rPr lang="en-US" sz="2400" u="sng" dirty="0" err="1"/>
              <a:t>Penyelesaian</a:t>
            </a:r>
            <a:r>
              <a:rPr lang="en-US" sz="2400" dirty="0"/>
              <a:t>: Kita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memeriksa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  <a:r>
              <a:rPr lang="en-US" sz="2400" dirty="0" err="1"/>
              <a:t>memiliki</a:t>
            </a:r>
            <a:r>
              <a:rPr lang="en-US" sz="2400" dirty="0"/>
              <a:t> solusi trivial </a:t>
            </a:r>
            <a:r>
              <a:rPr lang="en-US" sz="2400" dirty="0" err="1"/>
              <a:t>atau</a:t>
            </a:r>
            <a:r>
              <a:rPr lang="en-US" sz="2400" dirty="0"/>
              <a:t> non-trivial.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/>
              <a:t>	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(2, –1 , 4) + k</a:t>
            </a:r>
            <a:r>
              <a:rPr lang="en-US" sz="2400" baseline="-25000" dirty="0"/>
              <a:t>2</a:t>
            </a:r>
            <a:r>
              <a:rPr lang="en-US" sz="2400" dirty="0"/>
              <a:t>(3, 6, 2) + k</a:t>
            </a:r>
            <a:r>
              <a:rPr lang="en-US" sz="2400" baseline="-25000" dirty="0"/>
              <a:t>3</a:t>
            </a:r>
            <a:r>
              <a:rPr lang="en-US" sz="2400" dirty="0"/>
              <a:t>(1, 10 , –1)</a:t>
            </a:r>
            <a:r>
              <a:rPr lang="en-US" sz="2400" baseline="-25000" dirty="0"/>
              <a:t> </a:t>
            </a:r>
            <a:r>
              <a:rPr lang="en-US" sz="2400" dirty="0"/>
              <a:t>= 0</a:t>
            </a:r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	2k</a:t>
            </a:r>
            <a:r>
              <a:rPr lang="en-US" sz="2400" baseline="-25000" dirty="0"/>
              <a:t>1</a:t>
            </a:r>
            <a:r>
              <a:rPr lang="en-US" sz="2400" dirty="0"/>
              <a:t> +  3k</a:t>
            </a:r>
            <a:r>
              <a:rPr lang="en-US" sz="2400" baseline="-25000" dirty="0"/>
              <a:t>2</a:t>
            </a:r>
            <a:r>
              <a:rPr lang="en-US" sz="2400" dirty="0"/>
              <a:t> +    2k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	–k</a:t>
            </a:r>
            <a:r>
              <a:rPr lang="en-US" sz="2400" baseline="-25000" dirty="0"/>
              <a:t>1</a:t>
            </a:r>
            <a:r>
              <a:rPr lang="en-US" sz="2400" dirty="0"/>
              <a:t> + 6k</a:t>
            </a:r>
            <a:r>
              <a:rPr lang="en-US" sz="2400" baseline="-25000" dirty="0"/>
              <a:t>2</a:t>
            </a:r>
            <a:r>
              <a:rPr lang="en-US" sz="2400" dirty="0"/>
              <a:t>  + 10k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4k</a:t>
            </a:r>
            <a:r>
              <a:rPr lang="en-US" sz="2400" baseline="-25000" dirty="0"/>
              <a:t>1</a:t>
            </a:r>
            <a:r>
              <a:rPr lang="en-US" sz="2400" dirty="0"/>
              <a:t> + 2k</a:t>
            </a:r>
            <a:r>
              <a:rPr lang="en-US" sz="2400" baseline="-25000" dirty="0"/>
              <a:t>2</a:t>
            </a:r>
            <a:r>
              <a:rPr lang="en-US" sz="2400" dirty="0"/>
              <a:t>  –    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r>
              <a:rPr lang="en-US" sz="2400" dirty="0" err="1"/>
              <a:t>Selesaikan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Gauss,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solusinya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         k</a:t>
            </a:r>
            <a:r>
              <a:rPr lang="en-US" sz="2400" baseline="-25000" dirty="0"/>
              <a:t>1</a:t>
            </a:r>
            <a:r>
              <a:rPr lang="en-US" sz="2400" dirty="0"/>
              <a:t> = t, k</a:t>
            </a:r>
            <a:r>
              <a:rPr lang="en-US" sz="2400" baseline="-25000" dirty="0"/>
              <a:t>2</a:t>
            </a:r>
            <a:r>
              <a:rPr lang="en-US" sz="2400" dirty="0"/>
              <a:t> = –½ t,  k</a:t>
            </a:r>
            <a:r>
              <a:rPr lang="en-US" sz="2400" baseline="-25000" dirty="0"/>
              <a:t>3</a:t>
            </a:r>
            <a:r>
              <a:rPr lang="en-US" sz="2400" dirty="0"/>
              <a:t> = –½ t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(Solusi non-trivial. </a:t>
            </a:r>
            <a:r>
              <a:rPr lang="en-US" sz="2400" dirty="0" err="1">
                <a:solidFill>
                  <a:srgbClr val="FF0000"/>
                </a:solidFill>
              </a:rPr>
              <a:t>Perhatikan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bahwa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t = 0,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SPL </a:t>
            </a:r>
            <a:r>
              <a:rPr lang="en-US" sz="2400" dirty="0" err="1">
                <a:solidFill>
                  <a:srgbClr val="FF0000"/>
                </a:solidFill>
              </a:rPr>
              <a:t>memiliki</a:t>
            </a:r>
            <a:r>
              <a:rPr lang="en-US" sz="2400" dirty="0">
                <a:solidFill>
                  <a:srgbClr val="FF0000"/>
                </a:solidFill>
              </a:rPr>
              <a:t> solusi  k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 = 0, k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= 0, k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= 0. </a:t>
            </a:r>
            <a:r>
              <a:rPr lang="en-US" sz="2400" dirty="0" err="1">
                <a:solidFill>
                  <a:srgbClr val="FF0000"/>
                </a:solidFill>
              </a:rPr>
              <a:t>Namun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ada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banyak</a:t>
            </a:r>
            <a:r>
              <a:rPr lang="en-US" sz="2400" dirty="0">
                <a:solidFill>
                  <a:srgbClr val="FF0000"/>
                </a:solidFill>
              </a:rPr>
              <a:t> solusi yang lain </a:t>
            </a:r>
            <a:r>
              <a:rPr lang="en-US" sz="2400" dirty="0" err="1">
                <a:solidFill>
                  <a:srgbClr val="FF0000"/>
                </a:solidFill>
              </a:rPr>
              <a:t>selain</a:t>
            </a:r>
            <a:r>
              <a:rPr lang="en-US" sz="2400" dirty="0">
                <a:solidFill>
                  <a:srgbClr val="FF0000"/>
                </a:solidFill>
              </a:rPr>
              <a:t> k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 = 0, k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= 0, k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= 0)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2CD8-9F77-4ACB-90A6-F53CF192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5DF5A5-0AC2-459A-BF63-E0884CD91269}"/>
              </a:ext>
            </a:extLst>
          </p:cNvPr>
          <p:cNvSpPr txBox="1"/>
          <p:nvPr/>
        </p:nvSpPr>
        <p:spPr>
          <a:xfrm>
            <a:off x="627380" y="5811352"/>
            <a:ext cx="1138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Karena </a:t>
            </a:r>
            <a:r>
              <a:rPr lang="en-US" sz="2400" dirty="0" err="1"/>
              <a:t>kombinasi</a:t>
            </a:r>
            <a:r>
              <a:rPr lang="en-US" sz="2400" dirty="0"/>
              <a:t> linier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solusi non trivial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dikatakan</a:t>
            </a:r>
            <a:r>
              <a:rPr lang="en-US" sz="2400" dirty="0"/>
              <a:t> {{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</p:txBody>
      </p:sp>
    </p:spTree>
    <p:extLst>
      <p:ext uri="{BB962C8B-B14F-4D97-AF65-F5344CB8AC3E}">
        <p14:creationId xmlns:p14="http://schemas.microsoft.com/office/powerpoint/2010/main" val="4902402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88DCC-4BDD-45F9-9B27-7828E8A4B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6030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Catatan</a:t>
            </a:r>
            <a:r>
              <a:rPr lang="en-US" dirty="0"/>
              <a:t>:  Cara lain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SPL </a:t>
            </a:r>
            <a:r>
              <a:rPr lang="en-US" dirty="0" err="1"/>
              <a:t>homogen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memiliki</a:t>
            </a:r>
            <a:r>
              <a:rPr lang="en-US" dirty="0"/>
              <a:t> solusi trivial </a:t>
            </a:r>
            <a:r>
              <a:rPr lang="en-US" dirty="0" err="1"/>
              <a:t>atau</a:t>
            </a:r>
            <a:r>
              <a:rPr lang="en-US" dirty="0"/>
              <a:t> non trivial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Karena det(A) = 0, </a:t>
            </a:r>
            <a:r>
              <a:rPr lang="en-US" dirty="0" err="1"/>
              <a:t>maka</a:t>
            </a:r>
            <a:r>
              <a:rPr lang="en-US" dirty="0"/>
              <a:t> SPL </a:t>
            </a:r>
            <a:r>
              <a:rPr lang="en-US" dirty="0" err="1"/>
              <a:t>homogen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solusi non-trivial.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A8085-308D-47C7-84A4-514BF700C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9DB746-15AF-4ACE-BEF3-91671C63825A}"/>
              </a:ext>
            </a:extLst>
          </p:cNvPr>
          <p:cNvSpPr/>
          <p:nvPr/>
        </p:nvSpPr>
        <p:spPr>
          <a:xfrm>
            <a:off x="2514600" y="128077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2k</a:t>
            </a:r>
            <a:r>
              <a:rPr lang="en-US" sz="2800" baseline="-25000" dirty="0"/>
              <a:t>1</a:t>
            </a:r>
            <a:r>
              <a:rPr lang="en-US" sz="2800" dirty="0"/>
              <a:t> +  3k</a:t>
            </a:r>
            <a:r>
              <a:rPr lang="en-US" sz="2800" baseline="-25000" dirty="0"/>
              <a:t>2</a:t>
            </a:r>
            <a:r>
              <a:rPr lang="en-US" sz="2800" dirty="0"/>
              <a:t> +    2k</a:t>
            </a:r>
            <a:r>
              <a:rPr lang="en-US" sz="2800" baseline="-25000" dirty="0"/>
              <a:t>3</a:t>
            </a:r>
            <a:r>
              <a:rPr lang="en-US" sz="2800" dirty="0"/>
              <a:t> = 0</a:t>
            </a:r>
            <a:endParaRPr lang="en-US" sz="2800" baseline="-25000" dirty="0"/>
          </a:p>
          <a:p>
            <a:r>
              <a:rPr lang="en-US" sz="2800" dirty="0"/>
              <a:t>–k</a:t>
            </a:r>
            <a:r>
              <a:rPr lang="en-US" sz="2800" baseline="-25000" dirty="0"/>
              <a:t>1</a:t>
            </a:r>
            <a:r>
              <a:rPr lang="en-US" sz="2800" dirty="0"/>
              <a:t> + 6k</a:t>
            </a:r>
            <a:r>
              <a:rPr lang="en-US" sz="2800" baseline="-25000" dirty="0"/>
              <a:t>2</a:t>
            </a:r>
            <a:r>
              <a:rPr lang="en-US" sz="2800" dirty="0"/>
              <a:t>  + 10k</a:t>
            </a:r>
            <a:r>
              <a:rPr lang="en-US" sz="2800" baseline="-25000" dirty="0"/>
              <a:t>3</a:t>
            </a:r>
            <a:r>
              <a:rPr lang="en-US" sz="2800" dirty="0"/>
              <a:t> = 0</a:t>
            </a:r>
          </a:p>
          <a:p>
            <a:r>
              <a:rPr lang="en-US" sz="2800" dirty="0"/>
              <a:t>4k</a:t>
            </a:r>
            <a:r>
              <a:rPr lang="en-US" sz="2800" baseline="-25000" dirty="0"/>
              <a:t>1</a:t>
            </a:r>
            <a:r>
              <a:rPr lang="en-US" sz="2800" dirty="0"/>
              <a:t> + 2k</a:t>
            </a:r>
            <a:r>
              <a:rPr lang="en-US" sz="2800" baseline="-25000" dirty="0"/>
              <a:t>2</a:t>
            </a:r>
            <a:r>
              <a:rPr lang="en-US" sz="2800" dirty="0"/>
              <a:t>  –     k</a:t>
            </a:r>
            <a:r>
              <a:rPr lang="en-US" sz="2800" baseline="-25000" dirty="0"/>
              <a:t>3</a:t>
            </a:r>
            <a:r>
              <a:rPr lang="en-US" sz="2800" dirty="0"/>
              <a:t>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6A9C4B9-AD95-450F-BFBA-E8B2426178FA}"/>
                  </a:ext>
                </a:extLst>
              </p:cNvPr>
              <p:cNvSpPr/>
              <p:nvPr/>
            </p:nvSpPr>
            <p:spPr>
              <a:xfrm>
                <a:off x="2177646" y="3706177"/>
                <a:ext cx="2966197" cy="1066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6A9C4B9-AD95-450F-BFBA-E8B2426178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646" y="3706177"/>
                <a:ext cx="2966197" cy="1066574"/>
              </a:xfrm>
              <a:prstGeom prst="rect">
                <a:avLst/>
              </a:prstGeom>
              <a:blipFill>
                <a:blip r:embed="rId2"/>
                <a:stretch>
                  <a:fillRect l="-3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52998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635C1-03FB-45D0-AF10-366E6019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8800"/>
            <a:ext cx="10276840" cy="6014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10</a:t>
            </a:r>
            <a:r>
              <a:rPr lang="en-US" sz="2400" dirty="0"/>
              <a:t>: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standard </a:t>
            </a:r>
            <a:r>
              <a:rPr lang="en-US" sz="2400" b="1" dirty="0" err="1"/>
              <a:t>i</a:t>
            </a:r>
            <a:r>
              <a:rPr lang="en-US" sz="2400" dirty="0"/>
              <a:t> = (1, 0, 0), </a:t>
            </a:r>
            <a:r>
              <a:rPr lang="en-US" sz="2400" b="1" dirty="0"/>
              <a:t>j</a:t>
            </a:r>
            <a:r>
              <a:rPr lang="en-US" sz="2400" dirty="0"/>
              <a:t> = (0, 1, 0), dan </a:t>
            </a:r>
            <a:r>
              <a:rPr lang="en-US" sz="2400" b="1" dirty="0"/>
              <a:t>k</a:t>
            </a:r>
            <a:r>
              <a:rPr lang="en-US" sz="2400" dirty="0"/>
              <a:t> = (0, 0, 1)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 di R</a:t>
            </a:r>
            <a:r>
              <a:rPr lang="en-US" sz="2400" baseline="30000" dirty="0"/>
              <a:t>3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b="1" dirty="0"/>
              <a:t>i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j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k  </a:t>
            </a:r>
            <a:r>
              <a:rPr lang="en-US" sz="2400" dirty="0"/>
              <a:t>= 0 </a:t>
            </a:r>
          </a:p>
          <a:p>
            <a:pPr marL="0" indent="0">
              <a:buNone/>
            </a:pPr>
            <a:r>
              <a:rPr lang="en-US" sz="2400" dirty="0" err="1"/>
              <a:t>atau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k</a:t>
            </a:r>
            <a:r>
              <a:rPr lang="en-US" sz="2400" baseline="-25000" dirty="0"/>
              <a:t>1</a:t>
            </a:r>
            <a:r>
              <a:rPr lang="en-US" sz="2400" dirty="0"/>
              <a:t>(1, 0 , 0) + k</a:t>
            </a:r>
            <a:r>
              <a:rPr lang="en-US" sz="2400" baseline="-25000" dirty="0"/>
              <a:t>2</a:t>
            </a:r>
            <a:r>
              <a:rPr lang="en-US" sz="2400" dirty="0"/>
              <a:t>(0, 1, 0) + k</a:t>
            </a:r>
            <a:r>
              <a:rPr lang="en-US" sz="2400" baseline="-25000" dirty="0"/>
              <a:t>3</a:t>
            </a:r>
            <a:r>
              <a:rPr lang="en-US" sz="2400" dirty="0"/>
              <a:t>(0, 1 , 0)</a:t>
            </a:r>
            <a:r>
              <a:rPr lang="en-US" sz="2400" baseline="-25000" dirty="0"/>
              <a:t> </a:t>
            </a:r>
            <a:r>
              <a:rPr lang="en-US" sz="2400" dirty="0"/>
              <a:t>= 0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400" dirty="0"/>
              <a:t>	 k</a:t>
            </a:r>
            <a:r>
              <a:rPr lang="en-US" sz="2400" baseline="-25000" dirty="0"/>
              <a:t>1</a:t>
            </a:r>
            <a:r>
              <a:rPr lang="en-US" sz="2400" dirty="0"/>
              <a:t>                   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	           k</a:t>
            </a:r>
            <a:r>
              <a:rPr lang="en-US" sz="2400" baseline="-25000" dirty="0"/>
              <a:t>2</a:t>
            </a:r>
            <a:r>
              <a:rPr lang="en-US" sz="2400" dirty="0"/>
              <a:t>         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                   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 err="1"/>
              <a:t>Jadi</a:t>
            </a:r>
            <a:r>
              <a:rPr lang="en-US" sz="2400" dirty="0"/>
              <a:t> </a:t>
            </a:r>
            <a:r>
              <a:rPr lang="en-US" sz="2400" dirty="0" err="1"/>
              <a:t>solusinya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k</a:t>
            </a:r>
            <a:r>
              <a:rPr lang="en-US" sz="2400" baseline="-25000" dirty="0"/>
              <a:t>3</a:t>
            </a:r>
            <a:r>
              <a:rPr lang="en-US" sz="2400" dirty="0"/>
              <a:t> = 0  </a:t>
            </a:r>
            <a:r>
              <a:rPr lang="en-US" sz="2400" dirty="0">
                <a:solidFill>
                  <a:srgbClr val="FF0000"/>
                </a:solidFill>
              </a:rPr>
              <a:t>(solusi trivial)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r>
              <a:rPr lang="en-US" sz="2400" dirty="0" err="1"/>
              <a:t>vektor-vektor</a:t>
            </a:r>
            <a:r>
              <a:rPr lang="en-US" sz="2400" dirty="0"/>
              <a:t>  </a:t>
            </a:r>
            <a:r>
              <a:rPr lang="en-US" sz="2400" dirty="0" err="1"/>
              <a:t>satuan</a:t>
            </a:r>
            <a:r>
              <a:rPr lang="en-US" sz="2400" dirty="0"/>
              <a:t> standard di R</a:t>
            </a:r>
            <a:r>
              <a:rPr lang="en-US" sz="2400" baseline="30000" dirty="0"/>
              <a:t>n</a:t>
            </a:r>
            <a:r>
              <a:rPr lang="en-US" sz="2400" dirty="0"/>
              <a:t>,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 e</a:t>
            </a:r>
            <a:r>
              <a:rPr lang="en-US" sz="2400" b="1" baseline="-25000" dirty="0"/>
              <a:t>1</a:t>
            </a:r>
            <a:r>
              <a:rPr lang="en-US" sz="2400" dirty="0"/>
              <a:t> = (1, 0, 0, …, 0), </a:t>
            </a:r>
            <a:r>
              <a:rPr lang="en-US" sz="2400" b="1" dirty="0"/>
              <a:t>e</a:t>
            </a:r>
            <a:r>
              <a:rPr lang="en-US" sz="2400" b="1" baseline="-25000" dirty="0"/>
              <a:t>2</a:t>
            </a:r>
            <a:r>
              <a:rPr lang="en-US" sz="2400" dirty="0"/>
              <a:t> = (0, 1, 0, …, 0), …, dan </a:t>
            </a:r>
            <a:r>
              <a:rPr lang="en-US" sz="2400" b="1" dirty="0" err="1"/>
              <a:t>e</a:t>
            </a:r>
            <a:r>
              <a:rPr lang="en-US" sz="2400" b="1" baseline="-25000" dirty="0" err="1"/>
              <a:t>n</a:t>
            </a:r>
            <a:r>
              <a:rPr lang="en-US" sz="2400" dirty="0"/>
              <a:t> = (0, 0, 0, …, 1), </a:t>
            </a:r>
          </a:p>
          <a:p>
            <a:pPr marL="0" indent="0">
              <a:buNone/>
            </a:pP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 di R</a:t>
            </a:r>
            <a:r>
              <a:rPr lang="en-US" sz="2400" baseline="30000" dirty="0"/>
              <a:t>n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E372E-1AFD-4048-BDBA-B98ADDDD1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600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0B572-F1AF-4269-8F61-A11E78C9C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/>
              <a:t> Bagian 2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A05C6-B25D-4B1A-8383-CD13E80466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25278-6C90-4C3A-8DA9-C453DDD8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30643-4BB6-4626-AEA5-06E8289BF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47F88-635E-4264-9EA9-7BE72E957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Yang </a:t>
            </a:r>
            <a:r>
              <a:rPr lang="en-US" sz="2400" dirty="0" err="1"/>
              <a:t>dimaksud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 err="1"/>
              <a:t>ruang</a:t>
            </a:r>
            <a:r>
              <a:rPr lang="en-US" sz="2400" b="1" dirty="0"/>
              <a:t> </a:t>
            </a:r>
            <a:r>
              <a:rPr lang="en-US" sz="2400" b="1" dirty="0" err="1"/>
              <a:t>vektor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i="1" dirty="0"/>
              <a:t>vector space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objek-objek</a:t>
            </a:r>
            <a:r>
              <a:rPr lang="en-US" sz="2400" dirty="0"/>
              <a:t> yang </a:t>
            </a:r>
            <a:r>
              <a:rPr lang="en-US" sz="2400" dirty="0" err="1"/>
              <a:t>dilengkapi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  1. 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objek-objek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2. 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.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objeknya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yang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 = (v</a:t>
            </a:r>
            <a:r>
              <a:rPr lang="en-US" sz="2400" baseline="-25000" dirty="0"/>
              <a:t>1</a:t>
            </a:r>
            <a:r>
              <a:rPr lang="en-US" sz="2400" dirty="0"/>
              <a:t>, v</a:t>
            </a:r>
            <a:r>
              <a:rPr lang="en-US" sz="2400" baseline="-25000" dirty="0"/>
              <a:t>2</a:t>
            </a:r>
            <a:r>
              <a:rPr lang="en-US" sz="2400" dirty="0"/>
              <a:t>, v</a:t>
            </a:r>
            <a:r>
              <a:rPr lang="en-US" sz="2400" baseline="-25000" dirty="0"/>
              <a:t>3</a:t>
            </a:r>
            <a:r>
              <a:rPr lang="en-US" sz="2400" dirty="0"/>
              <a:t>). Di </a:t>
            </a:r>
            <a:r>
              <a:rPr lang="en-US" sz="2400" dirty="0" err="1"/>
              <a:t>dalam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,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i="1" dirty="0" err="1"/>
              <a:t>k</a:t>
            </a:r>
            <a:r>
              <a:rPr lang="en-US" sz="2400" b="1" dirty="0" err="1"/>
              <a:t>v</a:t>
            </a:r>
            <a:r>
              <a:rPr lang="en-US" sz="2400" b="1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Namun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memperlakukan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lain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asalkan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persyaratan</a:t>
            </a:r>
            <a:r>
              <a:rPr lang="en-US" sz="2400" dirty="0"/>
              <a:t> yang </a:t>
            </a:r>
            <a:r>
              <a:rPr lang="en-US" sz="2400" dirty="0" err="1"/>
              <a:t>dijelaskan</a:t>
            </a:r>
            <a:r>
              <a:rPr lang="en-US" sz="2400" dirty="0"/>
              <a:t> pada </a:t>
            </a:r>
            <a:r>
              <a:rPr lang="en-US" sz="2400" i="1" dirty="0"/>
              <a:t>slide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2D38A-DB32-49C6-B116-587028A6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3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B46F-6F5C-4CDD-AF17-6B2CCE76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500062"/>
            <a:ext cx="10515600" cy="1325563"/>
          </a:xfrm>
        </p:spPr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A8AED-D138-45F7-B612-76F1122E1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41" y="1825625"/>
            <a:ext cx="11298621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objek-objek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yang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(+) dan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dirty="0"/>
              <a:t>dan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vektor</a:t>
            </a:r>
            <a:r>
              <a:rPr lang="en-US" dirty="0"/>
              <a:t>,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6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b="1" dirty="0" err="1"/>
              <a:t>Tertutup</a:t>
            </a:r>
            <a:r>
              <a:rPr lang="en-US" b="1" dirty="0"/>
              <a:t> (</a:t>
            </a:r>
            <a:r>
              <a:rPr lang="en-US" i="1" dirty="0"/>
              <a:t>closure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V.</a:t>
            </a:r>
          </a:p>
          <a:p>
            <a:pPr marL="0" indent="0">
              <a:buNone/>
            </a:pP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 dan </a:t>
            </a:r>
            <a:r>
              <a:rPr lang="en-US" dirty="0" err="1"/>
              <a:t>skalar</a:t>
            </a:r>
            <a:r>
              <a:rPr lang="en-US" dirty="0"/>
              <a:t> k,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 </a:t>
            </a:r>
            <a:r>
              <a:rPr lang="en-US" b="1" dirty="0"/>
              <a:t> u</a:t>
            </a:r>
            <a:r>
              <a:rPr lang="en-US" dirty="0"/>
              <a:t> +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>
                <a:sym typeface="Symbol" panose="05050102010706020507" pitchFamily="18" charset="2"/>
              </a:rPr>
              <a:t>V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	       </a:t>
            </a:r>
            <a:r>
              <a:rPr lang="en-US" i="1" dirty="0" err="1">
                <a:sym typeface="Symbol" panose="05050102010706020507" pitchFamily="18" charset="2"/>
              </a:rPr>
              <a:t>k</a:t>
            </a:r>
            <a:r>
              <a:rPr lang="en-US" b="1" dirty="0" err="1">
                <a:sym typeface="Symbol" panose="05050102010706020507" pitchFamily="18" charset="2"/>
              </a:rPr>
              <a:t>u</a:t>
            </a:r>
            <a:r>
              <a:rPr lang="en-US" dirty="0">
                <a:sym typeface="Symbol" panose="05050102010706020507" pitchFamily="18" charset="2"/>
              </a:rPr>
              <a:t>  </a:t>
            </a:r>
            <a:r>
              <a:rPr lang="en-US" i="1" dirty="0">
                <a:sym typeface="Symbol" panose="05050102010706020507" pitchFamily="18" charset="2"/>
              </a:rPr>
              <a:t>V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A99EB-B62A-446C-8F27-A4BB5442A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2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6B7A-5D7D-4811-929E-214CEC140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8993"/>
            <a:ext cx="10515600" cy="516797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err="1"/>
              <a:t>Komutatif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b="1" dirty="0"/>
              <a:t> u</a:t>
            </a:r>
            <a:r>
              <a:rPr lang="en-US" dirty="0"/>
              <a:t> + </a:t>
            </a:r>
            <a:r>
              <a:rPr lang="en-US" b="1" dirty="0"/>
              <a:t>v</a:t>
            </a:r>
            <a:r>
              <a:rPr lang="en-US" dirty="0"/>
              <a:t> = </a:t>
            </a:r>
            <a:r>
              <a:rPr lang="en-US" b="1" dirty="0"/>
              <a:t>v</a:t>
            </a:r>
            <a:r>
              <a:rPr lang="en-US" dirty="0"/>
              <a:t> + </a:t>
            </a:r>
            <a:r>
              <a:rPr lang="en-US" b="1" dirty="0"/>
              <a:t>u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 err="1"/>
              <a:t>Asosiatif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b="1" dirty="0"/>
              <a:t> u</a:t>
            </a:r>
            <a:r>
              <a:rPr lang="en-US" dirty="0"/>
              <a:t> + (</a:t>
            </a:r>
            <a:r>
              <a:rPr lang="en-US" b="1" dirty="0"/>
              <a:t>v</a:t>
            </a:r>
            <a:r>
              <a:rPr lang="en-US" dirty="0"/>
              <a:t> + </a:t>
            </a:r>
            <a:r>
              <a:rPr lang="en-US" b="1" dirty="0"/>
              <a:t>w</a:t>
            </a:r>
            <a:r>
              <a:rPr lang="en-US" dirty="0"/>
              <a:t>) = (</a:t>
            </a:r>
            <a:r>
              <a:rPr lang="en-US" b="1" dirty="0"/>
              <a:t>u</a:t>
            </a:r>
            <a:r>
              <a:rPr lang="en-US" dirty="0"/>
              <a:t> + </a:t>
            </a:r>
            <a:r>
              <a:rPr lang="en-US" b="1" dirty="0"/>
              <a:t>v</a:t>
            </a:r>
            <a:r>
              <a:rPr lang="en-US" dirty="0"/>
              <a:t>) + </a:t>
            </a:r>
            <a:r>
              <a:rPr lang="en-US" b="1" dirty="0"/>
              <a:t>w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err="1"/>
              <a:t>Identitas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(</a:t>
            </a:r>
            <a:r>
              <a:rPr lang="en-US" dirty="0" err="1"/>
              <a:t>vektor</a:t>
            </a:r>
            <a:r>
              <a:rPr lang="en-US" dirty="0"/>
              <a:t>) </a:t>
            </a:r>
            <a:r>
              <a:rPr lang="en-US" b="1" dirty="0"/>
              <a:t>0</a:t>
            </a:r>
            <a:r>
              <a:rPr lang="en-US" dirty="0"/>
              <a:t> dan </a:t>
            </a:r>
            <a:r>
              <a:rPr lang="en-US" dirty="0" err="1"/>
              <a:t>skalar</a:t>
            </a:r>
            <a:r>
              <a:rPr lang="en-US" dirty="0"/>
              <a:t> 1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endParaRPr lang="en-US" dirty="0"/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en-US" b="1" dirty="0"/>
              <a:t>u</a:t>
            </a:r>
            <a:r>
              <a:rPr lang="en-US" dirty="0"/>
              <a:t> + </a:t>
            </a:r>
            <a:r>
              <a:rPr lang="en-US" b="1" dirty="0"/>
              <a:t>0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 + </a:t>
            </a:r>
            <a:r>
              <a:rPr lang="en-US" b="1" dirty="0"/>
              <a:t>u = u</a:t>
            </a:r>
          </a:p>
          <a:p>
            <a:pPr marL="0" indent="0">
              <a:buNone/>
            </a:pPr>
            <a:r>
              <a:rPr lang="en-US" b="1" i="1" dirty="0"/>
              <a:t>	     </a:t>
            </a:r>
            <a:r>
              <a:rPr lang="en-US" dirty="0"/>
              <a:t>1</a:t>
            </a:r>
            <a:r>
              <a:rPr lang="en-US" b="1" dirty="0"/>
              <a:t>u</a:t>
            </a:r>
            <a:r>
              <a:rPr lang="en-US" dirty="0"/>
              <a:t> = </a:t>
            </a:r>
            <a:r>
              <a:rPr lang="en-US" b="1" dirty="0"/>
              <a:t>u</a:t>
            </a: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FDA819-BAC7-4073-8272-506D47D05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26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9F832-571D-47A8-B55C-E654B1245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221"/>
            <a:ext cx="10515600" cy="4936742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err="1"/>
              <a:t>Balikan</a:t>
            </a:r>
            <a:r>
              <a:rPr lang="en-US" b="1" dirty="0"/>
              <a:t> (</a:t>
            </a:r>
            <a:r>
              <a:rPr lang="en-US" b="1" i="1" dirty="0"/>
              <a:t>inverse</a:t>
            </a:r>
            <a:r>
              <a:rPr lang="en-US" b="1" dirty="0"/>
              <a:t>)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negatif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dirty="0" err="1"/>
              <a:t>terdapat</a:t>
            </a:r>
            <a:r>
              <a:rPr lang="en-US" dirty="0"/>
              <a:t> –</a:t>
            </a:r>
            <a:r>
              <a:rPr lang="en-US" b="1" dirty="0"/>
              <a:t>u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en-US" b="1" dirty="0"/>
              <a:t>u</a:t>
            </a:r>
            <a:r>
              <a:rPr lang="en-US" dirty="0"/>
              <a:t> + (–</a:t>
            </a:r>
            <a:r>
              <a:rPr lang="en-US" b="1" dirty="0"/>
              <a:t>u</a:t>
            </a:r>
            <a:r>
              <a:rPr lang="en-US" dirty="0"/>
              <a:t>) = (–</a:t>
            </a:r>
            <a:r>
              <a:rPr lang="en-US" b="1" dirty="0"/>
              <a:t>u</a:t>
            </a:r>
            <a:r>
              <a:rPr lang="en-US" dirty="0"/>
              <a:t>) + </a:t>
            </a:r>
            <a:r>
              <a:rPr lang="en-US" b="1" dirty="0"/>
              <a:t>u</a:t>
            </a:r>
            <a:r>
              <a:rPr lang="en-US" dirty="0"/>
              <a:t> = </a:t>
            </a:r>
            <a:r>
              <a:rPr lang="en-US" b="1" dirty="0"/>
              <a:t>0</a:t>
            </a:r>
          </a:p>
          <a:p>
            <a:pPr marL="0" indent="0">
              <a:buNone/>
            </a:pPr>
            <a:r>
              <a:rPr lang="en-US" b="1" i="1" dirty="0"/>
              <a:t>	    </a:t>
            </a:r>
          </a:p>
          <a:p>
            <a:pPr marL="514350" indent="-514350">
              <a:buAutoNum type="arabicPeriod" startAt="6"/>
            </a:pPr>
            <a:r>
              <a:rPr lang="en-US" b="1" dirty="0" err="1"/>
              <a:t>Distributif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  </a:t>
            </a:r>
            <a:r>
              <a:rPr lang="en-US" dirty="0"/>
              <a:t>dan 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b="1" dirty="0"/>
              <a:t>u</a:t>
            </a:r>
            <a:r>
              <a:rPr lang="en-US" dirty="0"/>
              <a:t> + </a:t>
            </a:r>
            <a:r>
              <a:rPr lang="en-US" b="1" dirty="0"/>
              <a:t>v</a:t>
            </a:r>
            <a:r>
              <a:rPr lang="en-US" dirty="0"/>
              <a:t>)= </a:t>
            </a:r>
            <a:r>
              <a:rPr lang="en-US" i="1" dirty="0" err="1"/>
              <a:t>k</a:t>
            </a:r>
            <a:r>
              <a:rPr lang="en-US" b="1" dirty="0" err="1"/>
              <a:t>u</a:t>
            </a:r>
            <a:r>
              <a:rPr lang="en-US" dirty="0"/>
              <a:t> + </a:t>
            </a:r>
            <a:r>
              <a:rPr lang="en-US" i="1" dirty="0" err="1"/>
              <a:t>k</a:t>
            </a:r>
            <a:r>
              <a:rPr lang="en-US" b="1" dirty="0" err="1"/>
              <a:t>v</a:t>
            </a:r>
            <a:endParaRPr lang="en-US" b="1" i="1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 + </a:t>
            </a:r>
            <a:r>
              <a:rPr lang="en-US" i="1" dirty="0"/>
              <a:t>m</a:t>
            </a:r>
            <a:r>
              <a:rPr lang="en-US" dirty="0"/>
              <a:t>)</a:t>
            </a:r>
            <a:r>
              <a:rPr lang="en-US" b="1" dirty="0"/>
              <a:t>w</a:t>
            </a:r>
            <a:r>
              <a:rPr lang="en-US" dirty="0"/>
              <a:t> = </a:t>
            </a:r>
            <a:r>
              <a:rPr lang="en-US" i="1" dirty="0"/>
              <a:t>k</a:t>
            </a:r>
            <a:r>
              <a:rPr lang="en-US" b="1" dirty="0"/>
              <a:t>w</a:t>
            </a:r>
            <a:r>
              <a:rPr lang="en-US" dirty="0"/>
              <a:t> + </a:t>
            </a:r>
            <a:r>
              <a:rPr lang="en-US" i="1" dirty="0"/>
              <a:t>m</a:t>
            </a:r>
            <a:r>
              <a:rPr lang="en-US" b="1" dirty="0"/>
              <a:t>w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b="1" dirty="0"/>
              <a:t>u</a:t>
            </a:r>
            <a:r>
              <a:rPr lang="en-US" dirty="0"/>
              <a:t>)= (</a:t>
            </a:r>
            <a:r>
              <a:rPr lang="en-US" i="1" dirty="0"/>
              <a:t>km</a:t>
            </a:r>
            <a:r>
              <a:rPr lang="en-US" dirty="0"/>
              <a:t>)</a:t>
            </a:r>
            <a:r>
              <a:rPr lang="en-US" b="1" dirty="0"/>
              <a:t>u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4612C9-CED7-4686-B642-9EEF42563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06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BEB2D-7299-423C-99AC-7FC34B878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3172"/>
            <a:ext cx="10515600" cy="5493791"/>
          </a:xfrm>
        </p:spPr>
        <p:txBody>
          <a:bodyPr/>
          <a:lstStyle/>
          <a:p>
            <a:r>
              <a:rPr lang="en-US" dirty="0" err="1"/>
              <a:t>Enam</a:t>
            </a:r>
            <a:r>
              <a:rPr lang="en-US" dirty="0"/>
              <a:t> (6)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dirangkum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10 </a:t>
            </a:r>
            <a:r>
              <a:rPr lang="en-US" dirty="0" err="1"/>
              <a:t>poin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E00F6-0602-47F9-84A4-CDB06FF1A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719" y="1658380"/>
            <a:ext cx="9824601" cy="495198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A3E1BD-5682-4526-B857-0127183DE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3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8141-9872-435C-9F1B-0DFEDF7B9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Cara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F3C78-D6E2-4024-A97C-0C948DA6A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9119"/>
            <a:ext cx="10515600" cy="432784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V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objek-objek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V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 1 (</a:t>
            </a:r>
            <a:r>
              <a:rPr lang="en-US" dirty="0" err="1"/>
              <a:t>tertutup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tertutup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lima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dipenuhi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9733B-0EB8-4F9D-B8E1-685D2DAA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1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2683</TotalTime>
  <Words>3774</Words>
  <Application>Microsoft Office PowerPoint</Application>
  <PresentationFormat>Widescreen</PresentationFormat>
  <Paragraphs>330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Ruang Vektor Umum (bagian 1)</vt:lpstr>
      <vt:lpstr>PowerPoint Presentation</vt:lpstr>
      <vt:lpstr>Pengantar</vt:lpstr>
      <vt:lpstr>Ruang Vektor</vt:lpstr>
      <vt:lpstr>Ruang Vektor </vt:lpstr>
      <vt:lpstr>PowerPoint Presentation</vt:lpstr>
      <vt:lpstr>PowerPoint Presentation</vt:lpstr>
      <vt:lpstr>PowerPoint Presentation</vt:lpstr>
      <vt:lpstr>Cara menunjukkan apakah sebuah himpunan dengan dua operasi merupakan ruang vektor</vt:lpstr>
      <vt:lpstr>Contoh-contoh Ruang Vektor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yang bukan ruang vektor</vt:lpstr>
      <vt:lpstr>Subruang</vt:lpstr>
      <vt:lpstr>Contoh-contoh subruang</vt:lpstr>
      <vt:lpstr>PowerPoint Presentation</vt:lpstr>
      <vt:lpstr>Contoh yang bukan subruang</vt:lpstr>
      <vt:lpstr>PowerPoint Presentation</vt:lpstr>
      <vt:lpstr>Kombinasi linier </vt:lpstr>
      <vt:lpstr>PowerPoint Presentation</vt:lpstr>
      <vt:lpstr>PowerPoint Presentation</vt:lpstr>
      <vt:lpstr>Himpunan membangun (spanning set)</vt:lpstr>
      <vt:lpstr>PowerPoint Presentation</vt:lpstr>
      <vt:lpstr>PowerPoint Presentation</vt:lpstr>
      <vt:lpstr>PowerPoint Presentation</vt:lpstr>
      <vt:lpstr>Kebebasan linier (linear independence)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Bersambung ke Bagian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Ruang Vektor Umum (bagian 1)</dc:title>
  <dc:creator>Rinaldi Munir</dc:creator>
  <cp:lastModifiedBy>Dr. Ir. Rinaldi, M.T.</cp:lastModifiedBy>
  <cp:revision>186</cp:revision>
  <dcterms:created xsi:type="dcterms:W3CDTF">2020-09-19T08:47:06Z</dcterms:created>
  <dcterms:modified xsi:type="dcterms:W3CDTF">2024-10-10T07:09:21Z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2024-10-10T03:15:46Z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f473985c-3f5f-452a-bdfa-079676215fab</vt:lpwstr>
  </property>
  <property fmtid="{D5CDD505-2E9C-101B-9397-08002B2CF9AE}" pid="8" name="MSIP_Label_38b525e5-f3da-4501-8f1e-526b6769fc56_ContentBits">
    <vt:lpwstr>0</vt:lpwstr>
  </property>
</Properties>
</file>