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2" r:id="rId3"/>
    <p:sldId id="336" r:id="rId4"/>
    <p:sldId id="337" r:id="rId5"/>
    <p:sldId id="333" r:id="rId6"/>
    <p:sldId id="334" r:id="rId7"/>
    <p:sldId id="345" r:id="rId8"/>
    <p:sldId id="335" r:id="rId9"/>
    <p:sldId id="338" r:id="rId10"/>
    <p:sldId id="340" r:id="rId11"/>
    <p:sldId id="339" r:id="rId12"/>
    <p:sldId id="341" r:id="rId13"/>
    <p:sldId id="342" r:id="rId14"/>
    <p:sldId id="343" r:id="rId15"/>
    <p:sldId id="347" r:id="rId16"/>
    <p:sldId id="348" r:id="rId17"/>
    <p:sldId id="349" r:id="rId18"/>
    <p:sldId id="350" r:id="rId19"/>
    <p:sldId id="344" r:id="rId20"/>
    <p:sldId id="34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7058-0A06-49A3-8298-F7D0CA4C5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DE73E-330A-440F-8121-3E3BB089A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B9626-44E9-4AC5-A98F-7D287F63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BA97-01D1-405D-A40F-AA4A45AD526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A0687-6650-467B-9ED5-8FD0D4A0C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4DE1F-79C9-4D52-A8F9-BEC7BC28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D90B-A1B5-446F-A1B6-9C39D3EC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3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54517-C79D-4C3B-988D-E5EC48C15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2CA78-DC53-42E8-A572-963564E61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8F410-79AA-4AB4-8890-99A4CEB3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BA97-01D1-405D-A40F-AA4A45AD526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27625-5AB2-471C-A653-45F340C6B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CB4ED-BFD5-4471-BB98-1FD38587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D90B-A1B5-446F-A1B6-9C39D3EC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9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254DCE-D63F-4BC9-81FD-F1A7ED9F0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71BAC5-3463-451B-9788-0D7B3C934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AED1C-4D2D-4EA1-A9BC-7CF40272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BA97-01D1-405D-A40F-AA4A45AD526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2A02E-17B2-49A4-B4D2-E4A118FB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1F7F5-4482-4266-BA81-FC9B904F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D90B-A1B5-446F-A1B6-9C39D3EC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0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7911-045A-460E-9C5A-B7A8A2EC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D10DD-6334-49DF-9BE8-81656CB75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440BC-0B89-4F61-8FD7-15AC9FEBF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BA97-01D1-405D-A40F-AA4A45AD526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28D45-003D-4549-8CB0-1B1F85D3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85AE2-830B-4D8D-A629-E39376ED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D90B-A1B5-446F-A1B6-9C39D3EC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C075-C4B5-49DD-BCF3-A6AB590F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3714D-69E0-47E1-93EE-F38D074BA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49B35-DE94-4C38-97CA-18C88A84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BA97-01D1-405D-A40F-AA4A45AD526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716D1-4A38-4DB5-805D-1AC9020BD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FC28E-B7A3-4D59-817E-9DB327BB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D90B-A1B5-446F-A1B6-9C39D3EC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0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FCFE6-2207-40D9-AF06-80421C28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35FD-7653-4EF4-A639-2A02FD3DB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9FDCC-6605-4E49-A1EF-84895A9EF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65B27-A144-4FE8-834F-0717A99C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BA97-01D1-405D-A40F-AA4A45AD526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B0C4-34A6-485A-97E1-A6E04E815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3F1B3-1907-4727-B8F6-FD038F0A9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D90B-A1B5-446F-A1B6-9C39D3EC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BD602-5124-497D-B2D5-1A1C110E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C5E43-98E8-4309-9C2E-59D80CC13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C2DE3-9E85-42A3-A5E3-B9A55EF25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729C2-061B-4B82-9A6B-CB053E1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CC5AB0-BD11-46C1-9930-8C33CD0F8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C7FD0-83AF-4616-B929-799E821F8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BA97-01D1-405D-A40F-AA4A45AD526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F7C685-FD31-4957-BD96-E97E6115B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46339-7809-44D3-8E43-583C0EC9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D90B-A1B5-446F-A1B6-9C39D3EC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0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54E93-6940-4FF4-A5BF-FC754302A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E61DC7-89B0-4D6B-9E77-630CCDA2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BA97-01D1-405D-A40F-AA4A45AD526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83B96-39CC-4DD8-81C0-86E90C26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CCF2-7EC3-4E1E-AA2F-998C7A09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D90B-A1B5-446F-A1B6-9C39D3EC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B41B7-B1AE-49ED-9B1C-B528A870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BA97-01D1-405D-A40F-AA4A45AD526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4F95F-4D63-45FD-9CBC-D04EDDF6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C30E0-E0F7-4F5C-B3A5-01752AB2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D90B-A1B5-446F-A1B6-9C39D3EC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8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A9E3-1DAE-43FA-88E0-468D7E15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CC2DB-8523-47D1-B858-380901DFF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47D9C-B0F3-409C-9084-30F092F8B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6249B-09DF-4523-9256-D6F5EDA3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BA97-01D1-405D-A40F-AA4A45AD526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D1015-1E99-4E66-9CB5-21C49149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F88BB-FAA4-484D-8844-411AE1AB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D90B-A1B5-446F-A1B6-9C39D3EC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9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A954-A312-4BA9-9BC4-C32B3CD6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25F40-0242-420B-A54C-98EB58E27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5465C-FE63-4925-A18F-FBD14E5B7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CE4B1-194F-4830-BD5C-3BC14BDC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BA97-01D1-405D-A40F-AA4A45AD526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67E6C-D7B5-4DFF-84E6-CBB1C08A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D6F0F-DBFA-4CEE-9876-1A4A5F36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D90B-A1B5-446F-A1B6-9C39D3EC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0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6622C-AB6E-4716-B5B1-D944D039B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07D6E-C2D9-4372-805B-E76F66E87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60838-FCED-4AAB-8957-3B7232997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5BA97-01D1-405D-A40F-AA4A45AD526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3B78E-B01E-4BDC-B01F-39A48B400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6F43B-B4F3-41A3-8B29-8A397190C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1D90B-A1B5-446F-A1B6-9C39D3EC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3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wmf"/><Relationship Id="rId7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12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11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jabargeometri.com/" TargetMode="External"/><Relationship Id="rId2" Type="http://schemas.openxmlformats.org/officeDocument/2006/relationships/hyperlink" Target="https://www.alge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ljabarlinear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jabargeometri.com/" TargetMode="External"/><Relationship Id="rId2" Type="http://schemas.openxmlformats.org/officeDocument/2006/relationships/hyperlink" Target="https://www.alge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ljabarlinear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>
            <a:normAutofit/>
          </a:bodyPr>
          <a:lstStyle/>
          <a:p>
            <a:r>
              <a:rPr lang="en-US" b="1" dirty="0" err="1"/>
              <a:t>Aplikasi</a:t>
            </a:r>
            <a:r>
              <a:rPr lang="en-US" b="1" dirty="0"/>
              <a:t> </a:t>
            </a:r>
            <a:r>
              <a:rPr lang="en-US" b="1" i="1" dirty="0"/>
              <a:t>Dot Product </a:t>
            </a:r>
            <a:r>
              <a:rPr lang="en-US" b="1" dirty="0"/>
              <a:t>pada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Temu-balik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br>
              <a:rPr lang="en-US" dirty="0"/>
            </a:br>
            <a:r>
              <a:rPr lang="en-US" sz="4400" dirty="0"/>
              <a:t>(</a:t>
            </a:r>
            <a:r>
              <a:rPr lang="en-US" sz="4400" i="1" dirty="0"/>
              <a:t>Information Retrieval System</a:t>
            </a:r>
            <a:r>
              <a:rPr lang="en-US" sz="4400" dirty="0"/>
              <a:t>)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Oleh: Rinaldi Munir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903754"/>
            <a:ext cx="9144000" cy="73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3712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#12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rgbClr val="000099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 sz="2400">
                <a:solidFill>
                  <a:srgbClr val="3366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A51C93-57B5-4A47-8967-BFD7C34E345F}" type="slidenum">
              <a:rPr lang="en-US" altLang="en-US" sz="1200">
                <a:solidFill>
                  <a:srgbClr val="CC6600"/>
                </a:solidFill>
                <a:latin typeface="Helvetica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200">
              <a:solidFill>
                <a:srgbClr val="CC6600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z="4000" dirty="0" err="1">
                <a:ea typeface="新細明體" panose="02020500000000000000" pitchFamily="18" charset="-120"/>
              </a:rPr>
              <a:t>Representasi</a:t>
            </a:r>
            <a:r>
              <a:rPr lang="en-US" altLang="zh-TW" sz="4000" dirty="0">
                <a:ea typeface="新細明體" panose="02020500000000000000" pitchFamily="18" charset="-120"/>
              </a:rPr>
              <a:t> </a:t>
            </a:r>
            <a:r>
              <a:rPr lang="en-US" altLang="zh-TW" sz="4000" dirty="0" err="1">
                <a:ea typeface="新細明體" panose="02020500000000000000" pitchFamily="18" charset="-120"/>
              </a:rPr>
              <a:t>grafik</a:t>
            </a:r>
            <a:r>
              <a:rPr lang="en-US" altLang="zh-TW" sz="4000" dirty="0">
                <a:ea typeface="新細明體" panose="02020500000000000000" pitchFamily="18" charset="-120"/>
              </a:rPr>
              <a:t> </a:t>
            </a:r>
            <a:r>
              <a:rPr lang="en-US" altLang="zh-TW" sz="4000" dirty="0" err="1">
                <a:ea typeface="新細明體" panose="02020500000000000000" pitchFamily="18" charset="-120"/>
              </a:rPr>
              <a:t>vektor</a:t>
            </a:r>
            <a:endParaRPr lang="en-US" altLang="zh-TW" sz="4000" dirty="0">
              <a:ea typeface="新細明體" panose="02020500000000000000" pitchFamily="18" charset="-12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1" y="1454151"/>
            <a:ext cx="2519363" cy="1528763"/>
          </a:xfrm>
          <a:solidFill>
            <a:srgbClr val="CCFFCC"/>
          </a:solidFill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zh-TW" sz="2000" dirty="0" err="1">
                <a:ea typeface="新細明體" panose="02020500000000000000" pitchFamily="18" charset="-120"/>
              </a:rPr>
              <a:t>Contoh</a:t>
            </a:r>
            <a:r>
              <a:rPr lang="en-US" altLang="zh-TW" sz="2000" i="1" dirty="0">
                <a:ea typeface="新細明體" panose="02020500000000000000" pitchFamily="18" charset="-12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zh-TW" sz="2000" b="1" dirty="0">
                <a:ea typeface="新細明體" panose="02020500000000000000" pitchFamily="18" charset="-120"/>
              </a:rPr>
              <a:t>D</a:t>
            </a:r>
            <a:r>
              <a:rPr lang="en-US" altLang="zh-TW" sz="2000" b="1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2000" i="1" dirty="0">
                <a:ea typeface="新細明體" panose="02020500000000000000" pitchFamily="18" charset="-120"/>
              </a:rPr>
              <a:t> = (2, 3, 5)</a:t>
            </a:r>
            <a:endParaRPr lang="en-US" altLang="zh-TW" sz="2000" i="1" baseline="-25000" dirty="0">
              <a:ea typeface="新細明體" panose="02020500000000000000" pitchFamily="18" charset="-120"/>
            </a:endParaRPr>
          </a:p>
          <a:p>
            <a:pPr eaLnBrk="1" hangingPunct="1">
              <a:buFontTx/>
              <a:buNone/>
            </a:pPr>
            <a:r>
              <a:rPr lang="en-US" altLang="zh-TW" sz="2000" b="1" dirty="0">
                <a:ea typeface="新細明體" panose="02020500000000000000" pitchFamily="18" charset="-120"/>
              </a:rPr>
              <a:t>D</a:t>
            </a:r>
            <a:r>
              <a:rPr lang="en-US" altLang="zh-TW" sz="2000" b="1" baseline="-25000" dirty="0">
                <a:ea typeface="新細明體" panose="02020500000000000000" pitchFamily="18" charset="-120"/>
              </a:rPr>
              <a:t>2</a:t>
            </a:r>
            <a:r>
              <a:rPr lang="en-US" altLang="zh-TW" sz="2000" i="1" dirty="0">
                <a:ea typeface="新細明體" panose="02020500000000000000" pitchFamily="18" charset="-120"/>
              </a:rPr>
              <a:t> = (3, 7, 1)</a:t>
            </a:r>
            <a:endParaRPr lang="en-US" altLang="zh-TW" sz="2000" i="1" baseline="-25000" dirty="0">
              <a:ea typeface="新細明體" panose="02020500000000000000" pitchFamily="18" charset="-120"/>
            </a:endParaRPr>
          </a:p>
          <a:p>
            <a:pPr eaLnBrk="1" hangingPunct="1">
              <a:buFontTx/>
              <a:buNone/>
            </a:pPr>
            <a:r>
              <a:rPr lang="en-US" altLang="zh-TW" sz="2000" b="1" dirty="0">
                <a:ea typeface="新細明體" panose="02020500000000000000" pitchFamily="18" charset="-120"/>
              </a:rPr>
              <a:t>Q</a:t>
            </a:r>
            <a:r>
              <a:rPr lang="en-US" altLang="zh-TW" sz="2000" i="1" dirty="0">
                <a:ea typeface="新細明體" panose="02020500000000000000" pitchFamily="18" charset="-120"/>
              </a:rPr>
              <a:t> = (0, 0, 2)</a:t>
            </a:r>
            <a:endParaRPr lang="en-US" altLang="zh-TW" sz="2000" i="1" baseline="-25000" dirty="0">
              <a:ea typeface="新細明體" panose="02020500000000000000" pitchFamily="18" charset="-120"/>
            </a:endParaRPr>
          </a:p>
        </p:txBody>
      </p:sp>
      <p:sp>
        <p:nvSpPr>
          <p:cNvPr id="39941" name="Line 4"/>
          <p:cNvSpPr>
            <a:spLocks noChangeShapeType="1"/>
          </p:cNvSpPr>
          <p:nvPr/>
        </p:nvSpPr>
        <p:spPr bwMode="auto">
          <a:xfrm>
            <a:off x="6003926" y="4419600"/>
            <a:ext cx="359727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367087" y="1828801"/>
            <a:ext cx="6280150" cy="4176713"/>
            <a:chOff x="1305" y="1248"/>
            <a:chExt cx="3956" cy="2631"/>
          </a:xfrm>
        </p:grpSpPr>
        <p:sp>
          <p:nvSpPr>
            <p:cNvPr id="39944" name="Text Box 6"/>
            <p:cNvSpPr txBox="1">
              <a:spLocks noChangeArrowheads="1"/>
            </p:cNvSpPr>
            <p:nvPr/>
          </p:nvSpPr>
          <p:spPr bwMode="auto">
            <a:xfrm>
              <a:off x="3216" y="1257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rgbClr val="33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000"/>
                <a:t>T</a:t>
              </a:r>
              <a:r>
                <a:rPr kumimoji="1" lang="en-US" altLang="zh-TW" sz="2000" baseline="-25000"/>
                <a:t>3</a:t>
              </a:r>
              <a:endParaRPr kumimoji="1" lang="en-US" altLang="zh-TW" sz="2000"/>
            </a:p>
          </p:txBody>
        </p:sp>
        <p:sp>
          <p:nvSpPr>
            <p:cNvPr id="39945" name="Line 7"/>
            <p:cNvSpPr>
              <a:spLocks noChangeShapeType="1"/>
            </p:cNvSpPr>
            <p:nvPr/>
          </p:nvSpPr>
          <p:spPr bwMode="auto">
            <a:xfrm>
              <a:off x="3143" y="2871"/>
              <a:ext cx="18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46" name="Line 8"/>
            <p:cNvSpPr>
              <a:spLocks noChangeShapeType="1"/>
            </p:cNvSpPr>
            <p:nvPr/>
          </p:nvSpPr>
          <p:spPr bwMode="auto">
            <a:xfrm flipH="1">
              <a:off x="1543" y="2869"/>
              <a:ext cx="1587" cy="10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47" name="Line 9"/>
            <p:cNvSpPr>
              <a:spLocks noChangeShapeType="1"/>
            </p:cNvSpPr>
            <p:nvPr/>
          </p:nvSpPr>
          <p:spPr bwMode="auto">
            <a:xfrm flipV="1">
              <a:off x="3130" y="1248"/>
              <a:ext cx="0" cy="16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48" name="Line 10"/>
            <p:cNvSpPr>
              <a:spLocks noChangeShapeType="1"/>
            </p:cNvSpPr>
            <p:nvPr/>
          </p:nvSpPr>
          <p:spPr bwMode="auto">
            <a:xfrm flipH="1">
              <a:off x="2784" y="2862"/>
              <a:ext cx="73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49" name="Line 11"/>
            <p:cNvSpPr>
              <a:spLocks noChangeShapeType="1"/>
            </p:cNvSpPr>
            <p:nvPr/>
          </p:nvSpPr>
          <p:spPr bwMode="auto">
            <a:xfrm>
              <a:off x="2352" y="3360"/>
              <a:ext cx="475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50" name="Line 12"/>
            <p:cNvSpPr>
              <a:spLocks noChangeShapeType="1"/>
            </p:cNvSpPr>
            <p:nvPr/>
          </p:nvSpPr>
          <p:spPr bwMode="auto">
            <a:xfrm flipV="1">
              <a:off x="2784" y="211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51" name="Line 13"/>
            <p:cNvSpPr>
              <a:spLocks noChangeShapeType="1"/>
            </p:cNvSpPr>
            <p:nvPr/>
          </p:nvSpPr>
          <p:spPr bwMode="auto">
            <a:xfrm flipH="1" flipV="1">
              <a:off x="2784" y="2016"/>
              <a:ext cx="346" cy="82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52" name="Line 14"/>
            <p:cNvSpPr>
              <a:spLocks noChangeShapeType="1"/>
            </p:cNvSpPr>
            <p:nvPr/>
          </p:nvSpPr>
          <p:spPr bwMode="auto">
            <a:xfrm flipH="1">
              <a:off x="2371" y="2880"/>
              <a:ext cx="1339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 flipH="1" flipV="1">
              <a:off x="1839" y="3701"/>
              <a:ext cx="558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 flipV="1">
              <a:off x="2419" y="3504"/>
              <a:ext cx="0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 flipH="1">
              <a:off x="2408" y="2858"/>
              <a:ext cx="710" cy="666"/>
            </a:xfrm>
            <a:prstGeom prst="line">
              <a:avLst/>
            </a:prstGeom>
            <a:noFill/>
            <a:ln w="57150">
              <a:solidFill>
                <a:srgbClr val="F83F2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 flipV="1">
              <a:off x="3130" y="2496"/>
              <a:ext cx="0" cy="373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57" name="Text Box 19"/>
            <p:cNvSpPr txBox="1">
              <a:spLocks noChangeArrowheads="1"/>
            </p:cNvSpPr>
            <p:nvPr/>
          </p:nvSpPr>
          <p:spPr bwMode="auto">
            <a:xfrm>
              <a:off x="4992" y="2832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rgbClr val="33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000"/>
                <a:t>T</a:t>
              </a:r>
              <a:r>
                <a:rPr kumimoji="1" lang="en-US" altLang="zh-TW" sz="2000" baseline="-25000"/>
                <a:t>1</a:t>
              </a:r>
              <a:endParaRPr kumimoji="1" lang="en-US" altLang="zh-TW" sz="2000"/>
            </a:p>
          </p:txBody>
        </p:sp>
        <p:sp>
          <p:nvSpPr>
            <p:cNvPr id="39958" name="Text Box 20"/>
            <p:cNvSpPr txBox="1">
              <a:spLocks noChangeArrowheads="1"/>
            </p:cNvSpPr>
            <p:nvPr/>
          </p:nvSpPr>
          <p:spPr bwMode="auto">
            <a:xfrm>
              <a:off x="1305" y="3597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rgbClr val="33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000"/>
                <a:t>T</a:t>
              </a:r>
              <a:r>
                <a:rPr kumimoji="1" lang="en-US" altLang="zh-TW" sz="2000" baseline="-25000"/>
                <a:t>2</a:t>
              </a:r>
              <a:endParaRPr kumimoji="1" lang="en-US" altLang="zh-TW" sz="2000"/>
            </a:p>
          </p:txBody>
        </p:sp>
        <p:sp>
          <p:nvSpPr>
            <p:cNvPr id="39959" name="Text Box 21"/>
            <p:cNvSpPr txBox="1">
              <a:spLocks noChangeArrowheads="1"/>
            </p:cNvSpPr>
            <p:nvPr/>
          </p:nvSpPr>
          <p:spPr bwMode="auto">
            <a:xfrm>
              <a:off x="2335" y="2068"/>
              <a:ext cx="2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rgbClr val="33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1800" b="1" dirty="0"/>
                <a:t>D</a:t>
              </a:r>
              <a:r>
                <a:rPr kumimoji="1" lang="en-US" altLang="zh-TW" sz="1800" b="1" baseline="-25000" dirty="0"/>
                <a:t>1</a:t>
              </a:r>
            </a:p>
          </p:txBody>
        </p:sp>
        <p:sp>
          <p:nvSpPr>
            <p:cNvPr id="39960" name="Text Box 22"/>
            <p:cNvSpPr txBox="1">
              <a:spLocks noChangeArrowheads="1"/>
            </p:cNvSpPr>
            <p:nvPr/>
          </p:nvSpPr>
          <p:spPr bwMode="auto">
            <a:xfrm>
              <a:off x="1889" y="3122"/>
              <a:ext cx="2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rgbClr val="33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1800" b="1" dirty="0"/>
                <a:t>D</a:t>
              </a:r>
              <a:r>
                <a:rPr kumimoji="1" lang="en-US" altLang="zh-TW" sz="1800" b="1" baseline="-25000" dirty="0"/>
                <a:t>2</a:t>
              </a:r>
              <a:r>
                <a:rPr kumimoji="1" lang="en-US" altLang="zh-TW" sz="1800" baseline="-25000" dirty="0"/>
                <a:t> </a:t>
              </a:r>
            </a:p>
          </p:txBody>
        </p:sp>
        <p:sp>
          <p:nvSpPr>
            <p:cNvPr id="39961" name="Text Box 23"/>
            <p:cNvSpPr txBox="1">
              <a:spLocks noChangeArrowheads="1"/>
            </p:cNvSpPr>
            <p:nvPr/>
          </p:nvSpPr>
          <p:spPr bwMode="auto">
            <a:xfrm>
              <a:off x="3168" y="2400"/>
              <a:ext cx="2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rgbClr val="33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1800" b="1" dirty="0"/>
                <a:t>Q</a:t>
              </a:r>
              <a:endParaRPr kumimoji="1" lang="en-US" altLang="zh-TW" sz="1800" b="1" baseline="-25000" dirty="0"/>
            </a:p>
          </p:txBody>
        </p:sp>
        <p:sp>
          <p:nvSpPr>
            <p:cNvPr id="39962" name="Line 24"/>
            <p:cNvSpPr>
              <a:spLocks noChangeShapeType="1"/>
            </p:cNvSpPr>
            <p:nvPr/>
          </p:nvSpPr>
          <p:spPr bwMode="auto">
            <a:xfrm flipH="1">
              <a:off x="2784" y="1824"/>
              <a:ext cx="336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63" name="Freeform 26"/>
            <p:cNvSpPr>
              <a:spLocks/>
            </p:cNvSpPr>
            <p:nvPr/>
          </p:nvSpPr>
          <p:spPr bwMode="auto">
            <a:xfrm>
              <a:off x="2448" y="2016"/>
              <a:ext cx="288" cy="104"/>
            </a:xfrm>
            <a:custGeom>
              <a:avLst/>
              <a:gdLst>
                <a:gd name="T0" fmla="*/ 0 w 288"/>
                <a:gd name="T1" fmla="*/ 104 h 104"/>
                <a:gd name="T2" fmla="*/ 48 w 288"/>
                <a:gd name="T3" fmla="*/ 8 h 104"/>
                <a:gd name="T4" fmla="*/ 192 w 288"/>
                <a:gd name="T5" fmla="*/ 56 h 104"/>
                <a:gd name="T6" fmla="*/ 288 w 288"/>
                <a:gd name="T7" fmla="*/ 56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04"/>
                <a:gd name="T14" fmla="*/ 288 w 288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04">
                  <a:moveTo>
                    <a:pt x="0" y="104"/>
                  </a:moveTo>
                  <a:cubicBezTo>
                    <a:pt x="8" y="60"/>
                    <a:pt x="16" y="16"/>
                    <a:pt x="48" y="8"/>
                  </a:cubicBezTo>
                  <a:cubicBezTo>
                    <a:pt x="80" y="0"/>
                    <a:pt x="152" y="48"/>
                    <a:pt x="192" y="56"/>
                  </a:cubicBezTo>
                  <a:cubicBezTo>
                    <a:pt x="232" y="64"/>
                    <a:pt x="260" y="60"/>
                    <a:pt x="288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4" name="Freeform 27"/>
            <p:cNvSpPr>
              <a:spLocks/>
            </p:cNvSpPr>
            <p:nvPr/>
          </p:nvSpPr>
          <p:spPr bwMode="auto">
            <a:xfrm>
              <a:off x="2116" y="3244"/>
              <a:ext cx="284" cy="212"/>
            </a:xfrm>
            <a:custGeom>
              <a:avLst/>
              <a:gdLst>
                <a:gd name="T0" fmla="*/ 0 w 284"/>
                <a:gd name="T1" fmla="*/ 13 h 212"/>
                <a:gd name="T2" fmla="*/ 139 w 284"/>
                <a:gd name="T3" fmla="*/ 33 h 212"/>
                <a:gd name="T4" fmla="*/ 284 w 284"/>
                <a:gd name="T5" fmla="*/ 212 h 212"/>
                <a:gd name="T6" fmla="*/ 0 60000 65536"/>
                <a:gd name="T7" fmla="*/ 0 60000 65536"/>
                <a:gd name="T8" fmla="*/ 0 60000 65536"/>
                <a:gd name="T9" fmla="*/ 0 w 284"/>
                <a:gd name="T10" fmla="*/ 0 h 212"/>
                <a:gd name="T11" fmla="*/ 284 w 284"/>
                <a:gd name="T12" fmla="*/ 212 h 2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4" h="212">
                  <a:moveTo>
                    <a:pt x="0" y="13"/>
                  </a:moveTo>
                  <a:cubicBezTo>
                    <a:pt x="23" y="16"/>
                    <a:pt x="92" y="0"/>
                    <a:pt x="139" y="33"/>
                  </a:cubicBezTo>
                  <a:cubicBezTo>
                    <a:pt x="186" y="66"/>
                    <a:pt x="254" y="175"/>
                    <a:pt x="284" y="2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5" name="Text Box 28"/>
            <p:cNvSpPr txBox="1">
              <a:spLocks noChangeArrowheads="1"/>
            </p:cNvSpPr>
            <p:nvPr/>
          </p:nvSpPr>
          <p:spPr bwMode="auto">
            <a:xfrm>
              <a:off x="1680" y="3504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rgbClr val="33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zh-TW" altLang="en-US" sz="1600">
                  <a:solidFill>
                    <a:schemeClr val="accent2"/>
                  </a:solidFill>
                </a:rPr>
                <a:t>7</a:t>
              </a:r>
              <a:endParaRPr kumimoji="1" lang="zh-TW" altLang="en-US" sz="2400"/>
            </a:p>
          </p:txBody>
        </p:sp>
        <p:sp>
          <p:nvSpPr>
            <p:cNvPr id="39966" name="Text Box 29"/>
            <p:cNvSpPr txBox="1">
              <a:spLocks noChangeArrowheads="1"/>
            </p:cNvSpPr>
            <p:nvPr/>
          </p:nvSpPr>
          <p:spPr bwMode="auto">
            <a:xfrm>
              <a:off x="3600" y="2688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rgbClr val="33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zh-TW" altLang="en-US" sz="1600">
                  <a:solidFill>
                    <a:schemeClr val="accent2"/>
                  </a:solidFill>
                </a:rPr>
                <a:t>3</a:t>
              </a:r>
              <a:endParaRPr kumimoji="1" lang="zh-TW" altLang="en-US" sz="2400"/>
            </a:p>
          </p:txBody>
        </p:sp>
        <p:sp>
          <p:nvSpPr>
            <p:cNvPr id="39967" name="Text Box 30"/>
            <p:cNvSpPr txBox="1">
              <a:spLocks noChangeArrowheads="1"/>
            </p:cNvSpPr>
            <p:nvPr/>
          </p:nvSpPr>
          <p:spPr bwMode="auto">
            <a:xfrm>
              <a:off x="3408" y="2688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rgbClr val="33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zh-TW" altLang="en-US" sz="1600">
                  <a:solidFill>
                    <a:schemeClr val="accent2"/>
                  </a:solidFill>
                </a:rPr>
                <a:t>2</a:t>
              </a:r>
              <a:endParaRPr kumimoji="1" lang="zh-TW" altLang="en-US" sz="2400"/>
            </a:p>
          </p:txBody>
        </p:sp>
        <p:sp>
          <p:nvSpPr>
            <p:cNvPr id="39968" name="Text Box 31"/>
            <p:cNvSpPr txBox="1">
              <a:spLocks noChangeArrowheads="1"/>
            </p:cNvSpPr>
            <p:nvPr/>
          </p:nvSpPr>
          <p:spPr bwMode="auto">
            <a:xfrm>
              <a:off x="3120" y="1680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rgbClr val="33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zh-TW" altLang="en-US" sz="1600">
                  <a:solidFill>
                    <a:schemeClr val="accent2"/>
                  </a:solidFill>
                </a:rPr>
                <a:t>5</a:t>
              </a:r>
              <a:endParaRPr kumimoji="1" lang="zh-TW" altLang="en-US" sz="24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463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320" y="802640"/>
            <a:ext cx="10363200" cy="5553710"/>
          </a:xfrm>
        </p:spPr>
        <p:txBody>
          <a:bodyPr>
            <a:normAutofit lnSpcReduction="10000"/>
          </a:bodyPr>
          <a:lstStyle/>
          <a:p>
            <a:r>
              <a:rPr lang="en-US" sz="2600" dirty="0" err="1"/>
              <a:t>Penentuan</a:t>
            </a:r>
            <a:r>
              <a:rPr lang="en-US" sz="2600" dirty="0"/>
              <a:t> </a:t>
            </a:r>
            <a:r>
              <a:rPr lang="en-US" sz="2600" dirty="0" err="1"/>
              <a:t>dokumen</a:t>
            </a:r>
            <a:r>
              <a:rPr lang="en-US" sz="2600" dirty="0"/>
              <a:t> mana yang </a:t>
            </a:r>
            <a:r>
              <a:rPr lang="en-US" sz="2600" dirty="0" err="1"/>
              <a:t>relevan</a:t>
            </a:r>
            <a:r>
              <a:rPr lang="en-US" sz="2600" dirty="0"/>
              <a:t> 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i="1" dirty="0"/>
              <a:t>query</a:t>
            </a:r>
            <a:r>
              <a:rPr lang="en-US" sz="2600" dirty="0"/>
              <a:t> </a:t>
            </a:r>
            <a:r>
              <a:rPr lang="en-US" sz="2600" dirty="0" err="1"/>
              <a:t>dipandang</a:t>
            </a:r>
            <a:r>
              <a:rPr lang="en-US" sz="2600" dirty="0"/>
              <a:t>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dirty="0" err="1"/>
              <a:t>pengukuran</a:t>
            </a:r>
            <a:r>
              <a:rPr lang="en-US" sz="2600" dirty="0"/>
              <a:t> </a:t>
            </a:r>
            <a:r>
              <a:rPr lang="en-US" sz="2600" dirty="0" err="1"/>
              <a:t>kesamaan</a:t>
            </a:r>
            <a:r>
              <a:rPr lang="en-US" sz="2600" dirty="0"/>
              <a:t> (</a:t>
            </a:r>
            <a:r>
              <a:rPr lang="en-US" sz="2600" i="1" dirty="0"/>
              <a:t>similarity measure</a:t>
            </a:r>
            <a:r>
              <a:rPr lang="en-US" sz="2600" dirty="0"/>
              <a:t>) </a:t>
            </a:r>
            <a:r>
              <a:rPr lang="en-US" sz="2600" dirty="0" err="1"/>
              <a:t>antara</a:t>
            </a:r>
            <a:r>
              <a:rPr lang="en-US" sz="2600" dirty="0"/>
              <a:t> </a:t>
            </a:r>
            <a:r>
              <a:rPr lang="en-US" sz="2600" i="1" dirty="0"/>
              <a:t>query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dokumen</a:t>
            </a:r>
            <a:r>
              <a:rPr lang="en-US" sz="2600" dirty="0"/>
              <a:t>.</a:t>
            </a:r>
          </a:p>
          <a:p>
            <a:r>
              <a:rPr lang="en-US" sz="2600" dirty="0" err="1"/>
              <a:t>Semakin</a:t>
            </a:r>
            <a:r>
              <a:rPr lang="en-US" sz="2600" dirty="0"/>
              <a:t> </a:t>
            </a:r>
            <a:r>
              <a:rPr lang="en-US" sz="2600" dirty="0" err="1"/>
              <a:t>sama</a:t>
            </a:r>
            <a:r>
              <a:rPr lang="en-US" sz="2600" dirty="0"/>
              <a:t> </a:t>
            </a:r>
            <a:r>
              <a:rPr lang="en-US" sz="2600" dirty="0" err="1"/>
              <a:t>suatu</a:t>
            </a:r>
            <a:r>
              <a:rPr lang="en-US" sz="2600" dirty="0"/>
              <a:t> </a:t>
            </a:r>
            <a:r>
              <a:rPr lang="en-US" sz="2600" dirty="0" err="1"/>
              <a:t>vektor</a:t>
            </a:r>
            <a:r>
              <a:rPr lang="en-US" sz="2600" dirty="0"/>
              <a:t> </a:t>
            </a:r>
            <a:r>
              <a:rPr lang="en-US" sz="2600" dirty="0" err="1"/>
              <a:t>dokumen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vektor</a:t>
            </a:r>
            <a:r>
              <a:rPr lang="en-US" sz="2600" dirty="0"/>
              <a:t> </a:t>
            </a:r>
            <a:r>
              <a:rPr lang="en-US" sz="2600" i="1" dirty="0"/>
              <a:t>query</a:t>
            </a:r>
            <a:r>
              <a:rPr lang="en-US" sz="2600" dirty="0"/>
              <a:t>, </a:t>
            </a:r>
            <a:r>
              <a:rPr lang="en-US" sz="2600" dirty="0" err="1"/>
              <a:t>semakin</a:t>
            </a:r>
            <a:r>
              <a:rPr lang="en-US" sz="2600" dirty="0"/>
              <a:t> </a:t>
            </a:r>
            <a:r>
              <a:rPr lang="en-US" sz="2600" dirty="0" err="1"/>
              <a:t>relevan</a:t>
            </a:r>
            <a:r>
              <a:rPr lang="en-US" sz="2600" dirty="0"/>
              <a:t> </a:t>
            </a:r>
            <a:r>
              <a:rPr lang="en-US" sz="2600" dirty="0" err="1"/>
              <a:t>dokumen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i="1" dirty="0"/>
              <a:t>query</a:t>
            </a:r>
            <a:r>
              <a:rPr lang="en-US" sz="2600" dirty="0"/>
              <a:t>.</a:t>
            </a:r>
          </a:p>
          <a:p>
            <a:r>
              <a:rPr lang="en-US" sz="2600" dirty="0" err="1"/>
              <a:t>Kesamaan</a:t>
            </a:r>
            <a:r>
              <a:rPr lang="en-US" sz="2600" dirty="0"/>
              <a:t> (</a:t>
            </a:r>
            <a:r>
              <a:rPr lang="en-US" sz="2600" i="1" dirty="0"/>
              <a:t>sim</a:t>
            </a:r>
            <a:r>
              <a:rPr lang="en-US" sz="2600" dirty="0"/>
              <a:t>) </a:t>
            </a:r>
            <a:r>
              <a:rPr lang="en-US" sz="2600" dirty="0" err="1"/>
              <a:t>antara</a:t>
            </a:r>
            <a:r>
              <a:rPr lang="en-US" sz="2600" dirty="0"/>
              <a:t> </a:t>
            </a:r>
            <a:r>
              <a:rPr lang="en-US" sz="2600" dirty="0" err="1"/>
              <a:t>dua</a:t>
            </a:r>
            <a:r>
              <a:rPr lang="en-US" sz="2600" dirty="0"/>
              <a:t> </a:t>
            </a:r>
            <a:r>
              <a:rPr lang="en-US" sz="2600" dirty="0" err="1"/>
              <a:t>vektor</a:t>
            </a:r>
            <a:r>
              <a:rPr lang="en-US" sz="2600" dirty="0"/>
              <a:t> </a:t>
            </a:r>
            <a:r>
              <a:rPr lang="en-US" sz="2600" b="1" dirty="0"/>
              <a:t>Q</a:t>
            </a:r>
            <a:r>
              <a:rPr lang="en-US" sz="2600" dirty="0"/>
              <a:t> = (</a:t>
            </a:r>
            <a:r>
              <a:rPr lang="en-US" sz="2600" i="1" dirty="0"/>
              <a:t>q</a:t>
            </a:r>
            <a:r>
              <a:rPr lang="en-US" sz="2600" baseline="-25000" dirty="0"/>
              <a:t>1</a:t>
            </a:r>
            <a:r>
              <a:rPr lang="en-US" sz="2600" dirty="0"/>
              <a:t>, </a:t>
            </a:r>
            <a:r>
              <a:rPr lang="en-US" sz="2600" i="1" dirty="0"/>
              <a:t>q</a:t>
            </a:r>
            <a:r>
              <a:rPr lang="en-US" sz="2600" baseline="-25000" dirty="0"/>
              <a:t>2</a:t>
            </a:r>
            <a:r>
              <a:rPr lang="en-US" sz="2600" dirty="0"/>
              <a:t>, …, </a:t>
            </a:r>
            <a:r>
              <a:rPr lang="en-US" sz="2600" i="1" dirty="0" err="1"/>
              <a:t>q</a:t>
            </a:r>
            <a:r>
              <a:rPr lang="en-US" sz="2600" i="1" baseline="-25000" dirty="0" err="1"/>
              <a:t>n</a:t>
            </a:r>
            <a:r>
              <a:rPr lang="en-US" sz="2600" dirty="0"/>
              <a:t>) dan </a:t>
            </a:r>
            <a:r>
              <a:rPr lang="en-US" sz="2600" b="1" dirty="0"/>
              <a:t>D</a:t>
            </a:r>
            <a:r>
              <a:rPr lang="en-US" sz="2600" dirty="0"/>
              <a:t> = (</a:t>
            </a:r>
            <a:r>
              <a:rPr lang="en-US" sz="2600" i="1" dirty="0"/>
              <a:t>d</a:t>
            </a:r>
            <a:r>
              <a:rPr lang="en-US" sz="2600" baseline="-25000" dirty="0"/>
              <a:t>1</a:t>
            </a:r>
            <a:r>
              <a:rPr lang="en-US" sz="2600" dirty="0"/>
              <a:t>, </a:t>
            </a:r>
            <a:r>
              <a:rPr lang="en-US" sz="2600" i="1" dirty="0"/>
              <a:t>d</a:t>
            </a:r>
            <a:r>
              <a:rPr lang="en-US" sz="2600" baseline="-25000" dirty="0"/>
              <a:t>2</a:t>
            </a:r>
            <a:r>
              <a:rPr lang="en-US" sz="2600" dirty="0"/>
              <a:t>, …, </a:t>
            </a:r>
            <a:r>
              <a:rPr lang="en-US" sz="2600" i="1" dirty="0" err="1"/>
              <a:t>d</a:t>
            </a:r>
            <a:r>
              <a:rPr lang="en-US" sz="2600" i="1" baseline="-25000" dirty="0" err="1"/>
              <a:t>n</a:t>
            </a:r>
            <a:r>
              <a:rPr lang="en-US" sz="2600" dirty="0"/>
              <a:t>) </a:t>
            </a:r>
            <a:r>
              <a:rPr lang="en-US" sz="2600" dirty="0" err="1"/>
              <a:t>diukur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rumus</a:t>
            </a:r>
            <a:r>
              <a:rPr lang="en-US" sz="2600" dirty="0"/>
              <a:t> </a:t>
            </a:r>
            <a:r>
              <a:rPr lang="en-US" sz="2600" i="1" dirty="0" err="1"/>
              <a:t>cosinus</a:t>
            </a:r>
            <a:r>
              <a:rPr lang="en-US" sz="2600" i="1" dirty="0"/>
              <a:t> similarity </a:t>
            </a:r>
            <a:r>
              <a:rPr lang="en-US" sz="2600" dirty="0"/>
              <a:t>yang </a:t>
            </a:r>
            <a:r>
              <a:rPr lang="en-US" sz="2600" dirty="0" err="1"/>
              <a:t>merupakan</a:t>
            </a:r>
            <a:r>
              <a:rPr lang="en-US" sz="2600" dirty="0"/>
              <a:t> </a:t>
            </a:r>
            <a:r>
              <a:rPr lang="en-US" sz="2600" dirty="0" err="1"/>
              <a:t>bagian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rumus</a:t>
            </a:r>
            <a:r>
              <a:rPr lang="en-US" sz="2600" dirty="0"/>
              <a:t> </a:t>
            </a:r>
            <a:r>
              <a:rPr lang="en-US" sz="2600" dirty="0" err="1"/>
              <a:t>perkalian</a:t>
            </a:r>
            <a:r>
              <a:rPr lang="en-US" sz="2600" dirty="0"/>
              <a:t> </a:t>
            </a:r>
            <a:r>
              <a:rPr lang="en-US" sz="2600" dirty="0" err="1"/>
              <a:t>titik</a:t>
            </a:r>
            <a:r>
              <a:rPr lang="en-US" sz="2600" dirty="0"/>
              <a:t> (</a:t>
            </a:r>
            <a:r>
              <a:rPr lang="en-US" sz="2600" i="1" dirty="0"/>
              <a:t>dot product</a:t>
            </a:r>
            <a:r>
              <a:rPr lang="en-US" sz="2600" dirty="0"/>
              <a:t>) </a:t>
            </a:r>
            <a:r>
              <a:rPr lang="en-US" sz="2600" dirty="0" err="1"/>
              <a:t>dua</a:t>
            </a:r>
            <a:r>
              <a:rPr lang="en-US" sz="2600" dirty="0"/>
              <a:t> </a:t>
            </a:r>
            <a:r>
              <a:rPr lang="en-US" sz="2600" dirty="0" err="1"/>
              <a:t>buah</a:t>
            </a:r>
            <a:r>
              <a:rPr lang="en-US" sz="2600" dirty="0"/>
              <a:t> </a:t>
            </a:r>
            <a:r>
              <a:rPr lang="en-US" sz="2600" dirty="0" err="1"/>
              <a:t>vektor</a:t>
            </a:r>
            <a:r>
              <a:rPr lang="en-US" sz="2600" dirty="0"/>
              <a:t>: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r>
              <a:rPr lang="en-US" sz="2600" dirty="0"/>
              <a:t>    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b="1" dirty="0"/>
              <a:t>Q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b="1" dirty="0">
                <a:sym typeface="Symbol" panose="05050102010706020507" pitchFamily="18" charset="2"/>
              </a:rPr>
              <a:t>D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perkalian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titik</a:t>
            </a:r>
            <a:r>
              <a:rPr lang="en-US" sz="2600" dirty="0">
                <a:sym typeface="Symbol" panose="05050102010706020507" pitchFamily="18" charset="2"/>
              </a:rPr>
              <a:t> yang </a:t>
            </a:r>
            <a:r>
              <a:rPr lang="en-US" sz="2600" dirty="0" err="1">
                <a:sym typeface="Symbol" panose="05050102010706020507" pitchFamily="18" charset="2"/>
              </a:rPr>
              <a:t>didefinisikan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sebagai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	  </a:t>
            </a:r>
          </a:p>
          <a:p>
            <a:pPr marL="0" indent="0">
              <a:buNone/>
            </a:pPr>
            <a:r>
              <a:rPr lang="en-US" sz="2600" dirty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436383"/>
              </p:ext>
            </p:extLst>
          </p:nvPr>
        </p:nvGraphicFramePr>
        <p:xfrm>
          <a:off x="3683000" y="5608238"/>
          <a:ext cx="433832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080" imgH="190440" progId="Equation.3">
                  <p:embed/>
                </p:oleObj>
              </mc:Choice>
              <mc:Fallback>
                <p:oleObj name="Equation" r:id="rId2" imgW="1549080" imgH="19044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83000" y="5608238"/>
                        <a:ext cx="433832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4CE0B7-9066-4BD8-8863-4E55399F1885}"/>
                  </a:ext>
                </a:extLst>
              </p:cNvPr>
              <p:cNvSpPr/>
              <p:nvPr/>
            </p:nvSpPr>
            <p:spPr>
              <a:xfrm>
                <a:off x="1719297" y="3989418"/>
                <a:ext cx="32625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𝐐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</m:d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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4CE0B7-9066-4BD8-8863-4E55399F18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297" y="3989418"/>
                <a:ext cx="3262560" cy="461665"/>
              </a:xfrm>
              <a:prstGeom prst="rect">
                <a:avLst/>
              </a:prstGeom>
              <a:blipFill>
                <a:blip r:embed="rId7"/>
                <a:stretch>
                  <a:fillRect l="-1308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8226A35-E273-4A8B-801B-1CD787D8F33B}"/>
                  </a:ext>
                </a:extLst>
              </p:cNvPr>
              <p:cNvSpPr/>
              <p:nvPr/>
            </p:nvSpPr>
            <p:spPr>
              <a:xfrm>
                <a:off x="6548567" y="3858568"/>
                <a:ext cx="3828612" cy="761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𝑠𝑖𝑚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𝐐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𝐃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𝐐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𝐃</m:t>
                            </m:r>
                          </m:e>
                        </m:d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8226A35-E273-4A8B-801B-1CD787D8F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567" y="3858568"/>
                <a:ext cx="3828612" cy="7616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EA0B1C75-B86C-4000-979D-95BED9A86E3A}"/>
              </a:ext>
            </a:extLst>
          </p:cNvPr>
          <p:cNvSpPr/>
          <p:nvPr/>
        </p:nvSpPr>
        <p:spPr>
          <a:xfrm>
            <a:off x="5182635" y="4062904"/>
            <a:ext cx="852240" cy="233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FFB577-1705-4E24-838A-87C02A479A93}"/>
              </a:ext>
            </a:extLst>
          </p:cNvPr>
          <p:cNvSpPr/>
          <p:nvPr/>
        </p:nvSpPr>
        <p:spPr>
          <a:xfrm>
            <a:off x="6431727" y="3812961"/>
            <a:ext cx="4134673" cy="8528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1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821" y="4436813"/>
            <a:ext cx="10281920" cy="1949982"/>
          </a:xfrm>
        </p:spPr>
        <p:txBody>
          <a:bodyPr>
            <a:normAutofit/>
          </a:bodyPr>
          <a:lstStyle/>
          <a:p>
            <a:r>
              <a:rPr lang="en-US" dirty="0" err="1"/>
              <a:t>Jika</a:t>
            </a:r>
            <a:r>
              <a:rPr lang="en-US" dirty="0"/>
              <a:t> cos </a:t>
            </a:r>
            <a:r>
              <a:rPr lang="en-US" dirty="0">
                <a:sym typeface="Symbol" panose="05050102010706020507" pitchFamily="18" charset="2"/>
              </a:rPr>
              <a:t>  = 1, </a:t>
            </a:r>
            <a:r>
              <a:rPr lang="en-US" dirty="0" err="1">
                <a:sym typeface="Symbol" panose="05050102010706020507" pitchFamily="18" charset="2"/>
              </a:rPr>
              <a:t>berarti</a:t>
            </a:r>
            <a:r>
              <a:rPr lang="en-US" dirty="0">
                <a:sym typeface="Symbol" panose="05050102010706020507" pitchFamily="18" charset="2"/>
              </a:rPr>
              <a:t>  = 0, </a:t>
            </a:r>
            <a:r>
              <a:rPr lang="en-US" dirty="0" err="1">
                <a:sym typeface="Symbol" panose="05050102010706020507" pitchFamily="18" charset="2"/>
              </a:rPr>
              <a:t>vektor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Q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D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berimpit</a:t>
            </a:r>
            <a:r>
              <a:rPr lang="en-US" dirty="0">
                <a:sym typeface="Symbol" panose="05050102010706020507" pitchFamily="18" charset="2"/>
              </a:rPr>
              <a:t>, yang </a:t>
            </a:r>
            <a:r>
              <a:rPr lang="en-US" dirty="0" err="1">
                <a:sym typeface="Symbol" panose="05050102010706020507" pitchFamily="18" charset="2"/>
              </a:rPr>
              <a:t>berarti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dokumen</a:t>
            </a:r>
            <a:r>
              <a:rPr lang="en-US" dirty="0">
                <a:sym typeface="Symbol" panose="05050102010706020507" pitchFamily="18" charset="2"/>
              </a:rPr>
              <a:t> D </a:t>
            </a:r>
            <a:r>
              <a:rPr lang="en-US" dirty="0" err="1">
                <a:sym typeface="Symbol" panose="05050102010706020507" pitchFamily="18" charset="2"/>
              </a:rPr>
              <a:t>sesuai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dengan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sym typeface="Symbol" panose="05050102010706020507" pitchFamily="18" charset="2"/>
              </a:rPr>
              <a:t>query</a:t>
            </a:r>
            <a:r>
              <a:rPr lang="en-US" dirty="0">
                <a:sym typeface="Symbol" panose="05050102010706020507" pitchFamily="18" charset="2"/>
              </a:rPr>
              <a:t> Q.</a:t>
            </a:r>
          </a:p>
          <a:p>
            <a:r>
              <a:rPr lang="en-US" dirty="0" err="1">
                <a:sym typeface="Symbol" panose="05050102010706020507" pitchFamily="18" charset="2"/>
              </a:rPr>
              <a:t>Jadi</a:t>
            </a:r>
            <a:r>
              <a:rPr lang="en-US" dirty="0">
                <a:sym typeface="Symbol" panose="05050102010706020507" pitchFamily="18" charset="2"/>
              </a:rPr>
              <a:t>, </a:t>
            </a:r>
            <a:r>
              <a:rPr lang="en-US" dirty="0" err="1">
                <a:sym typeface="Symbol" panose="05050102010706020507" pitchFamily="18" charset="2"/>
              </a:rPr>
              <a:t>nilai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 err="1">
                <a:sym typeface="Symbol" panose="05050102010706020507" pitchFamily="18" charset="2"/>
              </a:rPr>
              <a:t>cosinus</a:t>
            </a:r>
            <a:r>
              <a:rPr lang="en-US" dirty="0">
                <a:sym typeface="Symbol" panose="05050102010706020507" pitchFamily="18" charset="2"/>
              </a:rPr>
              <a:t> yang </a:t>
            </a:r>
            <a:r>
              <a:rPr lang="en-US" dirty="0" err="1">
                <a:sym typeface="Symbol" panose="05050102010706020507" pitchFamily="18" charset="2"/>
              </a:rPr>
              <a:t>besar</a:t>
            </a:r>
            <a:r>
              <a:rPr lang="en-US" dirty="0">
                <a:sym typeface="Symbol" panose="05050102010706020507" pitchFamily="18" charset="2"/>
              </a:rPr>
              <a:t> (</a:t>
            </a:r>
            <a:r>
              <a:rPr lang="en-US" dirty="0" err="1">
                <a:sym typeface="Symbol" panose="05050102010706020507" pitchFamily="18" charset="2"/>
              </a:rPr>
              <a:t>mendekati</a:t>
            </a:r>
            <a:r>
              <a:rPr lang="en-US" dirty="0">
                <a:sym typeface="Symbol" panose="05050102010706020507" pitchFamily="18" charset="2"/>
              </a:rPr>
              <a:t> 1) </a:t>
            </a:r>
            <a:r>
              <a:rPr lang="en-US" dirty="0" err="1">
                <a:sym typeface="Symbol" panose="05050102010706020507" pitchFamily="18" charset="2"/>
              </a:rPr>
              <a:t>mengindikasikan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bahwa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dokumen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cenderung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sesuai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dengan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sym typeface="Symbol" panose="05050102010706020507" pitchFamily="18" charset="2"/>
              </a:rPr>
              <a:t>query</a:t>
            </a:r>
            <a:r>
              <a:rPr lang="en-US" dirty="0">
                <a:sym typeface="Symbol" panose="05050102010706020507" pitchFamily="18" charset="2"/>
              </a:rPr>
              <a:t>.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495801" y="533401"/>
            <a:ext cx="2920999" cy="3347719"/>
            <a:chOff x="3978" y="2152"/>
            <a:chExt cx="1624" cy="1911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445" y="3222"/>
              <a:ext cx="2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rgbClr val="33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zh-TW" altLang="en-US" sz="2000">
                  <a:latin typeface="Symbol" panose="05050102010706020507" pitchFamily="18" charset="2"/>
                  <a:sym typeface="Symbol" panose="05050102010706020507" pitchFamily="18" charset="2"/>
                </a:rPr>
                <a:t></a:t>
              </a:r>
              <a:r>
                <a:rPr kumimoji="1" lang="zh-TW" altLang="en-US" sz="2000" baseline="-25000">
                  <a:latin typeface="Symbol" panose="05050102010706020507" pitchFamily="18" charset="2"/>
                  <a:sym typeface="Symbol" panose="05050102010706020507" pitchFamily="18" charset="2"/>
                </a:rPr>
                <a:t>2</a:t>
              </a:r>
              <a:endParaRPr kumimoji="1" lang="zh-TW" altLang="en-US" sz="2000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808" y="2159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rgbClr val="33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000" dirty="0"/>
                <a:t>T</a:t>
              </a:r>
              <a:r>
                <a:rPr kumimoji="1" lang="en-US" altLang="zh-TW" sz="2000" baseline="-25000" dirty="0"/>
                <a:t>3</a:t>
              </a:r>
              <a:endParaRPr kumimoji="1" lang="en-US" altLang="zh-TW" sz="2000" dirty="0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4789" y="3331"/>
              <a:ext cx="7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4103" y="3329"/>
              <a:ext cx="681" cy="7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4784" y="2152"/>
              <a:ext cx="0" cy="1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 flipV="1">
              <a:off x="4481" y="2843"/>
              <a:ext cx="294" cy="48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4416" y="3321"/>
              <a:ext cx="363" cy="734"/>
            </a:xfrm>
            <a:prstGeom prst="line">
              <a:avLst/>
            </a:prstGeom>
            <a:noFill/>
            <a:ln w="57150">
              <a:solidFill>
                <a:srgbClr val="F83F2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4784" y="2938"/>
              <a:ext cx="0" cy="3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5333" y="3288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rgbClr val="33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000" dirty="0"/>
                <a:t>T</a:t>
              </a:r>
              <a:r>
                <a:rPr kumimoji="1" lang="en-US" altLang="zh-TW" sz="2000" baseline="-25000" dirty="0"/>
                <a:t>1</a:t>
              </a:r>
              <a:endParaRPr kumimoji="1" lang="en-US" altLang="zh-TW" sz="2000" dirty="0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978" y="3733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rgbClr val="33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000" dirty="0"/>
                <a:t>T</a:t>
              </a:r>
              <a:r>
                <a:rPr kumimoji="1" lang="en-US" altLang="zh-TW" sz="2000" baseline="-25000" dirty="0"/>
                <a:t>2</a:t>
              </a:r>
              <a:endParaRPr kumimoji="1" lang="en-US" altLang="zh-TW" sz="2000" dirty="0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273" y="2911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rgbClr val="33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400"/>
                <a:t>D</a:t>
              </a:r>
              <a:r>
                <a:rPr kumimoji="1" lang="en-US" altLang="zh-TW" sz="2400" baseline="-25000"/>
                <a:t>1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498" y="3764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rgbClr val="33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400"/>
                <a:t>D</a:t>
              </a:r>
              <a:r>
                <a:rPr kumimoji="1" lang="en-US" altLang="zh-TW" sz="2400" baseline="-25000"/>
                <a:t>2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4824" y="3019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rgbClr val="33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400"/>
                <a:t>Q</a:t>
              </a:r>
              <a:endParaRPr kumimoji="1" lang="en-US" altLang="zh-TW" sz="2000"/>
            </a:p>
          </p:txBody>
        </p:sp>
        <p:sp>
          <p:nvSpPr>
            <p:cNvPr id="20" name="Arc 19"/>
            <p:cNvSpPr>
              <a:spLocks/>
            </p:cNvSpPr>
            <p:nvPr/>
          </p:nvSpPr>
          <p:spPr bwMode="auto">
            <a:xfrm>
              <a:off x="4576" y="2853"/>
              <a:ext cx="196" cy="233"/>
            </a:xfrm>
            <a:custGeom>
              <a:avLst/>
              <a:gdLst>
                <a:gd name="T0" fmla="*/ 0 w 29671"/>
                <a:gd name="T1" fmla="*/ 0 h 21600"/>
                <a:gd name="T2" fmla="*/ 0 w 29671"/>
                <a:gd name="T3" fmla="*/ 0 h 21600"/>
                <a:gd name="T4" fmla="*/ 0 w 29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9671"/>
                <a:gd name="T10" fmla="*/ 0 h 21600"/>
                <a:gd name="T11" fmla="*/ 29671 w 29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671" h="21600" fill="none" extrusionOk="0">
                  <a:moveTo>
                    <a:pt x="-1" y="1564"/>
                  </a:moveTo>
                  <a:cubicBezTo>
                    <a:pt x="2565" y="531"/>
                    <a:pt x="5305" y="-1"/>
                    <a:pt x="8071" y="0"/>
                  </a:cubicBezTo>
                  <a:cubicBezTo>
                    <a:pt x="20000" y="0"/>
                    <a:pt x="29671" y="9670"/>
                    <a:pt x="29671" y="21600"/>
                  </a:cubicBezTo>
                </a:path>
                <a:path w="29671" h="21600" stroke="0" extrusionOk="0">
                  <a:moveTo>
                    <a:pt x="-1" y="1564"/>
                  </a:moveTo>
                  <a:cubicBezTo>
                    <a:pt x="2565" y="531"/>
                    <a:pt x="5305" y="-1"/>
                    <a:pt x="8071" y="0"/>
                  </a:cubicBezTo>
                  <a:cubicBezTo>
                    <a:pt x="20000" y="0"/>
                    <a:pt x="29671" y="9670"/>
                    <a:pt x="29671" y="21600"/>
                  </a:cubicBezTo>
                  <a:lnTo>
                    <a:pt x="8071" y="21600"/>
                  </a:lnTo>
                  <a:lnTo>
                    <a:pt x="-1" y="156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Arc 20"/>
            <p:cNvSpPr>
              <a:spLocks/>
            </p:cNvSpPr>
            <p:nvPr/>
          </p:nvSpPr>
          <p:spPr bwMode="auto">
            <a:xfrm flipH="1">
              <a:off x="4627" y="3245"/>
              <a:ext cx="116" cy="2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512" y="2598"/>
              <a:ext cx="2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rgbClr val="3366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zh-TW" altLang="en-US" sz="2000">
                  <a:latin typeface="Symbol" panose="05050102010706020507" pitchFamily="18" charset="2"/>
                  <a:sym typeface="Symbol" panose="05050102010706020507" pitchFamily="18" charset="2"/>
                </a:rPr>
                <a:t></a:t>
              </a:r>
              <a:r>
                <a:rPr kumimoji="1" lang="zh-TW" altLang="en-US" sz="2000" baseline="-25000">
                  <a:latin typeface="Symbol" panose="05050102010706020507" pitchFamily="18" charset="2"/>
                  <a:sym typeface="Symbol" panose="05050102010706020507" pitchFamily="18" charset="2"/>
                </a:rPr>
                <a:t>1</a:t>
              </a:r>
              <a:endParaRPr kumimoji="1" lang="zh-TW" altLang="en-US" sz="20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CA1ECB2-2248-4C1E-B7A5-3826A51C88A4}"/>
                  </a:ext>
                </a:extLst>
              </p:cNvPr>
              <p:cNvSpPr/>
              <p:nvPr/>
            </p:nvSpPr>
            <p:spPr>
              <a:xfrm>
                <a:off x="7804588" y="933901"/>
                <a:ext cx="3828612" cy="761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𝑠𝑖𝑚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𝐐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𝐃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𝐐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𝐃</m:t>
                            </m:r>
                          </m:e>
                        </m:d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CA1ECB2-2248-4C1E-B7A5-3826A51C8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588" y="933901"/>
                <a:ext cx="3828612" cy="761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59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160" y="762001"/>
            <a:ext cx="10251440" cy="551687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koleksi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kesamaannya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query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cosinus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i="1" dirty="0"/>
              <a:t>di-ranking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cosinus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proses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yang</a:t>
            </a:r>
            <a:r>
              <a:rPr lang="en-US" dirty="0"/>
              <a:t> “</a:t>
            </a:r>
            <a:r>
              <a:rPr lang="en-US" dirty="0" err="1"/>
              <a:t>dekat</a:t>
            </a:r>
            <a:r>
              <a:rPr lang="en-US" dirty="0"/>
              <a:t>”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query</a:t>
            </a:r>
            <a:r>
              <a:rPr lang="en-US" dirty="0"/>
              <a:t>.  </a:t>
            </a:r>
          </a:p>
          <a:p>
            <a:endParaRPr lang="en-US" i="1" dirty="0"/>
          </a:p>
          <a:p>
            <a:r>
              <a:rPr lang="en-US" i="1" dirty="0"/>
              <a:t>Pe-ranking-an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paling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query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Nilai </a:t>
            </a:r>
            <a:r>
              <a:rPr lang="en-US" dirty="0" err="1"/>
              <a:t>cosinus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cosinus</a:t>
            </a:r>
            <a:r>
              <a:rPr lang="en-US" dirty="0"/>
              <a:t> yang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query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57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640" y="533401"/>
            <a:ext cx="10424160" cy="5807710"/>
          </a:xfrm>
        </p:spPr>
        <p:txBody>
          <a:bodyPr/>
          <a:lstStyle/>
          <a:p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: 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dirty="0"/>
              <a:t>Q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 </a:t>
            </a:r>
            <a:r>
              <a:rPr lang="en-US" sz="2400" b="1" dirty="0">
                <a:sym typeface="Symbol" panose="05050102010706020507" pitchFamily="18" charset="2"/>
              </a:rPr>
              <a:t>D</a:t>
            </a:r>
            <a:r>
              <a:rPr lang="en-US" sz="2400" b="1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= (</a:t>
            </a:r>
            <a:r>
              <a:rPr kumimoji="1" lang="en-US" altLang="zh-TW" sz="2400" dirty="0"/>
              <a:t>2)(0) + (3)(0) + (5)(2)  = 10</a:t>
            </a:r>
          </a:p>
          <a:p>
            <a:pPr>
              <a:spcBef>
                <a:spcPct val="0"/>
              </a:spcBef>
              <a:buNone/>
            </a:pPr>
            <a:r>
              <a:rPr kumimoji="1" lang="en-US" altLang="zh-TW" sz="2400" dirty="0"/>
              <a:t>		</a:t>
            </a:r>
            <a:r>
              <a:rPr lang="en-US" sz="2400" b="1" dirty="0"/>
              <a:t>Q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 </a:t>
            </a:r>
            <a:r>
              <a:rPr lang="en-US" sz="2400" b="1" dirty="0">
                <a:sym typeface="Symbol" panose="05050102010706020507" pitchFamily="18" charset="2"/>
              </a:rPr>
              <a:t>D</a:t>
            </a:r>
            <a:r>
              <a:rPr lang="en-US" sz="2400" b="1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(</a:t>
            </a:r>
            <a:r>
              <a:rPr kumimoji="1" lang="en-US" altLang="zh-TW" sz="2400" dirty="0"/>
              <a:t>3)(0) + (7)(0) + (1)(2)  =  2</a:t>
            </a:r>
          </a:p>
          <a:p>
            <a:pPr>
              <a:spcBef>
                <a:spcPct val="0"/>
              </a:spcBef>
              <a:buNone/>
            </a:pPr>
            <a:endParaRPr kumimoji="1" lang="en-US" altLang="zh-TW" dirty="0"/>
          </a:p>
          <a:p>
            <a:pPr>
              <a:spcBef>
                <a:spcPct val="0"/>
              </a:spcBef>
              <a:buNone/>
            </a:pPr>
            <a:r>
              <a:rPr kumimoji="1" lang="en-US" altLang="zh-TW" dirty="0"/>
              <a:t>		</a:t>
            </a:r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69371"/>
              </p:ext>
            </p:extLst>
          </p:nvPr>
        </p:nvGraphicFramePr>
        <p:xfrm>
          <a:off x="1793241" y="1828801"/>
          <a:ext cx="5397929" cy="2000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8920" imgH="799920" progId="Equation.3">
                  <p:embed/>
                </p:oleObj>
              </mc:Choice>
              <mc:Fallback>
                <p:oleObj name="Equation" r:id="rId2" imgW="2158920" imgH="79992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3241" y="1828801"/>
                        <a:ext cx="5397929" cy="2000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97359"/>
              </p:ext>
            </p:extLst>
          </p:nvPr>
        </p:nvGraphicFramePr>
        <p:xfrm>
          <a:off x="1898234" y="3964385"/>
          <a:ext cx="5187941" cy="1674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00120" imgH="774360" progId="Equation.3">
                  <p:embed/>
                </p:oleObj>
              </mc:Choice>
              <mc:Fallback>
                <p:oleObj name="Equation" r:id="rId4" imgW="2400120" imgH="77436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8234" y="3964385"/>
                        <a:ext cx="5187941" cy="1674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31652" y="5702399"/>
            <a:ext cx="923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Karena</a:t>
            </a:r>
            <a:r>
              <a:rPr lang="en-US" dirty="0">
                <a:solidFill>
                  <a:srgbClr val="FF0000"/>
                </a:solidFill>
              </a:rPr>
              <a:t> 0.81 &gt; 0.13, </a:t>
            </a:r>
            <a:r>
              <a:rPr lang="en-US" dirty="0" err="1">
                <a:solidFill>
                  <a:srgbClr val="FF0000"/>
                </a:solidFill>
              </a:rPr>
              <a:t>maka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dokumen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lebih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sesuai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query </a:t>
            </a:r>
            <a:r>
              <a:rPr lang="en-US" i="1" dirty="0">
                <a:solidFill>
                  <a:srgbClr val="FF0000"/>
                </a:solidFill>
              </a:rPr>
              <a:t>Q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>
                <a:solidFill>
                  <a:srgbClr val="FF0000"/>
                </a:solidFill>
              </a:rPr>
              <a:t>dibandingkan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dokumen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Q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5996740-C74C-499A-9F1E-6C4795F89DC0}"/>
                  </a:ext>
                </a:extLst>
              </p:cNvPr>
              <p:cNvSpPr/>
              <p:nvPr/>
            </p:nvSpPr>
            <p:spPr>
              <a:xfrm>
                <a:off x="7804588" y="261928"/>
                <a:ext cx="3828612" cy="761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𝑠𝑖𝑚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𝐐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𝐃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𝐐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𝐃</m:t>
                            </m:r>
                          </m:e>
                        </m:d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5996740-C74C-499A-9F1E-6C4795F89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588" y="261928"/>
                <a:ext cx="3828612" cy="7616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B411912-696E-44F2-A431-6B8477B1FA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968298"/>
              </p:ext>
            </p:extLst>
          </p:nvPr>
        </p:nvGraphicFramePr>
        <p:xfrm>
          <a:off x="7549734" y="1087146"/>
          <a:ext cx="433832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49080" imgH="190440" progId="Equation.3">
                  <p:embed/>
                </p:oleObj>
              </mc:Choice>
              <mc:Fallback>
                <p:oleObj name="Equation" r:id="rId11" imgW="1549080" imgH="19044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49734" y="1087146"/>
                        <a:ext cx="433832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08058AF-993C-4DF2-90DD-CAB9D8F934A2}"/>
              </a:ext>
            </a:extLst>
          </p:cNvPr>
          <p:cNvSpPr/>
          <p:nvPr/>
        </p:nvSpPr>
        <p:spPr>
          <a:xfrm>
            <a:off x="7295327" y="312402"/>
            <a:ext cx="4673153" cy="14046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44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6D703-2445-A74F-9500-2B68C1DC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80588-53C8-BAE7-A5F5-816E8D017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Google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misalkan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ruang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vektor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me-ranking website-website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berdasarkan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keyword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dimasukkan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Misalkan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masukan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keyword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pengguna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sbb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de-DE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 big car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dan ada 3 website yang isinya sebagai berikut 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https://www.algeo.com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 “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Dian wear a red blouse in the house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https://www.aljabargeometri.com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 Edi ride a red big car in the road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https://www.aljabarlinear.com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“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Dian ride a very big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red car in the road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Carilah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similaritas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keyword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dimasukkan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oleh user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ketiga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website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Lakukan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perangkingan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website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01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53721-A3BA-EE65-7C4D-4D59CCD19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1054"/>
            <a:ext cx="10515600" cy="556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  </a:t>
            </a:r>
          </a:p>
          <a:p>
            <a:pPr marL="0" indent="0">
              <a:buNone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Misalkan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vector query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dilambangkan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Q,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vektor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US" sz="2400" i="1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https://www.algeo.com</a:t>
            </a:r>
            <a:r>
              <a:rPr lang="en-US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dilambangkan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vector D1,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vektor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https://www.aljabar</a:t>
            </a:r>
            <a:r>
              <a:rPr lang="en-US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geometri.com</a:t>
            </a:r>
            <a:r>
              <a:rPr lang="en-US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dilambangkan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vektor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D2, dan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vektor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https://www.aljabarlinear.com</a:t>
            </a:r>
            <a:r>
              <a:rPr lang="en-US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dilambangkan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D3.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42E2B8-057B-282A-30F0-CD08EFDF5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98251"/>
              </p:ext>
            </p:extLst>
          </p:nvPr>
        </p:nvGraphicFramePr>
        <p:xfrm>
          <a:off x="1252221" y="2549236"/>
          <a:ext cx="7600833" cy="3629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9998">
                  <a:extLst>
                    <a:ext uri="{9D8B030D-6E8A-4147-A177-3AD203B41FA5}">
                      <a16:colId xmlns:a16="http://schemas.microsoft.com/office/drawing/2014/main" val="4271989895"/>
                    </a:ext>
                  </a:extLst>
                </a:gridCol>
                <a:gridCol w="1519998">
                  <a:extLst>
                    <a:ext uri="{9D8B030D-6E8A-4147-A177-3AD203B41FA5}">
                      <a16:colId xmlns:a16="http://schemas.microsoft.com/office/drawing/2014/main" val="2381136568"/>
                    </a:ext>
                  </a:extLst>
                </a:gridCol>
                <a:gridCol w="1519998">
                  <a:extLst>
                    <a:ext uri="{9D8B030D-6E8A-4147-A177-3AD203B41FA5}">
                      <a16:colId xmlns:a16="http://schemas.microsoft.com/office/drawing/2014/main" val="1725466964"/>
                    </a:ext>
                  </a:extLst>
                </a:gridCol>
                <a:gridCol w="1519998">
                  <a:extLst>
                    <a:ext uri="{9D8B030D-6E8A-4147-A177-3AD203B41FA5}">
                      <a16:colId xmlns:a16="http://schemas.microsoft.com/office/drawing/2014/main" val="2342395103"/>
                    </a:ext>
                  </a:extLst>
                </a:gridCol>
                <a:gridCol w="1520841">
                  <a:extLst>
                    <a:ext uri="{9D8B030D-6E8A-4147-A177-3AD203B41FA5}">
                      <a16:colId xmlns:a16="http://schemas.microsoft.com/office/drawing/2014/main" val="1773898105"/>
                    </a:ext>
                  </a:extLst>
                </a:gridCol>
              </a:tblGrid>
              <a:tr h="2289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Term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 dirty="0" err="1">
                          <a:effectLst/>
                        </a:rPr>
                        <a:t>Vektor</a:t>
                      </a:r>
                      <a:r>
                        <a:rPr lang="en-ID" sz="1100" dirty="0">
                          <a:effectLst/>
                        </a:rPr>
                        <a:t> Query Q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Vektor D1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Vektor D2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Vektor D3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434882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3103208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big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703489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blouse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6920320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car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8726457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Dian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6367359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Edi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2808847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house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4929732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247070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red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9524605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ride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9018604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road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3256158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the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1676836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very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5170352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wear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2964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068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DF431B-B3EA-9E20-8E27-F50465071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23454"/>
                <a:ext cx="10910455" cy="609600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 err="1"/>
                  <a:t>Vektor-vektor</a:t>
                </a:r>
                <a:r>
                  <a:rPr lang="en-US" sz="20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/>
                  <a:t>	Q =   (0, 1, 0, 1, 0, 0, 0, 0, 1, 0, 0, 0, 0, 0)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/>
                  <a:t>	D1 = (1, 0, 1, 0, 1, 0, 1, 1, 1, 0, 0, 1, 0, 1)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/>
                  <a:t>	D2 = (1, 2, 0, 1, 0, 1, 0, 1, 1, 1, 1, 1, 0, 0)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/>
                  <a:t>	D3 = (1, 2, 0, 1, 1, 0, 0, 1, 0, 1, 1, 1, 1, 0)</a:t>
                </a:r>
              </a:p>
              <a:p>
                <a:pPr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Panjang </a:t>
                </a: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vektor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query Q =|Q|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effectLst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effectLst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effectLst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0" i="1" smtClean="0">
                        <a:effectLst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=1,73</a:t>
                </a:r>
              </a:p>
              <a:p>
                <a:pPr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Panjang </a:t>
                </a: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vektor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dokumen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D1 = |D1|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effectLst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effectLst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effectLst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0" i="1" smtClean="0">
                        <a:effectLst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2,83</a:t>
                </a:r>
              </a:p>
              <a:p>
                <a:pPr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Panjang vector </a:t>
                </a: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dokumen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D2 = |D2|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effectLst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effectLst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effectLst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3,46</a:t>
                </a:r>
              </a:p>
              <a:p>
                <a:pPr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Panjang </a:t>
                </a: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vektor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dokumen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D3 = |D3|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effectLst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effectLst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effectLst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i="1"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3,46 </a:t>
                </a:r>
              </a:p>
              <a:p>
                <a:pPr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Similaritas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query Q </a:t>
                </a: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dokumen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D1 = </a:t>
                </a:r>
                <a:r>
                  <a:rPr lang="en-US" sz="20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Q.D1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/|Q||D1| = ((1*0)+(1*0)+(1*1))/(1,73*2,83) = 0,20</a:t>
                </a:r>
              </a:p>
              <a:p>
                <a:pPr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Similaritas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query Q </a:t>
                </a: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dokumen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D1 = </a:t>
                </a:r>
                <a:r>
                  <a:rPr lang="en-US" sz="20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Q.D2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/|Q||D2| = ((1*2)+(1*1)+(1*1))/(1,73*3,46) = 0.67</a:t>
                </a:r>
              </a:p>
              <a:p>
                <a:pPr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Similaritas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query Q </a:t>
                </a: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dokumen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D1 = </a:t>
                </a:r>
                <a:r>
                  <a:rPr lang="en-US" sz="20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Q.D3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/|Q||D3| = =((1*2)+(1*1)+(1*1))/(1,73*3,46) = 0.67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DF431B-B3EA-9E20-8E27-F50465071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23454"/>
                <a:ext cx="10910455" cy="6096001"/>
              </a:xfrm>
              <a:blipFill>
                <a:blip r:embed="rId2"/>
                <a:stretch>
                  <a:fillRect l="-559" t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488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8026E-F643-B428-4EE0-D48CD3F51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8873"/>
            <a:ext cx="10515600" cy="5498090"/>
          </a:xfrm>
        </p:spPr>
        <p:txBody>
          <a:bodyPr/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r>
              <a:rPr lang="en-US" sz="2400" u="sng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Alternatif</a:t>
            </a:r>
            <a:r>
              <a:rPr lang="en-US" sz="2400" u="sng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jawaban</a:t>
            </a:r>
            <a:r>
              <a:rPr lang="en-US" sz="2400" u="sng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versi</a:t>
            </a:r>
            <a:r>
              <a:rPr lang="en-US" sz="2400" u="sng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lain yang </a:t>
            </a:r>
            <a:r>
              <a:rPr lang="en-US" sz="2400" u="sng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2400" u="sng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ringkas</a:t>
            </a:r>
            <a:r>
              <a:rPr lang="en-US" sz="2400" u="sng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Similaritas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(Q ,D1) =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Q.D1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/|Q||D1|=1/(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√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8)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Similaritas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(Q,D2) =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Q.D2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/|Q||D2|=4/(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√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Similaritas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(Q,D3) =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Q.D3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/|Q||D3|=4/(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√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/>
              <a:t>b)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Karena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similaritas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D2 dan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D3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kemungkinan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ranking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ranking: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D2                  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1) D3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D3                                                  2) D2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D1                                                  3) D1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91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1066801"/>
            <a:ext cx="10149840" cy="5059363"/>
          </a:xfrm>
        </p:spPr>
        <p:txBody>
          <a:bodyPr>
            <a:normAutofit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mendalami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model-model lain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Temu-balik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b="1" dirty="0"/>
              <a:t>IF4042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Temu</a:t>
            </a:r>
            <a:r>
              <a:rPr lang="en-US" b="1" dirty="0"/>
              <a:t> </a:t>
            </a:r>
            <a:r>
              <a:rPr lang="en-US" b="1" dirty="0" err="1"/>
              <a:t>Balik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dirty="0"/>
              <a:t> di Semester 7.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3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Temu-balik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>
                <a:solidFill>
                  <a:srgbClr val="FF0000"/>
                </a:solidFill>
              </a:rPr>
              <a:t>Temu-balik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informasi</a:t>
            </a:r>
            <a:r>
              <a:rPr lang="en-US" sz="2600" dirty="0">
                <a:solidFill>
                  <a:srgbClr val="FF0000"/>
                </a:solidFill>
              </a:rPr>
              <a:t> (</a:t>
            </a:r>
            <a:r>
              <a:rPr lang="en-US" sz="2600" i="1" dirty="0">
                <a:solidFill>
                  <a:srgbClr val="FF0000"/>
                </a:solidFill>
              </a:rPr>
              <a:t>information retrieval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  <a:r>
              <a:rPr lang="en-US" sz="2600" dirty="0"/>
              <a:t>:  </a:t>
            </a:r>
            <a:r>
              <a:rPr lang="en-US" sz="2600" dirty="0" err="1"/>
              <a:t>menemukan</a:t>
            </a:r>
            <a:r>
              <a:rPr lang="en-US" sz="2600" dirty="0"/>
              <a:t> </a:t>
            </a:r>
            <a:r>
              <a:rPr lang="en-US" sz="2600" dirty="0" err="1"/>
              <a:t>kembali</a:t>
            </a:r>
            <a:r>
              <a:rPr lang="en-US" sz="2600" dirty="0"/>
              <a:t> (</a:t>
            </a:r>
            <a:r>
              <a:rPr lang="en-US" sz="2600" i="1" dirty="0"/>
              <a:t>retrieval</a:t>
            </a:r>
            <a:r>
              <a:rPr lang="en-US" sz="2600" dirty="0"/>
              <a:t>) </a:t>
            </a:r>
            <a:r>
              <a:rPr lang="en-US" sz="2600" dirty="0" err="1"/>
              <a:t>informasi</a:t>
            </a:r>
            <a:r>
              <a:rPr lang="en-US" sz="2600" dirty="0"/>
              <a:t> yang </a:t>
            </a:r>
            <a:r>
              <a:rPr lang="en-US" sz="2600" dirty="0" err="1"/>
              <a:t>relevan</a:t>
            </a:r>
            <a:r>
              <a:rPr lang="en-US" sz="2600" dirty="0"/>
              <a:t> </a:t>
            </a:r>
            <a:r>
              <a:rPr lang="en-US" sz="2600" dirty="0" err="1"/>
              <a:t>terhadap</a:t>
            </a:r>
            <a:r>
              <a:rPr lang="en-US" sz="2600" dirty="0"/>
              <a:t> </a:t>
            </a:r>
            <a:r>
              <a:rPr lang="en-US" sz="2600" dirty="0" err="1"/>
              <a:t>kebutuhan</a:t>
            </a:r>
            <a:r>
              <a:rPr lang="en-US" sz="2600" dirty="0"/>
              <a:t> </a:t>
            </a:r>
            <a:r>
              <a:rPr lang="en-US" sz="2600" dirty="0" err="1"/>
              <a:t>pengguna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suatu</a:t>
            </a:r>
            <a:r>
              <a:rPr lang="en-US" sz="2600" dirty="0"/>
              <a:t> </a:t>
            </a:r>
            <a:r>
              <a:rPr lang="en-US" sz="2600" dirty="0" err="1"/>
              <a:t>kumpulan</a:t>
            </a:r>
            <a:r>
              <a:rPr lang="en-US" sz="2600" dirty="0"/>
              <a:t> </a:t>
            </a:r>
            <a:r>
              <a:rPr lang="en-US" sz="2600" dirty="0" err="1"/>
              <a:t>informasi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otomatis</a:t>
            </a:r>
            <a:r>
              <a:rPr lang="en-US" sz="26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9399-CFCF-4275-804F-E2CC1C7438E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1" y="3343138"/>
            <a:ext cx="5487280" cy="2437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1441" y="5915353"/>
            <a:ext cx="6170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Sumber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gambar:https</a:t>
            </a:r>
            <a:r>
              <a:rPr lang="en-US" sz="1400" dirty="0">
                <a:solidFill>
                  <a:srgbClr val="FF0000"/>
                </a:solidFill>
              </a:rPr>
              <a:t>://sites.google.com/site/</a:t>
            </a:r>
            <a:r>
              <a:rPr lang="en-US" sz="1400" dirty="0" err="1">
                <a:solidFill>
                  <a:srgbClr val="FF0000"/>
                </a:solidFill>
              </a:rPr>
              <a:t>berbagiinformasidanekspresi</a:t>
            </a:r>
            <a:r>
              <a:rPr lang="en-US" sz="1400" dirty="0">
                <a:solidFill>
                  <a:srgbClr val="FF0000"/>
                </a:solidFill>
              </a:rPr>
              <a:t>/</a:t>
            </a:r>
            <a:r>
              <a:rPr lang="en-US" sz="1400" dirty="0" err="1">
                <a:solidFill>
                  <a:srgbClr val="FF0000"/>
                </a:solidFill>
              </a:rPr>
              <a:t>arsip</a:t>
            </a:r>
            <a:r>
              <a:rPr lang="en-US" sz="1400" dirty="0">
                <a:solidFill>
                  <a:srgbClr val="FF0000"/>
                </a:solidFill>
              </a:rPr>
              <a:t>/</a:t>
            </a:r>
          </a:p>
          <a:p>
            <a:r>
              <a:rPr lang="en-US" sz="1400" dirty="0" err="1">
                <a:solidFill>
                  <a:srgbClr val="FF0000"/>
                </a:solidFill>
              </a:rPr>
              <a:t>pengantar</a:t>
            </a:r>
            <a:r>
              <a:rPr lang="en-US" sz="1400" dirty="0">
                <a:solidFill>
                  <a:srgbClr val="FF0000"/>
                </a:solidFill>
              </a:rPr>
              <a:t>-</a:t>
            </a:r>
            <a:r>
              <a:rPr lang="en-US" sz="1400" dirty="0" err="1">
                <a:solidFill>
                  <a:srgbClr val="FF0000"/>
                </a:solidFill>
              </a:rPr>
              <a:t>temu</a:t>
            </a:r>
            <a:r>
              <a:rPr lang="en-US" sz="1400" dirty="0">
                <a:solidFill>
                  <a:srgbClr val="FF0000"/>
                </a:solidFill>
              </a:rPr>
              <a:t>-</a:t>
            </a:r>
            <a:r>
              <a:rPr lang="en-US" sz="1400" dirty="0" err="1">
                <a:solidFill>
                  <a:srgbClr val="FF0000"/>
                </a:solidFill>
              </a:rPr>
              <a:t>kembali</a:t>
            </a:r>
            <a:r>
              <a:rPr lang="en-US" sz="1400" dirty="0">
                <a:solidFill>
                  <a:srgbClr val="FF0000"/>
                </a:solidFill>
              </a:rPr>
              <a:t>-</a:t>
            </a:r>
            <a:r>
              <a:rPr lang="en-US" sz="1400" dirty="0" err="1">
                <a:solidFill>
                  <a:srgbClr val="FF0000"/>
                </a:solidFill>
              </a:rPr>
              <a:t>informasi</a:t>
            </a:r>
            <a:r>
              <a:rPr lang="en-US" sz="1400" dirty="0">
                <a:solidFill>
                  <a:srgbClr val="FF0000"/>
                </a:solidFill>
              </a:rPr>
              <a:t>-information-retrieval </a:t>
            </a:r>
          </a:p>
        </p:txBody>
      </p:sp>
    </p:spTree>
    <p:extLst>
      <p:ext uri="{BB962C8B-B14F-4D97-AF65-F5344CB8AC3E}">
        <p14:creationId xmlns:p14="http://schemas.microsoft.com/office/powerpoint/2010/main" val="2186276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1"/>
            <a:ext cx="10129520" cy="5135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Referensi</a:t>
            </a:r>
            <a:endParaRPr lang="en-US" b="1" dirty="0"/>
          </a:p>
          <a:p>
            <a:pPr>
              <a:buNone/>
            </a:pPr>
            <a:r>
              <a:rPr lang="en-US" altLang="zh-TW" dirty="0"/>
              <a:t>1. Prof. </a:t>
            </a:r>
            <a:r>
              <a:rPr lang="en-US" altLang="zh-TW" dirty="0" err="1"/>
              <a:t>Dik</a:t>
            </a:r>
            <a:r>
              <a:rPr lang="en-US" altLang="zh-TW" dirty="0"/>
              <a:t> Lee, </a:t>
            </a:r>
            <a:r>
              <a:rPr lang="en-US" altLang="zh-TW" i="1" dirty="0"/>
              <a:t>Vector Space Retrieval Models</a:t>
            </a:r>
            <a:r>
              <a:rPr lang="en-US" altLang="zh-TW" dirty="0"/>
              <a:t>, Univ. of Science and Tech, Hong Kong.</a:t>
            </a:r>
          </a:p>
          <a:p>
            <a:pPr>
              <a:buNone/>
            </a:pPr>
            <a:r>
              <a:rPr lang="en-US" altLang="zh-TW" dirty="0"/>
              <a:t>2. Hendra </a:t>
            </a:r>
            <a:r>
              <a:rPr lang="en-US" altLang="zh-TW" dirty="0" err="1"/>
              <a:t>Bunyamin</a:t>
            </a:r>
            <a:r>
              <a:rPr lang="en-US" altLang="zh-TW" dirty="0"/>
              <a:t>, </a:t>
            </a:r>
            <a:r>
              <a:rPr lang="en-US" altLang="zh-TW" i="1" dirty="0"/>
              <a:t>Information Retrieval System </a:t>
            </a:r>
            <a:r>
              <a:rPr lang="en-US" altLang="zh-TW" i="1" dirty="0" err="1"/>
              <a:t>dengan</a:t>
            </a:r>
            <a:r>
              <a:rPr lang="en-US" altLang="zh-TW" i="1" dirty="0"/>
              <a:t> </a:t>
            </a:r>
            <a:r>
              <a:rPr lang="en-US" altLang="zh-TW" i="1" dirty="0" err="1"/>
              <a:t>Metode</a:t>
            </a:r>
            <a:r>
              <a:rPr lang="en-US" altLang="zh-TW" i="1" dirty="0"/>
              <a:t> Latent Semantic Indexing, </a:t>
            </a:r>
            <a:r>
              <a:rPr lang="en-US" altLang="zh-TW" dirty="0" err="1"/>
              <a:t>Tesis</a:t>
            </a:r>
            <a:r>
              <a:rPr lang="en-US" altLang="zh-TW" dirty="0"/>
              <a:t> S2 </a:t>
            </a:r>
            <a:r>
              <a:rPr lang="en-US" altLang="zh-TW" dirty="0" err="1"/>
              <a:t>Informatika</a:t>
            </a:r>
            <a:r>
              <a:rPr lang="en-US" altLang="zh-TW" dirty="0"/>
              <a:t> ITB, 2005.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6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640" y="914401"/>
            <a:ext cx="9845040" cy="5211763"/>
          </a:xfrm>
        </p:spPr>
        <p:txBody>
          <a:bodyPr>
            <a:normAutofit/>
          </a:bodyPr>
          <a:lstStyle/>
          <a:p>
            <a:r>
              <a:rPr lang="en-US" dirty="0"/>
              <a:t>IR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basisdata</a:t>
            </a:r>
            <a:r>
              <a:rPr lang="en-US" dirty="0"/>
              <a:t> (</a:t>
            </a:r>
            <a:r>
              <a:rPr lang="en-US" i="1" dirty="0"/>
              <a:t>database</a:t>
            </a:r>
            <a:r>
              <a:rPr lang="en-US" dirty="0"/>
              <a:t>)</a:t>
            </a:r>
          </a:p>
          <a:p>
            <a:r>
              <a:rPr lang="en-US" dirty="0"/>
              <a:t>IR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isinya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terstruktur</a:t>
            </a:r>
            <a:endParaRPr lang="en-US" dirty="0"/>
          </a:p>
          <a:p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terstruktur</a:t>
            </a:r>
            <a:r>
              <a:rPr lang="en-US" dirty="0"/>
              <a:t>: </a:t>
            </a:r>
            <a:r>
              <a:rPr lang="en-US" dirty="0" err="1"/>
              <a:t>tabel-tabel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basisdata</a:t>
            </a:r>
            <a:r>
              <a:rPr lang="en-US" dirty="0"/>
              <a:t> (</a:t>
            </a:r>
            <a:r>
              <a:rPr lang="en-US" i="1" dirty="0"/>
              <a:t>database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86" y="3243581"/>
            <a:ext cx="7633228" cy="27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0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838201"/>
            <a:ext cx="10170160" cy="5287963"/>
          </a:xfrm>
        </p:spPr>
        <p:txBody>
          <a:bodyPr>
            <a:normAutofit/>
          </a:bodyPr>
          <a:lstStyle/>
          <a:p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tak-terstruktur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dokumen</a:t>
            </a:r>
            <a:r>
              <a:rPr lang="en-US" dirty="0"/>
              <a:t> (</a:t>
            </a:r>
            <a:r>
              <a:rPr lang="en-US" dirty="0" err="1"/>
              <a:t>isinya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pembuatnya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laman</a:t>
            </a:r>
            <a:r>
              <a:rPr lang="en-US" dirty="0"/>
              <a:t> web (</a:t>
            </a:r>
            <a:r>
              <a:rPr lang="en-US" i="1" dirty="0"/>
              <a:t>webpage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960" y="2547452"/>
            <a:ext cx="4653280" cy="380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0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762001"/>
            <a:ext cx="9712960" cy="5364163"/>
          </a:xfrm>
        </p:spPr>
        <p:txBody>
          <a:bodyPr>
            <a:normAutofit/>
          </a:bodyPr>
          <a:lstStyle/>
          <a:p>
            <a:r>
              <a:rPr lang="en-US" dirty="0" err="1"/>
              <a:t>Aplikasi</a:t>
            </a:r>
            <a:r>
              <a:rPr lang="en-US" dirty="0"/>
              <a:t> IR: </a:t>
            </a:r>
            <a:r>
              <a:rPr lang="en-US" i="1" dirty="0"/>
              <a:t>search engine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232" y="1601845"/>
            <a:ext cx="7496175" cy="45243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1801" y="3444081"/>
            <a:ext cx="7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Query</a:t>
            </a: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3353252" y="3813414"/>
            <a:ext cx="1294949" cy="758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15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680428"/>
            <a:ext cx="6934200" cy="5675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1" y="249207"/>
            <a:ext cx="168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Hasil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pencarian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48302" y="618540"/>
            <a:ext cx="1461699" cy="19722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62201" y="618540"/>
            <a:ext cx="1713823" cy="26723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48302" y="618539"/>
            <a:ext cx="1378323" cy="36036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62201" y="618540"/>
            <a:ext cx="1378323" cy="50202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3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601" y="533400"/>
            <a:ext cx="8084799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IR </a:t>
            </a:r>
            <a:r>
              <a:rPr lang="en-US" b="1" dirty="0" err="1"/>
              <a:t>dengan</a:t>
            </a:r>
            <a:r>
              <a:rPr lang="en-US" b="1" dirty="0"/>
              <a:t> Model </a:t>
            </a:r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80008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model IR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/>
              <a:t>model </a:t>
            </a:r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  <a:p>
            <a:r>
              <a:rPr lang="en-US" dirty="0"/>
              <a:t>Model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aljabar</a:t>
            </a:r>
            <a:r>
              <a:rPr lang="en-US" dirty="0"/>
              <a:t> vector</a:t>
            </a:r>
          </a:p>
          <a:p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i="1" dirty="0"/>
              <a:t>n </a:t>
            </a:r>
            <a:r>
              <a:rPr lang="en-US" dirty="0"/>
              <a:t>kata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kamus</a:t>
            </a:r>
            <a:r>
              <a:rPr lang="en-US" dirty="0"/>
              <a:t> kata (</a:t>
            </a:r>
            <a:r>
              <a:rPr lang="en-US" i="1" dirty="0"/>
              <a:t>vocabulary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kata (</a:t>
            </a:r>
            <a:r>
              <a:rPr lang="en-US" i="1" dirty="0"/>
              <a:t>term index</a:t>
            </a:r>
            <a:r>
              <a:rPr lang="en-US" dirty="0"/>
              <a:t>).</a:t>
            </a:r>
          </a:p>
          <a:p>
            <a:r>
              <a:rPr lang="en-US" dirty="0"/>
              <a:t>Kata-kata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berdimensi</a:t>
            </a:r>
            <a:r>
              <a:rPr lang="en-US" dirty="0"/>
              <a:t> </a:t>
            </a:r>
            <a:r>
              <a:rPr lang="en-US" i="1" dirty="0"/>
              <a:t>n</a:t>
            </a:r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i="1" dirty="0"/>
              <a:t>query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b="1" dirty="0"/>
              <a:t>w</a:t>
            </a:r>
            <a:r>
              <a:rPr lang="en-US" dirty="0"/>
              <a:t> = (</a:t>
            </a:r>
            <a:r>
              <a:rPr lang="en-US" i="1" dirty="0"/>
              <a:t>w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baseline="-25000" dirty="0"/>
              <a:t>2</a:t>
            </a:r>
            <a:r>
              <a:rPr lang="en-US" dirty="0"/>
              <a:t>, ..., </a:t>
            </a:r>
            <a:r>
              <a:rPr lang="en-US" i="1" dirty="0" err="1"/>
              <a:t>w</a:t>
            </a:r>
            <a:r>
              <a:rPr lang="en-US" i="1" baseline="-25000" dirty="0" err="1"/>
              <a:t>n</a:t>
            </a:r>
            <a:r>
              <a:rPr lang="en-US" dirty="0"/>
              <a:t>)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b="1" dirty="0"/>
              <a:t>R</a:t>
            </a:r>
            <a:r>
              <a:rPr lang="en-US" baseline="30000" dirty="0"/>
              <a:t>n</a:t>
            </a:r>
            <a:r>
              <a:rPr lang="en-US" dirty="0"/>
              <a:t>. </a:t>
            </a:r>
          </a:p>
          <a:p>
            <a:r>
              <a:rPr lang="en-US" i="1" dirty="0" err="1"/>
              <a:t>w</a:t>
            </a:r>
            <a:r>
              <a:rPr lang="en-US" i="1" baseline="-25000" dirty="0" err="1"/>
              <a:t>i</a:t>
            </a:r>
            <a:r>
              <a:rPr lang="en-US" i="1" baseline="-25000" dirty="0"/>
              <a:t>  </a:t>
            </a:r>
            <a:r>
              <a:rPr lang="en-US" dirty="0"/>
              <a:t>= </a:t>
            </a:r>
            <a:r>
              <a:rPr lang="en-US" dirty="0" err="1"/>
              <a:t>bobot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kata </a:t>
            </a:r>
            <a:r>
              <a:rPr lang="en-US" i="1" dirty="0" err="1"/>
              <a:t>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query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dokumen</a:t>
            </a:r>
            <a:endParaRPr lang="en-US" i="1" baseline="-25000" dirty="0"/>
          </a:p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 err="1"/>
              <a:t>w</a:t>
            </a:r>
            <a:r>
              <a:rPr lang="en-US" i="1" baseline="-25000" dirty="0" err="1"/>
              <a:t>i</a:t>
            </a:r>
            <a:r>
              <a:rPr lang="en-US" i="1" baseline="-25000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kemunculan</a:t>
            </a:r>
            <a:r>
              <a:rPr lang="en-US" dirty="0"/>
              <a:t> kata 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(</a:t>
            </a:r>
            <a:r>
              <a:rPr lang="en-US" i="1" dirty="0"/>
              <a:t>term frequency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2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320" y="762001"/>
            <a:ext cx="10495280" cy="5364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dirty="0"/>
              <a:t>: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kata (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, dan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),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(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 dan </a:t>
            </a:r>
            <a:r>
              <a:rPr lang="en-US" i="1" dirty="0"/>
              <a:t>D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i="1" dirty="0"/>
              <a:t>query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.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vector: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 </a:t>
            </a:r>
            <a:r>
              <a:rPr lang="en-US" b="1" dirty="0"/>
              <a:t>D</a:t>
            </a:r>
            <a:r>
              <a:rPr lang="en-US" b="1" baseline="-25000" dirty="0"/>
              <a:t>1</a:t>
            </a:r>
            <a:r>
              <a:rPr lang="en-US" dirty="0"/>
              <a:t> = (2, 3, 5),  </a:t>
            </a:r>
            <a:r>
              <a:rPr lang="en-US" b="1" dirty="0"/>
              <a:t>D</a:t>
            </a:r>
            <a:r>
              <a:rPr lang="en-US" b="1" baseline="-25000" dirty="0"/>
              <a:t>2</a:t>
            </a:r>
            <a:r>
              <a:rPr lang="en-US" dirty="0"/>
              <a:t> = (3, 7, 1), </a:t>
            </a:r>
            <a:r>
              <a:rPr lang="en-US" b="1" dirty="0"/>
              <a:t>Q</a:t>
            </a:r>
            <a:r>
              <a:rPr lang="en-US" dirty="0"/>
              <a:t> = (0, 0, 2)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</a:t>
            </a:r>
            <a:r>
              <a:rPr lang="en-US" b="1" baseline="-25000" dirty="0"/>
              <a:t>1</a:t>
            </a:r>
            <a:r>
              <a:rPr lang="en-US" dirty="0"/>
              <a:t> = (2, 3, 5)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2 </a:t>
            </a:r>
            <a:r>
              <a:rPr lang="en-US" dirty="0" err="1"/>
              <a:t>buah</a:t>
            </a:r>
            <a:r>
              <a:rPr lang="en-US" dirty="0"/>
              <a:t> kata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, 3 </a:t>
            </a:r>
            <a:r>
              <a:rPr lang="en-US" dirty="0" err="1"/>
              <a:t>buah</a:t>
            </a:r>
            <a:r>
              <a:rPr lang="en-US" dirty="0"/>
              <a:t> kata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, dan 5 </a:t>
            </a:r>
            <a:r>
              <a:rPr lang="en-US" dirty="0" err="1"/>
              <a:t>buah</a:t>
            </a:r>
            <a:r>
              <a:rPr lang="en-US" dirty="0"/>
              <a:t> kata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D</a:t>
            </a:r>
            <a:r>
              <a:rPr lang="en-US" b="1" baseline="-25000" dirty="0">
                <a:solidFill>
                  <a:prstClr val="black"/>
                </a:solidFill>
              </a:rPr>
              <a:t>2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(3, 7, 1) </a:t>
            </a:r>
            <a:r>
              <a:rPr lang="en-US" dirty="0" err="1">
                <a:solidFill>
                  <a:prstClr val="black"/>
                </a:solidFill>
              </a:rPr>
              <a:t>artinya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dokumen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i="1" dirty="0">
                <a:solidFill>
                  <a:prstClr val="black"/>
                </a:solidFill>
              </a:rPr>
              <a:t>D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mengandung</a:t>
            </a:r>
            <a:r>
              <a:rPr lang="en-US" dirty="0">
                <a:solidFill>
                  <a:prstClr val="black"/>
                </a:solidFill>
              </a:rPr>
              <a:t> 3 </a:t>
            </a:r>
            <a:r>
              <a:rPr lang="en-US" dirty="0" err="1">
                <a:solidFill>
                  <a:prstClr val="black"/>
                </a:solidFill>
              </a:rPr>
              <a:t>buah</a:t>
            </a:r>
            <a:r>
              <a:rPr lang="en-US" dirty="0">
                <a:solidFill>
                  <a:prstClr val="black"/>
                </a:solidFill>
              </a:rPr>
              <a:t> kata </a:t>
            </a:r>
            <a:r>
              <a:rPr lang="en-US" i="1" dirty="0">
                <a:solidFill>
                  <a:prstClr val="black"/>
                </a:solidFill>
              </a:rPr>
              <a:t>T</a:t>
            </a:r>
            <a:r>
              <a:rPr lang="en-US" baseline="-25000" dirty="0">
                <a:solidFill>
                  <a:prstClr val="black"/>
                </a:solidFill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, 7 </a:t>
            </a:r>
            <a:r>
              <a:rPr lang="en-US" dirty="0" err="1">
                <a:solidFill>
                  <a:prstClr val="black"/>
                </a:solidFill>
              </a:rPr>
              <a:t>buah</a:t>
            </a:r>
            <a:r>
              <a:rPr lang="en-US" dirty="0">
                <a:solidFill>
                  <a:prstClr val="black"/>
                </a:solidFill>
              </a:rPr>
              <a:t> kata </a:t>
            </a:r>
            <a:r>
              <a:rPr lang="en-US" i="1" dirty="0">
                <a:solidFill>
                  <a:prstClr val="black"/>
                </a:solidFill>
              </a:rPr>
              <a:t>T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, dan </a:t>
            </a:r>
            <a:r>
              <a:rPr lang="en-US" dirty="0" err="1">
                <a:solidFill>
                  <a:prstClr val="black"/>
                </a:solidFill>
              </a:rPr>
              <a:t>satu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buah</a:t>
            </a:r>
            <a:r>
              <a:rPr lang="en-US" dirty="0">
                <a:solidFill>
                  <a:prstClr val="black"/>
                </a:solidFill>
              </a:rPr>
              <a:t> kata </a:t>
            </a:r>
            <a:r>
              <a:rPr lang="en-US" i="1" dirty="0">
                <a:solidFill>
                  <a:prstClr val="black"/>
                </a:solidFill>
              </a:rPr>
              <a:t>T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Q</a:t>
            </a:r>
            <a:r>
              <a:rPr lang="en-US" dirty="0">
                <a:solidFill>
                  <a:prstClr val="black"/>
                </a:solidFill>
              </a:rPr>
              <a:t> = (0, 0, 2) </a:t>
            </a:r>
            <a:r>
              <a:rPr lang="en-US" dirty="0" err="1">
                <a:solidFill>
                  <a:prstClr val="black"/>
                </a:solidFill>
              </a:rPr>
              <a:t>artinya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i="1" dirty="0">
                <a:solidFill>
                  <a:prstClr val="black"/>
                </a:solidFill>
              </a:rPr>
              <a:t>query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i="1" dirty="0">
                <a:solidFill>
                  <a:prstClr val="black"/>
                </a:solidFill>
              </a:rPr>
              <a:t>Q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hanya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mengandung</a:t>
            </a:r>
            <a:r>
              <a:rPr lang="en-US" dirty="0">
                <a:solidFill>
                  <a:prstClr val="black"/>
                </a:solidFill>
              </a:rPr>
              <a:t> 2 </a:t>
            </a:r>
            <a:r>
              <a:rPr lang="en-US" dirty="0" err="1">
                <a:solidFill>
                  <a:prstClr val="black"/>
                </a:solidFill>
              </a:rPr>
              <a:t>buah</a:t>
            </a:r>
            <a:r>
              <a:rPr lang="en-US" dirty="0">
                <a:solidFill>
                  <a:prstClr val="black"/>
                </a:solidFill>
              </a:rPr>
              <a:t> kata </a:t>
            </a:r>
            <a:r>
              <a:rPr lang="en-US" i="1" dirty="0">
                <a:solidFill>
                  <a:prstClr val="black"/>
                </a:solidFill>
              </a:rPr>
              <a:t>T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429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3|0.9|0.8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1518</Words>
  <Application>Microsoft Office PowerPoint</Application>
  <PresentationFormat>Widescreen</PresentationFormat>
  <Paragraphs>234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Helvetica</vt:lpstr>
      <vt:lpstr>Symbol</vt:lpstr>
      <vt:lpstr>Times New Roman</vt:lpstr>
      <vt:lpstr>Office Theme</vt:lpstr>
      <vt:lpstr>Equation</vt:lpstr>
      <vt:lpstr>Aplikasi Dot Product pada Sistem Temu-balik Informasi (Information Retrieval System)</vt:lpstr>
      <vt:lpstr>Temu-balik Informasi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 dengan Model Ruang Vektor</vt:lpstr>
      <vt:lpstr>PowerPoint Presentation</vt:lpstr>
      <vt:lpstr>Representasi grafik vektor</vt:lpstr>
      <vt:lpstr>PowerPoint Presentation</vt:lpstr>
      <vt:lpstr>PowerPoint Presentation</vt:lpstr>
      <vt:lpstr>PowerPoint Presentation</vt:lpstr>
      <vt:lpstr>PowerPoint Presentation</vt:lpstr>
      <vt:lpstr>Latihan (Kuis 2020)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Aplikasi Aljabar Vektor pada Sistem Temu-balik Informasi (Information Retrieval System)</dc:title>
  <dc:creator>Rinaldi Munir</dc:creator>
  <cp:lastModifiedBy>rinaldi Rinaldi</cp:lastModifiedBy>
  <cp:revision>7</cp:revision>
  <dcterms:created xsi:type="dcterms:W3CDTF">2020-09-22T23:30:20Z</dcterms:created>
  <dcterms:modified xsi:type="dcterms:W3CDTF">2023-09-16T12:40:01Z</dcterms:modified>
</cp:coreProperties>
</file>