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76" r:id="rId12"/>
    <p:sldId id="265" r:id="rId13"/>
    <p:sldId id="273" r:id="rId14"/>
    <p:sldId id="268" r:id="rId15"/>
    <p:sldId id="269" r:id="rId16"/>
    <p:sldId id="274" r:id="rId17"/>
    <p:sldId id="279" r:id="rId18"/>
    <p:sldId id="272" r:id="rId19"/>
    <p:sldId id="270" r:id="rId20"/>
    <p:sldId id="271" r:id="rId21"/>
    <p:sldId id="275" r:id="rId22"/>
    <p:sldId id="277" r:id="rId23"/>
    <p:sldId id="278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0F67-CF0A-49B3-A5B3-2AA3B728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C0523-FCF1-48D8-9E4B-2D13CF6AF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10A4-1326-443F-9905-70D55633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CF0F6-8743-4BF0-9880-78CC0491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8D9C-7FE7-4D55-97F5-7D69C21A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3E2-948A-443D-80FF-2B0E525E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2A0D5-091F-49FC-B6B6-5A4967B0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AFDB-6204-4D78-942D-E2690B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8C93-E8C2-4068-B08C-3F5CB71D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1869A-8EAC-4C4E-8A24-7F83B452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7C0B-6725-4516-A72C-25332BA8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FF7B1-F95E-4551-AD36-1B27E5F0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682B7-3CC7-4867-9F5E-82C1CD28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DC1E-3385-4163-B06B-5D93134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0A66-5055-4FAC-B823-B4B2FC33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8572-507A-4EA6-9A0F-7F8766D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E03F-2EB6-4182-A791-3AB639FF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4D1D-C8CC-45D0-ACFF-740F8D94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5ADF9-5BE2-4109-9CD8-C715295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C5E3-F98B-4BCF-BF64-F6B4508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25B5-00A2-428A-9542-13DBCD0F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2B14-F29E-49BB-B9CB-1854E485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C5DA2-4AC8-417B-B23B-369709E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4767C-3B7B-42DF-9B80-D3BBC5D9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0982-777C-445F-8114-E9EDD34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13BF-4967-4177-AB4F-998FFAE4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1868-8384-4B79-8214-26388ECB1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E5A5-F821-4B42-94C8-611AD3CB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82F6-879A-4067-82ED-C14C6809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2792-F0CC-491D-820A-02DA077E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AA5-9144-4DD4-B00D-6AF8577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51E3-9E39-490B-824C-6879906A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602DD-9E06-43A0-A8BE-03B26323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8CC0-97F7-409C-8095-D6D9D7BC7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D3AA2-8EB9-4D07-AE9C-7AB835979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D5C04-D256-4E2B-92E2-7E7BCB577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F7A56-C271-40BA-A4F2-333A984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D45-AD6A-4967-9338-870C6730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018-3928-4F9A-A16B-79480377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6F50-9E34-4DF6-881C-2B282199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0B17-2AE2-4DCB-B167-0F80AD9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0CF8-5A79-46D2-B34D-B8EF4CCE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78E4-A775-4D03-91F4-5980D58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348E6-38CE-4F98-BC96-C5668C58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23F43-4FF1-4532-980B-400C4CD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205EF-9B07-4632-9C5E-D9330D96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F61-CB05-4261-84C7-715B324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E5C3-3D38-4871-83E8-68B0E893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B2393-8CAD-470A-804E-299F8F3D7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728E-3D80-488A-A843-876DFA92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48EE-F2BD-4C48-8240-CF09396C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3B207-57D5-4C69-9C58-B05AE969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E9B-9743-4323-BAF7-3CEB93B0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78B2-3752-47FA-A8C7-41536508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D9D8D-616F-4A32-A3DF-7EC4E81E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9F6A3-3F8F-4C6B-B8F3-529E67BD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3D1-15BD-4B51-880B-E97B7553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8F680-94E3-480F-971D-07BCE17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F9E8-D603-46E4-AF6E-5BEB73DD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330DB-0EFE-418F-90E2-7B360DCD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90BE-7101-47AC-84F0-1CA61D95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DAE8-833D-4C8F-8715-8B541E83D41E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F0607-3879-4691-9B12-6C9DBF2C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3624-C0BD-4F64-AFBC-822C454C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emf"/><Relationship Id="rId4" Type="http://schemas.openxmlformats.org/officeDocument/2006/relationships/image" Target="../media/image4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Determinan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4411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#8 - 2023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6747F-D943-45E4-B292-6B04F242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669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                           dan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1 </a:t>
            </a:r>
            <a:r>
              <a:rPr lang="en-US" sz="2400" dirty="0" err="1"/>
              <a:t>bahwa</a:t>
            </a:r>
            <a:r>
              <a:rPr lang="en-US" sz="2400" dirty="0"/>
              <a:t>                              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	det(A) = (3)(4) – (2)(-1) = 12 + 2 = 14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B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A </a:t>
            </a:r>
            <a:r>
              <a:rPr lang="en-US" sz="2400" dirty="0" err="1"/>
              <a:t>dengan</a:t>
            </a:r>
            <a:r>
              <a:rPr lang="en-US" sz="2400" dirty="0"/>
              <a:t> 2,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maka</a:t>
            </a:r>
            <a:r>
              <a:rPr lang="en-US" sz="2400" dirty="0"/>
              <a:t> det(B) = (6)(4) – (4)(-1) </a:t>
            </a:r>
          </a:p>
          <a:p>
            <a:pPr marL="0" indent="0">
              <a:buNone/>
            </a:pPr>
            <a:r>
              <a:rPr lang="en-US" sz="2400" dirty="0"/>
              <a:t>					          = 24 + 4 = 28 = 2 x det(A)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B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mempertukarkan</a:t>
            </a:r>
            <a:r>
              <a:rPr lang="en-US" sz="2400" dirty="0"/>
              <a:t> baris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baris </a:t>
            </a:r>
            <a:r>
              <a:rPr lang="en-US" sz="2400" dirty="0" err="1"/>
              <a:t>kedua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sz="2400" dirty="0" err="1"/>
              <a:t>maka</a:t>
            </a:r>
            <a:r>
              <a:rPr lang="en-US" sz="2400" dirty="0"/>
              <a:t> det(B) = (–1 )(2) – (4)(3) </a:t>
            </a:r>
          </a:p>
          <a:p>
            <a:pPr marL="0" indent="0">
              <a:buNone/>
            </a:pPr>
            <a:r>
              <a:rPr lang="en-US" sz="2400" dirty="0"/>
              <a:t>					          = (–2) – 12 = –14 =  –det(A)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1382B5-D9B3-4B55-BF8F-85056B102D48}"/>
                  </a:ext>
                </a:extLst>
              </p:cNvPr>
              <p:cNvSpPr txBox="1"/>
              <p:nvPr/>
            </p:nvSpPr>
            <p:spPr>
              <a:xfrm>
                <a:off x="3536786" y="650240"/>
                <a:ext cx="1571328" cy="613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1382B5-D9B3-4B55-BF8F-85056B102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786" y="650240"/>
                <a:ext cx="1571328" cy="613438"/>
              </a:xfrm>
              <a:prstGeom prst="rect">
                <a:avLst/>
              </a:prstGeom>
              <a:blipFill>
                <a:blip r:embed="rId2"/>
                <a:stretch>
                  <a:fillRect l="-11628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F239519-7CB7-4050-881F-B924A866A0A0}"/>
                  </a:ext>
                </a:extLst>
              </p:cNvPr>
              <p:cNvSpPr txBox="1"/>
              <p:nvPr/>
            </p:nvSpPr>
            <p:spPr>
              <a:xfrm>
                <a:off x="2794246" y="3076506"/>
                <a:ext cx="1560107" cy="613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F239519-7CB7-4050-881F-B924A866A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246" y="3076506"/>
                <a:ext cx="1560107" cy="613438"/>
              </a:xfrm>
              <a:prstGeom prst="rect">
                <a:avLst/>
              </a:prstGeom>
              <a:blipFill>
                <a:blip r:embed="rId3"/>
                <a:stretch>
                  <a:fillRect l="-11719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4BEA15-AF53-46D3-89F1-6E8D97C4E1B5}"/>
                  </a:ext>
                </a:extLst>
              </p:cNvPr>
              <p:cNvSpPr txBox="1"/>
              <p:nvPr/>
            </p:nvSpPr>
            <p:spPr>
              <a:xfrm>
                <a:off x="2794246" y="5174124"/>
                <a:ext cx="1568571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4BEA15-AF53-46D3-89F1-6E8D97C4E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246" y="5174124"/>
                <a:ext cx="1568571" cy="657296"/>
              </a:xfrm>
              <a:prstGeom prst="rect">
                <a:avLst/>
              </a:prstGeom>
              <a:blipFill>
                <a:blip r:embed="rId4"/>
                <a:stretch>
                  <a:fillRect l="-11628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37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22F3-443B-0DA8-1348-6B11C29B6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0655"/>
            <a:ext cx="10515600" cy="509630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B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menjumlahkan</a:t>
            </a:r>
            <a:r>
              <a:rPr lang="en-US" sz="2400" dirty="0"/>
              <a:t> baris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dua  kali baris </a:t>
            </a:r>
            <a:r>
              <a:rPr lang="en-US" sz="2400" dirty="0" err="1"/>
              <a:t>kedua</a:t>
            </a:r>
            <a:r>
              <a:rPr lang="en-US" sz="2400" dirty="0"/>
              <a:t>,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		                          </a:t>
            </a:r>
            <a:r>
              <a:rPr lang="en-US" sz="2400" dirty="0" err="1"/>
              <a:t>maka</a:t>
            </a:r>
            <a:r>
              <a:rPr lang="en-US" sz="2400" dirty="0"/>
              <a:t> det(B) = (1 )(4) – (–1)(10) </a:t>
            </a:r>
          </a:p>
          <a:p>
            <a:pPr marL="0" indent="0">
              <a:buNone/>
            </a:pPr>
            <a:r>
              <a:rPr lang="en-US" sz="2400" dirty="0"/>
              <a:t>					                            =  4 + 10 = 14 = det(A)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A6F9EE1-2AC2-ABA7-9AC5-0914DABCB0F7}"/>
                  </a:ext>
                </a:extLst>
              </p:cNvPr>
              <p:cNvSpPr txBox="1"/>
              <p:nvPr/>
            </p:nvSpPr>
            <p:spPr>
              <a:xfrm>
                <a:off x="1233053" y="2236959"/>
                <a:ext cx="5070765" cy="6134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dirty="0"/>
                  <a:t>R1</a:t>
                </a:r>
                <a:r>
                  <a:rPr lang="en-US" sz="2400" dirty="0">
                    <a:sym typeface="Symbol" panose="05050102010706020507" pitchFamily="18" charset="2"/>
                  </a:rPr>
                  <a:t></a:t>
                </a:r>
                <a:r>
                  <a:rPr lang="en-US" dirty="0"/>
                  <a:t>R1 + 2R2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B 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A6F9EE1-2AC2-ABA7-9AC5-0914DABCB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053" y="2236959"/>
                <a:ext cx="5070765" cy="613438"/>
              </a:xfrm>
              <a:prstGeom prst="rect">
                <a:avLst/>
              </a:prstGeom>
              <a:blipFill>
                <a:blip r:embed="rId2"/>
                <a:stretch>
                  <a:fillRect l="-2284" r="-1322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03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5B68-248B-4590-AC69-01535EFF9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</a:t>
            </a:r>
            <a:r>
              <a:rPr lang="en-US" dirty="0" err="1"/>
              <a:t>baris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178C-C4D0-49BF-A4F9-E546F4E7B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707" y="1609147"/>
            <a:ext cx="10515600" cy="4351338"/>
          </a:xfrm>
        </p:spPr>
        <p:txBody>
          <a:bodyPr/>
          <a:lstStyle/>
          <a:p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OBE pada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(</a:t>
            </a:r>
            <a:r>
              <a:rPr lang="en-US" dirty="0" err="1"/>
              <a:t>segitiga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2FD7F52-7B28-4E0B-B909-2D52F68FF450}"/>
                  </a:ext>
                </a:extLst>
              </p:cNvPr>
              <p:cNvSpPr txBox="1"/>
              <p:nvPr/>
            </p:nvSpPr>
            <p:spPr>
              <a:xfrm>
                <a:off x="3098800" y="2666106"/>
                <a:ext cx="50079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[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matriks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segitiga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bawah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2FD7F52-7B28-4E0B-B909-2D52F68FF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800" y="2666106"/>
                <a:ext cx="5007909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4981BF7-E9E5-45E4-85BA-91A01B02EE57}"/>
              </a:ext>
            </a:extLst>
          </p:cNvPr>
          <p:cNvSpPr txBox="1"/>
          <p:nvPr/>
        </p:nvSpPr>
        <p:spPr>
          <a:xfrm>
            <a:off x="3647440" y="2449858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F7D331-2D3E-44DE-907C-3E9EB2496D2E}"/>
                  </a:ext>
                </a:extLst>
              </p:cNvPr>
              <p:cNvSpPr txBox="1"/>
              <p:nvPr/>
            </p:nvSpPr>
            <p:spPr>
              <a:xfrm>
                <a:off x="1730876" y="3409290"/>
                <a:ext cx="3505960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F7D331-2D3E-44DE-907C-3E9EB2496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876" y="3409290"/>
                <a:ext cx="3505960" cy="13606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C2A126-D7ED-403A-AF18-BD47FAF56551}"/>
                  </a:ext>
                </a:extLst>
              </p:cNvPr>
              <p:cNvSpPr txBox="1"/>
              <p:nvPr/>
            </p:nvSpPr>
            <p:spPr>
              <a:xfrm>
                <a:off x="5400862" y="3301783"/>
                <a:ext cx="3108608" cy="1541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C2A126-D7ED-403A-AF18-BD47FAF56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862" y="3301783"/>
                <a:ext cx="3108608" cy="15412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0BF89CE-E7BD-42A7-921C-7F6B35FEC7A6}"/>
              </a:ext>
            </a:extLst>
          </p:cNvPr>
          <p:cNvSpPr txBox="1"/>
          <p:nvPr/>
        </p:nvSpPr>
        <p:spPr>
          <a:xfrm>
            <a:off x="4662640" y="364092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D5570F-A2D5-4016-81EF-86F042026224}"/>
                  </a:ext>
                </a:extLst>
              </p:cNvPr>
              <p:cNvSpPr txBox="1"/>
              <p:nvPr/>
            </p:nvSpPr>
            <p:spPr>
              <a:xfrm>
                <a:off x="2670436" y="5093917"/>
                <a:ext cx="58390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/>
                  <a:t>maka</a:t>
                </a:r>
                <a:r>
                  <a:rPr lang="en-US" sz="2800" dirty="0"/>
                  <a:t>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𝑛𝑛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D5570F-A2D5-4016-81EF-86F042026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436" y="5093917"/>
                <a:ext cx="5839034" cy="523220"/>
              </a:xfrm>
              <a:prstGeom prst="rect">
                <a:avLst/>
              </a:prstGeom>
              <a:blipFill>
                <a:blip r:embed="rId5"/>
                <a:stretch>
                  <a:fillRect l="-2088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284CE02-98DF-4E24-A007-E6D27018559E}"/>
              </a:ext>
            </a:extLst>
          </p:cNvPr>
          <p:cNvSpPr txBox="1"/>
          <p:nvPr/>
        </p:nvSpPr>
        <p:spPr>
          <a:xfrm>
            <a:off x="2585913" y="5716592"/>
            <a:ext cx="630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OBE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D72EAC-5CB5-4C52-B062-C7967E203430}"/>
              </a:ext>
            </a:extLst>
          </p:cNvPr>
          <p:cNvSpPr txBox="1"/>
          <p:nvPr/>
        </p:nvSpPr>
        <p:spPr>
          <a:xfrm>
            <a:off x="8676249" y="5170861"/>
            <a:ext cx="43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78FF28-2F27-4B41-8069-27DE9B1FD47F}"/>
              </a:ext>
            </a:extLst>
          </p:cNvPr>
          <p:cNvSpPr txBox="1"/>
          <p:nvPr/>
        </p:nvSpPr>
        <p:spPr>
          <a:xfrm>
            <a:off x="1280160" y="6310465"/>
            <a:ext cx="6054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 </a:t>
            </a:r>
            <a:r>
              <a:rPr lang="en-US" dirty="0" err="1">
                <a:solidFill>
                  <a:srgbClr val="FF0000"/>
                </a:solidFill>
              </a:rPr>
              <a:t>Asumsi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operasi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perkalian</a:t>
            </a:r>
            <a:r>
              <a:rPr lang="en-US" dirty="0">
                <a:solidFill>
                  <a:srgbClr val="FF0000"/>
                </a:solidFill>
              </a:rPr>
              <a:t> baris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konstanta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7433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94F0-1A0D-486A-AD88-D6866C2C1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587683"/>
          </a:xfrm>
        </p:spPr>
        <p:txBody>
          <a:bodyPr/>
          <a:lstStyle/>
          <a:p>
            <a:r>
              <a:rPr lang="en-US" dirty="0"/>
              <a:t>Jika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baris </a:t>
            </a:r>
            <a:r>
              <a:rPr lang="en-US" dirty="0" err="1"/>
              <a:t>ada</a:t>
            </a:r>
            <a:r>
              <a:rPr lang="en-US" dirty="0"/>
              <a:t> OBE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baris-baris </a:t>
            </a:r>
            <a:r>
              <a:rPr lang="en-US" dirty="0" err="1"/>
              <a:t>matriks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k</a:t>
            </a:r>
            <a:r>
              <a:rPr lang="en-US" i="1" baseline="-25000" dirty="0"/>
              <a:t>m</a:t>
            </a:r>
            <a:r>
              <a:rPr lang="en-US" dirty="0"/>
              <a:t>, </a:t>
            </a:r>
            <a:r>
              <a:rPr lang="en-US" dirty="0" err="1"/>
              <a:t>maka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182CA99-8983-47D2-921A-651A13E3E0C5}"/>
                  </a:ext>
                </a:extLst>
              </p:cNvPr>
              <p:cNvSpPr txBox="1"/>
              <p:nvPr/>
            </p:nvSpPr>
            <p:spPr>
              <a:xfrm>
                <a:off x="2081156" y="2188157"/>
                <a:ext cx="5492657" cy="797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maka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(−1)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11  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𝑛𝑛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/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182CA99-8983-47D2-921A-651A13E3E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156" y="2188157"/>
                <a:ext cx="5492657" cy="797911"/>
              </a:xfrm>
              <a:prstGeom prst="rect">
                <a:avLst/>
              </a:prstGeom>
              <a:blipFill>
                <a:blip r:embed="rId2"/>
                <a:stretch>
                  <a:fillRect l="-2220" b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8815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0BF-82AF-4A43-A53A-8F325FB2D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4</a:t>
            </a:r>
            <a:r>
              <a:rPr lang="en-US" dirty="0"/>
              <a:t>: </a:t>
            </a:r>
            <a:r>
              <a:rPr lang="en-US" dirty="0" err="1"/>
              <a:t>Misalkan</a:t>
            </a:r>
            <a:r>
              <a:rPr lang="en-US" dirty="0"/>
              <a:t>                           ,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dihitung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OBE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/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A8CC38-C381-4B7B-846C-5204AC26B546}"/>
                  </a:ext>
                </a:extLst>
              </p:cNvPr>
              <p:cNvSpPr txBox="1"/>
              <p:nvPr/>
            </p:nvSpPr>
            <p:spPr>
              <a:xfrm>
                <a:off x="420445" y="2634515"/>
                <a:ext cx="3698241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</a:t>
                </a:r>
                <a14:m>
                  <m:oMath xmlns:m="http://schemas.openxmlformats.org/officeDocument/2006/math">
                    <m:r>
                      <a:rPr lang="en-US" sz="2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A8CC38-C381-4B7B-846C-5204AC26B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5" y="2634515"/>
                <a:ext cx="3698241" cy="902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79F67A-9050-49F2-B568-110DBBBE5109}"/>
                  </a:ext>
                </a:extLst>
              </p:cNvPr>
              <p:cNvSpPr/>
              <p:nvPr/>
            </p:nvSpPr>
            <p:spPr>
              <a:xfrm>
                <a:off x="3363257" y="2547343"/>
                <a:ext cx="2685672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79F67A-9050-49F2-B568-110DBBBE51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257" y="2547343"/>
                <a:ext cx="2685672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AB8A531-713B-4E21-A47D-3AFF133C002E}"/>
              </a:ext>
            </a:extLst>
          </p:cNvPr>
          <p:cNvSpPr txBox="1"/>
          <p:nvPr/>
        </p:nvSpPr>
        <p:spPr>
          <a:xfrm>
            <a:off x="2425971" y="2716235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FDE095-726A-43C4-9677-43C7C846D125}"/>
              </a:ext>
            </a:extLst>
          </p:cNvPr>
          <p:cNvSpPr txBox="1"/>
          <p:nvPr/>
        </p:nvSpPr>
        <p:spPr>
          <a:xfrm>
            <a:off x="5025913" y="2634515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2/3(R1)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D8C31C0-9A28-4833-9883-744C770E4247}"/>
                  </a:ext>
                </a:extLst>
              </p:cNvPr>
              <p:cNvSpPr/>
              <p:nvPr/>
            </p:nvSpPr>
            <p:spPr>
              <a:xfrm>
                <a:off x="6212392" y="2547343"/>
                <a:ext cx="2708114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D8C31C0-9A28-4833-9883-744C770E42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392" y="2547343"/>
                <a:ext cx="2708114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689106E2-66C4-48E2-BD0D-AE271912645A}"/>
              </a:ext>
            </a:extLst>
          </p:cNvPr>
          <p:cNvSpPr txBox="1"/>
          <p:nvPr/>
        </p:nvSpPr>
        <p:spPr>
          <a:xfrm>
            <a:off x="8175751" y="2634515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10R2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63B94A-CC6C-4C57-83BA-7D4785768D51}"/>
                  </a:ext>
                </a:extLst>
              </p:cNvPr>
              <p:cNvSpPr/>
              <p:nvPr/>
            </p:nvSpPr>
            <p:spPr>
              <a:xfrm>
                <a:off x="9299777" y="2547343"/>
                <a:ext cx="2252861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63B94A-CC6C-4C57-83BA-7D4785768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777" y="2547343"/>
                <a:ext cx="2252861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872A58-5F46-437E-84BB-01FDA9D9E087}"/>
                  </a:ext>
                </a:extLst>
              </p:cNvPr>
              <p:cNvSpPr txBox="1"/>
              <p:nvPr/>
            </p:nvSpPr>
            <p:spPr>
              <a:xfrm>
                <a:off x="2144349" y="4842713"/>
                <a:ext cx="70192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/>
                  <a:t>sehingga</a:t>
                </a:r>
                <a:r>
                  <a:rPr lang="en-US" sz="2800" dirty="0"/>
                  <a:t>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−55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=165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872A58-5F46-437E-84BB-01FDA9D9E0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349" y="4842713"/>
                <a:ext cx="7019294" cy="523220"/>
              </a:xfrm>
              <a:prstGeom prst="rect">
                <a:avLst/>
              </a:prstGeom>
              <a:blipFill>
                <a:blip r:embed="rId7"/>
                <a:stretch>
                  <a:fillRect l="-1825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088E3644-21DF-4BC7-AACA-ACEF08E4A66B}"/>
              </a:ext>
            </a:extLst>
          </p:cNvPr>
          <p:cNvSpPr txBox="1"/>
          <p:nvPr/>
        </p:nvSpPr>
        <p:spPr>
          <a:xfrm>
            <a:off x="2233797" y="3970427"/>
            <a:ext cx="6840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Ada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pertukaran</a:t>
            </a:r>
            <a:r>
              <a:rPr lang="en-US" sz="2800" dirty="0"/>
              <a:t> </a:t>
            </a:r>
            <a:r>
              <a:rPr lang="en-US" sz="2800" dirty="0" err="1"/>
              <a:t>baris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dirty="0"/>
              <a:t> =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1ED4ED-A14C-428A-97BF-D93A1ADADF1D}"/>
              </a:ext>
            </a:extLst>
          </p:cNvPr>
          <p:cNvSpPr txBox="1"/>
          <p:nvPr/>
        </p:nvSpPr>
        <p:spPr>
          <a:xfrm>
            <a:off x="9319766" y="3636680"/>
            <a:ext cx="23000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segitiga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atas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05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C17C2-8F32-461A-BAFB-B3FB6CD0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/>
              <p:nvPr/>
            </p:nvSpPr>
            <p:spPr>
              <a:xfrm>
                <a:off x="6467521" y="254317"/>
                <a:ext cx="36990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521" y="254317"/>
                <a:ext cx="3699026" cy="14529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/>
              <p:nvPr/>
            </p:nvSpPr>
            <p:spPr>
              <a:xfrm>
                <a:off x="747441" y="2539959"/>
                <a:ext cx="319651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400" dirty="0"/>
                  <a:t>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41" y="2539959"/>
                <a:ext cx="3196516" cy="122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/>
              <p:nvPr/>
            </p:nvSpPr>
            <p:spPr>
              <a:xfrm>
                <a:off x="3899382" y="2539959"/>
                <a:ext cx="3717493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382" y="2539959"/>
                <a:ext cx="3717493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5164D96-7C41-46FA-8718-AC11C7300F1B}"/>
              </a:ext>
            </a:extLst>
          </p:cNvPr>
          <p:cNvSpPr txBox="1"/>
          <p:nvPr/>
        </p:nvSpPr>
        <p:spPr>
          <a:xfrm>
            <a:off x="3066051" y="2665435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/>
              <p:nvPr/>
            </p:nvSpPr>
            <p:spPr>
              <a:xfrm>
                <a:off x="7598408" y="2570398"/>
                <a:ext cx="265149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408" y="2570398"/>
                <a:ext cx="2651495" cy="1226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F0587EB-7533-4658-AA06-4A1B48BD4143}"/>
              </a:ext>
            </a:extLst>
          </p:cNvPr>
          <p:cNvSpPr txBox="1"/>
          <p:nvPr/>
        </p:nvSpPr>
        <p:spPr>
          <a:xfrm>
            <a:off x="6467521" y="266543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R1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82A3B8-A792-4810-A224-5D7751DA0357}"/>
              </a:ext>
            </a:extLst>
          </p:cNvPr>
          <p:cNvSpPr txBox="1"/>
          <p:nvPr/>
        </p:nvSpPr>
        <p:spPr>
          <a:xfrm>
            <a:off x="6469189" y="3221114"/>
            <a:ext cx="100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3R1</a:t>
            </a:r>
          </a:p>
          <a:p>
            <a:r>
              <a:rPr lang="en-US" dirty="0">
                <a:solidFill>
                  <a:srgbClr val="FF0000"/>
                </a:solidFill>
              </a:rPr>
              <a:t>R4 + R1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1296C0-C2E5-4DCE-B1DD-CC692C110A25}"/>
              </a:ext>
            </a:extLst>
          </p:cNvPr>
          <p:cNvSpPr txBox="1"/>
          <p:nvPr/>
        </p:nvSpPr>
        <p:spPr>
          <a:xfrm>
            <a:off x="9599148" y="272545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014F87-DC64-4BEC-9BA6-9044E2240879}"/>
              </a:ext>
            </a:extLst>
          </p:cNvPr>
          <p:cNvSpPr txBox="1"/>
          <p:nvPr/>
        </p:nvSpPr>
        <p:spPr>
          <a:xfrm>
            <a:off x="9663233" y="336772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R4 - 1/3(R2)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/>
              <p:nvPr/>
            </p:nvSpPr>
            <p:spPr>
              <a:xfrm>
                <a:off x="2715874" y="4197951"/>
                <a:ext cx="2951257" cy="12586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1/3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874" y="4197951"/>
                <a:ext cx="2951257" cy="12586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/>
              <p:nvPr/>
            </p:nvSpPr>
            <p:spPr>
              <a:xfrm>
                <a:off x="6007983" y="4197951"/>
                <a:ext cx="2407839" cy="12586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7/6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983" y="4197951"/>
                <a:ext cx="2407839" cy="12586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C9248DD-4AEF-497A-805F-5C1CDFC9B363}"/>
              </a:ext>
            </a:extLst>
          </p:cNvPr>
          <p:cNvSpPr txBox="1"/>
          <p:nvPr/>
        </p:nvSpPr>
        <p:spPr>
          <a:xfrm>
            <a:off x="4706024" y="4383614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+1/6(R3)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/>
              <p:nvPr/>
            </p:nvSpPr>
            <p:spPr>
              <a:xfrm>
                <a:off x="2198124" y="6066108"/>
                <a:ext cx="6347122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sehingga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=−21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124" y="6066108"/>
                <a:ext cx="6347122" cy="645048"/>
              </a:xfrm>
              <a:prstGeom prst="rect">
                <a:avLst/>
              </a:prstGeom>
              <a:blipFill>
                <a:blip r:embed="rId8"/>
                <a:stretch>
                  <a:fillRect l="-1537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631C15E5-C530-4C7C-811A-F4D9D0307F8B}"/>
              </a:ext>
            </a:extLst>
          </p:cNvPr>
          <p:cNvSpPr txBox="1"/>
          <p:nvPr/>
        </p:nvSpPr>
        <p:spPr>
          <a:xfrm>
            <a:off x="2198124" y="5627116"/>
            <a:ext cx="5876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Ada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265990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C17C2-8F32-461A-BAFB-B3FB6CD0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Jika </a:t>
            </a:r>
            <a:r>
              <a:rPr lang="en-US" dirty="0" err="1"/>
              <a:t>misalnya</a:t>
            </a:r>
            <a:r>
              <a:rPr lang="en-US" dirty="0"/>
              <a:t> baris 1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/>
              <p:nvPr/>
            </p:nvSpPr>
            <p:spPr>
              <a:xfrm>
                <a:off x="884556" y="2022205"/>
                <a:ext cx="319651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400" dirty="0"/>
                  <a:t>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556" y="2022205"/>
                <a:ext cx="3196516" cy="122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/>
              <p:nvPr/>
            </p:nvSpPr>
            <p:spPr>
              <a:xfrm>
                <a:off x="3866223" y="1998518"/>
                <a:ext cx="3661387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223" y="1998518"/>
                <a:ext cx="3661387" cy="122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5164D96-7C41-46FA-8718-AC11C7300F1B}"/>
              </a:ext>
            </a:extLst>
          </p:cNvPr>
          <p:cNvSpPr txBox="1"/>
          <p:nvPr/>
        </p:nvSpPr>
        <p:spPr>
          <a:xfrm>
            <a:off x="3310237" y="220106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R1/3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/>
              <p:nvPr/>
            </p:nvSpPr>
            <p:spPr>
              <a:xfrm>
                <a:off x="7244350" y="2053309"/>
                <a:ext cx="265149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350" y="2053309"/>
                <a:ext cx="2651495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F0587EB-7533-4658-AA06-4A1B48BD4143}"/>
              </a:ext>
            </a:extLst>
          </p:cNvPr>
          <p:cNvSpPr txBox="1"/>
          <p:nvPr/>
        </p:nvSpPr>
        <p:spPr>
          <a:xfrm>
            <a:off x="6321915" y="21805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R1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82A3B8-A792-4810-A224-5D7751DA0357}"/>
              </a:ext>
            </a:extLst>
          </p:cNvPr>
          <p:cNvSpPr txBox="1"/>
          <p:nvPr/>
        </p:nvSpPr>
        <p:spPr>
          <a:xfrm>
            <a:off x="6312103" y="2653920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R1</a:t>
            </a:r>
          </a:p>
          <a:p>
            <a:r>
              <a:rPr lang="en-US" dirty="0">
                <a:solidFill>
                  <a:srgbClr val="FF0000"/>
                </a:solidFill>
              </a:rPr>
              <a:t>R4 + R1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1296C0-C2E5-4DCE-B1DD-CC692C110A25}"/>
              </a:ext>
            </a:extLst>
          </p:cNvPr>
          <p:cNvSpPr txBox="1"/>
          <p:nvPr/>
        </p:nvSpPr>
        <p:spPr>
          <a:xfrm>
            <a:off x="9323459" y="2284588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R3 - R2/2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/>
              <p:nvPr/>
            </p:nvSpPr>
            <p:spPr>
              <a:xfrm>
                <a:off x="2644506" y="3568612"/>
                <a:ext cx="3199722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06" y="3568612"/>
                <a:ext cx="3199722" cy="1226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/>
              <p:nvPr/>
            </p:nvSpPr>
            <p:spPr>
              <a:xfrm>
                <a:off x="6096000" y="3568612"/>
                <a:ext cx="2792559" cy="1272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7/6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68612"/>
                <a:ext cx="2792559" cy="12728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C9248DD-4AEF-497A-805F-5C1CDFC9B363}"/>
              </a:ext>
            </a:extLst>
          </p:cNvPr>
          <p:cNvSpPr txBox="1"/>
          <p:nvPr/>
        </p:nvSpPr>
        <p:spPr>
          <a:xfrm>
            <a:off x="5019956" y="368260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+R3/3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/>
              <p:nvPr/>
            </p:nvSpPr>
            <p:spPr>
              <a:xfrm>
                <a:off x="2222975" y="5815022"/>
                <a:ext cx="6540958" cy="813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sehingga  det(A)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(−1)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(1)(2)(−3)(</m:t>
                            </m:r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1/3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1/3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=−21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975" y="5815022"/>
                <a:ext cx="6540958" cy="813300"/>
              </a:xfrm>
              <a:prstGeom prst="rect">
                <a:avLst/>
              </a:prstGeom>
              <a:blipFill>
                <a:blip r:embed="rId7"/>
                <a:stretch>
                  <a:fillRect l="-1491" b="-1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631C15E5-C530-4C7C-811A-F4D9D0307F8B}"/>
              </a:ext>
            </a:extLst>
          </p:cNvPr>
          <p:cNvSpPr txBox="1"/>
          <p:nvPr/>
        </p:nvSpPr>
        <p:spPr>
          <a:xfrm>
            <a:off x="2482814" y="4982504"/>
            <a:ext cx="59868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baris,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0</a:t>
            </a:r>
          </a:p>
          <a:p>
            <a:r>
              <a:rPr lang="en-US" sz="2400" dirty="0"/>
              <a:t>Ada </a:t>
            </a:r>
            <a:r>
              <a:rPr lang="en-US" sz="2400" dirty="0" err="1"/>
              <a:t>perkalian</a:t>
            </a:r>
            <a:r>
              <a:rPr lang="en-US" sz="2400" dirty="0"/>
              <a:t> baris 1 </a:t>
            </a:r>
            <a:r>
              <a:rPr lang="en-US" sz="2400" dirty="0" err="1"/>
              <a:t>dengan</a:t>
            </a:r>
            <a:r>
              <a:rPr lang="en-US" sz="2400" dirty="0"/>
              <a:t> 1/3</a:t>
            </a:r>
          </a:p>
        </p:txBody>
      </p:sp>
    </p:spTree>
    <p:extLst>
      <p:ext uri="{BB962C8B-B14F-4D97-AF65-F5344CB8AC3E}">
        <p14:creationId xmlns:p14="http://schemas.microsoft.com/office/powerpoint/2010/main" val="4154243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F1FA7-DA3E-AFD2-5E63-21864CBAE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442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6 (</a:t>
            </a:r>
            <a:r>
              <a:rPr lang="en-US" sz="2400" b="1" dirty="0" err="1"/>
              <a:t>Kuis</a:t>
            </a:r>
            <a:r>
              <a:rPr lang="en-US" sz="2400" b="1" dirty="0"/>
              <a:t> 2021).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24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Jawaban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66986-B94D-4D1C-960B-4893FEEA1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939" y="153352"/>
            <a:ext cx="2142259" cy="15352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429ACF-E7B5-86FB-AB1C-1AB135FFD34A}"/>
              </a:ext>
            </a:extLst>
          </p:cNvPr>
          <p:cNvSpPr txBox="1"/>
          <p:nvPr/>
        </p:nvSpPr>
        <p:spPr>
          <a:xfrm>
            <a:off x="838200" y="1688638"/>
            <a:ext cx="10286998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reduksi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baris 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baris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elementer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7925F5-F528-B98C-5EFA-06F5FA6500B8}"/>
                  </a:ext>
                </a:extLst>
              </p:cNvPr>
              <p:cNvSpPr txBox="1"/>
              <p:nvPr/>
            </p:nvSpPr>
            <p:spPr>
              <a:xfrm>
                <a:off x="838200" y="3298250"/>
                <a:ext cx="10744200" cy="13717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R2 + 2R1; R4 - 2R3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R5 – R4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7925F5-F528-B98C-5EFA-06F5FA650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98250"/>
                <a:ext cx="10744200" cy="13717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A1D2B7C-8998-5ADE-15E6-BA07E48E6471}"/>
              </a:ext>
            </a:extLst>
          </p:cNvPr>
          <p:cNvSpPr txBox="1"/>
          <p:nvPr/>
        </p:nvSpPr>
        <p:spPr>
          <a:xfrm>
            <a:off x="7204364" y="5020142"/>
            <a:ext cx="45165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(1)(-1)(1)(2) = –2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613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F90B-BA7E-4F7C-9C75-CED21194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9EA4D-4AEC-4633-82F0-73B4E1C0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matriks-matriks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OBE: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E94FDB-67EB-42CB-8B34-7F12FBE61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582" y="2702140"/>
            <a:ext cx="1983218" cy="14353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E0FBA7-D173-4E57-B8E4-E5349AD29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582" y="4577478"/>
            <a:ext cx="2212285" cy="15994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453386-945D-42C1-932D-70E0DEA7D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799" y="2642160"/>
            <a:ext cx="2205867" cy="1435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48FCA5-844A-4AEB-95E1-5F56FAE655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4799" y="4454877"/>
            <a:ext cx="2982076" cy="18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02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A045-489E-4996-AA38-12F3F383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Teorema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8793-1CAA-4E7D-8C31-FAD730BFF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388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det(A) = 0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Contoh</a:t>
            </a:r>
            <a:r>
              <a:rPr lang="en-US" dirty="0"/>
              <a:t>: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Jika</a:t>
            </a:r>
            <a:r>
              <a:rPr lang="en-US" dirty="0"/>
              <a:t> A</a:t>
            </a:r>
            <a:r>
              <a:rPr lang="en-US" baseline="30000" dirty="0"/>
              <a:t>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transpose </a:t>
            </a:r>
            <a:r>
              <a:rPr lang="en-US" dirty="0" err="1"/>
              <a:t>dari</a:t>
            </a:r>
            <a:r>
              <a:rPr lang="en-US" dirty="0"/>
              <a:t> A, </a:t>
            </a:r>
            <a:r>
              <a:rPr lang="en-US" dirty="0" err="1"/>
              <a:t>maka</a:t>
            </a:r>
            <a:r>
              <a:rPr lang="en-US" dirty="0"/>
              <a:t> det(A</a:t>
            </a:r>
            <a:r>
              <a:rPr lang="en-US" baseline="30000" dirty="0"/>
              <a:t>T</a:t>
            </a:r>
            <a:r>
              <a:rPr lang="en-US" dirty="0"/>
              <a:t>) = det(A)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3C6D85-0DED-4C38-BD61-BF36AF13F3F0}"/>
                  </a:ext>
                </a:extLst>
              </p:cNvPr>
              <p:cNvSpPr txBox="1"/>
              <p:nvPr/>
            </p:nvSpPr>
            <p:spPr>
              <a:xfrm>
                <a:off x="2296457" y="2725955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3C6D85-0DED-4C38-BD61-BF36AF13F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457" y="2725955"/>
                <a:ext cx="2914114" cy="902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E5ADF4F-F1CE-4B0B-B696-2AA4AA44B990}"/>
              </a:ext>
            </a:extLst>
          </p:cNvPr>
          <p:cNvSpPr txBox="1"/>
          <p:nvPr/>
        </p:nvSpPr>
        <p:spPr>
          <a:xfrm>
            <a:off x="6177282" y="2851662"/>
            <a:ext cx="1412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0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AA69A7E-1315-477A-BCCF-43268552FBA7}"/>
              </a:ext>
            </a:extLst>
          </p:cNvPr>
          <p:cNvSpPr/>
          <p:nvPr/>
        </p:nvSpPr>
        <p:spPr>
          <a:xfrm>
            <a:off x="4968240" y="3082495"/>
            <a:ext cx="1046480" cy="145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C63494-B24B-4A7F-966D-7F0CB95C03B3}"/>
                  </a:ext>
                </a:extLst>
              </p:cNvPr>
              <p:cNvSpPr txBox="1"/>
              <p:nvPr/>
            </p:nvSpPr>
            <p:spPr>
              <a:xfrm>
                <a:off x="2150647" y="4438225"/>
                <a:ext cx="2914114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C63494-B24B-4A7F-966D-7F0CB95C0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647" y="4438225"/>
                <a:ext cx="2914114" cy="895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27F516EB-EF23-4F35-B161-D95BF20E59F2}"/>
              </a:ext>
            </a:extLst>
          </p:cNvPr>
          <p:cNvSpPr/>
          <p:nvPr/>
        </p:nvSpPr>
        <p:spPr>
          <a:xfrm>
            <a:off x="4968240" y="4771440"/>
            <a:ext cx="1046480" cy="145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D62BB1-BFCD-4FF7-B0C4-22B938422138}"/>
              </a:ext>
            </a:extLst>
          </p:cNvPr>
          <p:cNvSpPr txBox="1"/>
          <p:nvPr/>
        </p:nvSpPr>
        <p:spPr>
          <a:xfrm>
            <a:off x="6177281" y="4613263"/>
            <a:ext cx="1790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–91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D92037-24F1-45FA-886E-4D248A7033C1}"/>
                  </a:ext>
                </a:extLst>
              </p:cNvPr>
              <p:cNvSpPr txBox="1"/>
              <p:nvPr/>
            </p:nvSpPr>
            <p:spPr>
              <a:xfrm>
                <a:off x="2084607" y="5527346"/>
                <a:ext cx="2914114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</a:t>
                </a:r>
                <a:r>
                  <a:rPr lang="en-US" sz="2200" baseline="30000" dirty="0"/>
                  <a:t>T</a:t>
                </a:r>
                <a:r>
                  <a:rPr lang="en-US" sz="22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D92037-24F1-45FA-886E-4D248A703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607" y="5527346"/>
                <a:ext cx="2914114" cy="895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row: Right 10">
            <a:extLst>
              <a:ext uri="{FF2B5EF4-FFF2-40B4-BE49-F238E27FC236}">
                <a16:creationId xmlns:a16="http://schemas.microsoft.com/office/drawing/2014/main" id="{627F1E1D-D10D-41E6-91D7-B80EE7B16639}"/>
              </a:ext>
            </a:extLst>
          </p:cNvPr>
          <p:cNvSpPr/>
          <p:nvPr/>
        </p:nvSpPr>
        <p:spPr>
          <a:xfrm>
            <a:off x="4912715" y="5840407"/>
            <a:ext cx="1046480" cy="145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A0704A-4354-46EF-9A03-356EE2405257}"/>
              </a:ext>
            </a:extLst>
          </p:cNvPr>
          <p:cNvSpPr txBox="1"/>
          <p:nvPr/>
        </p:nvSpPr>
        <p:spPr>
          <a:xfrm>
            <a:off x="6019933" y="5374803"/>
            <a:ext cx="51971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(2)(-2)(7) + (4)(-1)(3) + (-3)(1)(5)</a:t>
            </a:r>
          </a:p>
          <a:p>
            <a:r>
              <a:rPr lang="en-US" sz="2400" dirty="0"/>
              <a:t> - (-3)(-2)(3) – (2)(-1)(5) – (4)(1)(7) </a:t>
            </a:r>
          </a:p>
          <a:p>
            <a:r>
              <a:rPr lang="en-US" sz="2400" dirty="0"/>
              <a:t>= -28 – 12 – 15 – 18 + 10 – 28 = –9 1 </a:t>
            </a:r>
          </a:p>
        </p:txBody>
      </p:sp>
    </p:spTree>
    <p:extLst>
      <p:ext uri="{BB962C8B-B14F-4D97-AF65-F5344CB8AC3E}">
        <p14:creationId xmlns:p14="http://schemas.microsoft.com/office/powerpoint/2010/main" val="87062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6543A-9AB4-4BE8-8432-5BCEC934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C1831C-2D25-4C3D-BB8B-245463429F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err="1"/>
                  <a:t>Misalkan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berukuran</a:t>
                </a:r>
                <a:r>
                  <a:rPr lang="en-US" dirty="0"/>
                  <a:t> n x 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dilambangkan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det(A)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C1831C-2D25-4C3D-BB8B-245463429F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/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blipFill>
                <a:blip r:embed="rId3"/>
                <a:stretch>
                  <a:fillRect l="-5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284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EBD2B-100A-4CC7-85BC-14F1A893E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920"/>
            <a:ext cx="10571480" cy="5547043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BC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det(</a:t>
            </a:r>
            <a:r>
              <a:rPr lang="en-US" i="1" dirty="0"/>
              <a:t>A</a:t>
            </a:r>
            <a:r>
              <a:rPr lang="en-US" dirty="0"/>
              <a:t>) = det(</a:t>
            </a:r>
            <a:r>
              <a:rPr lang="en-US" i="1" dirty="0"/>
              <a:t>B</a:t>
            </a:r>
            <a:r>
              <a:rPr lang="en-US" dirty="0"/>
              <a:t>)det(</a:t>
            </a:r>
            <a:r>
              <a:rPr lang="en-US" i="1" dirty="0"/>
              <a:t>C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dan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det(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 0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US" dirty="0">
                <a:sym typeface="Symbol" panose="05050102010706020507" pitchFamily="18" charset="2"/>
              </a:rPr>
              <a:t>det(A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 =  1/(det(A)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</a:t>
            </a:r>
            <a:r>
              <a:rPr lang="en-US" dirty="0" err="1">
                <a:sym typeface="Symbol" panose="05050102010706020507" pitchFamily="18" charset="2"/>
              </a:rPr>
              <a:t>Bukti</a:t>
            </a:r>
            <a:r>
              <a:rPr lang="en-US" dirty="0">
                <a:sym typeface="Symbol" panose="05050102010706020507" pitchFamily="18" charset="2"/>
              </a:rPr>
              <a:t>:  </a:t>
            </a:r>
            <a:r>
              <a:rPr lang="en-US" i="1" dirty="0">
                <a:sym typeface="Symbol" panose="05050102010706020507" pitchFamily="18" charset="2"/>
              </a:rPr>
              <a:t>AA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 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i="1" dirty="0">
                <a:sym typeface="Symbol" panose="05050102010706020507" pitchFamily="18" charset="2"/>
              </a:rPr>
              <a:t>	        </a:t>
            </a:r>
            <a:r>
              <a:rPr lang="en-US" dirty="0">
                <a:sym typeface="Symbol" panose="05050102010706020507" pitchFamily="18" charset="2"/>
              </a:rPr>
              <a:t>det(</a:t>
            </a:r>
            <a:r>
              <a:rPr lang="en-US" i="1" dirty="0">
                <a:sym typeface="Symbol" panose="05050102010706020507" pitchFamily="18" charset="2"/>
              </a:rPr>
              <a:t>AA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 = det(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        det(A)det(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	= 1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	         det(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 = 1/det(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)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8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6785B0-0146-67BD-855B-EF7A5465A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278" y="1270635"/>
            <a:ext cx="8641042" cy="443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02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991C45-99F0-2C10-88A9-F1FF31C07D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0436"/>
                <a:ext cx="10515600" cy="5456527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7 (</a:t>
                </a:r>
                <a:r>
                  <a:rPr lang="en-US" sz="2400" b="1" dirty="0" err="1"/>
                  <a:t>Kuis</a:t>
                </a:r>
                <a:r>
                  <a:rPr lang="en-US" sz="2400" b="1" dirty="0"/>
                  <a:t> 2021).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Diberikan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matriks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berikut</a:t>
                </a:r>
                <a:r>
                  <a:rPr lang="en-ID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 =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Jika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diketahui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det(A) = 5  dan t = 2,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hitunglah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determinan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 (3A</a:t>
                </a:r>
                <a:r>
                  <a:rPr lang="en-US" sz="20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–1 </a:t>
                </a: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                     b).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		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/>
                            </m:ctrlPr>
                          </m:mPr>
                          <m:mr>
                            <m:e>
                              <m:r>
                                <a:rPr lang="en-US" sz="2200" i="1"/>
                                <m:t>𝑎</m:t>
                              </m:r>
                              <m:r>
                                <a:rPr lang="en-US" sz="2200" i="1"/>
                                <m:t>+</m:t>
                              </m:r>
                              <m:r>
                                <a:rPr lang="en-US" sz="2200" i="1"/>
                                <m:t>𝑡𝑑</m:t>
                              </m:r>
                            </m:e>
                            <m:e>
                              <m:r>
                                <a:rPr lang="en-US" sz="2200" i="1"/>
                                <m:t>𝑏</m:t>
                              </m:r>
                              <m:r>
                                <a:rPr lang="en-US" sz="2200" i="1"/>
                                <m:t>+</m:t>
                              </m:r>
                              <m:r>
                                <a:rPr lang="en-US" sz="2200" i="1"/>
                                <m:t>𝑡𝑒</m:t>
                              </m:r>
                            </m:e>
                            <m:e>
                              <m:r>
                                <a:rPr lang="en-US" sz="2200" i="1"/>
                                <m:t>𝑐</m:t>
                              </m:r>
                              <m:r>
                                <a:rPr lang="en-US" sz="2200" i="1"/>
                                <m:t>+</m:t>
                              </m:r>
                              <m:r>
                                <a:rPr lang="en-US" sz="2200" i="1"/>
                                <m:t>𝑡𝑓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/>
                                <m:t>𝑑</m:t>
                              </m:r>
                              <m:r>
                                <a:rPr lang="en-US" sz="2200" i="1"/>
                                <m:t>+</m:t>
                              </m:r>
                              <m:r>
                                <a:rPr lang="en-US" sz="2200" i="1"/>
                                <m:t>𝑡𝑎</m:t>
                              </m:r>
                            </m:e>
                            <m:e>
                              <m:r>
                                <a:rPr lang="en-US" sz="2200" i="1"/>
                                <m:t>𝑒</m:t>
                              </m:r>
                              <m:r>
                                <a:rPr lang="en-US" sz="2200" i="1"/>
                                <m:t>+</m:t>
                              </m:r>
                              <m:r>
                                <a:rPr lang="en-US" sz="2200" i="1"/>
                                <m:t>𝑡𝑏</m:t>
                              </m:r>
                            </m:e>
                            <m:e>
                              <m:r>
                                <a:rPr lang="en-US" sz="2200" i="1"/>
                                <m:t>𝑓</m:t>
                              </m:r>
                              <m:r>
                                <a:rPr lang="en-US" sz="2200" i="1"/>
                                <m:t>+</m:t>
                              </m:r>
                              <m:r>
                                <a:rPr lang="en-US" sz="2200" i="1"/>
                                <m:t>𝑡𝑐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/>
                                <m:t>𝑔</m:t>
                              </m:r>
                            </m:e>
                            <m:e>
                              <m:r>
                                <a:rPr lang="en-US" sz="2200" i="1"/>
                                <m:t>h</m:t>
                              </m:r>
                            </m:e>
                            <m:e>
                              <m:r>
                                <a:rPr lang="en-US" sz="2200" i="1"/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u="sng" dirty="0"/>
                  <a:t>:</a:t>
                </a:r>
              </a:p>
              <a:p>
                <a:pPr marL="457200" indent="-457200">
                  <a:buAutoNum type="alphaLcParenR"/>
                </a:pPr>
                <a:r>
                  <a:rPr lang="en-US" sz="2400" dirty="0"/>
                  <a:t>det(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3A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3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det(A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27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det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⁡(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</m:num>
                      <m:den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457200" indent="-457200">
                  <a:buAutoNum type="alphaLcParenR"/>
                </a:pPr>
                <a:endParaRPr lang="en-US" sz="2400" dirty="0"/>
              </a:p>
              <a:p>
                <a:pPr marL="457200" indent="-457200">
                  <a:buAutoNum type="alphaLcParenR"/>
                </a:pPr>
                <a:r>
                  <a:rPr lang="en-US" sz="2400" dirty="0"/>
                  <a:t>det</a:t>
                </a:r>
                <a:r>
                  <a:rPr lang="en-US" sz="2400" dirty="0">
                    <a:effectLst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(2)(3) det</a:t>
                </a:r>
                <a:r>
                  <a:rPr lang="en-US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(2)(3)(–1) det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				         = (2)(3)(–1)(5) = –30 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991C45-99F0-2C10-88A9-F1FF31C07D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0436"/>
                <a:ext cx="10515600" cy="5456527"/>
              </a:xfrm>
              <a:blipFill>
                <a:blip r:embed="rId2"/>
                <a:stretch>
                  <a:fillRect l="-928" t="-782" b="-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02932C-C43B-58B2-133B-62531AE36DA9}"/>
                  </a:ext>
                </a:extLst>
              </p:cNvPr>
              <p:cNvSpPr txBox="1"/>
              <p:nvPr/>
            </p:nvSpPr>
            <p:spPr>
              <a:xfrm>
                <a:off x="8354291" y="401591"/>
                <a:ext cx="2105891" cy="1083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02932C-C43B-58B2-133B-62531AE36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4291" y="401591"/>
                <a:ext cx="2105891" cy="10831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360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10FE9E-5C0A-63F8-9402-6CE88AD870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48145"/>
                <a:ext cx="10515600" cy="542881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c)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det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𝑡𝑑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𝑡𝑒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𝑡𝑓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𝑡𝑎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𝑡𝑏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R1 – </a:t>
                </a:r>
                <a:r>
                  <a:rPr lang="en-US" sz="2000" i="1" dirty="0"/>
                  <a:t>t </a:t>
                </a:r>
                <a:r>
                  <a:rPr lang="en-US" sz="2000" dirty="0"/>
                  <a:t>R2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𝑡𝑏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𝑡𝑏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det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𝑡𝑏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(1 – t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) det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𝑡𝑎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𝑡𝑏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R2 – </a:t>
                </a:r>
                <a:r>
                  <a:rPr lang="en-US" sz="2000" i="1" dirty="0"/>
                  <a:t>t </a:t>
                </a:r>
                <a:r>
                  <a:rPr lang="en-US" sz="2000" dirty="0"/>
                  <a:t>R1  </a:t>
                </a:r>
              </a:p>
              <a:p>
                <a:pPr marL="0" indent="0">
                  <a:buNone/>
                </a:pPr>
                <a:r>
                  <a:rPr lang="en-US" sz="2000" dirty="0"/>
                  <a:t>     = (1 – </a:t>
                </a:r>
                <a:r>
                  <a:rPr lang="en-US" sz="2000" i="1" dirty="0"/>
                  <a:t>t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) det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= (1 –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) (5)  = (– 3) (5) =  –15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10FE9E-5C0A-63F8-9402-6CE88AD870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48145"/>
                <a:ext cx="10515600" cy="5428818"/>
              </a:xfrm>
              <a:blipFill>
                <a:blip r:embed="rId2"/>
                <a:stretch>
                  <a:fillRect l="-928" t="-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7EF5076-FE71-AF6D-F4EC-B999559D9BFB}"/>
              </a:ext>
            </a:extLst>
          </p:cNvPr>
          <p:cNvSpPr txBox="1"/>
          <p:nvPr/>
        </p:nvSpPr>
        <p:spPr>
          <a:xfrm>
            <a:off x="4752109" y="74814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F1D0EB-99F8-67C9-67DA-43C22E98A513}"/>
              </a:ext>
            </a:extLst>
          </p:cNvPr>
          <p:cNvSpPr txBox="1"/>
          <p:nvPr/>
        </p:nvSpPr>
        <p:spPr>
          <a:xfrm>
            <a:off x="9836727" y="3574472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</p:spTree>
    <p:extLst>
      <p:ext uri="{BB962C8B-B14F-4D97-AF65-F5344CB8AC3E}">
        <p14:creationId xmlns:p14="http://schemas.microsoft.com/office/powerpoint/2010/main" val="4175133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ADD4AA-D503-6E97-5B5B-60BD3704BF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65018"/>
                <a:ext cx="10515600" cy="5511945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buNone/>
                </a:pPr>
                <a:r>
                  <a:rPr lang="en-US" b="1" dirty="0"/>
                  <a:t>Latihan (</a:t>
                </a:r>
                <a:r>
                  <a:rPr lang="en-US" b="1" dirty="0" err="1"/>
                  <a:t>Kuis</a:t>
                </a:r>
                <a:r>
                  <a:rPr lang="en-US" b="1" dirty="0"/>
                  <a:t> 2022)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Diketahui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determinan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dari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matriks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A 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-10, 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hitunglah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determinan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 A</a:t>
                </a:r>
                <a:r>
                  <a:rPr lang="en-ID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–1 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 A</a:t>
                </a:r>
                <a:r>
                  <a:rPr lang="en-ID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 2A</a:t>
                </a:r>
                <a:r>
                  <a:rPr lang="en-ID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Matrik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+2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ADD4AA-D503-6E97-5B5B-60BD3704BF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65018"/>
                <a:ext cx="10515600" cy="5511945"/>
              </a:xfrm>
              <a:blipFill>
                <a:blip r:embed="rId2"/>
                <a:stretch>
                  <a:fillRect l="-1217" t="-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17A8CD3-2571-F49B-A977-4780CD988055}"/>
              </a:ext>
            </a:extLst>
          </p:cNvPr>
          <p:cNvSpPr txBox="1"/>
          <p:nvPr/>
        </p:nvSpPr>
        <p:spPr>
          <a:xfrm flipH="1">
            <a:off x="8052086" y="5486401"/>
            <a:ext cx="292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Kerjakan</a:t>
            </a:r>
            <a:r>
              <a:rPr lang="en-US" sz="24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93903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BD48-8803-8FFB-DFF1-87380DD52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6DCCF-17CB-BC93-3C15-8F85E481BC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7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FEA4-A3B7-4298-BB28-9CBEA3479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err="1"/>
              <a:t>Determinan</a:t>
            </a:r>
            <a:r>
              <a:rPr lang="en-US" sz="4000" b="1" dirty="0"/>
              <a:t> </a:t>
            </a:r>
            <a:r>
              <a:rPr lang="en-US" sz="4000" b="1" dirty="0" err="1"/>
              <a:t>matriks</a:t>
            </a:r>
            <a:r>
              <a:rPr lang="en-US" sz="4000" b="1" dirty="0"/>
              <a:t> 2 x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2 x 2: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maka</a:t>
            </a:r>
            <a:r>
              <a:rPr lang="en-US" dirty="0"/>
              <a:t> det(A) = </a:t>
            </a:r>
            <a:r>
              <a:rPr lang="en-US" i="1" dirty="0"/>
              <a:t>a</a:t>
            </a:r>
            <a:r>
              <a:rPr lang="en-US" baseline="-25000" dirty="0"/>
              <a:t>11</a:t>
            </a:r>
            <a:r>
              <a:rPr lang="en-US" i="1" dirty="0"/>
              <a:t>a</a:t>
            </a:r>
            <a:r>
              <a:rPr lang="en-US" baseline="-25000" dirty="0"/>
              <a:t>22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baseline="-25000" dirty="0"/>
              <a:t>12</a:t>
            </a:r>
            <a:r>
              <a:rPr lang="en-US" i="1" dirty="0"/>
              <a:t>a</a:t>
            </a:r>
            <a:r>
              <a:rPr lang="en-US" baseline="-25000" dirty="0"/>
              <a:t>21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r>
              <a:rPr lang="en-US" dirty="0"/>
              <a:t>                          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det(A) = (3)(4) – (2)(-1) = 12 + 2 = 14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F93E50-FBC9-4E5E-B6B9-38456D03672D}"/>
                  </a:ext>
                </a:extLst>
              </p:cNvPr>
              <p:cNvSpPr txBox="1"/>
              <p:nvPr/>
            </p:nvSpPr>
            <p:spPr>
              <a:xfrm>
                <a:off x="2397760" y="2619304"/>
                <a:ext cx="2222275" cy="766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F93E50-FBC9-4E5E-B6B9-38456D0367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760" y="2619304"/>
                <a:ext cx="2222275" cy="766877"/>
              </a:xfrm>
              <a:prstGeom prst="rect">
                <a:avLst/>
              </a:prstGeom>
              <a:blipFill>
                <a:blip r:embed="rId2"/>
                <a:stretch>
                  <a:fillRect l="-9589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/>
              <p:nvPr/>
            </p:nvSpPr>
            <p:spPr>
              <a:xfrm>
                <a:off x="5314786" y="4395442"/>
                <a:ext cx="1838004" cy="715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86" y="4395442"/>
                <a:ext cx="1838004" cy="715645"/>
              </a:xfrm>
              <a:prstGeom prst="rect">
                <a:avLst/>
              </a:prstGeom>
              <a:blipFill>
                <a:blip r:embed="rId3"/>
                <a:stretch>
                  <a:fillRect l="-11960" b="-11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83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FEA4-A3B7-4298-BB28-9CBEA3479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60" y="568959"/>
            <a:ext cx="10748054" cy="6094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err="1"/>
              <a:t>Determinan</a:t>
            </a:r>
            <a:r>
              <a:rPr lang="en-US" sz="4000" b="1" dirty="0"/>
              <a:t> </a:t>
            </a:r>
            <a:r>
              <a:rPr lang="en-US" sz="4000" b="1" dirty="0" err="1"/>
              <a:t>matriks</a:t>
            </a:r>
            <a:r>
              <a:rPr lang="en-US" sz="4000" b="1" dirty="0"/>
              <a:t> 3 x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berukuran</a:t>
            </a:r>
            <a:r>
              <a:rPr lang="en-US" sz="2400" dirty="0"/>
              <a:t> 3 x3: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 det(A) = (</a:t>
            </a:r>
            <a:r>
              <a:rPr lang="en-US" sz="2400" i="1" dirty="0"/>
              <a:t>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33  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12</a:t>
            </a:r>
            <a:r>
              <a:rPr lang="en-US" sz="2400" i="1" dirty="0"/>
              <a:t>a</a:t>
            </a:r>
            <a:r>
              <a:rPr lang="en-US" sz="2400" baseline="-25000" dirty="0"/>
              <a:t>21</a:t>
            </a:r>
            <a:r>
              <a:rPr lang="en-US" sz="2400" i="1" dirty="0"/>
              <a:t>a</a:t>
            </a:r>
            <a:r>
              <a:rPr lang="en-US" sz="2400" baseline="-25000" dirty="0"/>
              <a:t>31  </a:t>
            </a:r>
            <a:r>
              <a:rPr lang="en-US" sz="2400" dirty="0"/>
              <a:t>+</a:t>
            </a:r>
            <a:r>
              <a:rPr lang="en-US" sz="2400" baseline="-25000" dirty="0"/>
              <a:t>  </a:t>
            </a:r>
            <a:r>
              <a:rPr lang="en-US" sz="2400" i="1" dirty="0"/>
              <a:t>a</a:t>
            </a:r>
            <a:r>
              <a:rPr lang="en-US" sz="2400" baseline="-25000" dirty="0"/>
              <a:t>13</a:t>
            </a:r>
            <a:r>
              <a:rPr lang="en-US" sz="2400" i="1" dirty="0"/>
              <a:t>a</a:t>
            </a:r>
            <a:r>
              <a:rPr lang="en-US" sz="2400" baseline="-25000" dirty="0"/>
              <a:t>21</a:t>
            </a:r>
            <a:r>
              <a:rPr lang="en-US" sz="2400" i="1" dirty="0"/>
              <a:t>a</a:t>
            </a:r>
            <a:r>
              <a:rPr lang="en-US" sz="2400" baseline="-25000" dirty="0"/>
              <a:t>32</a:t>
            </a:r>
            <a:r>
              <a:rPr lang="en-US" sz="2400" dirty="0"/>
              <a:t>)</a:t>
            </a:r>
            <a:r>
              <a:rPr lang="en-US" sz="2400" i="1" dirty="0"/>
              <a:t> – 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baseline="-25000" dirty="0"/>
              <a:t>13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i="1" dirty="0"/>
              <a:t>a</a:t>
            </a:r>
            <a:r>
              <a:rPr lang="en-US" sz="2400" baseline="-25000" dirty="0"/>
              <a:t>31</a:t>
            </a:r>
            <a:r>
              <a:rPr lang="en-US" sz="2400" i="1" dirty="0"/>
              <a:t> </a:t>
            </a:r>
            <a:r>
              <a:rPr lang="en-US" sz="2400" dirty="0"/>
              <a:t>+</a:t>
            </a:r>
            <a:r>
              <a:rPr lang="en-US" sz="2400" i="1" dirty="0"/>
              <a:t> 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23</a:t>
            </a:r>
            <a:r>
              <a:rPr lang="en-US" sz="2400" i="1" dirty="0"/>
              <a:t>a</a:t>
            </a:r>
            <a:r>
              <a:rPr lang="en-US" sz="2400" baseline="-25000" dirty="0"/>
              <a:t>32</a:t>
            </a:r>
            <a:r>
              <a:rPr lang="en-US" sz="2400" i="1" dirty="0"/>
              <a:t> </a:t>
            </a:r>
            <a:r>
              <a:rPr lang="en-US" sz="2400" dirty="0"/>
              <a:t>+</a:t>
            </a:r>
            <a:r>
              <a:rPr lang="en-US" sz="2400" i="1" dirty="0"/>
              <a:t> a</a:t>
            </a:r>
            <a:r>
              <a:rPr lang="en-US" sz="2400" baseline="-25000" dirty="0"/>
              <a:t>12</a:t>
            </a:r>
            <a:r>
              <a:rPr lang="en-US" sz="2400" i="1" dirty="0"/>
              <a:t>a</a:t>
            </a:r>
            <a:r>
              <a:rPr lang="en-US" sz="2400" baseline="-25000" dirty="0"/>
              <a:t>21</a:t>
            </a:r>
            <a:r>
              <a:rPr lang="en-US" sz="2400" i="1" dirty="0"/>
              <a:t>a</a:t>
            </a:r>
            <a:r>
              <a:rPr lang="en-US" sz="2400" baseline="-25000" dirty="0"/>
              <a:t>33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r>
              <a:rPr lang="en-US" sz="2400" dirty="0"/>
              <a:t>                                   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det(A) ={ (2)(-2)(7) + (1)(5)(-3) + (3)(4)(-1)} –</a:t>
            </a:r>
          </a:p>
          <a:p>
            <a:pPr marL="0" indent="0">
              <a:buNone/>
            </a:pPr>
            <a:r>
              <a:rPr lang="en-US" sz="2400" dirty="0"/>
              <a:t>               {(3)(-2)(-3) + (2)(5)(-1) + (1)(4)(7)</a:t>
            </a:r>
          </a:p>
          <a:p>
            <a:pPr marL="0" indent="0">
              <a:buNone/>
            </a:pPr>
            <a:r>
              <a:rPr lang="en-US" sz="2400" dirty="0"/>
              <a:t>             = -28 – 15 – 12 – 18 + 10 - 28 = -91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/>
              <p:nvPr/>
            </p:nvSpPr>
            <p:spPr>
              <a:xfrm>
                <a:off x="4084617" y="3894355"/>
                <a:ext cx="2914114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617" y="3894355"/>
                <a:ext cx="2914114" cy="8952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CC5321-599C-45DF-AE36-757466C7FA9D}"/>
                  </a:ext>
                </a:extLst>
              </p:cNvPr>
              <p:cNvSpPr txBox="1"/>
              <p:nvPr/>
            </p:nvSpPr>
            <p:spPr>
              <a:xfrm>
                <a:off x="2235200" y="2197266"/>
                <a:ext cx="2662717" cy="977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CC5321-599C-45DF-AE36-757466C7F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200" y="2197266"/>
                <a:ext cx="2662717" cy="977575"/>
              </a:xfrm>
              <a:prstGeom prst="rect">
                <a:avLst/>
              </a:prstGeom>
              <a:blipFill>
                <a:blip r:embed="rId3"/>
                <a:stretch>
                  <a:fillRect l="-7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CEBAE1-F2FF-4B79-AE13-E168CBC68D07}"/>
                  </a:ext>
                </a:extLst>
              </p:cNvPr>
              <p:cNvSpPr txBox="1"/>
              <p:nvPr/>
            </p:nvSpPr>
            <p:spPr>
              <a:xfrm>
                <a:off x="5962725" y="2197266"/>
                <a:ext cx="2729329" cy="9775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32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CEBAE1-F2FF-4B79-AE13-E168CBC68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725" y="2197266"/>
                <a:ext cx="2729329" cy="977575"/>
              </a:xfrm>
              <a:prstGeom prst="rect">
                <a:avLst/>
              </a:prstGeom>
              <a:blipFill>
                <a:blip r:embed="rId4"/>
                <a:stretch>
                  <a:fillRect r="-23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8F915F-567A-4274-B52F-6D4B2C491E47}"/>
              </a:ext>
            </a:extLst>
          </p:cNvPr>
          <p:cNvCxnSpPr/>
          <p:nvPr/>
        </p:nvCxnSpPr>
        <p:spPr>
          <a:xfrm>
            <a:off x="5868133" y="2096773"/>
            <a:ext cx="2261966" cy="1178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EB0AFC6-3E7E-4B37-9A13-2F8057536C74}"/>
              </a:ext>
            </a:extLst>
          </p:cNvPr>
          <p:cNvCxnSpPr/>
          <p:nvPr/>
        </p:nvCxnSpPr>
        <p:spPr>
          <a:xfrm>
            <a:off x="6430088" y="2051749"/>
            <a:ext cx="2261966" cy="1178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5BCD12-D2A5-45E0-8604-A0750B4AABFF}"/>
              </a:ext>
            </a:extLst>
          </p:cNvPr>
          <p:cNvCxnSpPr/>
          <p:nvPr/>
        </p:nvCxnSpPr>
        <p:spPr>
          <a:xfrm>
            <a:off x="7254886" y="2051749"/>
            <a:ext cx="2261966" cy="1178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32DFE1-DDDE-4F50-82A2-3B12D5746C39}"/>
              </a:ext>
            </a:extLst>
          </p:cNvPr>
          <p:cNvCxnSpPr>
            <a:cxnSpLocks/>
          </p:cNvCxnSpPr>
          <p:nvPr/>
        </p:nvCxnSpPr>
        <p:spPr>
          <a:xfrm flipH="1">
            <a:off x="5867363" y="2051749"/>
            <a:ext cx="2262736" cy="117856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4609215-6137-4D83-8894-049DC8D982A7}"/>
              </a:ext>
            </a:extLst>
          </p:cNvPr>
          <p:cNvCxnSpPr>
            <a:cxnSpLocks/>
          </p:cNvCxnSpPr>
          <p:nvPr/>
        </p:nvCxnSpPr>
        <p:spPr>
          <a:xfrm flipH="1">
            <a:off x="6692161" y="2067548"/>
            <a:ext cx="2262736" cy="117856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7CB779D-5804-44D1-908F-EE3A69D299C4}"/>
              </a:ext>
            </a:extLst>
          </p:cNvPr>
          <p:cNvCxnSpPr>
            <a:cxnSpLocks/>
          </p:cNvCxnSpPr>
          <p:nvPr/>
        </p:nvCxnSpPr>
        <p:spPr>
          <a:xfrm flipH="1">
            <a:off x="7403672" y="2075907"/>
            <a:ext cx="2262736" cy="117856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C8DD29-CC26-4993-B6F4-EFE7353C1489}"/>
                  </a:ext>
                </a:extLst>
              </p:cNvPr>
              <p:cNvSpPr txBox="1"/>
              <p:nvPr/>
            </p:nvSpPr>
            <p:spPr>
              <a:xfrm>
                <a:off x="7254886" y="4992008"/>
                <a:ext cx="3888829" cy="9244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mr>
                    </m:m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C8DD29-CC26-4993-B6F4-EFE7353C1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886" y="4992008"/>
                <a:ext cx="3888829" cy="9244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0D229A-E9F1-4C3C-B74A-9DD4303B1604}"/>
              </a:ext>
            </a:extLst>
          </p:cNvPr>
          <p:cNvCxnSpPr>
            <a:cxnSpLocks/>
          </p:cNvCxnSpPr>
          <p:nvPr/>
        </p:nvCxnSpPr>
        <p:spPr>
          <a:xfrm flipH="1">
            <a:off x="7807498" y="4992008"/>
            <a:ext cx="1709354" cy="103690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BE69D4-A16E-4247-89D8-E06556CFDA95}"/>
              </a:ext>
            </a:extLst>
          </p:cNvPr>
          <p:cNvCxnSpPr>
            <a:cxnSpLocks/>
          </p:cNvCxnSpPr>
          <p:nvPr/>
        </p:nvCxnSpPr>
        <p:spPr>
          <a:xfrm flipH="1">
            <a:off x="8385869" y="4992008"/>
            <a:ext cx="1598959" cy="101868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2E2D8E8-FF0A-4D6B-8ABD-E5ACD436004B}"/>
              </a:ext>
            </a:extLst>
          </p:cNvPr>
          <p:cNvCxnSpPr>
            <a:cxnSpLocks/>
          </p:cNvCxnSpPr>
          <p:nvPr/>
        </p:nvCxnSpPr>
        <p:spPr>
          <a:xfrm flipH="1">
            <a:off x="9130151" y="4992008"/>
            <a:ext cx="1433048" cy="991878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61DC683-481B-4214-B56B-B206536D88E2}"/>
              </a:ext>
            </a:extLst>
          </p:cNvPr>
          <p:cNvCxnSpPr>
            <a:cxnSpLocks/>
          </p:cNvCxnSpPr>
          <p:nvPr/>
        </p:nvCxnSpPr>
        <p:spPr>
          <a:xfrm>
            <a:off x="7984754" y="5035128"/>
            <a:ext cx="1724612" cy="9937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E36644B-9CB2-4C56-B72A-DE63996CCB35}"/>
              </a:ext>
            </a:extLst>
          </p:cNvPr>
          <p:cNvCxnSpPr>
            <a:cxnSpLocks/>
          </p:cNvCxnSpPr>
          <p:nvPr/>
        </p:nvCxnSpPr>
        <p:spPr>
          <a:xfrm>
            <a:off x="8568222" y="5013568"/>
            <a:ext cx="1724612" cy="9937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24D184E-2206-4552-8DE7-EB7367BCBBF5}"/>
              </a:ext>
            </a:extLst>
          </p:cNvPr>
          <p:cNvCxnSpPr>
            <a:cxnSpLocks/>
          </p:cNvCxnSpPr>
          <p:nvPr/>
        </p:nvCxnSpPr>
        <p:spPr>
          <a:xfrm>
            <a:off x="9182239" y="5026017"/>
            <a:ext cx="1724612" cy="9937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57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CEB2-29A3-4B8B-BA7E-3EAABA326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Segitiga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7C92C-0896-40F6-892A-CCB340781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649607" cy="477487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(</a:t>
            </a:r>
            <a:r>
              <a:rPr lang="en-US" sz="2400" i="1" dirty="0"/>
              <a:t>upper triangular</a:t>
            </a:r>
            <a:r>
              <a:rPr lang="en-US" sz="2400" dirty="0"/>
              <a:t>):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u="sng" dirty="0"/>
              <a:t>di </a:t>
            </a:r>
            <a:r>
              <a:rPr lang="en-US" sz="2400" u="sng" dirty="0" err="1"/>
              <a:t>bawah</a:t>
            </a:r>
            <a:r>
              <a:rPr lang="en-US" sz="2400" u="sng" dirty="0"/>
              <a:t> </a:t>
            </a:r>
            <a:r>
              <a:rPr lang="en-US" sz="2400" dirty="0"/>
              <a:t>diagonal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triangular</a:t>
            </a:r>
            <a:r>
              <a:rPr lang="en-US" sz="2400" dirty="0"/>
              <a:t>):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i="1" dirty="0"/>
              <a:t>di </a:t>
            </a:r>
            <a:r>
              <a:rPr lang="en-US" sz="2400" i="1" dirty="0" err="1"/>
              <a:t>atas</a:t>
            </a:r>
            <a:r>
              <a:rPr lang="en-US" sz="2400" i="1" dirty="0"/>
              <a:t> </a:t>
            </a:r>
            <a:r>
              <a:rPr lang="en-US" sz="2400" dirty="0"/>
              <a:t>diagonal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endParaRPr lang="en-US" sz="2400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398E90-678E-495E-A7A3-C85F571829BC}"/>
                  </a:ext>
                </a:extLst>
              </p:cNvPr>
              <p:cNvSpPr txBox="1"/>
              <p:nvPr/>
            </p:nvSpPr>
            <p:spPr>
              <a:xfrm>
                <a:off x="2224220" y="2620153"/>
                <a:ext cx="3490123" cy="1365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398E90-678E-495E-A7A3-C85F57182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220" y="2620153"/>
                <a:ext cx="3490123" cy="1365182"/>
              </a:xfrm>
              <a:prstGeom prst="rect">
                <a:avLst/>
              </a:prstGeom>
              <a:blipFill>
                <a:blip r:embed="rId2"/>
                <a:stretch>
                  <a:fillRect l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95A693-39AC-46DE-B762-364CB56E2EB4}"/>
                  </a:ext>
                </a:extLst>
              </p:cNvPr>
              <p:cNvSpPr txBox="1"/>
              <p:nvPr/>
            </p:nvSpPr>
            <p:spPr>
              <a:xfrm>
                <a:off x="2297793" y="5120224"/>
                <a:ext cx="3497239" cy="1415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95A693-39AC-46DE-B762-364CB56E2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793" y="5120224"/>
                <a:ext cx="3497239" cy="1415131"/>
              </a:xfrm>
              <a:prstGeom prst="rect">
                <a:avLst/>
              </a:prstGeom>
              <a:blipFill>
                <a:blip r:embed="rId3"/>
                <a:stretch>
                  <a:fillRect l="-3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81E0587-4E65-4EF7-8AF9-720361839348}"/>
              </a:ext>
            </a:extLst>
          </p:cNvPr>
          <p:cNvSpPr txBox="1"/>
          <p:nvPr/>
        </p:nvSpPr>
        <p:spPr>
          <a:xfrm>
            <a:off x="7173489" y="3016251"/>
            <a:ext cx="2794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</a:t>
            </a:r>
            <a:r>
              <a:rPr lang="en-US" sz="2400" i="1" dirty="0"/>
              <a:t>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33</a:t>
            </a:r>
            <a:r>
              <a:rPr lang="en-US" sz="2400" i="1" dirty="0"/>
              <a:t>a</a:t>
            </a:r>
            <a:r>
              <a:rPr lang="en-US" sz="2400" baseline="-25000" dirty="0"/>
              <a:t>44</a:t>
            </a:r>
            <a:endParaRPr lang="en-US" sz="24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523C147-2F35-46F6-B798-82749406AD5A}"/>
              </a:ext>
            </a:extLst>
          </p:cNvPr>
          <p:cNvSpPr/>
          <p:nvPr/>
        </p:nvSpPr>
        <p:spPr>
          <a:xfrm>
            <a:off x="6001407" y="3247083"/>
            <a:ext cx="1019503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2E9A67B-2A5B-42EB-9FAF-729ED28C8DBD}"/>
              </a:ext>
            </a:extLst>
          </p:cNvPr>
          <p:cNvSpPr/>
          <p:nvPr/>
        </p:nvSpPr>
        <p:spPr>
          <a:xfrm>
            <a:off x="6001406" y="5712372"/>
            <a:ext cx="1019503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699986-1950-498D-9F1D-3F7E46AB0EE9}"/>
              </a:ext>
            </a:extLst>
          </p:cNvPr>
          <p:cNvSpPr txBox="1"/>
          <p:nvPr/>
        </p:nvSpPr>
        <p:spPr>
          <a:xfrm>
            <a:off x="7254625" y="5596955"/>
            <a:ext cx="2794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</a:t>
            </a:r>
            <a:r>
              <a:rPr lang="en-US" sz="2400" i="1" dirty="0"/>
              <a:t>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33</a:t>
            </a:r>
            <a:r>
              <a:rPr lang="en-US" sz="2400" i="1" dirty="0"/>
              <a:t>a</a:t>
            </a:r>
            <a:r>
              <a:rPr lang="en-US" sz="2400" baseline="-25000" dirty="0"/>
              <a:t>44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8672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3E098-9CD3-4FC5-8C22-908443E2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8786"/>
            <a:ext cx="10515600" cy="5812221"/>
          </a:xfrm>
        </p:spPr>
        <p:txBody>
          <a:bodyPr>
            <a:normAutofit/>
          </a:bodyPr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n x n,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    det(A) = </a:t>
            </a:r>
            <a:r>
              <a:rPr lang="en-US" i="1" dirty="0"/>
              <a:t>a</a:t>
            </a:r>
            <a:r>
              <a:rPr lang="en-US" baseline="-25000" dirty="0"/>
              <a:t>11</a:t>
            </a:r>
            <a:r>
              <a:rPr lang="en-US" i="1" dirty="0"/>
              <a:t>a</a:t>
            </a:r>
            <a:r>
              <a:rPr lang="en-US" baseline="-25000" dirty="0"/>
              <a:t>22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33</a:t>
            </a:r>
            <a:r>
              <a:rPr lang="en-US" dirty="0"/>
              <a:t>…</a:t>
            </a:r>
            <a:r>
              <a:rPr lang="en-US" i="1" dirty="0"/>
              <a:t> </a:t>
            </a:r>
            <a:r>
              <a:rPr lang="en-US" i="1" dirty="0" err="1"/>
              <a:t>a</a:t>
            </a:r>
            <a:r>
              <a:rPr lang="en-US" baseline="-25000" dirty="0" err="1"/>
              <a:t>nn</a:t>
            </a:r>
            <a:r>
              <a:rPr lang="en-US" baseline="-25000" dirty="0"/>
              <a:t> 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.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  det(A) = (3)(4)(-2)(1) = -24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051EA8-399A-4C61-A904-9DC767ED9D0A}"/>
                  </a:ext>
                </a:extLst>
              </p:cNvPr>
              <p:cNvSpPr/>
              <p:nvPr/>
            </p:nvSpPr>
            <p:spPr>
              <a:xfrm>
                <a:off x="2732689" y="3833564"/>
                <a:ext cx="3100552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051EA8-399A-4C61-A904-9DC767ED9D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689" y="3833564"/>
                <a:ext cx="3100552" cy="1452962"/>
              </a:xfrm>
              <a:prstGeom prst="rect">
                <a:avLst/>
              </a:prstGeom>
              <a:blipFill>
                <a:blip r:embed="rId2"/>
                <a:stretch>
                  <a:fillRect l="-2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4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DFC4-03E1-4BFE-9802-3337B1902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3683"/>
            <a:ext cx="10515600" cy="548328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.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identitas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  det(A) = (1)(1)(1)(1) = 1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A556E35-9C92-4BCB-88A7-51DF996D8D6F}"/>
                  </a:ext>
                </a:extLst>
              </p:cNvPr>
              <p:cNvSpPr/>
              <p:nvPr/>
            </p:nvSpPr>
            <p:spPr>
              <a:xfrm>
                <a:off x="2995448" y="1356995"/>
                <a:ext cx="3100552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I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A556E35-9C92-4BCB-88A7-51DF996D8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448" y="1356995"/>
                <a:ext cx="3100552" cy="1452962"/>
              </a:xfrm>
              <a:prstGeom prst="rect">
                <a:avLst/>
              </a:prstGeom>
              <a:blipFill>
                <a:blip r:embed="rId2"/>
                <a:stretch>
                  <a:fillRect l="-2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7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05C4-FA92-463A-8DD9-438DC26D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74B3A-5F5C-4134-AB86-1DB83F4F5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n x n. </a:t>
            </a:r>
            <a:r>
              <a:rPr lang="en-US" dirty="0" err="1"/>
              <a:t>Matriks</a:t>
            </a:r>
            <a:r>
              <a:rPr lang="en-US" dirty="0"/>
              <a:t> B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memanipulasi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A.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B?</a:t>
            </a:r>
          </a:p>
          <a:p>
            <a:endParaRPr lang="en-US" dirty="0"/>
          </a:p>
          <a:p>
            <a:r>
              <a:rPr lang="en-US" dirty="0"/>
              <a:t>  A                                          B  ,   </a:t>
            </a:r>
            <a:r>
              <a:rPr lang="en-US" dirty="0" err="1"/>
              <a:t>maka</a:t>
            </a:r>
            <a:r>
              <a:rPr lang="en-US" dirty="0"/>
              <a:t> det(B) = k det(A)</a:t>
            </a:r>
          </a:p>
          <a:p>
            <a:endParaRPr lang="en-US" dirty="0"/>
          </a:p>
          <a:p>
            <a:r>
              <a:rPr lang="en-US" dirty="0"/>
              <a:t>  A                                          B ,   </a:t>
            </a:r>
            <a:r>
              <a:rPr lang="en-US" dirty="0" err="1"/>
              <a:t>maka</a:t>
            </a:r>
            <a:r>
              <a:rPr lang="en-US" dirty="0"/>
              <a:t> det(B) = –det(A)  </a:t>
            </a:r>
          </a:p>
          <a:p>
            <a:endParaRPr lang="en-US" dirty="0"/>
          </a:p>
          <a:p>
            <a:r>
              <a:rPr lang="en-US" dirty="0"/>
              <a:t>  A                                          B ,   </a:t>
            </a:r>
            <a:r>
              <a:rPr lang="en-US" dirty="0" err="1"/>
              <a:t>maka</a:t>
            </a:r>
            <a:r>
              <a:rPr lang="en-US" dirty="0"/>
              <a:t> det(B) = det(A) </a:t>
            </a:r>
          </a:p>
          <a:p>
            <a:pPr marL="0" indent="0">
              <a:buNone/>
            </a:pPr>
            <a:r>
              <a:rPr lang="en-US" dirty="0"/>
              <a:t>          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19AA6FE-98FB-4E8E-A088-9C876DB123D1}"/>
              </a:ext>
            </a:extLst>
          </p:cNvPr>
          <p:cNvSpPr/>
          <p:nvPr/>
        </p:nvSpPr>
        <p:spPr>
          <a:xfrm>
            <a:off x="1690990" y="3192518"/>
            <a:ext cx="3072213" cy="23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FDEB77-C3B7-4A2F-AC7A-5997D10F71A7}"/>
              </a:ext>
            </a:extLst>
          </p:cNvPr>
          <p:cNvSpPr txBox="1"/>
          <p:nvPr/>
        </p:nvSpPr>
        <p:spPr>
          <a:xfrm>
            <a:off x="1582725" y="2822726"/>
            <a:ext cx="3310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Kalikan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sebuah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dengan</a:t>
            </a:r>
            <a:r>
              <a:rPr lang="en-US" sz="2000" dirty="0">
                <a:solidFill>
                  <a:srgbClr val="FF0000"/>
                </a:solidFill>
              </a:rPr>
              <a:t> k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08EA310-9EBE-4172-98C9-F3ECFA2FBF39}"/>
              </a:ext>
            </a:extLst>
          </p:cNvPr>
          <p:cNvSpPr/>
          <p:nvPr/>
        </p:nvSpPr>
        <p:spPr>
          <a:xfrm>
            <a:off x="1690992" y="4147288"/>
            <a:ext cx="3072213" cy="23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2546B0-6C70-4129-8741-7C8F3B2DDA37}"/>
              </a:ext>
            </a:extLst>
          </p:cNvPr>
          <p:cNvSpPr/>
          <p:nvPr/>
        </p:nvSpPr>
        <p:spPr>
          <a:xfrm>
            <a:off x="2111120" y="3765705"/>
            <a:ext cx="223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Pertukarkan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E639068-81B3-40E4-99EB-C8694797E31A}"/>
              </a:ext>
            </a:extLst>
          </p:cNvPr>
          <p:cNvSpPr/>
          <p:nvPr/>
        </p:nvSpPr>
        <p:spPr>
          <a:xfrm>
            <a:off x="1690991" y="5077123"/>
            <a:ext cx="3072213" cy="23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5CC7D9-6534-49CB-A990-98FCAAC66985}"/>
              </a:ext>
            </a:extLst>
          </p:cNvPr>
          <p:cNvSpPr/>
          <p:nvPr/>
        </p:nvSpPr>
        <p:spPr>
          <a:xfrm>
            <a:off x="1721865" y="4509614"/>
            <a:ext cx="28018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Sebuah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ditambahkan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k kali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r>
              <a:rPr lang="en-US" dirty="0">
                <a:solidFill>
                  <a:srgbClr val="FF0000"/>
                </a:solidFill>
              </a:rPr>
              <a:t> yang lain</a:t>
            </a:r>
          </a:p>
        </p:txBody>
      </p:sp>
    </p:spTree>
    <p:extLst>
      <p:ext uri="{BB962C8B-B14F-4D97-AF65-F5344CB8AC3E}">
        <p14:creationId xmlns:p14="http://schemas.microsoft.com/office/powerpoint/2010/main" val="148651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46CD12-98AF-4990-9C6F-E008EDFF4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791" y="508777"/>
            <a:ext cx="8216431" cy="584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9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1467</Words>
  <Application>Microsoft Office PowerPoint</Application>
  <PresentationFormat>Widescreen</PresentationFormat>
  <Paragraphs>232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Times New Roman</vt:lpstr>
      <vt:lpstr>Office Theme</vt:lpstr>
      <vt:lpstr>Determinan (bagian 1)</vt:lpstr>
      <vt:lpstr>Definisi determinan</vt:lpstr>
      <vt:lpstr>PowerPoint Presentation</vt:lpstr>
      <vt:lpstr>PowerPoint Presentation</vt:lpstr>
      <vt:lpstr>Determinan Matriks Segitiga</vt:lpstr>
      <vt:lpstr>PowerPoint Presentation</vt:lpstr>
      <vt:lpstr>PowerPoint Presentation</vt:lpstr>
      <vt:lpstr>Aturan Determinan</vt:lpstr>
      <vt:lpstr>PowerPoint Presentation</vt:lpstr>
      <vt:lpstr>PowerPoint Presentation</vt:lpstr>
      <vt:lpstr>PowerPoint Presentation</vt:lpstr>
      <vt:lpstr>Menghitung determinan dengan reduksi baris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</vt:lpstr>
      <vt:lpstr>Teorema tentang determinan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Bersambung ke bagian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</dc:title>
  <dc:creator>Rinaldi Munir</dc:creator>
  <cp:lastModifiedBy>Dr. Ir. Rinaldi, M.T.</cp:lastModifiedBy>
  <cp:revision>61</cp:revision>
  <dcterms:created xsi:type="dcterms:W3CDTF">2020-08-08T08:21:35Z</dcterms:created>
  <dcterms:modified xsi:type="dcterms:W3CDTF">2023-09-01T23:21:55Z</dcterms:modified>
</cp:coreProperties>
</file>