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32" r:id="rId3"/>
    <p:sldId id="335" r:id="rId4"/>
    <p:sldId id="348" r:id="rId5"/>
    <p:sldId id="349" r:id="rId6"/>
    <p:sldId id="340" r:id="rId7"/>
    <p:sldId id="366" r:id="rId8"/>
    <p:sldId id="367" r:id="rId9"/>
    <p:sldId id="352" r:id="rId10"/>
    <p:sldId id="355" r:id="rId11"/>
    <p:sldId id="368" r:id="rId12"/>
    <p:sldId id="358" r:id="rId13"/>
    <p:sldId id="359" r:id="rId14"/>
    <p:sldId id="360" r:id="rId15"/>
    <p:sldId id="361" r:id="rId16"/>
    <p:sldId id="362" r:id="rId17"/>
    <p:sldId id="3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8FFD5-454C-4447-9C83-177BAE9F0F5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00A9-8A88-4300-BF77-0A0A7F11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6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F44A-D4DF-44C4-92A9-D151090D5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3301C-189F-4543-B855-E52ECCB17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5F896-6F64-4DFA-BBFB-1EB972C1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6176-5470-4090-AE47-BB9B470DC127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D589C-C8EA-40DF-B427-DBB8E800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E39BD-9D6A-462B-B202-7989FAC6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2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BF937-AAE0-4849-B2EB-A18495C6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BA8DF-2795-4392-BEF3-B42599DBB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9D85E-E270-44C5-9740-14BC6B11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0C1-7DC9-4C60-AABE-7AF373B1FC9A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8E8DF-8D6D-47DC-ABAD-D7A701A5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B978A-121A-4065-87D8-A7A16C29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9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A8E02-09D1-4992-A1F0-08AF1C06B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C0D7F-A44A-46E4-9121-D4C1AA631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61A5D-F1AB-4524-AB86-7D34F886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2D08-A976-4477-8F35-47F1B859EF5F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E2FE2-4708-4D54-9B3D-66FBD138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638A-538C-48A2-9102-193D20A2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865CE-5ADF-420A-9FDB-B27039DB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CF502-2C1D-420A-AF1F-BDF5BEAA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9F716-DB3A-4F9A-A840-70EEF033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EC4D-D30C-48F1-AA2C-6F3B9DD9594B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1B18C-5007-4798-942E-1B742E70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6ACA6-653B-4A8F-8320-E007DBB5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0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8E976-0D47-45A7-89C5-DA1C5FF5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39D9E-776C-4FE0-AE87-DA6886F2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ECC3-35B4-4B2F-AE6A-C49692C6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1964-86EB-493D-BBFA-B5B6A3E0A355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1B7D-5844-4D51-B5CC-06A41FC0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7B893-8042-41BD-8C08-2E25A51A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1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D95D-E46B-4CD6-8A39-26633AFF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CA8F-654A-4D71-B674-FEB769723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3D0A3-4832-4B24-B60B-754AF9032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B36A0-FC9C-4344-84FE-C630EC7F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66D8-0847-4CCA-B060-A05D76EF42CF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4BE10-46A8-4EF6-9A7F-EC52CF72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F739F-09FF-4B40-80D1-DFD090D9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0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1D1E-1D28-4778-B50A-936C4726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DB070-DDE6-4A3F-B2C5-FCE57459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52BD5-3402-4997-82A2-5E472CD28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FC454F-E63A-4CED-859D-4BB85059F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B2A1E-BB90-431B-B5EA-2DB246882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3EB6B-1BD1-40D2-91B6-F6E72B12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04AB-8638-4D14-8C87-D91C8AFD6C8A}" type="datetime1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C3EA8-35F1-4F68-A56E-921147C8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664C0-EF7B-4301-BC8C-C1A89572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5D934-20A1-4752-8F00-CBE00B8D5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A5DF8-1E23-4984-8633-D53E14D9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F917-F5CF-44C1-8B17-AE81E948FDBF}" type="datetime1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95674-205D-4896-B2CA-DDF6BED0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77DB5-6FD8-4C56-BAEF-AB41AD63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C16ED-DF28-4062-9638-64FD4A73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E56F-9BD5-4C5B-BC0B-9A51A83B8FAC}" type="datetime1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F1B05-FF83-4928-8D69-7280A822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CEF78-B914-49BC-A7A4-E2AD3C2C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2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C138-BF2F-469A-A433-AE89E71C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6FC9-B773-44F1-8EAE-D87B9D0B3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BFCB9-F0B8-413C-A79F-8C4B755A1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A690E-EC98-49B4-BC25-53E6DFB9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27FE-1138-4F1D-933A-6C6F0E140049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4C5EE-040E-43A3-A18C-0B129EA1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FAAC-5E73-44AF-85F0-DCA0E7E3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6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CBBB-305D-449D-B5FD-A5E77EC8A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78F2D-E141-475A-BFF8-AF9654D79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16BD7-1C19-47B7-9103-AB2F1C038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7C8CF-7114-407D-BD0C-74A8C6DC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54284-28C0-4AFF-B893-974A01A9F0FE}" type="datetime1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2662-6BA3-4528-A753-7035C40A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FB428-E51B-4EBB-8F1C-99D4CF86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2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EAC52-C895-4A3B-A637-5EFBEF7F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72E4F-54B5-4905-B2BD-4C3B91CB5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96329-C287-482C-B481-A0EDC36D7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6183-290E-4920-AE0E-64CEB54EEB9E}" type="datetime1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DD29D-5875-4287-B4D3-606C0B4B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9B05-5098-4433-9AA7-15ECF09C0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D124-4A0B-47D6-99E5-E560E0B85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720" y="1698625"/>
            <a:ext cx="9403080" cy="14700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Numerik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145F7C-BE35-46E8-9E73-5D162432C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DEBD36B-F7C8-4A7B-BF3C-33E2BCB47AE4}"/>
              </a:ext>
            </a:extLst>
          </p:cNvPr>
          <p:cNvSpPr txBox="1">
            <a:spLocks/>
          </p:cNvSpPr>
          <p:nvPr/>
        </p:nvSpPr>
        <p:spPr>
          <a:xfrm>
            <a:off x="1412240" y="562054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178D1-22DF-4DA9-8D79-D61E333960DC}"/>
              </a:ext>
            </a:extLst>
          </p:cNvPr>
          <p:cNvSpPr/>
          <p:nvPr/>
        </p:nvSpPr>
        <p:spPr>
          <a:xfrm>
            <a:off x="4124281" y="245576"/>
            <a:ext cx="4411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#7 - 2023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533401"/>
            <a:ext cx="10419080" cy="5592763"/>
          </a:xfrm>
        </p:spPr>
        <p:txBody>
          <a:bodyPr/>
          <a:lstStyle/>
          <a:p>
            <a:pPr marL="514350" lvl="2" indent="-514350">
              <a:buFont typeface="+mj-lt"/>
              <a:buAutoNum type="arabicPeriod"/>
            </a:pPr>
            <a:r>
              <a:rPr lang="en-US" sz="2400" b="1" dirty="0" err="1"/>
              <a:t>Interpolasi</a:t>
            </a:r>
            <a:r>
              <a:rPr lang="en-US" sz="2400" b="1" dirty="0"/>
              <a:t> Linier</a:t>
            </a:r>
            <a:endParaRPr lang="en-US" sz="2400" dirty="0"/>
          </a:p>
          <a:p>
            <a:r>
              <a:rPr lang="en-US" sz="2400" dirty="0" err="1"/>
              <a:t>Interpolasi</a:t>
            </a:r>
            <a:r>
              <a:rPr lang="en-US" sz="2400" dirty="0"/>
              <a:t> linier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menginterpolasi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garis </a:t>
            </a:r>
            <a:r>
              <a:rPr lang="en-US" sz="2400" dirty="0" err="1"/>
              <a:t>lurus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). </a:t>
            </a:r>
            <a:r>
              <a:rPr lang="en-US" sz="2400" dirty="0" err="1"/>
              <a:t>Polinom</a:t>
            </a:r>
            <a:r>
              <a:rPr lang="en-US" sz="2400" dirty="0"/>
              <a:t> yang </a:t>
            </a:r>
            <a:r>
              <a:rPr lang="en-US" sz="2400" dirty="0" err="1"/>
              <a:t>menginterpolasi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>
              <a:buNone/>
              <a:tabLst>
                <a:tab pos="2286000" algn="l"/>
              </a:tabLst>
            </a:pPr>
            <a:r>
              <a:rPr lang="en-US" sz="2400" dirty="0"/>
              <a:t>			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	   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>
                <a:sym typeface="Symbol" panose="05050102010706020507" pitchFamily="18" charset="2"/>
              </a:rPr>
              <a:t>persamaan</a:t>
            </a:r>
            <a:r>
              <a:rPr lang="en-US" sz="2400" dirty="0">
                <a:sym typeface="Symbol" panose="05050102010706020507" pitchFamily="18" charset="2"/>
              </a:rPr>
              <a:t> garis </a:t>
            </a:r>
            <a:r>
              <a:rPr lang="en-US" sz="2400" dirty="0" err="1">
                <a:sym typeface="Symbol" panose="05050102010706020507" pitchFamily="18" charset="2"/>
              </a:rPr>
              <a:t>lurus</a:t>
            </a:r>
            <a:r>
              <a:rPr lang="en-US" sz="2400" dirty="0"/>
              <a:t>			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094340"/>
              </p:ext>
            </p:extLst>
          </p:nvPr>
        </p:nvGraphicFramePr>
        <p:xfrm>
          <a:off x="1600200" y="3429000"/>
          <a:ext cx="3773278" cy="3045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665476" imgH="2159508" progId="Visio.Drawing.11">
                  <p:embed/>
                </p:oleObj>
              </mc:Choice>
              <mc:Fallback>
                <p:oleObj r:id="rId2" imgW="2665476" imgH="2159508" progId="Visio.Drawing.11">
                  <p:embed/>
                  <p:pic>
                    <p:nvPicPr>
                      <p:cNvPr id="28160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3773278" cy="3045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6892636" y="3783950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0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921336" y="468468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3202" y="5256948"/>
            <a:ext cx="4704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Pecahkan</a:t>
            </a:r>
            <a:r>
              <a:rPr lang="en-US" dirty="0"/>
              <a:t> SPL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</a:p>
          <a:p>
            <a:r>
              <a:rPr lang="en-US" dirty="0" err="1"/>
              <a:t>eliminasi</a:t>
            </a:r>
            <a:r>
              <a:rPr lang="en-US" dirty="0"/>
              <a:t> Gauss </a:t>
            </a:r>
            <a:r>
              <a:rPr lang="en-US" dirty="0" err="1"/>
              <a:t>atau</a:t>
            </a:r>
            <a:r>
              <a:rPr lang="en-US" dirty="0"/>
              <a:t> Gauss-Jordan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</a:t>
            </a:r>
            <a:r>
              <a:rPr lang="en-US" baseline="-25000" dirty="0"/>
              <a:t>0</a:t>
            </a:r>
            <a:r>
              <a:rPr lang="en-US" dirty="0"/>
              <a:t> dan a</a:t>
            </a:r>
            <a:r>
              <a:rPr lang="en-US" baseline="-250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A1E1C3-713A-7782-8FE9-9A6616B4BD33}"/>
              </a:ext>
            </a:extLst>
          </p:cNvPr>
          <p:cNvSpPr txBox="1"/>
          <p:nvPr/>
        </p:nvSpPr>
        <p:spPr>
          <a:xfrm>
            <a:off x="6019800" y="3179163"/>
            <a:ext cx="5438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 dan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24703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19122-1C00-AE6A-1655-E43E5AA0A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</a:t>
            </a:r>
            <a:r>
              <a:rPr lang="en-US" sz="2400" dirty="0"/>
              <a:t>:  </a:t>
            </a:r>
            <a:r>
              <a:rPr lang="en-US" sz="2400" dirty="0" err="1"/>
              <a:t>Perkirakanlah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Amerika </a:t>
            </a:r>
            <a:r>
              <a:rPr lang="en-US" sz="2400" dirty="0" err="1"/>
              <a:t>Serikat</a:t>
            </a:r>
            <a:r>
              <a:rPr lang="en-US" sz="2400" dirty="0"/>
              <a:t> pada </a:t>
            </a:r>
            <a:r>
              <a:rPr lang="en-US" sz="2400" dirty="0" err="1"/>
              <a:t>tahun</a:t>
            </a:r>
            <a:r>
              <a:rPr lang="en-US" sz="2400" dirty="0"/>
              <a:t> 1968 </a:t>
            </a:r>
            <a:r>
              <a:rPr lang="en-US" sz="2400" dirty="0" err="1"/>
              <a:t>berdasarkan</a:t>
            </a:r>
            <a:r>
              <a:rPr lang="en-US" sz="2400" dirty="0"/>
              <a:t> data </a:t>
            </a:r>
            <a:r>
              <a:rPr lang="en-US" sz="2400" dirty="0" err="1"/>
              <a:t>tabulasi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    </a:t>
            </a:r>
            <a:r>
              <a:rPr lang="en-US" sz="2400" dirty="0" err="1"/>
              <a:t>Tahun</a:t>
            </a:r>
            <a:r>
              <a:rPr lang="en-US" sz="2400" dirty="0"/>
              <a:t>                             	1960                   1970</a:t>
            </a:r>
          </a:p>
          <a:p>
            <a:pPr marL="0" indent="0">
              <a:buNone/>
            </a:pPr>
            <a:r>
              <a:rPr lang="en-US" sz="2400" dirty="0"/>
              <a:t>	   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(</a:t>
            </a:r>
            <a:r>
              <a:rPr lang="en-US" sz="2400" dirty="0" err="1"/>
              <a:t>juta</a:t>
            </a:r>
            <a:r>
              <a:rPr lang="en-US" sz="2400" dirty="0"/>
              <a:t>)       179.3                 203.2</a:t>
            </a:r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1:  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x = 1960 </a:t>
            </a:r>
            <a:r>
              <a:rPr lang="en-US" sz="2400" dirty="0">
                <a:sym typeface="Symbol" panose="05050102010706020507" pitchFamily="18" charset="2"/>
              </a:rPr>
              <a:t> y = 179.3	 179.3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+ 1960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x = 1970 </a:t>
            </a:r>
            <a:r>
              <a:rPr lang="en-US" sz="2400" dirty="0">
                <a:sym typeface="Symbol" panose="05050102010706020507" pitchFamily="18" charset="2"/>
              </a:rPr>
              <a:t> y = 203.2	 203.2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+ 1970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</a:p>
          <a:p>
            <a:pPr marL="0" indent="0">
              <a:buNone/>
            </a:pPr>
            <a:r>
              <a:rPr lang="en-US" sz="2400" dirty="0"/>
              <a:t>Solusi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r>
              <a:rPr lang="en-US" sz="2400" i="1" dirty="0"/>
              <a:t> a</a:t>
            </a:r>
            <a:r>
              <a:rPr lang="en-US" sz="2400" baseline="-25000" dirty="0"/>
              <a:t>0</a:t>
            </a:r>
            <a:r>
              <a:rPr lang="en-US" sz="2400" dirty="0"/>
              <a:t> = –4505.1  dan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= 2.39 </a:t>
            </a:r>
          </a:p>
          <a:p>
            <a:pPr marL="0" indent="0">
              <a:buNone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(garis </a:t>
            </a:r>
            <a:r>
              <a:rPr lang="en-US" sz="2400" dirty="0" err="1"/>
              <a:t>lurus</a:t>
            </a:r>
            <a:r>
              <a:rPr lang="en-US" sz="2400" dirty="0"/>
              <a:t>):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–4505.1 + 2.39</a:t>
            </a:r>
            <a:r>
              <a:rPr lang="en-US" sz="2400" i="1" dirty="0"/>
              <a:t>x</a:t>
            </a:r>
          </a:p>
          <a:p>
            <a:pPr marL="0" indent="0">
              <a:buNone/>
            </a:pPr>
            <a:r>
              <a:rPr lang="en-US" sz="2400" dirty="0" err="1"/>
              <a:t>Estimasi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AS pada </a:t>
            </a:r>
            <a:r>
              <a:rPr lang="en-US" sz="2400" dirty="0" err="1"/>
              <a:t>tahun</a:t>
            </a:r>
            <a:r>
              <a:rPr lang="en-US" sz="2400" dirty="0"/>
              <a:t> 1968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i="1" dirty="0"/>
              <a:t>	p</a:t>
            </a:r>
            <a:r>
              <a:rPr lang="en-US" sz="2400" baseline="-25000" dirty="0"/>
              <a:t>1</a:t>
            </a:r>
            <a:r>
              <a:rPr lang="en-US" sz="2400" dirty="0"/>
              <a:t>(1968) = –4505.1 + (2.39)(1968) = 198.42 </a:t>
            </a:r>
            <a:r>
              <a:rPr lang="en-US" sz="2400" dirty="0" err="1"/>
              <a:t>juta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1D7F0-8CD2-1436-6E30-E621B2AF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D124-4A0B-47D6-99E5-E560E0B85E62}" type="slidenum">
              <a:rPr lang="en-US" smtClean="0"/>
              <a:t>11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36A51F-B167-00A4-751E-EBBBE46B4673}"/>
              </a:ext>
            </a:extLst>
          </p:cNvPr>
          <p:cNvCxnSpPr/>
          <p:nvPr/>
        </p:nvCxnSpPr>
        <p:spPr>
          <a:xfrm>
            <a:off x="2092036" y="1953491"/>
            <a:ext cx="62622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F74B08-31AB-43CC-39E3-BDB33D68F481}"/>
              </a:ext>
            </a:extLst>
          </p:cNvPr>
          <p:cNvCxnSpPr/>
          <p:nvPr/>
        </p:nvCxnSpPr>
        <p:spPr>
          <a:xfrm>
            <a:off x="5223164" y="1579418"/>
            <a:ext cx="0" cy="762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B2CE023-BE80-56B6-0ACC-5C539F952893}"/>
              </a:ext>
            </a:extLst>
          </p:cNvPr>
          <p:cNvSpPr txBox="1"/>
          <p:nvPr/>
        </p:nvSpPr>
        <p:spPr>
          <a:xfrm>
            <a:off x="7254307" y="3603562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/>
              <a:t>SPL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3480AC63-F7B6-98CF-9952-311DED5676B7}"/>
              </a:ext>
            </a:extLst>
          </p:cNvPr>
          <p:cNvSpPr/>
          <p:nvPr/>
        </p:nvSpPr>
        <p:spPr>
          <a:xfrm>
            <a:off x="6694538" y="3695895"/>
            <a:ext cx="559769" cy="24230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6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685801"/>
            <a:ext cx="10485120" cy="5440363"/>
          </a:xfrm>
        </p:spPr>
        <p:txBody>
          <a:bodyPr>
            <a:normAutofit/>
          </a:bodyPr>
          <a:lstStyle/>
          <a:p>
            <a:pPr marL="457200" lvl="2" indent="-457200">
              <a:buAutoNum type="arabicPeriod" startAt="2"/>
            </a:pPr>
            <a:r>
              <a:rPr lang="en-US" sz="2400" b="1" dirty="0" err="1"/>
              <a:t>Interpolasi</a:t>
            </a:r>
            <a:r>
              <a:rPr lang="en-US" sz="2400" b="1" dirty="0"/>
              <a:t> </a:t>
            </a:r>
            <a:r>
              <a:rPr lang="en-US" sz="2400" b="1" dirty="0" err="1"/>
              <a:t>Kuadrat</a:t>
            </a:r>
            <a:endParaRPr lang="en-US" sz="2400" b="1" dirty="0"/>
          </a:p>
          <a:p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data,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 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). </a:t>
            </a:r>
          </a:p>
          <a:p>
            <a:r>
              <a:rPr lang="en-US" sz="2400" dirty="0" err="1"/>
              <a:t>Polinom</a:t>
            </a:r>
            <a:r>
              <a:rPr lang="en-US" sz="2400" dirty="0"/>
              <a:t> yang </a:t>
            </a:r>
            <a:r>
              <a:rPr lang="en-US" sz="2400" dirty="0" err="1"/>
              <a:t>menginterpolasi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       		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		</a:t>
            </a:r>
          </a:p>
          <a:p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digambar</a:t>
            </a:r>
            <a:r>
              <a:rPr lang="en-US" sz="2400" dirty="0"/>
              <a:t>,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parabola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5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546968"/>
              </p:ext>
            </p:extLst>
          </p:nvPr>
        </p:nvGraphicFramePr>
        <p:xfrm>
          <a:off x="3731953" y="3638839"/>
          <a:ext cx="3687074" cy="3082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590800" imgH="2159508" progId="Visio.Drawing.11">
                  <p:embed/>
                </p:oleObj>
              </mc:Choice>
              <mc:Fallback>
                <p:oleObj r:id="rId2" imgW="2590800" imgH="2159508" progId="Visio.Drawing.11">
                  <p:embed/>
                  <p:pic>
                    <p:nvPicPr>
                      <p:cNvPr id="2856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953" y="3638839"/>
                        <a:ext cx="3687074" cy="3082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948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80" y="609601"/>
            <a:ext cx="10180320" cy="5516563"/>
          </a:xfrm>
        </p:spPr>
        <p:txBody>
          <a:bodyPr/>
          <a:lstStyle/>
          <a:p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744538" indent="-404813">
              <a:buFont typeface="+mj-lt"/>
              <a:buAutoNum type="arabicParenR"/>
            </a:pPr>
            <a:r>
              <a:rPr lang="en-US" sz="2400" dirty="0" err="1"/>
              <a:t>Sulihkan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),  </a:t>
            </a:r>
            <a:r>
              <a:rPr lang="en-US" sz="2400" i="1" dirty="0" err="1"/>
              <a:t>i</a:t>
            </a:r>
            <a:r>
              <a:rPr lang="en-US" sz="2400" dirty="0"/>
              <a:t> = 0, 1, 2. Dari </a:t>
            </a:r>
            <a:r>
              <a:rPr lang="en-US" sz="2400" dirty="0" err="1"/>
              <a:t>sini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parameter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pPr marL="744538" indent="-404813">
              <a:buFont typeface="+mj-lt"/>
              <a:buAutoNum type="arabicParenR"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</a:p>
          <a:p>
            <a:pPr>
              <a:buNone/>
            </a:pPr>
            <a:endParaRPr lang="en-US" sz="2400" dirty="0"/>
          </a:p>
          <a:p>
            <a:pPr marL="744538" indent="-404813">
              <a:buFont typeface="+mj-lt"/>
              <a:buAutoNum type="arabicParenR" startAt="2"/>
            </a:pP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989D4-05D1-4F58-A4E2-A5B21E895CDD}"/>
              </a:ext>
            </a:extLst>
          </p:cNvPr>
          <p:cNvSpPr/>
          <p:nvPr/>
        </p:nvSpPr>
        <p:spPr>
          <a:xfrm>
            <a:off x="6264592" y="1954014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2062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31" y="497115"/>
            <a:ext cx="10845338" cy="6224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2</a:t>
            </a:r>
            <a:r>
              <a:rPr lang="en-US" sz="2200" dirty="0"/>
              <a:t>: </a:t>
            </a:r>
            <a:r>
              <a:rPr lang="en-US" sz="2200" dirty="0" err="1"/>
              <a:t>Diberikan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 (8.0, 2.0794), (9.0, 2.1972), dan (9.5, 2.2513). </a:t>
            </a:r>
            <a:r>
              <a:rPr lang="en-US" sz="2200" dirty="0" err="1"/>
              <a:t>Tentukan</a:t>
            </a:r>
            <a:r>
              <a:rPr lang="en-US" sz="2200" dirty="0"/>
              <a:t> </a:t>
            </a:r>
            <a:r>
              <a:rPr lang="en-US" sz="2200" dirty="0" err="1"/>
              <a:t>polinom</a:t>
            </a:r>
            <a:r>
              <a:rPr lang="en-US" sz="2200" dirty="0"/>
              <a:t> </a:t>
            </a:r>
            <a:r>
              <a:rPr lang="en-US" sz="2200" dirty="0" err="1"/>
              <a:t>interpolasi</a:t>
            </a:r>
            <a:r>
              <a:rPr lang="en-US" sz="2200" dirty="0"/>
              <a:t> </a:t>
            </a:r>
            <a:r>
              <a:rPr lang="en-US" sz="2200" dirty="0" err="1"/>
              <a:t>kuadrat</a:t>
            </a:r>
            <a:r>
              <a:rPr lang="en-US" sz="2200" dirty="0"/>
              <a:t> yang </a:t>
            </a:r>
            <a:r>
              <a:rPr lang="en-US" sz="2200" dirty="0" err="1"/>
              <a:t>menginterpolasi</a:t>
            </a:r>
            <a:r>
              <a:rPr lang="en-US" sz="2200" dirty="0"/>
              <a:t> </a:t>
            </a:r>
            <a:r>
              <a:rPr lang="en-US" sz="2200" dirty="0" err="1"/>
              <a:t>ketiga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estimasi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di x = 9.2.</a:t>
            </a:r>
          </a:p>
          <a:p>
            <a:pPr>
              <a:buNone/>
            </a:pPr>
            <a:r>
              <a:rPr lang="en-US" sz="2200" b="1" dirty="0" err="1"/>
              <a:t>Jawaban</a:t>
            </a:r>
            <a:r>
              <a:rPr lang="en-US" sz="2200" b="1" dirty="0"/>
              <a:t>:</a:t>
            </a:r>
            <a:r>
              <a:rPr lang="en-US" sz="2200" dirty="0"/>
              <a:t>  </a:t>
            </a:r>
          </a:p>
          <a:p>
            <a:pPr>
              <a:buNone/>
            </a:pPr>
            <a:r>
              <a:rPr lang="en-US" sz="2200" dirty="0" err="1"/>
              <a:t>Sisten</a:t>
            </a:r>
            <a:r>
              <a:rPr lang="en-US" sz="2200" dirty="0"/>
              <a:t> </a:t>
            </a:r>
            <a:r>
              <a:rPr lang="en-US" sz="2200" dirty="0" err="1"/>
              <a:t>persamaan</a:t>
            </a:r>
            <a:r>
              <a:rPr lang="en-US" sz="2200" dirty="0"/>
              <a:t> </a:t>
            </a:r>
            <a:r>
              <a:rPr lang="en-US" sz="2200" dirty="0" err="1"/>
              <a:t>lanjar</a:t>
            </a:r>
            <a:r>
              <a:rPr lang="en-US" sz="2200" dirty="0"/>
              <a:t> yang </a:t>
            </a:r>
            <a:r>
              <a:rPr lang="en-US" sz="2200" dirty="0" err="1"/>
              <a:t>terbentuk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i="1" dirty="0"/>
              <a:t>a</a:t>
            </a:r>
            <a:r>
              <a:rPr lang="en-US" sz="2200" baseline="-25000" dirty="0"/>
              <a:t>0</a:t>
            </a:r>
            <a:r>
              <a:rPr lang="en-US" sz="2200" dirty="0"/>
              <a:t> + 8.0</a:t>
            </a:r>
            <a:r>
              <a:rPr lang="en-US" sz="2200" i="1" dirty="0"/>
              <a:t>a</a:t>
            </a:r>
            <a:r>
              <a:rPr lang="en-US" sz="2200" baseline="-25000" dirty="0"/>
              <a:t>1</a:t>
            </a:r>
            <a:r>
              <a:rPr lang="en-US" sz="2200" dirty="0"/>
              <a:t> + 64.00</a:t>
            </a:r>
            <a:r>
              <a:rPr lang="en-US" sz="2200" i="1" dirty="0"/>
              <a:t>a</a:t>
            </a:r>
            <a:r>
              <a:rPr lang="en-US" sz="2200" baseline="-25000" dirty="0"/>
              <a:t>2</a:t>
            </a:r>
            <a:r>
              <a:rPr lang="en-US" sz="2200" dirty="0"/>
              <a:t> = 2.0794</a:t>
            </a:r>
          </a:p>
          <a:p>
            <a:pPr>
              <a:buNone/>
            </a:pPr>
            <a:r>
              <a:rPr lang="en-US" sz="2200" i="1" dirty="0"/>
              <a:t>	a</a:t>
            </a:r>
            <a:r>
              <a:rPr lang="en-US" sz="2200" baseline="-25000" dirty="0"/>
              <a:t>0</a:t>
            </a:r>
            <a:r>
              <a:rPr lang="en-US" sz="2200" dirty="0"/>
              <a:t> + 9.0</a:t>
            </a:r>
            <a:r>
              <a:rPr lang="en-US" sz="2200" i="1" dirty="0"/>
              <a:t>a</a:t>
            </a:r>
            <a:r>
              <a:rPr lang="en-US" sz="2200" baseline="-25000" dirty="0"/>
              <a:t>1</a:t>
            </a:r>
            <a:r>
              <a:rPr lang="en-US" sz="2200" dirty="0"/>
              <a:t> + 81.00</a:t>
            </a:r>
            <a:r>
              <a:rPr lang="en-US" sz="2200" i="1" dirty="0"/>
              <a:t>a</a:t>
            </a:r>
            <a:r>
              <a:rPr lang="en-US" sz="2200" baseline="-25000" dirty="0"/>
              <a:t>2</a:t>
            </a:r>
            <a:r>
              <a:rPr lang="en-US" sz="2200" dirty="0"/>
              <a:t> = 2.1972</a:t>
            </a:r>
          </a:p>
          <a:p>
            <a:pPr>
              <a:buNone/>
            </a:pPr>
            <a:r>
              <a:rPr lang="en-US" sz="2200" i="1" dirty="0"/>
              <a:t>	a</a:t>
            </a:r>
            <a:r>
              <a:rPr lang="en-US" sz="2200" baseline="-25000" dirty="0"/>
              <a:t>0</a:t>
            </a:r>
            <a:r>
              <a:rPr lang="en-US" sz="2200" dirty="0"/>
              <a:t> + 9.5</a:t>
            </a:r>
            <a:r>
              <a:rPr lang="en-US" sz="2200" i="1" dirty="0"/>
              <a:t>a</a:t>
            </a:r>
            <a:r>
              <a:rPr lang="en-US" sz="2200" baseline="-25000" dirty="0"/>
              <a:t>1</a:t>
            </a:r>
            <a:r>
              <a:rPr lang="en-US" sz="2200" dirty="0"/>
              <a:t> + 90.25</a:t>
            </a:r>
            <a:r>
              <a:rPr lang="en-US" sz="2200" i="1" dirty="0"/>
              <a:t>a</a:t>
            </a:r>
            <a:r>
              <a:rPr lang="en-US" sz="2200" baseline="-25000" dirty="0"/>
              <a:t>2</a:t>
            </a:r>
            <a:r>
              <a:rPr lang="en-US" sz="2200" dirty="0"/>
              <a:t> = 2.2513 	</a:t>
            </a:r>
          </a:p>
          <a:p>
            <a:pPr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Penyelesaian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persamaan</a:t>
            </a:r>
            <a:r>
              <a:rPr lang="en-US" sz="2200" b="1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eliminasi</a:t>
            </a:r>
            <a:r>
              <a:rPr lang="en-US" sz="2200" dirty="0"/>
              <a:t> Gauss </a:t>
            </a:r>
            <a:r>
              <a:rPr lang="en-US" sz="2200" dirty="0" err="1"/>
              <a:t>menghasilkan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 </a:t>
            </a:r>
            <a:r>
              <a:rPr lang="en-US" sz="2200" i="1" dirty="0"/>
              <a:t>a</a:t>
            </a:r>
            <a:r>
              <a:rPr lang="en-US" sz="2200" baseline="-25000" dirty="0"/>
              <a:t>0</a:t>
            </a:r>
            <a:r>
              <a:rPr lang="en-US" sz="2200" dirty="0"/>
              <a:t> = 0.6762,   </a:t>
            </a:r>
            <a:r>
              <a:rPr lang="en-US" sz="2200" i="1" dirty="0"/>
              <a:t>a</a:t>
            </a:r>
            <a:r>
              <a:rPr lang="en-US" sz="2200" baseline="-25000" dirty="0"/>
              <a:t>1</a:t>
            </a:r>
            <a:r>
              <a:rPr lang="en-US" sz="2200" dirty="0"/>
              <a:t> = 0.2266, dan </a:t>
            </a:r>
            <a:r>
              <a:rPr lang="en-US" sz="2200" i="1" dirty="0"/>
              <a:t>a</a:t>
            </a:r>
            <a:r>
              <a:rPr lang="en-US" sz="2200" baseline="-25000" dirty="0"/>
              <a:t>3</a:t>
            </a:r>
            <a:r>
              <a:rPr lang="en-US" sz="2200" dirty="0"/>
              <a:t> = -0.0064. </a:t>
            </a:r>
          </a:p>
          <a:p>
            <a:pPr marL="0" indent="0">
              <a:buNone/>
            </a:pPr>
            <a:r>
              <a:rPr lang="en-US" sz="2200" dirty="0" err="1"/>
              <a:t>Polinom</a:t>
            </a:r>
            <a:r>
              <a:rPr lang="en-US" sz="2200" dirty="0"/>
              <a:t> </a:t>
            </a:r>
            <a:r>
              <a:rPr lang="en-US" sz="2200" dirty="0" err="1"/>
              <a:t>kuadratnya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		</a:t>
            </a:r>
            <a:r>
              <a:rPr lang="en-US" sz="2200" i="1" dirty="0"/>
              <a:t>p</a:t>
            </a:r>
            <a:r>
              <a:rPr lang="en-US" sz="2200" baseline="-25000" dirty="0"/>
              <a:t>2</a:t>
            </a:r>
            <a:r>
              <a:rPr lang="en-US" sz="2200" dirty="0"/>
              <a:t>(</a:t>
            </a:r>
            <a:r>
              <a:rPr lang="en-US" sz="2200" i="1" dirty="0"/>
              <a:t>x</a:t>
            </a:r>
            <a:r>
              <a:rPr lang="en-US" sz="2200" dirty="0"/>
              <a:t>) = 0.6762 + 0.2266x - 0.0064</a:t>
            </a:r>
            <a:r>
              <a:rPr lang="en-US" sz="2200" i="1" dirty="0"/>
              <a:t>x</a:t>
            </a:r>
            <a:r>
              <a:rPr lang="en-US" sz="2200" baseline="30000" dirty="0"/>
              <a:t>2</a:t>
            </a:r>
            <a:endParaRPr lang="en-US" sz="2200" dirty="0"/>
          </a:p>
          <a:p>
            <a:pPr>
              <a:buNone/>
            </a:pPr>
            <a:r>
              <a:rPr lang="en-US" sz="2200" dirty="0" err="1"/>
              <a:t>sehingga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i="1" dirty="0"/>
              <a:t>p</a:t>
            </a:r>
            <a:r>
              <a:rPr lang="en-US" sz="2200" baseline="-25000" dirty="0"/>
              <a:t>2</a:t>
            </a:r>
            <a:r>
              <a:rPr lang="en-US" sz="2200" dirty="0"/>
              <a:t>(9.2) = 2.2192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9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840" y="609601"/>
            <a:ext cx="10601960" cy="55165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400" b="1" dirty="0"/>
              <a:t>3.</a:t>
            </a:r>
            <a:r>
              <a:rPr lang="en-US" sz="2400" dirty="0"/>
              <a:t>  </a:t>
            </a:r>
            <a:r>
              <a:rPr lang="en-US" sz="2400" b="1" dirty="0" err="1"/>
              <a:t>Interpolasi</a:t>
            </a:r>
            <a:r>
              <a:rPr lang="en-US" sz="2400" b="1" dirty="0"/>
              <a:t> </a:t>
            </a:r>
            <a:r>
              <a:rPr lang="en-US" sz="2400" b="1" dirty="0" err="1"/>
              <a:t>Kubik</a:t>
            </a:r>
            <a:endParaRPr lang="en-US" sz="2400" dirty="0"/>
          </a:p>
          <a:p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data,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 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),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3</a:t>
            </a:r>
            <a:r>
              <a:rPr lang="en-US" sz="2400" dirty="0"/>
              <a:t>). </a:t>
            </a:r>
          </a:p>
          <a:p>
            <a:r>
              <a:rPr lang="en-US" sz="2400" dirty="0" err="1"/>
              <a:t>Polinom</a:t>
            </a:r>
            <a:r>
              <a:rPr lang="en-US" sz="2400" dirty="0"/>
              <a:t> yang </a:t>
            </a:r>
            <a:r>
              <a:rPr lang="en-US" sz="2400" dirty="0" err="1"/>
              <a:t>menginterpolasi</a:t>
            </a:r>
            <a:r>
              <a:rPr lang="en-US" sz="2400" dirty="0"/>
              <a:t> </a:t>
            </a:r>
            <a:r>
              <a:rPr lang="en-US" sz="2400" dirty="0" err="1"/>
              <a:t>keempat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kubik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		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67172"/>
              </p:ext>
            </p:extLst>
          </p:nvPr>
        </p:nvGraphicFramePr>
        <p:xfrm>
          <a:off x="4038600" y="2945361"/>
          <a:ext cx="4302760" cy="342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590800" imgH="2159508" progId="Visio.Drawing.11">
                  <p:embed/>
                </p:oleObj>
              </mc:Choice>
              <mc:Fallback>
                <p:oleObj r:id="rId2" imgW="2590800" imgH="2159508" progId="Visio.Drawing.11">
                  <p:embed/>
                  <p:pic>
                    <p:nvPicPr>
                      <p:cNvPr id="286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45361"/>
                        <a:ext cx="4302760" cy="3421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882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381001"/>
            <a:ext cx="10210800" cy="5745163"/>
          </a:xfrm>
        </p:spPr>
        <p:txBody>
          <a:bodyPr>
            <a:normAutofit/>
          </a:bodyPr>
          <a:lstStyle/>
          <a:p>
            <a:r>
              <a:rPr lang="en-US" sz="2600" dirty="0" err="1"/>
              <a:t>Polinom</a:t>
            </a:r>
            <a:r>
              <a:rPr lang="en-US" sz="2600" dirty="0"/>
              <a:t> </a:t>
            </a:r>
            <a:r>
              <a:rPr lang="en-US" sz="2600" i="1" dirty="0"/>
              <a:t>p</a:t>
            </a:r>
            <a:r>
              <a:rPr lang="en-US" sz="2600" baseline="-25000" dirty="0"/>
              <a:t>3</a:t>
            </a:r>
            <a:r>
              <a:rPr lang="en-US" sz="2600" dirty="0"/>
              <a:t>(</a:t>
            </a:r>
            <a:r>
              <a:rPr lang="en-US" sz="2600" i="1" dirty="0"/>
              <a:t>x</a:t>
            </a:r>
            <a:r>
              <a:rPr lang="en-US" sz="2600" dirty="0"/>
              <a:t>) </a:t>
            </a:r>
            <a:r>
              <a:rPr lang="en-US" sz="2600" dirty="0" err="1"/>
              <a:t>ditentukan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796925" indent="-457200">
              <a:buFont typeface="+mj-lt"/>
              <a:buAutoNum type="arabicParenR"/>
            </a:pPr>
            <a:r>
              <a:rPr lang="en-US" sz="2600" dirty="0" err="1"/>
              <a:t>sulihkan</a:t>
            </a:r>
            <a:r>
              <a:rPr lang="en-US" sz="2600" dirty="0"/>
              <a:t> (</a:t>
            </a:r>
            <a:r>
              <a:rPr lang="en-US" sz="2600" i="1" dirty="0" err="1"/>
              <a:t>x</a:t>
            </a:r>
            <a:r>
              <a:rPr lang="en-US" sz="2600" i="1" baseline="-25000" dirty="0" err="1"/>
              <a:t>i</a:t>
            </a:r>
            <a:r>
              <a:rPr lang="en-US" sz="2600" dirty="0" err="1"/>
              <a:t>,</a:t>
            </a:r>
            <a:r>
              <a:rPr lang="en-US" sz="2600" i="1" dirty="0" err="1"/>
              <a:t>y</a:t>
            </a:r>
            <a:r>
              <a:rPr lang="en-US" sz="2600" i="1" baseline="-25000" dirty="0" err="1"/>
              <a:t>i</a:t>
            </a:r>
            <a:r>
              <a:rPr lang="en-US" sz="2600" dirty="0"/>
              <a:t>)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persamaan</a:t>
            </a:r>
            <a:r>
              <a:rPr lang="en-US" sz="2600" dirty="0"/>
              <a:t> (P.5.9) ,  </a:t>
            </a:r>
            <a:r>
              <a:rPr lang="en-US" sz="2600" i="1" dirty="0" err="1"/>
              <a:t>i</a:t>
            </a:r>
            <a:r>
              <a:rPr lang="en-US" sz="2600" dirty="0"/>
              <a:t> = 0, 1, 2, 3. Dari </a:t>
            </a:r>
            <a:r>
              <a:rPr lang="en-US" sz="2600" dirty="0" err="1"/>
              <a:t>sini</a:t>
            </a:r>
            <a:r>
              <a:rPr lang="en-US" sz="2600" dirty="0"/>
              <a:t> </a:t>
            </a:r>
            <a:r>
              <a:rPr lang="en-US" sz="2600" dirty="0" err="1"/>
              <a:t>diperoleh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 </a:t>
            </a:r>
            <a:r>
              <a:rPr lang="en-US" sz="2600" dirty="0" err="1"/>
              <a:t>persamaan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empat</a:t>
            </a:r>
            <a:r>
              <a:rPr lang="en-US" sz="2600" dirty="0"/>
              <a:t> </a:t>
            </a:r>
            <a:r>
              <a:rPr lang="en-US" sz="2600" dirty="0" err="1"/>
              <a:t>buah</a:t>
            </a:r>
            <a:r>
              <a:rPr lang="en-US" sz="2600" dirty="0"/>
              <a:t> parameter yang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,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 ,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dirty="0"/>
              <a:t> 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dirty="0"/>
              <a:t>:</a:t>
            </a:r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0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0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0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1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1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1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1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2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2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2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			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i="1" dirty="0"/>
              <a:t>x</a:t>
            </a:r>
            <a:r>
              <a:rPr lang="en-US" sz="2600" baseline="-25000" dirty="0"/>
              <a:t>3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i="1" dirty="0"/>
              <a:t>x</a:t>
            </a:r>
            <a:r>
              <a:rPr lang="en-US" sz="2600" baseline="-25000" dirty="0"/>
              <a:t>3</a:t>
            </a:r>
            <a:r>
              <a:rPr lang="en-US" sz="2600" baseline="30000" dirty="0"/>
              <a:t>2</a:t>
            </a:r>
            <a:r>
              <a:rPr lang="en-US" sz="2600" dirty="0"/>
              <a:t> +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i="1" dirty="0"/>
              <a:t>x</a:t>
            </a:r>
            <a:r>
              <a:rPr lang="en-US" sz="2600" baseline="-25000" dirty="0"/>
              <a:t>3</a:t>
            </a:r>
            <a:r>
              <a:rPr lang="en-US" sz="2600" baseline="30000" dirty="0"/>
              <a:t>3</a:t>
            </a:r>
            <a:r>
              <a:rPr lang="en-US" sz="2600" dirty="0"/>
              <a:t> = </a:t>
            </a:r>
            <a:r>
              <a:rPr lang="en-US" sz="2600" i="1" dirty="0"/>
              <a:t>y</a:t>
            </a:r>
            <a:r>
              <a:rPr lang="en-US" sz="2600" baseline="-25000" dirty="0"/>
              <a:t>3</a:t>
            </a:r>
            <a:endParaRPr lang="en-US" sz="2600" dirty="0"/>
          </a:p>
          <a:p>
            <a:pPr>
              <a:buNone/>
            </a:pPr>
            <a:r>
              <a:rPr lang="en-US" sz="2600" baseline="-25000" dirty="0"/>
              <a:t> </a:t>
            </a:r>
            <a:endParaRPr lang="en-US" sz="2600" dirty="0"/>
          </a:p>
          <a:p>
            <a:pPr marL="796925" indent="-509588">
              <a:buFont typeface="+mj-lt"/>
              <a:buAutoNum type="arabicParenR" startAt="2"/>
            </a:pPr>
            <a:r>
              <a:rPr lang="en-US" sz="2600" dirty="0" err="1"/>
              <a:t>hitung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0</a:t>
            </a:r>
            <a:r>
              <a:rPr lang="en-US" sz="2600" dirty="0"/>
              <a:t>, </a:t>
            </a:r>
            <a:r>
              <a:rPr lang="en-US" sz="2600" i="1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a</a:t>
            </a:r>
            <a:r>
              <a:rPr lang="en-US" sz="2600" baseline="-25000" dirty="0"/>
              <a:t>2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persamaan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dirty="0" err="1"/>
              <a:t>eliminasi</a:t>
            </a:r>
            <a:r>
              <a:rPr lang="en-US" sz="2600" dirty="0"/>
              <a:t> Gauss.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5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1085088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interpolasi</a:t>
            </a:r>
            <a:r>
              <a:rPr lang="en-US" dirty="0"/>
              <a:t> </a:t>
            </a:r>
            <a:r>
              <a:rPr lang="en-US" dirty="0" err="1"/>
              <a:t>berderajat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(</a:t>
            </a:r>
            <a:r>
              <a:rPr lang="en-US" i="1" dirty="0"/>
              <a:t>n</a:t>
            </a:r>
            <a:r>
              <a:rPr lang="en-US" dirty="0"/>
              <a:t>+1)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data (x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).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menyulihkan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dirty="0"/>
              <a:t> = 0, 1, 2, …,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i="1" dirty="0"/>
              <a:t> n</a:t>
            </a:r>
            <a:r>
              <a:rPr lang="en-US" dirty="0"/>
              <a:t> + 1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baseline="-25000" dirty="0"/>
              <a:t>n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baseline="30000" dirty="0"/>
              <a:t>n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endParaRPr lang="en-US" dirty="0"/>
          </a:p>
          <a:p>
            <a:pPr>
              <a:buNone/>
            </a:pPr>
            <a:r>
              <a:rPr lang="en-US" dirty="0"/>
              <a:t>		...		  ...		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n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n</a:t>
            </a:r>
            <a:r>
              <a:rPr lang="en-US" baseline="30000" dirty="0"/>
              <a:t>2</a:t>
            </a:r>
            <a:r>
              <a:rPr lang="en-US" dirty="0"/>
              <a:t> + ...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baseline="30000" dirty="0" err="1"/>
              <a:t>n</a:t>
            </a:r>
            <a:r>
              <a:rPr lang="en-US" dirty="0"/>
              <a:t> =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Gauss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pelajari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10455" cy="435133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Numerik</a:t>
            </a:r>
            <a:r>
              <a:rPr lang="en-US" dirty="0"/>
              <a:t>: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/>
              <a:t>: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numerik</a:t>
            </a:r>
            <a:r>
              <a:rPr lang="en-US" dirty="0"/>
              <a:t>: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(+, -, *, /) pada </a:t>
            </a:r>
            <a:r>
              <a:rPr lang="en-US" dirty="0" err="1"/>
              <a:t>angka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7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839787"/>
            <a:ext cx="10353040" cy="5516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Dua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solusinya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eksak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tepat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solusinya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berupa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hampiran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aproksimasi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 err="1">
                <a:solidFill>
                  <a:srgbClr val="FF0000"/>
                </a:solidFill>
              </a:rPr>
              <a:t>Secara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analitik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metode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analitik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i="1" dirty="0" err="1">
                <a:solidFill>
                  <a:srgbClr val="FF0000"/>
                </a:solidFill>
              </a:rPr>
              <a:t>Secara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numerik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aproksimasi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metode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numerik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40" y="559117"/>
            <a:ext cx="10449560" cy="5516563"/>
          </a:xfrm>
        </p:spPr>
        <p:txBody>
          <a:bodyPr>
            <a:normAutofit fontScale="25000" lnSpcReduction="20000"/>
          </a:bodyPr>
          <a:lstStyle/>
          <a:p>
            <a:endParaRPr lang="en-US" sz="7000" dirty="0"/>
          </a:p>
          <a:p>
            <a:r>
              <a:rPr lang="en-US" sz="8600" dirty="0" err="1"/>
              <a:t>Contoh</a:t>
            </a:r>
            <a:r>
              <a:rPr lang="en-US" sz="8600" dirty="0"/>
              <a:t>: </a:t>
            </a:r>
            <a:r>
              <a:rPr lang="en-US" sz="8600" dirty="0" err="1"/>
              <a:t>Menghitung</a:t>
            </a:r>
            <a:r>
              <a:rPr lang="en-US" sz="8600" dirty="0"/>
              <a:t> integral </a:t>
            </a:r>
          </a:p>
          <a:p>
            <a:pPr>
              <a:buNone/>
            </a:pPr>
            <a:r>
              <a:rPr lang="en-US" sz="8600" dirty="0"/>
              <a:t>	</a:t>
            </a:r>
          </a:p>
          <a:p>
            <a:pPr>
              <a:buNone/>
            </a:pPr>
            <a:r>
              <a:rPr lang="en-US" sz="8600" i="1" dirty="0">
                <a:solidFill>
                  <a:srgbClr val="FF0000"/>
                </a:solidFill>
              </a:rPr>
              <a:t>	</a:t>
            </a:r>
            <a:r>
              <a:rPr lang="en-US" sz="9600" i="1" dirty="0" err="1">
                <a:solidFill>
                  <a:srgbClr val="FF0000"/>
                </a:solidFill>
              </a:rPr>
              <a:t>Metode</a:t>
            </a:r>
            <a:r>
              <a:rPr lang="en-US" sz="9600" i="1" dirty="0">
                <a:solidFill>
                  <a:srgbClr val="FF0000"/>
                </a:solidFill>
              </a:rPr>
              <a:t> </a:t>
            </a:r>
            <a:r>
              <a:rPr lang="en-US" sz="9600" i="1" dirty="0" err="1">
                <a:solidFill>
                  <a:srgbClr val="FF0000"/>
                </a:solidFill>
              </a:rPr>
              <a:t>analitik</a:t>
            </a:r>
            <a:r>
              <a:rPr lang="en-US" sz="9600" dirty="0"/>
              <a:t>: </a:t>
            </a:r>
          </a:p>
          <a:p>
            <a:pPr>
              <a:buNone/>
            </a:pPr>
            <a:endParaRPr lang="en-US" sz="9600" dirty="0"/>
          </a:p>
          <a:p>
            <a:pPr>
              <a:buNone/>
            </a:pPr>
            <a:r>
              <a:rPr lang="en-US" sz="9600" dirty="0"/>
              <a:t>	</a:t>
            </a:r>
            <a:r>
              <a:rPr lang="en-US" sz="9600" dirty="0" err="1"/>
              <a:t>Rumus</a:t>
            </a:r>
            <a:r>
              <a:rPr lang="en-US" sz="9600" dirty="0"/>
              <a:t>: </a:t>
            </a:r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9600" dirty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9600" i="1" dirty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867187"/>
              </p:ext>
            </p:extLst>
          </p:nvPr>
        </p:nvGraphicFramePr>
        <p:xfrm>
          <a:off x="4727257" y="559117"/>
          <a:ext cx="1401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240" imgH="469800" progId="Equation.3">
                  <p:embed/>
                </p:oleObj>
              </mc:Choice>
              <mc:Fallback>
                <p:oleObj name="Equation" r:id="rId2" imgW="660240" imgH="469800" progId="Equation.3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257" y="559117"/>
                        <a:ext cx="1401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299684"/>
              </p:ext>
            </p:extLst>
          </p:nvPr>
        </p:nvGraphicFramePr>
        <p:xfrm>
          <a:off x="2448400" y="2020889"/>
          <a:ext cx="29797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20480" imgH="355320" progId="Equation.3">
                  <p:embed/>
                </p:oleObj>
              </mc:Choice>
              <mc:Fallback>
                <p:oleObj name="Equation" r:id="rId4" imgW="1320480" imgH="355320" progId="Equation.3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400" y="2020889"/>
                        <a:ext cx="297973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73312"/>
              </p:ext>
            </p:extLst>
          </p:nvPr>
        </p:nvGraphicFramePr>
        <p:xfrm>
          <a:off x="2238059" y="3273425"/>
          <a:ext cx="437832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74560" imgH="825480" progId="Equation.3">
                  <p:embed/>
                </p:oleObj>
              </mc:Choice>
              <mc:Fallback>
                <p:oleObj name="Equation" r:id="rId6" imgW="2374560" imgH="825480" progId="Equation.3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059" y="3273425"/>
                        <a:ext cx="4378325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685801"/>
            <a:ext cx="10637520" cy="5440363"/>
          </a:xfrm>
        </p:spPr>
        <p:txBody>
          <a:bodyPr>
            <a:normAutofit/>
          </a:bodyPr>
          <a:lstStyle/>
          <a:p>
            <a:r>
              <a:rPr lang="en-US" sz="2400" i="1" dirty="0" err="1">
                <a:solidFill>
                  <a:srgbClr val="FF0000"/>
                </a:solidFill>
              </a:rPr>
              <a:t>Metode</a:t>
            </a:r>
            <a:r>
              <a:rPr lang="en-US" sz="2400" i="1" dirty="0">
                <a:solidFill>
                  <a:srgbClr val="FF0000"/>
                </a:solidFill>
              </a:rPr>
              <a:t>  </a:t>
            </a:r>
            <a:r>
              <a:rPr lang="en-US" sz="2400" i="1" dirty="0" err="1">
                <a:solidFill>
                  <a:srgbClr val="FF0000"/>
                </a:solidFill>
              </a:rPr>
              <a:t>numerik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Nilai</a:t>
            </a:r>
            <a:r>
              <a:rPr lang="en-US" sz="2400" dirty="0"/>
              <a:t> integral =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	</a:t>
            </a:r>
          </a:p>
          <a:p>
            <a:pPr>
              <a:buNone/>
            </a:pPr>
            <a:r>
              <a:rPr lang="en-US" sz="2400" dirty="0"/>
              <a:t>	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590569"/>
              </p:ext>
            </p:extLst>
          </p:nvPr>
        </p:nvGraphicFramePr>
        <p:xfrm>
          <a:off x="1376363" y="1423988"/>
          <a:ext cx="5268912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997708" imgH="2080260" progId="Visio.Drawing.11">
                  <p:embed/>
                </p:oleObj>
              </mc:Choice>
              <mc:Fallback>
                <p:oleObj name="Visio" r:id="rId2" imgW="2997708" imgH="2080260" progId="Visio.Drawing.11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1423988"/>
                        <a:ext cx="5268912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8930" y="2057400"/>
            <a:ext cx="5837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Rumus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 </a:t>
            </a:r>
            <a:r>
              <a:rPr lang="en-US" sz="2000" dirty="0" err="1"/>
              <a:t>trapesium</a:t>
            </a:r>
            <a:r>
              <a:rPr lang="en-US" sz="2000" dirty="0"/>
              <a:t> = (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dirty="0" err="1"/>
              <a:t>sejajar</a:t>
            </a:r>
            <a:r>
              <a:rPr lang="en-US" sz="2000" dirty="0"/>
              <a:t> x </a:t>
            </a:r>
            <a:r>
              <a:rPr lang="en-US" sz="2000" dirty="0" err="1"/>
              <a:t>tinggi</a:t>
            </a:r>
            <a:r>
              <a:rPr lang="en-US" sz="2000" dirty="0"/>
              <a:t> )/2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905000" y="4876800"/>
          <a:ext cx="1371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469696" progId="Equation.3">
                  <p:embed/>
                </p:oleObj>
              </mc:Choice>
              <mc:Fallback>
                <p:oleObj name="Equation" r:id="rId4" imgW="723586" imgH="469696" progId="Equation.3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1371600" cy="88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46122" y="5080860"/>
            <a:ext cx="5816016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{[</a:t>
            </a:r>
            <a:r>
              <a:rPr lang="en-US" sz="2000" i="1" dirty="0"/>
              <a:t>f</a:t>
            </a:r>
            <a:r>
              <a:rPr lang="en-US" sz="2000" dirty="0"/>
              <a:t>(-1) + </a:t>
            </a:r>
            <a:r>
              <a:rPr lang="en-US" sz="2000" i="1" dirty="0"/>
              <a:t>f</a:t>
            </a:r>
            <a:r>
              <a:rPr lang="en-US" sz="2000" dirty="0"/>
              <a:t>(-1/2)]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 + {[</a:t>
            </a:r>
            <a:r>
              <a:rPr lang="en-US" sz="2000" i="1" dirty="0"/>
              <a:t>f</a:t>
            </a:r>
            <a:r>
              <a:rPr lang="en-US" sz="2000" dirty="0"/>
              <a:t>(-1/2) + </a:t>
            </a:r>
            <a:r>
              <a:rPr lang="en-US" sz="2000" i="1" dirty="0"/>
              <a:t>f</a:t>
            </a:r>
            <a:r>
              <a:rPr lang="en-US" sz="2000" dirty="0"/>
              <a:t>(0)]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 +</a:t>
            </a:r>
          </a:p>
          <a:p>
            <a:r>
              <a:rPr lang="en-US" sz="2000" dirty="0"/>
              <a:t>      {[</a:t>
            </a:r>
            <a:r>
              <a:rPr lang="en-US" sz="2000" i="1" dirty="0"/>
              <a:t>f</a:t>
            </a:r>
            <a:r>
              <a:rPr lang="en-US" sz="2000" dirty="0"/>
              <a:t>(0) + </a:t>
            </a:r>
            <a:r>
              <a:rPr lang="en-US" sz="2000" i="1" dirty="0"/>
              <a:t>f</a:t>
            </a:r>
            <a:r>
              <a:rPr lang="en-US" sz="2000" dirty="0"/>
              <a:t>(1/2)]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 + {[</a:t>
            </a:r>
            <a:r>
              <a:rPr lang="en-US" sz="2000" i="1" dirty="0"/>
              <a:t>f</a:t>
            </a:r>
            <a:r>
              <a:rPr lang="en-US" sz="2000" dirty="0"/>
              <a:t>(1/2) +</a:t>
            </a:r>
            <a:r>
              <a:rPr lang="en-US" sz="2000" i="1" dirty="0"/>
              <a:t> f</a:t>
            </a:r>
            <a:r>
              <a:rPr lang="en-US" sz="2000" dirty="0"/>
              <a:t>(1)] </a:t>
            </a:r>
            <a:r>
              <a:rPr lang="en-US" sz="2000" dirty="0">
                <a:sym typeface="Symbol"/>
              </a:rPr>
              <a:t></a:t>
            </a:r>
            <a:r>
              <a:rPr lang="en-US" sz="2000" dirty="0"/>
              <a:t> 0.5/2}</a:t>
            </a:r>
          </a:p>
          <a:p>
            <a:r>
              <a:rPr lang="en-US" sz="2000" dirty="0"/>
              <a:t> 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0.5/2 {</a:t>
            </a:r>
            <a:r>
              <a:rPr lang="en-US" sz="2000" i="1" dirty="0"/>
              <a:t>f</a:t>
            </a:r>
            <a:r>
              <a:rPr lang="en-US" sz="2000" dirty="0"/>
              <a:t>(-1) + 2</a:t>
            </a:r>
            <a:r>
              <a:rPr lang="en-US" sz="2000" i="1" dirty="0"/>
              <a:t>f</a:t>
            </a:r>
            <a:r>
              <a:rPr lang="en-US" sz="2000" dirty="0"/>
              <a:t>(-1/2) + 2</a:t>
            </a:r>
            <a:r>
              <a:rPr lang="en-US" sz="2000" i="1" dirty="0"/>
              <a:t>f</a:t>
            </a:r>
            <a:r>
              <a:rPr lang="en-US" sz="2000" dirty="0"/>
              <a:t>(0) + 2</a:t>
            </a:r>
            <a:r>
              <a:rPr lang="en-US" sz="2000" i="1" dirty="0"/>
              <a:t>f</a:t>
            </a:r>
            <a:r>
              <a:rPr lang="en-US" sz="2000" dirty="0"/>
              <a:t>(1/2) + </a:t>
            </a:r>
            <a:r>
              <a:rPr lang="en-US" sz="2000" i="1" dirty="0"/>
              <a:t>f</a:t>
            </a:r>
            <a:r>
              <a:rPr lang="en-US" sz="2000" dirty="0"/>
              <a:t>(1)}</a:t>
            </a:r>
          </a:p>
          <a:p>
            <a:r>
              <a:rPr lang="en-US" sz="2000" dirty="0"/>
              <a:t> 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0.5/2 {3 + 7.5 + 8 + 7.5 + 3} </a:t>
            </a:r>
          </a:p>
          <a:p>
            <a:r>
              <a:rPr lang="en-US" sz="2000" dirty="0"/>
              <a:t>   </a:t>
            </a:r>
            <a:r>
              <a:rPr lang="en-US" sz="2000" dirty="0">
                <a:sym typeface="Symbol"/>
              </a:rPr>
              <a:t></a:t>
            </a:r>
            <a:r>
              <a:rPr lang="en-US" sz="2000" dirty="0"/>
              <a:t> 7.25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B7A5DC-8577-42C1-BD86-FD7A58B4B57B}"/>
              </a:ext>
            </a:extLst>
          </p:cNvPr>
          <p:cNvSpPr/>
          <p:nvPr/>
        </p:nvSpPr>
        <p:spPr>
          <a:xfrm>
            <a:off x="2141245" y="5080860"/>
            <a:ext cx="2820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	     </a:t>
            </a:r>
            <a:r>
              <a:rPr lang="en-US" sz="2000" dirty="0">
                <a:sym typeface="Symbol"/>
              </a:rPr>
              <a:t> p + q + r + s 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A5A3B8-26E1-4CCE-89E8-8415E571ED83}"/>
              </a:ext>
            </a:extLst>
          </p:cNvPr>
          <p:cNvSpPr txBox="1"/>
          <p:nvPr/>
        </p:nvSpPr>
        <p:spPr>
          <a:xfrm>
            <a:off x="2936240" y="404694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9274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838200"/>
            <a:ext cx="10647680" cy="5518150"/>
          </a:xfrm>
        </p:spPr>
        <p:txBody>
          <a:bodyPr>
            <a:normAutofit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 (</a:t>
            </a:r>
            <a:r>
              <a:rPr lang="en-US" sz="2400" dirty="0" err="1"/>
              <a:t>aproksimasi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Hampiran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eksak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 </a:t>
            </a:r>
            <a:r>
              <a:rPr lang="en-US" sz="2400" dirty="0" err="1"/>
              <a:t>galat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Galat</a:t>
            </a:r>
            <a:r>
              <a:rPr lang="en-US" sz="2400" dirty="0"/>
              <a:t>  (</a:t>
            </a:r>
            <a:r>
              <a:rPr lang="en-US" sz="2400" dirty="0">
                <a:sym typeface="Symbol"/>
              </a:rPr>
              <a:t>)</a:t>
            </a:r>
            <a:r>
              <a:rPr lang="en-US" sz="2400" dirty="0"/>
              <a:t>: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eksak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Definisi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galat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galat</a:t>
            </a:r>
            <a:r>
              <a:rPr lang="en-US" sz="2400" dirty="0"/>
              <a:t> </a:t>
            </a:r>
            <a:r>
              <a:rPr lang="en-US" sz="2400" dirty="0" err="1"/>
              <a:t>pembulatan</a:t>
            </a:r>
            <a:r>
              <a:rPr lang="en-US" sz="2400" dirty="0"/>
              <a:t> (</a:t>
            </a:r>
            <a:r>
              <a:rPr lang="en-US" sz="2400" i="1" dirty="0"/>
              <a:t>rounding error</a:t>
            </a:r>
            <a:r>
              <a:rPr lang="en-US" sz="2400" dirty="0"/>
              <a:t>).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719266"/>
              </p:ext>
            </p:extLst>
          </p:nvPr>
        </p:nvGraphicFramePr>
        <p:xfrm>
          <a:off x="2499360" y="445516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5626" imgH="177646" progId="Equation.3">
                  <p:embed/>
                </p:oleObj>
              </mc:Choice>
              <mc:Fallback>
                <p:oleObj name="Equation" r:id="rId2" imgW="545626" imgH="177646" progId="Equation.3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360" y="4455160"/>
                        <a:ext cx="12192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73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773" y="305907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Interpolasi</a:t>
            </a:r>
            <a:r>
              <a:rPr lang="en-US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773" y="1690688"/>
            <a:ext cx="7124502" cy="4648200"/>
          </a:xfrm>
        </p:spPr>
        <p:txBody>
          <a:bodyPr>
            <a:normAutofit/>
          </a:bodyPr>
          <a:lstStyle/>
          <a:p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interpolasi</a:t>
            </a:r>
            <a:r>
              <a:rPr lang="en-US" sz="2400" dirty="0"/>
              <a:t>   </a:t>
            </a:r>
          </a:p>
          <a:p>
            <a:r>
              <a:rPr lang="en-US" sz="2400" b="1" dirty="0" err="1"/>
              <a:t>Persoalan</a:t>
            </a:r>
            <a:r>
              <a:rPr lang="en-US" sz="2400" b="1" dirty="0"/>
              <a:t> </a:t>
            </a:r>
            <a:r>
              <a:rPr lang="en-US" sz="2400" b="1" dirty="0" err="1"/>
              <a:t>interpolasi</a:t>
            </a:r>
            <a:r>
              <a:rPr lang="en-US" sz="2400" dirty="0"/>
              <a:t>: 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>
                <a:sym typeface="Symbol"/>
              </a:rPr>
              <a:t></a:t>
            </a:r>
            <a:r>
              <a:rPr lang="en-US" sz="2400" dirty="0"/>
              <a:t>1 </a:t>
            </a:r>
            <a:r>
              <a:rPr lang="en-US" sz="2400" dirty="0" err="1"/>
              <a:t>buah</a:t>
            </a:r>
            <a:r>
              <a:rPr lang="en-US" sz="2400" dirty="0"/>
              <a:t> 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, 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..., (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).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dirty="0">
                <a:sym typeface="Symbol"/>
              </a:rPr>
              <a:t>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/>
              <a:t>)   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</a:t>
            </a:r>
            <a:r>
              <a:rPr lang="en-US" sz="2400" dirty="0"/>
              <a:t> 0, 1, 2, …, </a:t>
            </a:r>
            <a:r>
              <a:rPr lang="en-US" sz="2400" i="1" dirty="0"/>
              <a:t>n</a:t>
            </a:r>
            <a:endParaRPr lang="en-US" sz="2400" dirty="0"/>
          </a:p>
          <a:p>
            <a:pPr indent="0">
              <a:buNone/>
            </a:pPr>
            <a:endParaRPr lang="en-US" sz="2400" dirty="0"/>
          </a:p>
          <a:p>
            <a:pPr indent="0">
              <a:buNone/>
            </a:pP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ditemukan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pada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650662"/>
              </p:ext>
            </p:extLst>
          </p:nvPr>
        </p:nvGraphicFramePr>
        <p:xfrm>
          <a:off x="7533409" y="2897815"/>
          <a:ext cx="4481945" cy="276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540508" imgH="1572768" progId="Visio.Drawing.11">
                  <p:embed/>
                </p:oleObj>
              </mc:Choice>
              <mc:Fallback>
                <p:oleObj name="Visio" r:id="rId2" imgW="2540508" imgH="1572768" progId="Visio.Drawing.11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3409" y="2897815"/>
                        <a:ext cx="4481945" cy="2768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01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467713"/>
              </p:ext>
            </p:extLst>
          </p:nvPr>
        </p:nvGraphicFramePr>
        <p:xfrm>
          <a:off x="1071880" y="1600200"/>
          <a:ext cx="10201952" cy="416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859686" imgH="1934634" progId="Word.Document.12">
                  <p:embed/>
                </p:oleObj>
              </mc:Choice>
              <mc:Fallback>
                <p:oleObj name="Document" r:id="rId2" imgW="4859686" imgH="1934634" progId="Word.Document.12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880" y="1600200"/>
                        <a:ext cx="10201952" cy="4160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6621" y="736601"/>
            <a:ext cx="6562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r>
              <a:rPr lang="en-US" sz="2400" b="1" dirty="0" err="1"/>
              <a:t>persoalan</a:t>
            </a:r>
            <a:r>
              <a:rPr lang="en-US" sz="2400" b="1" dirty="0"/>
              <a:t> </a:t>
            </a:r>
            <a:r>
              <a:rPr lang="en-US" sz="2400" b="1" dirty="0" err="1"/>
              <a:t>interpolasi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fisika</a:t>
            </a:r>
            <a:r>
              <a:rPr lang="en-US" sz="2400" b="1" dirty="0"/>
              <a:t>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99EB7B-C397-2360-28D5-4C81866FBADF}"/>
              </a:ext>
            </a:extLst>
          </p:cNvPr>
          <p:cNvSpPr txBox="1"/>
          <p:nvPr/>
        </p:nvSpPr>
        <p:spPr>
          <a:xfrm>
            <a:off x="896621" y="5360610"/>
            <a:ext cx="1079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Fungsi</a:t>
            </a:r>
            <a:r>
              <a:rPr lang="en-US" sz="2000" dirty="0">
                <a:solidFill>
                  <a:srgbClr val="FF0000"/>
                </a:solidFill>
              </a:rPr>
              <a:t> y </a:t>
            </a:r>
            <a:r>
              <a:rPr lang="en-US" sz="2000" dirty="0" err="1">
                <a:solidFill>
                  <a:srgbClr val="FF0000"/>
                </a:solidFill>
              </a:rPr>
              <a:t>terhadap</a:t>
            </a:r>
            <a:r>
              <a:rPr lang="en-US" sz="2000" dirty="0">
                <a:solidFill>
                  <a:srgbClr val="FF0000"/>
                </a:solidFill>
              </a:rPr>
              <a:t> x </a:t>
            </a:r>
            <a:r>
              <a:rPr lang="en-US" sz="2000" dirty="0" err="1">
                <a:solidFill>
                  <a:srgbClr val="FF0000"/>
                </a:solidFill>
              </a:rPr>
              <a:t>tidak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diketahui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namun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kita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mengestimasi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nilai</a:t>
            </a:r>
            <a:r>
              <a:rPr lang="en-US" sz="2000" dirty="0">
                <a:solidFill>
                  <a:srgbClr val="FF0000"/>
                </a:solidFill>
              </a:rPr>
              <a:t> y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metode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interpolasi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48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>
            <a:normAutofit/>
          </a:bodyPr>
          <a:lstStyle/>
          <a:p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interpolasi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),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),</a:t>
            </a:r>
            <a:r>
              <a:rPr lang="en-US" baseline="-25000" dirty="0"/>
              <a:t> </a:t>
            </a:r>
            <a:r>
              <a:rPr lang="en-US" dirty="0"/>
              <a:t>..., (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i="1" baseline="-25000" dirty="0" err="1"/>
              <a:t>n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130" y="3109913"/>
            <a:ext cx="75819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1411</Words>
  <Application>Microsoft Office PowerPoint</Application>
  <PresentationFormat>Widescreen</PresentationFormat>
  <Paragraphs>175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Equation</vt:lpstr>
      <vt:lpstr>Visio</vt:lpstr>
      <vt:lpstr>Document</vt:lpstr>
      <vt:lpstr>Visio.Drawing.11</vt:lpstr>
      <vt:lpstr>Aplikasi Metode Eliminasi Gauss  di dalam Metode Numerik</vt:lpstr>
      <vt:lpstr>Apa itu Metode Numerik?</vt:lpstr>
      <vt:lpstr>PowerPoint Presentation</vt:lpstr>
      <vt:lpstr>PowerPoint Presentation</vt:lpstr>
      <vt:lpstr>PowerPoint Presentation</vt:lpstr>
      <vt:lpstr>PowerPoint Presentation</vt:lpstr>
      <vt:lpstr>Interpolasi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Metode Eliminasi Gauss  di dalam Metode Numerik</dc:title>
  <dc:creator>Rinaldi Munir</dc:creator>
  <cp:lastModifiedBy>Dr. Ir. Rinaldi, M.T.</cp:lastModifiedBy>
  <cp:revision>22</cp:revision>
  <dcterms:created xsi:type="dcterms:W3CDTF">2020-08-09T07:18:33Z</dcterms:created>
  <dcterms:modified xsi:type="dcterms:W3CDTF">2023-08-27T06:46:36Z</dcterms:modified>
</cp:coreProperties>
</file>