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2" r:id="rId2"/>
    <p:sldId id="366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6" r:id="rId11"/>
    <p:sldId id="377" r:id="rId12"/>
    <p:sldId id="388" r:id="rId13"/>
    <p:sldId id="389" r:id="rId14"/>
    <p:sldId id="378" r:id="rId15"/>
    <p:sldId id="379" r:id="rId16"/>
    <p:sldId id="387" r:id="rId17"/>
    <p:sldId id="381" r:id="rId18"/>
    <p:sldId id="382" r:id="rId19"/>
    <p:sldId id="383" r:id="rId20"/>
    <p:sldId id="384" r:id="rId21"/>
    <p:sldId id="385" r:id="rId22"/>
    <p:sldId id="386" r:id="rId23"/>
    <p:sldId id="257" r:id="rId24"/>
    <p:sldId id="258" r:id="rId25"/>
    <p:sldId id="259" r:id="rId26"/>
    <p:sldId id="261" r:id="rId27"/>
    <p:sldId id="2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6E03D-835C-42CC-AF2A-62C2D243A72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6B6D-C4B4-4E28-AD95-17F8B916A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7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38D79-3763-49C6-A20A-3B2FA66042C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5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A96E0-4A36-425D-8621-16BAFA68B17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55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360EC-D872-4A42-9D3F-717AF5E925F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415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BD688-D19C-4583-8F12-9054AE7C70A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46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89AB5-6166-42E6-A6E8-B8AD3B59DFF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46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364C7-8DB8-4AD8-AE6E-F0DF03CF345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17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47BB6-1DCE-475E-AA7E-B4D0974A035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10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822A9-E852-4DA9-B219-A58C24073C8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369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E92A0-0A63-4795-BDCB-E964286463D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528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8697D6-B4DC-4B2C-8472-53C70D3488F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6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38BA-A902-435A-A807-08BCC32E555B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BB01-BD16-4E49-811B-001CD71F5DDF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F214-BD9C-4E4B-B9EC-5D743A136410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27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04800"/>
            <a:ext cx="92456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81051" y="923926"/>
            <a:ext cx="5537200" cy="5857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1451" y="923926"/>
            <a:ext cx="5537200" cy="5857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4790926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167-F017-48A8-BA7C-C0D685F7E5DE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A7DB-241F-4233-B2DA-5127B0748704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5F47-31D9-4CDF-91D6-CA82502947FC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4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CD97-241E-4B83-BE50-E356676CFF01}" type="datetime1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AF0-71D3-458D-8D50-CE78B68082E4}" type="datetime1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C2A7-DA98-4767-8EB1-A93056E48485}" type="datetime1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EB60-AB79-427D-8070-A0B9B5EFD203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2F95-E0BE-4E11-928A-3076674397CB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2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26071-94FC-4392-9993-3EEB5F57DD46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5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960" y="518160"/>
            <a:ext cx="11054080" cy="2533651"/>
          </a:xfrm>
        </p:spPr>
        <p:txBody>
          <a:bodyPr>
            <a:normAutofit/>
          </a:bodyPr>
          <a:lstStyle/>
          <a:p>
            <a:r>
              <a:rPr lang="en-US" sz="4800" dirty="0" err="1"/>
              <a:t>Aplikasi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Persamaan</a:t>
            </a:r>
            <a:r>
              <a:rPr lang="en-US" sz="4800" dirty="0"/>
              <a:t> Linier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Persoalan</a:t>
            </a:r>
            <a:r>
              <a:rPr lang="en-US" sz="4800" dirty="0"/>
              <a:t> Dunia </a:t>
            </a:r>
            <a:r>
              <a:rPr lang="en-US" sz="4800" dirty="0" err="1"/>
              <a:t>Nyata</a:t>
            </a:r>
            <a:r>
              <a:rPr lang="en-US" sz="4800" dirty="0"/>
              <a:t> (</a:t>
            </a:r>
            <a:r>
              <a:rPr lang="en-US" sz="4800" i="1" dirty="0"/>
              <a:t>real world problem</a:t>
            </a:r>
            <a:r>
              <a:rPr lang="en-US" sz="48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058916A-3C87-4D7F-AC7D-6988B6A29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378AB6F-AEDC-43D6-BD8C-2FA386364B5B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50AA47-1256-4C99-BFE8-4629BD66AF5E}"/>
              </a:ext>
            </a:extLst>
          </p:cNvPr>
          <p:cNvSpPr/>
          <p:nvPr/>
        </p:nvSpPr>
        <p:spPr>
          <a:xfrm>
            <a:off x="4124281" y="245576"/>
            <a:ext cx="4411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#6 - 2023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9040" y="895351"/>
            <a:ext cx="10353040" cy="5857875"/>
          </a:xfrm>
        </p:spPr>
        <p:txBody>
          <a:bodyPr/>
          <a:lstStyle/>
          <a:p>
            <a:r>
              <a:rPr lang="en-US" altLang="en-US" sz="3800" dirty="0"/>
              <a:t>Every day, the subject should be fed: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5 oz of </a:t>
            </a:r>
            <a:r>
              <a:rPr lang="en-US" altLang="en-US" sz="2800" dirty="0" err="1"/>
              <a:t>MiniCal</a:t>
            </a:r>
            <a:r>
              <a:rPr lang="en-US" altLang="en-US" sz="2800" dirty="0"/>
              <a:t> </a:t>
            </a:r>
          </a:p>
          <a:p>
            <a:pPr lvl="1"/>
            <a:r>
              <a:rPr lang="en-US" altLang="en-US" sz="2800" dirty="0"/>
              <a:t>2 oz of </a:t>
            </a:r>
            <a:r>
              <a:rPr lang="en-US" altLang="en-US" sz="2800" dirty="0" err="1"/>
              <a:t>LiquiFast</a:t>
            </a:r>
            <a:endParaRPr lang="en-US" altLang="en-US" sz="2800" dirty="0"/>
          </a:p>
          <a:p>
            <a:pPr lvl="1"/>
            <a:r>
              <a:rPr lang="en-US" altLang="en-US" sz="2800" dirty="0"/>
              <a:t>10 oz of </a:t>
            </a:r>
            <a:r>
              <a:rPr lang="en-US" altLang="en-US" sz="2800" dirty="0" err="1"/>
              <a:t>SlimQuick</a:t>
            </a:r>
            <a:endParaRPr lang="en-US" altLang="en-US" sz="2800" dirty="0"/>
          </a:p>
        </p:txBody>
      </p:sp>
      <p:pic>
        <p:nvPicPr>
          <p:cNvPr id="43213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06" y="3824288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C5DB79-32C4-4BD6-B7DC-707F62AAC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54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480" y="903289"/>
            <a:ext cx="10220960" cy="5857875"/>
          </a:xfrm>
        </p:spPr>
        <p:txBody>
          <a:bodyPr/>
          <a:lstStyle/>
          <a:p>
            <a:r>
              <a:rPr lang="en-US" altLang="en-US" sz="3600" dirty="0"/>
              <a:t>A more practical application might involve dozens of foods and nutrients rather than just three. 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Such problems lead to systems with large </a:t>
            </a:r>
            <a:br>
              <a:rPr lang="en-US" altLang="en-US" sz="2800" dirty="0"/>
            </a:br>
            <a:r>
              <a:rPr lang="en-US" altLang="en-US" sz="2800" dirty="0"/>
              <a:t>numbers of variables and equations.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Computers or graphing calculators are </a:t>
            </a:r>
            <a:br>
              <a:rPr lang="en-US" altLang="en-US" sz="2800" dirty="0"/>
            </a:br>
            <a:r>
              <a:rPr lang="en-US" altLang="en-US" sz="2800" dirty="0"/>
              <a:t>essential for solving such large systems.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277797-10BB-4432-91D7-81CF5D8D6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3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7CDBA-C5BF-0A9A-16B1-F4534AD13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Latihan: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Kuis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F96B5-43CE-1273-AF2B-A28AF246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68FDFE-483C-8B8D-A576-104909194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928" y="1423483"/>
            <a:ext cx="10595984" cy="529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261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ED188-27C4-0030-54AE-D8EFFE9DC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60218"/>
            <a:ext cx="11035145" cy="62622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dirty="0"/>
              <a:t>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Misalkan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x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harga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unit microphone, y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harga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unit headset, dan z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harga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unit  webcam.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SPL yang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menyatakan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persoalan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100x + 100y + 200z = 800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300z = 100x + 200y + 100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300x + 400z = 700y + 1000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100x + 100y + 200z = 800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100x + 200y - 300z = -100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300x - 700y + 400z = 1000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Disederhanakan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+ y + 2z = 8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+2y - 3z = -1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3x - 7y + 4z = 10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Penyelesaian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eliminasi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Gauss-Jordan (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lakukan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!)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menghasilkan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solusi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harga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unit microphone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US$3,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harga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unit headset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US$1 dan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harga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unit webcam </a:t>
            </a:r>
            <a:r>
              <a:rPr lang="en-ID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US$2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1A3D8-9D63-6210-27DD-ACFD9E70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8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590800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en-US" sz="4000" dirty="0">
                <a:solidFill>
                  <a:srgbClr val="FF0000"/>
                </a:solidFill>
              </a:rPr>
              <a:t>B. </a:t>
            </a:r>
            <a:r>
              <a:rPr lang="en-US" sz="4000" dirty="0" err="1">
                <a:solidFill>
                  <a:srgbClr val="FF0000"/>
                </a:solidFill>
              </a:rPr>
              <a:t>Sistem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Persamaan</a:t>
            </a:r>
            <a:r>
              <a:rPr lang="en-US" sz="4000" dirty="0">
                <a:solidFill>
                  <a:srgbClr val="FF0000"/>
                </a:solidFill>
              </a:rPr>
              <a:t> Linier </a:t>
            </a:r>
          </a:p>
          <a:p>
            <a:pPr marL="0" indent="0" algn="r">
              <a:buNone/>
            </a:pPr>
            <a:r>
              <a:rPr lang="en-US" sz="4000" dirty="0" err="1">
                <a:solidFill>
                  <a:srgbClr val="FF0000"/>
                </a:solidFill>
              </a:rPr>
              <a:t>dalam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bidang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Teknik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Sipil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29200" y="4343401"/>
            <a:ext cx="55109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Sumber</a:t>
            </a:r>
            <a:r>
              <a:rPr lang="en-US" sz="2000" dirty="0"/>
              <a:t>: </a:t>
            </a:r>
            <a:r>
              <a:rPr lang="en-US" sz="2000" dirty="0" err="1"/>
              <a:t>Chapra</a:t>
            </a:r>
            <a:r>
              <a:rPr lang="en-US" sz="2000" dirty="0"/>
              <a:t>, Steven C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Canale</a:t>
            </a:r>
            <a:r>
              <a:rPr lang="en-US" sz="2000" dirty="0"/>
              <a:t>, Raymond P</a:t>
            </a:r>
            <a:r>
              <a:rPr lang="en-US" sz="2000" i="1" dirty="0"/>
              <a:t>, </a:t>
            </a:r>
          </a:p>
          <a:p>
            <a:r>
              <a:rPr lang="en-US" sz="2000" i="1" dirty="0"/>
              <a:t>Numerical Methods for Engineers with Personal </a:t>
            </a:r>
          </a:p>
          <a:p>
            <a:r>
              <a:rPr lang="en-US" sz="2000" i="1" dirty="0"/>
              <a:t>Computer Applications</a:t>
            </a:r>
            <a:r>
              <a:rPr lang="en-US" sz="2000" dirty="0"/>
              <a:t>, </a:t>
            </a:r>
            <a:r>
              <a:rPr lang="en-US" sz="2000" dirty="0" err="1"/>
              <a:t>MacGraw</a:t>
            </a:r>
            <a:r>
              <a:rPr lang="en-US" sz="2000" dirty="0"/>
              <a:t>-Hill Book</a:t>
            </a:r>
          </a:p>
          <a:p>
            <a:r>
              <a:rPr lang="en-US" sz="2000" dirty="0"/>
              <a:t>Company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2042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80" y="629920"/>
            <a:ext cx="10835640" cy="5289550"/>
          </a:xfrm>
        </p:spPr>
        <p:txBody>
          <a:bodyPr>
            <a:normAutofit/>
          </a:bodyPr>
          <a:lstStyle/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insinyur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yang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(</a:t>
            </a:r>
            <a:r>
              <a:rPr lang="en-US" dirty="0" err="1"/>
              <a:t>Gambar</a:t>
            </a:r>
            <a:r>
              <a:rPr lang="en-US" dirty="0"/>
              <a:t> 1).  Ujung </a:t>
            </a:r>
            <a:r>
              <a:rPr lang="en-US" dirty="0" err="1"/>
              <a:t>segitiga</a:t>
            </a:r>
            <a:r>
              <a:rPr lang="en-US" dirty="0"/>
              <a:t> yang </a:t>
            </a:r>
            <a:r>
              <a:rPr lang="en-US" dirty="0" err="1"/>
              <a:t>bersudut</a:t>
            </a:r>
            <a:r>
              <a:rPr lang="en-US" dirty="0"/>
              <a:t> 30</a:t>
            </a:r>
            <a:r>
              <a:rPr lang="en-US" dirty="0">
                <a:sym typeface="Symbol" panose="05050102010706020507" pitchFamily="18" charset="2"/>
              </a:rPr>
              <a:t></a:t>
            </a:r>
            <a:r>
              <a:rPr lang="en-US" dirty="0"/>
              <a:t> </a:t>
            </a:r>
            <a:r>
              <a:rPr lang="en-US" dirty="0" err="1"/>
              <a:t>bertumpu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penyangga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yang lain </a:t>
            </a:r>
            <a:r>
              <a:rPr lang="en-US" dirty="0" err="1"/>
              <a:t>bertumpu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penyangga</a:t>
            </a:r>
            <a:r>
              <a:rPr lang="en-US" dirty="0"/>
              <a:t> </a:t>
            </a:r>
            <a:r>
              <a:rPr lang="en-US" dirty="0" err="1"/>
              <a:t>beroda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C2495FF-A6AA-4BF9-9039-CA0D60799E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85687"/>
              </p:ext>
            </p:extLst>
          </p:nvPr>
        </p:nvGraphicFramePr>
        <p:xfrm>
          <a:off x="1595040" y="2338505"/>
          <a:ext cx="8478600" cy="4200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116068" imgH="2531364" progId="Visio.Drawing.6">
                  <p:embed/>
                </p:oleObj>
              </mc:Choice>
              <mc:Fallback>
                <p:oleObj r:id="rId2" imgW="5116068" imgH="2531364" progId="Visio.Drawing.6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040" y="2338505"/>
                        <a:ext cx="8478600" cy="4200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F0A0C0-D772-4DAA-B4D2-D45A188A7612}"/>
              </a:ext>
            </a:extLst>
          </p:cNvPr>
          <p:cNvSpPr txBox="1"/>
          <p:nvPr/>
        </p:nvSpPr>
        <p:spPr>
          <a:xfrm>
            <a:off x="5125720" y="60761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Gambar</a:t>
            </a:r>
            <a:r>
              <a:rPr lang="en-US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933032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7F04F-54FD-4419-964C-CC3997DE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 </a:t>
            </a:r>
            <a:r>
              <a:rPr lang="en-US" sz="2400" dirty="0" err="1"/>
              <a:t>sebesar</a:t>
            </a:r>
            <a:r>
              <a:rPr lang="en-US" sz="2400" dirty="0"/>
              <a:t> 1000 </a:t>
            </a:r>
            <a:r>
              <a:rPr lang="en-US" sz="2400" dirty="0" err="1"/>
              <a:t>pon</a:t>
            </a:r>
            <a:r>
              <a:rPr lang="en-US" sz="2400" dirty="0"/>
              <a:t>. Gaya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disebar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. Gaya F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tegangan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kompresi</a:t>
            </a:r>
            <a:r>
              <a:rPr lang="en-US" sz="2400" dirty="0"/>
              <a:t> pada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.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 (H2 , V2 , dan V3)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yang </a:t>
            </a:r>
            <a:r>
              <a:rPr lang="en-US" sz="2400" dirty="0" err="1"/>
              <a:t>mencirikan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berinteraksi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permukaan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 err="1"/>
              <a:t>Engsel</a:t>
            </a:r>
            <a:r>
              <a:rPr lang="en-US" sz="2400" dirty="0"/>
              <a:t> pada </a:t>
            </a:r>
            <a:r>
              <a:rPr lang="en-US" sz="2400" dirty="0" err="1"/>
              <a:t>simpul</a:t>
            </a:r>
            <a:r>
              <a:rPr lang="en-US" sz="2400" dirty="0"/>
              <a:t> 2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menjangkitkan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mendatar</a:t>
            </a:r>
            <a:r>
              <a:rPr lang="en-US" sz="2400" dirty="0"/>
              <a:t> dan </a:t>
            </a:r>
            <a:r>
              <a:rPr lang="en-US" sz="2400" dirty="0" err="1"/>
              <a:t>tegak</a:t>
            </a:r>
            <a:r>
              <a:rPr lang="en-US" sz="2400" dirty="0"/>
              <a:t> pada </a:t>
            </a:r>
            <a:r>
              <a:rPr lang="en-US" sz="2400" dirty="0" err="1"/>
              <a:t>permukaan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gelinding</a:t>
            </a:r>
            <a:r>
              <a:rPr lang="en-US" sz="2400" dirty="0"/>
              <a:t> pada </a:t>
            </a:r>
            <a:r>
              <a:rPr lang="en-US" sz="2400" dirty="0" err="1"/>
              <a:t>simpul</a:t>
            </a:r>
            <a:r>
              <a:rPr lang="en-US" sz="2400" dirty="0"/>
              <a:t> 3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menjangkitkan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tegak</a:t>
            </a:r>
            <a:r>
              <a:rPr lang="en-US" sz="2400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61419-35C0-45D6-AE1A-EEB4484A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3B69505-6124-44E6-A9F8-3062CB3CC3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25234"/>
              </p:ext>
            </p:extLst>
          </p:nvPr>
        </p:nvGraphicFramePr>
        <p:xfrm>
          <a:off x="2285999" y="3246755"/>
          <a:ext cx="6921501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116068" imgH="2531364" progId="Visio.Drawing.6">
                  <p:embed/>
                </p:oleObj>
              </mc:Choice>
              <mc:Fallback>
                <p:oleObj r:id="rId2" imgW="5116068" imgH="2531364" progId="Visio.Drawing.6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3246755"/>
                        <a:ext cx="6921501" cy="3429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37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480" y="685801"/>
            <a:ext cx="10261600" cy="5440363"/>
          </a:xfrm>
        </p:spPr>
        <p:txBody>
          <a:bodyPr>
            <a:normAutofit/>
          </a:bodyPr>
          <a:lstStyle/>
          <a:p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diuraikan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 </a:t>
            </a:r>
            <a:r>
              <a:rPr lang="en-US" dirty="0" err="1"/>
              <a:t>simultan</a:t>
            </a:r>
            <a:r>
              <a:rPr lang="en-US" dirty="0"/>
              <a:t>. Diagram </a:t>
            </a:r>
            <a:r>
              <a:rPr lang="en-US" dirty="0" err="1"/>
              <a:t>gaya-benda-bebas</a:t>
            </a:r>
            <a:r>
              <a:rPr lang="en-US" dirty="0"/>
              <a:t> 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2.</a:t>
            </a:r>
            <a:endParaRPr lang="en-US" i="1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871" y="2144562"/>
            <a:ext cx="7697341" cy="36775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6960" y="582206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Gambar</a:t>
            </a:r>
            <a:r>
              <a:rPr lang="en-US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672062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0720" y="469146"/>
            <a:ext cx="1049527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Menurut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hukum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Newton,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resultan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gaya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arah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mendatar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maupun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tegak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nol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tiap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simpul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karena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sistem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keadaan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diam (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statis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Oleh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karena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itu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simpul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1,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altLang="en-US" sz="2400" dirty="0">
                <a:ea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= 0 = -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cos 30</a:t>
            </a:r>
            <a:r>
              <a:rPr lang="en-US" altLang="en-US" sz="2400" dirty="0">
                <a:ea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cos 60</a:t>
            </a:r>
            <a:r>
              <a:rPr lang="en-US" altLang="en-US" sz="2400" dirty="0">
                <a:ea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1, 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	</a:t>
            </a:r>
            <a:r>
              <a:rPr lang="en-US" altLang="en-US" sz="2400" dirty="0">
                <a:ea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= 0 = -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sin 30</a:t>
            </a:r>
            <a:r>
              <a:rPr lang="en-US" altLang="en-US" sz="2400" dirty="0">
                <a:ea typeface="Times New Roman" panose="02020603050405020304" pitchFamily="18" charset="0"/>
              </a:rPr>
              <a:t> -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sin 60</a:t>
            </a:r>
            <a:r>
              <a:rPr lang="en-US" altLang="en-US" sz="2400" dirty="0">
                <a:ea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1, 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v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68095" y="3283831"/>
            <a:ext cx="8050530" cy="2771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simpul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cos 30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sin 30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simpul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3,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-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cos 60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sin 60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669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1"/>
            <a:ext cx="10591800" cy="5364163"/>
          </a:xfrm>
        </p:spPr>
        <p:txBody>
          <a:bodyPr>
            <a:normAutofit fontScale="92500"/>
          </a:bodyPr>
          <a:lstStyle/>
          <a:p>
            <a:r>
              <a:rPr lang="en-US" dirty="0"/>
              <a:t>Gaya 1000 </a:t>
            </a:r>
            <a:r>
              <a:rPr lang="en-US" dirty="0" err="1"/>
              <a:t>pon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1 </a:t>
            </a:r>
            <a:r>
              <a:rPr lang="en-US" dirty="0" err="1"/>
              <a:t>berpadanan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baseline="-25000" dirty="0"/>
              <a:t>1, </a:t>
            </a:r>
            <a:r>
              <a:rPr lang="en-US" i="1" baseline="-25000" dirty="0"/>
              <a:t>v</a:t>
            </a:r>
            <a:r>
              <a:rPr lang="en-US" baseline="-25000" dirty="0"/>
              <a:t> </a:t>
            </a:r>
            <a:r>
              <a:rPr lang="en-US" dirty="0"/>
              <a:t>= -1000, </a:t>
            </a:r>
            <a:r>
              <a:rPr lang="en-US" dirty="0" err="1"/>
              <a:t>sedangkan</a:t>
            </a:r>
            <a:r>
              <a:rPr lang="en-US" dirty="0"/>
              <a:t> 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baseline="-25000" dirty="0"/>
              <a:t>, </a:t>
            </a:r>
            <a:r>
              <a:rPr lang="en-US" i="1" baseline="-25000" dirty="0"/>
              <a:t>v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baseline="-25000" dirty="0"/>
              <a:t>, </a:t>
            </a:r>
            <a:r>
              <a:rPr lang="en-US" i="1" baseline="-25000" dirty="0"/>
              <a:t>h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nol. </a:t>
            </a:r>
          </a:p>
          <a:p>
            <a:endParaRPr lang="en-US" dirty="0"/>
          </a:p>
          <a:p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6 </a:t>
            </a:r>
            <a:r>
              <a:rPr lang="en-US" dirty="0" err="1"/>
              <a:t>peubah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-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cos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cos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1, </a:t>
            </a:r>
            <a:r>
              <a:rPr lang="en-US" sz="2600" i="1" baseline="-25000" dirty="0"/>
              <a:t>h</a:t>
            </a:r>
            <a:r>
              <a:rPr lang="en-US" sz="2600" dirty="0"/>
              <a:t> = -0.866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+ 0.5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i="1" dirty="0"/>
              <a:t> </a:t>
            </a:r>
            <a:r>
              <a:rPr lang="en-US" sz="2600" dirty="0"/>
              <a:t>= 0 = -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sin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sin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1, </a:t>
            </a:r>
            <a:r>
              <a:rPr lang="en-US" sz="2600" i="1" baseline="-25000" dirty="0"/>
              <a:t>v</a:t>
            </a:r>
            <a:r>
              <a:rPr lang="en-US" sz="2600" dirty="0"/>
              <a:t> = -0.5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– 0.866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+ 1000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cos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2, h</a:t>
            </a:r>
            <a:r>
              <a:rPr lang="en-US" sz="2600" dirty="0"/>
              <a:t> + </a:t>
            </a:r>
            <a:r>
              <a:rPr lang="en-US" sz="2600" i="1" dirty="0"/>
              <a:t>H</a:t>
            </a:r>
            <a:r>
              <a:rPr lang="en-US" sz="2600" baseline="-25000" dirty="0"/>
              <a:t>2</a:t>
            </a:r>
            <a:r>
              <a:rPr lang="en-US" sz="2600" dirty="0"/>
              <a:t> = 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+ 0.866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+ 0 + </a:t>
            </a:r>
            <a:r>
              <a:rPr lang="en-US" sz="2600" i="1" dirty="0"/>
              <a:t>H</a:t>
            </a:r>
            <a:r>
              <a:rPr lang="en-US" sz="2600" baseline="-25000" dirty="0"/>
              <a:t>2</a:t>
            </a:r>
            <a:endParaRPr lang="en-US" sz="2600" dirty="0"/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sin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2, </a:t>
            </a:r>
            <a:r>
              <a:rPr lang="en-US" sz="2600" i="1" baseline="-25000" dirty="0"/>
              <a:t>v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2</a:t>
            </a:r>
            <a:r>
              <a:rPr lang="en-US" sz="2600" dirty="0"/>
              <a:t> = 0.5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 + </a:t>
            </a:r>
            <a:r>
              <a:rPr lang="en-US" sz="2600" i="1" dirty="0"/>
              <a:t>V</a:t>
            </a:r>
            <a:r>
              <a:rPr lang="en-US" sz="2600" baseline="-25000" dirty="0"/>
              <a:t>2</a:t>
            </a:r>
            <a:endParaRPr lang="en-US" sz="2600" dirty="0"/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-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cos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3, </a:t>
            </a:r>
            <a:r>
              <a:rPr lang="en-US" sz="2600" i="1" baseline="-25000" dirty="0"/>
              <a:t>h</a:t>
            </a:r>
            <a:r>
              <a:rPr lang="en-US" sz="2600" dirty="0"/>
              <a:t> = -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– 0.5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sin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3, </a:t>
            </a:r>
            <a:r>
              <a:rPr lang="en-US" sz="2600" i="1" baseline="-25000" dirty="0"/>
              <a:t>v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3</a:t>
            </a:r>
            <a:r>
              <a:rPr lang="en-US" sz="2600" dirty="0"/>
              <a:t> = 0.866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3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0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28988" y="3048001"/>
            <a:ext cx="7339012" cy="1038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dirty="0">
                <a:solidFill>
                  <a:srgbClr val="FF0000"/>
                </a:solidFill>
              </a:rPr>
              <a:t>A. Nutritional Analysis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4343401"/>
            <a:ext cx="505273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Sumber</a:t>
            </a:r>
            <a:r>
              <a:rPr lang="en-US" sz="2000" dirty="0"/>
              <a:t>: </a:t>
            </a:r>
            <a:r>
              <a:rPr lang="en-US" sz="2000" i="1" dirty="0"/>
              <a:t>College Algebra</a:t>
            </a:r>
            <a:r>
              <a:rPr lang="en-US" sz="2000" dirty="0"/>
              <a:t>, Fifth Edition,</a:t>
            </a:r>
          </a:p>
          <a:p>
            <a:r>
              <a:rPr lang="en-US" sz="2000" dirty="0"/>
              <a:t>James Stewart , Lothar Redlin, Saleem Watson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735164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762001"/>
            <a:ext cx="10160000" cy="5364163"/>
          </a:xfrm>
        </p:spPr>
        <p:txBody>
          <a:bodyPr>
            <a:normAutofit/>
          </a:bodyPr>
          <a:lstStyle/>
          <a:p>
            <a:r>
              <a:rPr lang="en-US" sz="2400" dirty="0" err="1"/>
              <a:t>Keenam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yang </a:t>
            </a:r>
            <a:r>
              <a:rPr lang="en-US" sz="2400" dirty="0" err="1"/>
              <a:t>teratur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-0.866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	 +  0.5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	= 0</a:t>
            </a:r>
          </a:p>
          <a:p>
            <a:pPr marL="0" indent="0">
              <a:buNone/>
            </a:pPr>
            <a:r>
              <a:rPr lang="en-US" sz="2400" dirty="0"/>
              <a:t>    -0.5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		    – 0.866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= -1000</a:t>
            </a:r>
          </a:p>
          <a:p>
            <a:pPr marL="0" indent="0">
              <a:buNone/>
            </a:pPr>
            <a:r>
              <a:rPr lang="en-US" sz="2400" dirty="0"/>
              <a:t>-0.866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 –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 				– </a:t>
            </a:r>
            <a:r>
              <a:rPr lang="en-US" sz="2400" i="1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		= 0</a:t>
            </a:r>
          </a:p>
          <a:p>
            <a:pPr marL="0" indent="0">
              <a:buNone/>
            </a:pPr>
            <a:r>
              <a:rPr lang="en-US" sz="2400" dirty="0"/>
              <a:t>    -0.5 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 					–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	= 0</a:t>
            </a:r>
          </a:p>
          <a:p>
            <a:pPr marL="0" indent="0">
              <a:buNone/>
            </a:pPr>
            <a:r>
              <a:rPr lang="en-US" sz="2400" dirty="0"/>
              <a:t>	   –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    – 0.5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	= 0</a:t>
            </a:r>
          </a:p>
          <a:p>
            <a:pPr marL="0" indent="0">
              <a:buNone/>
            </a:pPr>
            <a:r>
              <a:rPr lang="en-US" sz="2400" dirty="0"/>
              <a:t>		 –0.866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 			–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	= 0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2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240" y="762001"/>
            <a:ext cx="10251440" cy="5364163"/>
          </a:xfrm>
        </p:spPr>
        <p:txBody>
          <a:bodyPr>
            <a:normAutofit/>
          </a:bodyPr>
          <a:lstStyle/>
          <a:p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000" dirty="0"/>
              <a:t>Nilai </a:t>
            </a:r>
            <a:r>
              <a:rPr lang="en-US" sz="3000" i="1" dirty="0"/>
              <a:t>F</a:t>
            </a:r>
            <a:r>
              <a:rPr lang="en-US" sz="3000" baseline="-25000" dirty="0"/>
              <a:t>1</a:t>
            </a:r>
            <a:r>
              <a:rPr lang="en-US" sz="3000" dirty="0"/>
              <a:t>, </a:t>
            </a:r>
            <a:r>
              <a:rPr lang="en-US" sz="3000" i="1" dirty="0"/>
              <a:t>F</a:t>
            </a:r>
            <a:r>
              <a:rPr lang="en-US" sz="3000" baseline="-25000" dirty="0"/>
              <a:t>2</a:t>
            </a:r>
            <a:r>
              <a:rPr lang="en-US" sz="3000" dirty="0"/>
              <a:t>, F</a:t>
            </a:r>
            <a:r>
              <a:rPr lang="en-US" sz="3000" baseline="-25000" dirty="0"/>
              <a:t>3</a:t>
            </a:r>
            <a:r>
              <a:rPr lang="en-US" sz="3000" dirty="0"/>
              <a:t>, </a:t>
            </a:r>
            <a:r>
              <a:rPr lang="en-US" sz="3000" i="1" dirty="0"/>
              <a:t>H</a:t>
            </a:r>
            <a:r>
              <a:rPr lang="en-US" sz="3000" baseline="-25000" dirty="0"/>
              <a:t>2</a:t>
            </a:r>
            <a:r>
              <a:rPr lang="en-US" sz="3000" dirty="0"/>
              <a:t>, </a:t>
            </a:r>
            <a:r>
              <a:rPr lang="en-US" sz="3000" i="1" dirty="0"/>
              <a:t>V</a:t>
            </a:r>
            <a:r>
              <a:rPr lang="en-US" sz="3000" baseline="-25000" dirty="0"/>
              <a:t>2</a:t>
            </a:r>
            <a:r>
              <a:rPr lang="en-US" sz="3000" dirty="0"/>
              <a:t>, dan </a:t>
            </a:r>
            <a:r>
              <a:rPr lang="en-US" sz="3000" i="1" dirty="0"/>
              <a:t>V</a:t>
            </a:r>
            <a:r>
              <a:rPr lang="en-US" sz="3000" baseline="-25000" dirty="0"/>
              <a:t>3</a:t>
            </a:r>
            <a:r>
              <a:rPr lang="en-US" sz="3000" dirty="0"/>
              <a:t> yang </a:t>
            </a:r>
            <a:r>
              <a:rPr lang="en-US" sz="3000" dirty="0" err="1"/>
              <a:t>memenuhi</a:t>
            </a:r>
            <a:r>
              <a:rPr lang="en-US" sz="3000" dirty="0"/>
              <a:t> </a:t>
            </a:r>
            <a:r>
              <a:rPr lang="en-US" sz="3000" dirty="0" err="1"/>
              <a:t>keenam</a:t>
            </a:r>
            <a:r>
              <a:rPr lang="en-US" sz="3000" dirty="0"/>
              <a:t> </a:t>
            </a:r>
            <a:r>
              <a:rPr lang="en-US" sz="3000" dirty="0" err="1"/>
              <a:t>persamaan</a:t>
            </a:r>
            <a:r>
              <a:rPr lang="en-US" sz="3000" dirty="0"/>
              <a:t> </a:t>
            </a:r>
            <a:r>
              <a:rPr lang="en-US" sz="3000" dirty="0" err="1"/>
              <a:t>tersebut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simultan</a:t>
            </a:r>
            <a:r>
              <a:rPr lang="en-US" sz="3000" dirty="0"/>
              <a:t> </a:t>
            </a:r>
            <a:r>
              <a:rPr lang="en-US" sz="3000" dirty="0" err="1"/>
              <a:t>dapat</a:t>
            </a:r>
            <a:r>
              <a:rPr lang="en-US" sz="3000" dirty="0"/>
              <a:t> </a:t>
            </a:r>
            <a:r>
              <a:rPr lang="en-US" sz="3000" dirty="0" err="1"/>
              <a:t>ditemukan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metode</a:t>
            </a:r>
            <a:r>
              <a:rPr lang="en-US" sz="3000" dirty="0"/>
              <a:t> </a:t>
            </a:r>
            <a:r>
              <a:rPr lang="en-US" sz="3000" dirty="0" err="1"/>
              <a:t>eliminasi</a:t>
            </a:r>
            <a:r>
              <a:rPr lang="en-US" sz="3000" dirty="0"/>
              <a:t> Gauss/Gauss-Jordan.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520" y="1447799"/>
            <a:ext cx="9174480" cy="256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61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59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en-US" sz="4000" dirty="0">
                <a:solidFill>
                  <a:srgbClr val="FF0000"/>
                </a:solidFill>
              </a:rPr>
              <a:t>C. </a:t>
            </a:r>
            <a:r>
              <a:rPr lang="en-US" sz="4000" dirty="0" err="1">
                <a:solidFill>
                  <a:srgbClr val="FF0000"/>
                </a:solidFill>
              </a:rPr>
              <a:t>Sistem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Persamaan</a:t>
            </a:r>
            <a:r>
              <a:rPr lang="en-US" sz="4000" dirty="0">
                <a:solidFill>
                  <a:srgbClr val="FF0000"/>
                </a:solidFill>
              </a:rPr>
              <a:t> Linier </a:t>
            </a:r>
          </a:p>
          <a:p>
            <a:pPr marL="0" indent="0" algn="r">
              <a:buNone/>
            </a:pPr>
            <a:r>
              <a:rPr lang="en-US" sz="4000" dirty="0" err="1">
                <a:solidFill>
                  <a:srgbClr val="FF0000"/>
                </a:solidFill>
              </a:rPr>
              <a:t>dalam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Bidang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Fisika</a:t>
            </a:r>
            <a:r>
              <a:rPr lang="en-US" sz="4000" dirty="0">
                <a:solidFill>
                  <a:srgbClr val="FF0000"/>
                </a:solidFill>
              </a:rPr>
              <a:t> (</a:t>
            </a:r>
            <a:r>
              <a:rPr lang="en-US" sz="4000" dirty="0" err="1">
                <a:solidFill>
                  <a:srgbClr val="FF0000"/>
                </a:solidFill>
              </a:rPr>
              <a:t>rangkaian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listrik</a:t>
            </a:r>
            <a:r>
              <a:rPr lang="en-US" sz="4000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76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5165"/>
            <a:ext cx="10582879" cy="1325563"/>
          </a:xfrm>
        </p:spPr>
        <p:txBody>
          <a:bodyPr/>
          <a:lstStyle/>
          <a:p>
            <a:r>
              <a:rPr lang="en-US" dirty="0" err="1"/>
              <a:t>Tinjau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listtrik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2029"/>
            <a:ext cx="10515600" cy="5519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hukum-hukum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Kirchoff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yang </a:t>
            </a:r>
            <a:r>
              <a:rPr lang="en-US" sz="2400" dirty="0" err="1"/>
              <a:t>memasuki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(</a:t>
            </a:r>
            <a:r>
              <a:rPr lang="en-US" sz="2400" dirty="0" err="1"/>
              <a:t>Gambar</a:t>
            </a:r>
            <a:r>
              <a:rPr lang="en-US" sz="2400" dirty="0"/>
              <a:t> 1a) </a:t>
            </a:r>
            <a:r>
              <a:rPr lang="en-US" sz="2400" dirty="0" err="1"/>
              <a:t>haruslah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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 </a:t>
            </a:r>
            <a:r>
              <a:rPr lang="en-US" sz="2400" i="1" dirty="0" err="1"/>
              <a:t>i</a:t>
            </a:r>
            <a:r>
              <a:rPr lang="en-US" sz="2400" dirty="0"/>
              <a:t>  yang </a:t>
            </a:r>
            <a:r>
              <a:rPr lang="en-US" sz="2400" dirty="0" err="1"/>
              <a:t>memasuki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bertanda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Ohm (</a:t>
            </a:r>
            <a:r>
              <a:rPr lang="en-US" sz="2400" dirty="0" err="1"/>
              <a:t>Gambar</a:t>
            </a:r>
            <a:r>
              <a:rPr lang="en-US" sz="2400" dirty="0"/>
              <a:t> 1b)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tegangan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.     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20686" y="36140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90110"/>
              </p:ext>
            </p:extLst>
          </p:nvPr>
        </p:nvGraphicFramePr>
        <p:xfrm>
          <a:off x="4651652" y="1818945"/>
          <a:ext cx="5217178" cy="1999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076700" imgH="1560576" progId="Visio.Drawing.5">
                  <p:embed/>
                </p:oleObj>
              </mc:Choice>
              <mc:Fallback>
                <p:oleObj r:id="rId2" imgW="4076700" imgH="1560576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652" y="1818945"/>
                        <a:ext cx="5217178" cy="1999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10984" y="3757289"/>
            <a:ext cx="4320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 1. </a:t>
            </a:r>
            <a:r>
              <a:rPr lang="en-US" dirty="0" err="1">
                <a:solidFill>
                  <a:srgbClr val="FF0000"/>
                </a:solidFill>
              </a:rPr>
              <a:t>Hukum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Kirchoff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Hukum</a:t>
            </a:r>
            <a:r>
              <a:rPr lang="en-US" dirty="0">
                <a:solidFill>
                  <a:srgbClr val="FF0000"/>
                </a:solidFill>
              </a:rPr>
              <a:t> Ohm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093700"/>
              </p:ext>
            </p:extLst>
          </p:nvPr>
        </p:nvGraphicFramePr>
        <p:xfrm>
          <a:off x="1810199" y="5278778"/>
          <a:ext cx="7947119" cy="767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604013" imgH="445046" progId="Word.Document.12">
                  <p:embed/>
                </p:oleObj>
              </mc:Choice>
              <mc:Fallback>
                <p:oleObj name="Document" r:id="rId4" imgW="4604013" imgH="4450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10199" y="5278778"/>
                        <a:ext cx="7947119" cy="767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5275A5-8C25-4F14-9581-785D3C4B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80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8283"/>
            <a:ext cx="10515600" cy="58275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6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pada Gambar 2. Anda </a:t>
            </a:r>
            <a:r>
              <a:rPr lang="en-US" sz="2400" dirty="0" err="1"/>
              <a:t>diminta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pada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dimisalkan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Kirchoff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persamaan-persamaan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           +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     +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     -  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                       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                 = 0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43922" y="1750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680352"/>
              </p:ext>
            </p:extLst>
          </p:nvPr>
        </p:nvGraphicFramePr>
        <p:xfrm>
          <a:off x="2943922" y="1439030"/>
          <a:ext cx="3887145" cy="2048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037076" imgH="2119884" progId="Visio.Drawing.5">
                  <p:embed/>
                </p:oleObj>
              </mc:Choice>
              <mc:Fallback>
                <p:oleObj r:id="rId2" imgW="4037076" imgH="2119884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922" y="1439030"/>
                        <a:ext cx="3887145" cy="20483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30287" y="3487403"/>
            <a:ext cx="448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 2. </a:t>
            </a:r>
            <a:r>
              <a:rPr lang="en-US" dirty="0" err="1">
                <a:solidFill>
                  <a:srgbClr val="FF0000"/>
                </a:solidFill>
              </a:rPr>
              <a:t>Rangkaian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listrik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6 </a:t>
            </a:r>
            <a:r>
              <a:rPr lang="en-US" dirty="0" err="1">
                <a:solidFill>
                  <a:srgbClr val="FF0000"/>
                </a:solidFill>
              </a:rPr>
              <a:t>tahanan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1026C8-44DC-4AE0-A2AD-E21E61D9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13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9343"/>
            <a:ext cx="10515600" cy="544762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Dari </a:t>
            </a:r>
            <a:r>
              <a:rPr lang="en-US" sz="2400" dirty="0" err="1"/>
              <a:t>hukum</a:t>
            </a:r>
            <a:r>
              <a:rPr lang="en-US" sz="2400" dirty="0"/>
              <a:t> Ohm </a:t>
            </a:r>
            <a:r>
              <a:rPr lang="en-US" sz="2400" dirty="0" err="1"/>
              <a:t>didapat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32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43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65</a:t>
            </a:r>
            <a:r>
              <a:rPr lang="en-US" sz="2400" dirty="0"/>
              <a:t>              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= V</a:t>
            </a:r>
            <a:r>
              <a:rPr lang="en-US" sz="2400" baseline="-25000" dirty="0"/>
              <a:t>6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12</a:t>
            </a:r>
            <a:r>
              <a:rPr lang="en-US" sz="2400" dirty="0"/>
              <a:t>              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V</a:t>
            </a:r>
            <a:r>
              <a:rPr lang="en-US" sz="2400" baseline="-25000" dirty="0"/>
              <a:t>1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54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52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0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kesepuluh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 </a:t>
            </a:r>
            <a:r>
              <a:rPr lang="en-US" sz="2400" dirty="0" err="1"/>
              <a:t>didapatkan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lanjar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DF6703-A6CC-48AA-AAE7-8805A4F7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69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682625"/>
            <a:ext cx="10940142" cy="5293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           +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	 + </a:t>
            </a:r>
            <a:r>
              <a:rPr lang="en-US" sz="2400" i="1" dirty="0"/>
              <a:t>i</a:t>
            </a:r>
            <a:r>
              <a:rPr lang="en-US" sz="2400" baseline="-25000" dirty="0"/>
              <a:t>32		</a:t>
            </a:r>
            <a:r>
              <a:rPr lang="en-US" sz="2400" dirty="0"/>
              <a:t>    						= 0  </a:t>
            </a:r>
          </a:p>
          <a:p>
            <a:pPr marL="0" indent="0">
              <a:buNone/>
            </a:pPr>
            <a:r>
              <a:rPr lang="en-US" sz="2400" dirty="0"/>
              <a:t>	   - 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		  	+ 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      -  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						= 0  </a:t>
            </a:r>
          </a:p>
          <a:p>
            <a:pPr marL="0" indent="0">
              <a:buNone/>
            </a:pPr>
            <a:r>
              <a:rPr lang="en-US" sz="2400" dirty="0"/>
              <a:t>			- 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			+ 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     				= 0  </a:t>
            </a:r>
          </a:p>
          <a:p>
            <a:pPr marL="0" indent="0">
              <a:buNone/>
            </a:pPr>
            <a:r>
              <a:rPr lang="en-US" sz="2400" dirty="0"/>
              <a:t>	   		</a:t>
            </a:r>
            <a:r>
              <a:rPr lang="en-US" sz="2400" i="1" dirty="0"/>
              <a:t>  		    i</a:t>
            </a:r>
            <a:r>
              <a:rPr lang="en-US" sz="2400" baseline="-25000" dirty="0"/>
              <a:t>54 	</a:t>
            </a:r>
            <a:r>
              <a:rPr lang="en-US" sz="2400" dirty="0"/>
              <a:t>-  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					= 0 </a:t>
            </a:r>
          </a:p>
          <a:p>
            <a:pPr marL="0" indent="0">
              <a:buNone/>
            </a:pPr>
            <a:r>
              <a:rPr lang="en-US" sz="2400" i="1" dirty="0"/>
              <a:t>			i</a:t>
            </a:r>
            <a:r>
              <a:rPr lang="en-US" sz="2400" baseline="-25000" dirty="0"/>
              <a:t>32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32</a:t>
            </a:r>
            <a:r>
              <a:rPr lang="en-US" sz="2400" dirty="0"/>
              <a:t>        			 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	-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			= 0   </a:t>
            </a:r>
          </a:p>
          <a:p>
            <a:pPr marL="0" indent="0">
              <a:buNone/>
            </a:pPr>
            <a:r>
              <a:rPr lang="en-US" sz="2400" i="1" dirty="0"/>
              <a:t>						 i</a:t>
            </a:r>
            <a:r>
              <a:rPr lang="en-US" sz="2400" baseline="-25000" dirty="0"/>
              <a:t>43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43</a:t>
            </a:r>
            <a:r>
              <a:rPr lang="en-US" sz="2400" dirty="0"/>
              <a:t>        	+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	-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		= 0   </a:t>
            </a:r>
          </a:p>
          <a:p>
            <a:pPr marL="0" indent="0">
              <a:buNone/>
            </a:pPr>
            <a:r>
              <a:rPr lang="en-US" sz="2400" i="1" dirty="0"/>
              <a:t>				i</a:t>
            </a:r>
            <a:r>
              <a:rPr lang="en-US" sz="2400" baseline="-25000" dirty="0"/>
              <a:t>65</a:t>
            </a:r>
            <a:r>
              <a:rPr lang="en-US" sz="2400" i="1" dirty="0"/>
              <a:t>R</a:t>
            </a:r>
            <a:r>
              <a:rPr lang="en-US" sz="2400" baseline="-25000" dirty="0"/>
              <a:t>65</a:t>
            </a:r>
            <a:r>
              <a:rPr lang="en-US" sz="2400" dirty="0"/>
              <a:t>                              			+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    = V</a:t>
            </a:r>
            <a:r>
              <a:rPr lang="en-US" sz="2400" baseline="-25000" dirty="0"/>
              <a:t>6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12</a:t>
            </a:r>
            <a:r>
              <a:rPr lang="en-US" sz="2400" dirty="0"/>
              <a:t>                              				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				 = V</a:t>
            </a:r>
            <a:r>
              <a:rPr lang="en-US" sz="2400" baseline="-25000" dirty="0"/>
              <a:t>1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i="1" dirty="0"/>
              <a:t>					   i</a:t>
            </a:r>
            <a:r>
              <a:rPr lang="en-US" sz="2400" baseline="-25000" dirty="0"/>
              <a:t>54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54</a:t>
            </a:r>
            <a:r>
              <a:rPr lang="en-US" sz="2400" dirty="0"/>
              <a:t>      			+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i="1" dirty="0"/>
              <a:t>	      i</a:t>
            </a:r>
            <a:r>
              <a:rPr lang="en-US" sz="2400" baseline="-25000" dirty="0"/>
              <a:t>52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52</a:t>
            </a:r>
            <a:r>
              <a:rPr lang="en-US" sz="2400" dirty="0"/>
              <a:t>        					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          		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= 0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C5FA18-5CF5-4927-ADFE-873CF290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16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7314"/>
            <a:ext cx="10515600" cy="57041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err="1"/>
              <a:t>Tentukan</a:t>
            </a:r>
            <a:r>
              <a:rPr lang="en-US" sz="2600" dirty="0"/>
              <a:t> 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i</a:t>
            </a:r>
            <a:r>
              <a:rPr lang="en-US" sz="2600" baseline="-25000" dirty="0"/>
              <a:t>12 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i</a:t>
            </a:r>
            <a:r>
              <a:rPr lang="en-US" sz="2600" baseline="-25000" dirty="0"/>
              <a:t>52</a:t>
            </a:r>
            <a:r>
              <a:rPr lang="en-US" sz="2600" dirty="0"/>
              <a:t>  ,     </a:t>
            </a:r>
            <a:r>
              <a:rPr lang="en-US" sz="2600" i="1" dirty="0"/>
              <a:t>i</a:t>
            </a:r>
            <a:r>
              <a:rPr lang="en-US" sz="2600" baseline="-25000" dirty="0"/>
              <a:t>32  </a:t>
            </a:r>
            <a:r>
              <a:rPr lang="en-US" sz="2600" dirty="0"/>
              <a:t>,</a:t>
            </a:r>
            <a:r>
              <a:rPr lang="en-US" sz="2600" baseline="-25000" dirty="0"/>
              <a:t>        </a:t>
            </a:r>
            <a:r>
              <a:rPr lang="en-US" sz="2600" i="1" dirty="0"/>
              <a:t>i</a:t>
            </a:r>
            <a:r>
              <a:rPr lang="en-US" sz="2600" baseline="-25000" dirty="0"/>
              <a:t>65</a:t>
            </a:r>
            <a:r>
              <a:rPr lang="en-US" sz="2600" dirty="0"/>
              <a:t> ,      </a:t>
            </a:r>
            <a:r>
              <a:rPr lang="en-US" sz="2600" i="1" dirty="0"/>
              <a:t>i</a:t>
            </a:r>
            <a:r>
              <a:rPr lang="en-US" sz="2600" baseline="-25000" dirty="0"/>
              <a:t>54</a:t>
            </a:r>
            <a:r>
              <a:rPr lang="en-US" sz="2600" dirty="0"/>
              <a:t> ,     </a:t>
            </a:r>
            <a:r>
              <a:rPr lang="en-US" sz="2600" i="1" dirty="0"/>
              <a:t>i</a:t>
            </a:r>
            <a:r>
              <a:rPr lang="en-US" sz="2600" baseline="-25000" dirty="0"/>
              <a:t>13</a:t>
            </a:r>
            <a:r>
              <a:rPr lang="en-US" sz="2600" dirty="0"/>
              <a:t> ,     </a:t>
            </a:r>
            <a:r>
              <a:rPr lang="en-US" sz="2600" i="1" dirty="0"/>
              <a:t>V</a:t>
            </a:r>
            <a:r>
              <a:rPr lang="en-US" sz="2600" baseline="-25000" dirty="0"/>
              <a:t>2  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V</a:t>
            </a:r>
            <a:r>
              <a:rPr lang="en-US" sz="2600" baseline="-25000" dirty="0"/>
              <a:t>3  </a:t>
            </a:r>
            <a:r>
              <a:rPr lang="en-US" sz="2600" dirty="0"/>
              <a:t>,</a:t>
            </a:r>
            <a:r>
              <a:rPr lang="en-US" sz="2600" baseline="-25000" dirty="0"/>
              <a:t>        </a:t>
            </a:r>
            <a:r>
              <a:rPr lang="en-US" sz="2600" i="1" dirty="0"/>
              <a:t>V</a:t>
            </a:r>
            <a:r>
              <a:rPr lang="en-US" sz="2600" baseline="-25000" dirty="0"/>
              <a:t>4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V</a:t>
            </a:r>
            <a:r>
              <a:rPr lang="en-US" sz="2600" baseline="-25000" dirty="0"/>
              <a:t>5   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R</a:t>
            </a:r>
            <a:r>
              <a:rPr lang="en-US" sz="2600" baseline="-25000" dirty="0"/>
              <a:t>12    </a:t>
            </a:r>
            <a:r>
              <a:rPr lang="en-US" sz="2600" dirty="0"/>
              <a:t>=  5 ohm   ,   </a:t>
            </a:r>
            <a:r>
              <a:rPr lang="en-US" sz="2600" baseline="-25000" dirty="0"/>
              <a:t>   </a:t>
            </a:r>
            <a:r>
              <a:rPr lang="en-US" sz="2600" i="1" dirty="0"/>
              <a:t>R</a:t>
            </a:r>
            <a:r>
              <a:rPr lang="en-US" sz="2600" baseline="-25000" dirty="0"/>
              <a:t>52</a:t>
            </a:r>
            <a:r>
              <a:rPr lang="en-US" sz="2600" dirty="0"/>
              <a:t>   =  10 ohm ,     </a:t>
            </a:r>
            <a:r>
              <a:rPr lang="en-US" sz="2600" i="1" dirty="0"/>
              <a:t>R</a:t>
            </a:r>
            <a:r>
              <a:rPr lang="en-US" sz="2600" baseline="-25000" dirty="0"/>
              <a:t>32   </a:t>
            </a:r>
            <a:r>
              <a:rPr lang="en-US" sz="2600" dirty="0"/>
              <a:t>= 10 ohm</a:t>
            </a:r>
          </a:p>
          <a:p>
            <a:pPr marL="0" indent="0">
              <a:buNone/>
            </a:pPr>
            <a:r>
              <a:rPr lang="en-US" sz="2600" baseline="-25000" dirty="0"/>
              <a:t>       	</a:t>
            </a:r>
            <a:r>
              <a:rPr lang="en-US" sz="2600" i="1" dirty="0"/>
              <a:t>R</a:t>
            </a:r>
            <a:r>
              <a:rPr lang="en-US" sz="2600" baseline="-25000" dirty="0"/>
              <a:t>65</a:t>
            </a:r>
            <a:r>
              <a:rPr lang="en-US" sz="2600" dirty="0"/>
              <a:t>   =  20 ohm ,     </a:t>
            </a:r>
            <a:r>
              <a:rPr lang="en-US" sz="2600" i="1" dirty="0"/>
              <a:t>R</a:t>
            </a:r>
            <a:r>
              <a:rPr lang="en-US" sz="2600" baseline="-25000" dirty="0"/>
              <a:t>54</a:t>
            </a:r>
            <a:r>
              <a:rPr lang="en-US" sz="2600" dirty="0"/>
              <a:t>   =  15 ohm ,    </a:t>
            </a:r>
            <a:r>
              <a:rPr lang="en-US" sz="2600" i="1" dirty="0"/>
              <a:t>R</a:t>
            </a:r>
            <a:r>
              <a:rPr lang="en-US" sz="2600" baseline="-25000" dirty="0"/>
              <a:t>14</a:t>
            </a:r>
            <a:r>
              <a:rPr lang="en-US" sz="2600" dirty="0"/>
              <a:t>   =  5 ohm. 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V</a:t>
            </a:r>
            <a:r>
              <a:rPr lang="en-US" sz="2600" baseline="-25000" dirty="0"/>
              <a:t>1      </a:t>
            </a:r>
            <a:r>
              <a:rPr lang="en-US" sz="2600" dirty="0"/>
              <a:t>=  200 volt ,</a:t>
            </a:r>
            <a:r>
              <a:rPr lang="en-US" sz="2600" baseline="-25000" dirty="0"/>
              <a:t>      </a:t>
            </a:r>
            <a:r>
              <a:rPr lang="en-US" sz="2600" i="1" dirty="0"/>
              <a:t>V</a:t>
            </a:r>
            <a:r>
              <a:rPr lang="en-US" sz="2600" baseline="-25000" dirty="0"/>
              <a:t>6  </a:t>
            </a:r>
            <a:r>
              <a:rPr lang="en-US" sz="2600" dirty="0"/>
              <a:t>  =  0 volt.</a:t>
            </a:r>
            <a:r>
              <a:rPr lang="en-US" sz="2600" baseline="-25000" dirty="0"/>
              <a:t>         </a:t>
            </a:r>
            <a:r>
              <a:rPr lang="en-US" sz="2600" dirty="0"/>
              <a:t> 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045132"/>
              </p:ext>
            </p:extLst>
          </p:nvPr>
        </p:nvGraphicFramePr>
        <p:xfrm>
          <a:off x="1665288" y="433388"/>
          <a:ext cx="7631112" cy="303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607263" imgH="1832077" progId="Word.Document.12">
                  <p:embed/>
                </p:oleObj>
              </mc:Choice>
              <mc:Fallback>
                <p:oleObj name="Document" r:id="rId2" imgW="4607263" imgH="18320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65288" y="433388"/>
                        <a:ext cx="7631112" cy="3036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2E7CFB-4F69-4F9A-853C-2C103C0E2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3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680" y="1447801"/>
            <a:ext cx="10922000" cy="5305425"/>
          </a:xfrm>
        </p:spPr>
        <p:txBody>
          <a:bodyPr/>
          <a:lstStyle/>
          <a:p>
            <a:r>
              <a:rPr lang="en-US" altLang="en-US" sz="3800" dirty="0"/>
              <a:t>A nutritionist is performing an experiment on student volunteers. </a:t>
            </a:r>
          </a:p>
          <a:p>
            <a:endParaRPr lang="en-US" altLang="en-US" sz="3800" dirty="0"/>
          </a:p>
          <a:p>
            <a:pPr lvl="1"/>
            <a:r>
              <a:rPr lang="en-US" altLang="en-US" sz="2800" dirty="0"/>
              <a:t>He wishes to feed one of his subjects </a:t>
            </a:r>
            <a:br>
              <a:rPr lang="en-US" altLang="en-US" sz="2800" dirty="0"/>
            </a:br>
            <a:r>
              <a:rPr lang="en-US" altLang="en-US" sz="2800" dirty="0"/>
              <a:t>a daily diet that consists of a combination </a:t>
            </a:r>
            <a:br>
              <a:rPr lang="en-US" altLang="en-US" sz="2800" dirty="0"/>
            </a:br>
            <a:r>
              <a:rPr lang="en-US" altLang="en-US" sz="2800" dirty="0"/>
              <a:t>of three commercial diet foods: </a:t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MiniCal</a:t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LiquiFast</a:t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SlimQuick</a:t>
            </a:r>
            <a:r>
              <a:rPr lang="en-US" altLang="en-US" sz="2800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048B9E-13AC-4D7A-832D-575B0FB8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903289"/>
            <a:ext cx="10535920" cy="5857875"/>
          </a:xfrm>
        </p:spPr>
        <p:txBody>
          <a:bodyPr/>
          <a:lstStyle/>
          <a:p>
            <a:r>
              <a:rPr lang="en-US" altLang="en-US" sz="3600" dirty="0"/>
              <a:t>For the experiment, it’s important that, every day, the subject consume exactly: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3000" dirty="0"/>
              <a:t>500 mg of potassium</a:t>
            </a:r>
          </a:p>
          <a:p>
            <a:pPr lvl="1"/>
            <a:endParaRPr lang="en-US" altLang="en-US" sz="3000" dirty="0"/>
          </a:p>
          <a:p>
            <a:pPr lvl="1"/>
            <a:r>
              <a:rPr lang="en-US" altLang="en-US" sz="3000" dirty="0"/>
              <a:t>75 g of protein</a:t>
            </a:r>
          </a:p>
          <a:p>
            <a:pPr lvl="1"/>
            <a:endParaRPr lang="en-US" altLang="en-US" sz="3000" dirty="0"/>
          </a:p>
          <a:p>
            <a:pPr lvl="1"/>
            <a:r>
              <a:rPr lang="en-US" altLang="en-US" sz="3000" dirty="0"/>
              <a:t>1150 units of vitamin 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7F9F68-7565-4FDC-8B6E-CE07C598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4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80" y="915989"/>
            <a:ext cx="10454640" cy="5857875"/>
          </a:xfrm>
        </p:spPr>
        <p:txBody>
          <a:bodyPr/>
          <a:lstStyle/>
          <a:p>
            <a:r>
              <a:rPr lang="en-US" altLang="en-US" sz="3400" dirty="0"/>
              <a:t>The amounts of these nutrients in </a:t>
            </a:r>
            <a:br>
              <a:rPr lang="en-US" altLang="en-US" sz="3400" dirty="0"/>
            </a:br>
            <a:r>
              <a:rPr lang="en-US" altLang="en-US" sz="3400" dirty="0"/>
              <a:t>one ounce of each food are given here. </a:t>
            </a:r>
          </a:p>
          <a:p>
            <a:endParaRPr lang="en-US" altLang="en-US" sz="3400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sz="2800" dirty="0"/>
          </a:p>
          <a:p>
            <a:pPr lvl="1"/>
            <a:endParaRPr lang="en-US" altLang="en-US" sz="2800" dirty="0"/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How many ounces of each food should </a:t>
            </a:r>
            <a:br>
              <a:rPr lang="en-US" altLang="en-US" sz="2800" dirty="0"/>
            </a:br>
            <a:r>
              <a:rPr lang="en-US" altLang="en-US" sz="2800" dirty="0"/>
              <a:t>the subject eat every day to satisfy </a:t>
            </a:r>
            <a:br>
              <a:rPr lang="en-US" altLang="en-US" sz="2800" dirty="0"/>
            </a:br>
            <a:r>
              <a:rPr lang="en-US" altLang="en-US" sz="2800" dirty="0"/>
              <a:t>the nutrient requirements exactly?</a:t>
            </a:r>
          </a:p>
        </p:txBody>
      </p:sp>
      <p:pic>
        <p:nvPicPr>
          <p:cNvPr id="424970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6" y="2368551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7082D3-8225-4ABC-B223-E9241AA7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20" y="903289"/>
            <a:ext cx="10190480" cy="5857875"/>
          </a:xfrm>
        </p:spPr>
        <p:txBody>
          <a:bodyPr/>
          <a:lstStyle/>
          <a:p>
            <a:r>
              <a:rPr lang="en-US" altLang="en-US" sz="3400" dirty="0"/>
              <a:t>Let </a:t>
            </a:r>
            <a:r>
              <a:rPr lang="en-US" altLang="en-US" sz="3400" i="1" dirty="0"/>
              <a:t>x</a:t>
            </a:r>
            <a:r>
              <a:rPr lang="en-US" altLang="en-US" sz="3400" dirty="0"/>
              <a:t>, </a:t>
            </a:r>
            <a:r>
              <a:rPr lang="en-US" altLang="en-US" sz="3400" i="1" dirty="0"/>
              <a:t>y</a:t>
            </a:r>
            <a:r>
              <a:rPr lang="en-US" altLang="en-US" sz="3400" dirty="0"/>
              <a:t>, and </a:t>
            </a:r>
            <a:r>
              <a:rPr lang="en-US" altLang="en-US" sz="3400" i="1" dirty="0"/>
              <a:t>z</a:t>
            </a:r>
            <a:r>
              <a:rPr lang="en-US" altLang="en-US" sz="3400" dirty="0"/>
              <a:t> represent the number </a:t>
            </a:r>
            <a:br>
              <a:rPr lang="en-US" altLang="en-US" sz="3400" dirty="0"/>
            </a:br>
            <a:r>
              <a:rPr lang="en-US" altLang="en-US" sz="3400" dirty="0"/>
              <a:t>of ounces of </a:t>
            </a:r>
            <a:r>
              <a:rPr lang="en-US" altLang="en-US" sz="3400" dirty="0" err="1"/>
              <a:t>MiniCal</a:t>
            </a:r>
            <a:r>
              <a:rPr lang="en-US" altLang="en-US" sz="3400" dirty="0"/>
              <a:t>, </a:t>
            </a:r>
            <a:r>
              <a:rPr lang="en-US" altLang="en-US" sz="3400" dirty="0" err="1"/>
              <a:t>LiquiFast</a:t>
            </a:r>
            <a:r>
              <a:rPr lang="en-US" altLang="en-US" sz="3400" dirty="0"/>
              <a:t>, and </a:t>
            </a:r>
            <a:r>
              <a:rPr lang="en-US" altLang="en-US" sz="3400" dirty="0" err="1"/>
              <a:t>SlimQuick</a:t>
            </a:r>
            <a:r>
              <a:rPr lang="en-US" altLang="en-US" sz="3400" dirty="0"/>
              <a:t>, respectively, that the subject should eat every day.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5D8ADC-1125-4EC0-AD4B-9F71BBEF9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915989"/>
            <a:ext cx="10637520" cy="5857875"/>
          </a:xfrm>
        </p:spPr>
        <p:txBody>
          <a:bodyPr/>
          <a:lstStyle/>
          <a:p>
            <a:r>
              <a:rPr lang="en-US" altLang="en-US" sz="3400" dirty="0"/>
              <a:t>This means that he will get:</a:t>
            </a:r>
          </a:p>
          <a:p>
            <a:pPr lvl="1"/>
            <a:r>
              <a:rPr lang="en-US" altLang="en-US" dirty="0"/>
              <a:t>50</a:t>
            </a:r>
            <a:r>
              <a:rPr lang="en-US" altLang="en-US" i="1" dirty="0"/>
              <a:t>x </a:t>
            </a:r>
            <a:r>
              <a:rPr lang="en-US" altLang="en-US" dirty="0"/>
              <a:t>mg of potassium from </a:t>
            </a:r>
            <a:r>
              <a:rPr lang="en-US" altLang="en-US" dirty="0" err="1"/>
              <a:t>MiniCal</a:t>
            </a:r>
            <a:endParaRPr lang="en-US" altLang="en-US" dirty="0"/>
          </a:p>
          <a:p>
            <a:pPr lvl="1"/>
            <a:r>
              <a:rPr lang="en-US" altLang="en-US" dirty="0"/>
              <a:t>75</a:t>
            </a:r>
            <a:r>
              <a:rPr lang="en-US" altLang="en-US" i="1" dirty="0"/>
              <a:t>y </a:t>
            </a:r>
            <a:r>
              <a:rPr lang="en-US" altLang="en-US" dirty="0"/>
              <a:t>mg from </a:t>
            </a:r>
            <a:r>
              <a:rPr lang="en-US" altLang="en-US" dirty="0" err="1"/>
              <a:t>LiquiFast</a:t>
            </a:r>
            <a:endParaRPr lang="en-US" altLang="en-US" dirty="0"/>
          </a:p>
          <a:p>
            <a:pPr lvl="1"/>
            <a:r>
              <a:rPr lang="en-US" altLang="en-US" dirty="0"/>
              <a:t>10</a:t>
            </a:r>
            <a:r>
              <a:rPr lang="en-US" altLang="en-US" i="1" dirty="0"/>
              <a:t>z</a:t>
            </a:r>
            <a:r>
              <a:rPr lang="en-US" altLang="en-US" dirty="0"/>
              <a:t> mg from </a:t>
            </a:r>
            <a:r>
              <a:rPr lang="en-US" altLang="en-US" dirty="0" err="1"/>
              <a:t>SlimQuick</a:t>
            </a:r>
            <a:endParaRPr lang="en-US" altLang="en-US" dirty="0"/>
          </a:p>
          <a:p>
            <a:endParaRPr lang="en-US" altLang="en-US" sz="3400" dirty="0"/>
          </a:p>
          <a:p>
            <a:r>
              <a:rPr lang="en-US" altLang="en-US" sz="3400" dirty="0"/>
              <a:t>This totals 50</a:t>
            </a:r>
            <a:r>
              <a:rPr lang="en-US" altLang="en-US" sz="3400" i="1" dirty="0"/>
              <a:t>x </a:t>
            </a:r>
            <a:r>
              <a:rPr lang="en-US" altLang="en-US" sz="3400" dirty="0"/>
              <a:t>+ 75</a:t>
            </a:r>
            <a:r>
              <a:rPr lang="en-US" altLang="en-US" sz="3400" i="1" dirty="0"/>
              <a:t>y </a:t>
            </a:r>
            <a:r>
              <a:rPr lang="en-US" altLang="en-US" sz="3400" dirty="0"/>
              <a:t>+ 10</a:t>
            </a:r>
            <a:r>
              <a:rPr lang="en-US" altLang="en-US" sz="3400" i="1" dirty="0"/>
              <a:t>z</a:t>
            </a:r>
            <a:r>
              <a:rPr lang="en-US" altLang="en-US" sz="3400" dirty="0"/>
              <a:t> mg potassium.</a:t>
            </a:r>
          </a:p>
        </p:txBody>
      </p:sp>
      <p:pic>
        <p:nvPicPr>
          <p:cNvPr id="42701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2" y="4326574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F33ABA-514B-4285-817E-652D906D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72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3760" y="903289"/>
            <a:ext cx="10627360" cy="5857875"/>
          </a:xfrm>
        </p:spPr>
        <p:txBody>
          <a:bodyPr/>
          <a:lstStyle/>
          <a:p>
            <a:r>
              <a:rPr lang="en-US" altLang="en-US" sz="3400" dirty="0"/>
              <a:t>Based on the requirements of the three nutrients, we get the system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138057"/>
              </p:ext>
            </p:extLst>
          </p:nvPr>
        </p:nvGraphicFramePr>
        <p:xfrm>
          <a:off x="2340611" y="2372361"/>
          <a:ext cx="7007225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28720" imgH="711000" progId="Equation.DSMT4">
                  <p:embed/>
                </p:oleObj>
              </mc:Choice>
              <mc:Fallback>
                <p:oleObj name="Equation" r:id="rId3" imgW="2628720" imgH="711000" progId="Equation.DSMT4">
                  <p:embed/>
                  <p:pic>
                    <p:nvPicPr>
                      <p:cNvPr id="4280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0611" y="2372361"/>
                        <a:ext cx="7007225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3631BE-6874-4FC7-9A10-477956518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5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3120" y="903289"/>
            <a:ext cx="10576560" cy="5857875"/>
          </a:xfrm>
        </p:spPr>
        <p:txBody>
          <a:bodyPr/>
          <a:lstStyle/>
          <a:p>
            <a:r>
              <a:rPr lang="en-US" altLang="en-US" dirty="0"/>
              <a:t>Dividing the first equation by 5 and the third by 10 gives the system</a:t>
            </a:r>
          </a:p>
          <a:p>
            <a:endParaRPr lang="en-US" altLang="en-US" dirty="0"/>
          </a:p>
          <a:p>
            <a:endParaRPr lang="en-US" altLang="en-US" sz="3400" dirty="0"/>
          </a:p>
          <a:p>
            <a:endParaRPr lang="en-US" altLang="en-US" sz="34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We can solve this using Gaussian elimination.</a:t>
            </a:r>
          </a:p>
          <a:p>
            <a:pPr lvl="1"/>
            <a:r>
              <a:rPr lang="en-US" altLang="en-US" dirty="0"/>
              <a:t>Alternatively, we could use a graphing calculator </a:t>
            </a:r>
            <a:br>
              <a:rPr lang="en-US" altLang="en-US" dirty="0"/>
            </a:br>
            <a:r>
              <a:rPr lang="en-US" altLang="en-US" dirty="0"/>
              <a:t>to find the reduced row-echelon form of </a:t>
            </a:r>
            <a:br>
              <a:rPr lang="en-US" altLang="en-US" dirty="0"/>
            </a:br>
            <a:r>
              <a:rPr lang="en-US" altLang="en-US" dirty="0"/>
              <a:t>the augmented matrix of the system.</a:t>
            </a:r>
          </a:p>
        </p:txBody>
      </p:sp>
      <p:graphicFrame>
        <p:nvGraphicFramePr>
          <p:cNvPr id="4290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6870"/>
              </p:ext>
            </p:extLst>
          </p:nvPr>
        </p:nvGraphicFramePr>
        <p:xfrm>
          <a:off x="7859590" y="1616951"/>
          <a:ext cx="3888105" cy="1812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23880" imgH="711000" progId="Equation.DSMT4">
                  <p:embed/>
                </p:oleObj>
              </mc:Choice>
              <mc:Fallback>
                <p:oleObj name="Equation" r:id="rId3" imgW="1523880" imgH="711000" progId="Equation.DSMT4">
                  <p:embed/>
                  <p:pic>
                    <p:nvPicPr>
                      <p:cNvPr id="429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9590" y="1616951"/>
                        <a:ext cx="3888105" cy="18120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2" name="Rectangle 6"/>
          <p:cNvSpPr>
            <a:spLocks noChangeArrowheads="1"/>
          </p:cNvSpPr>
          <p:nvPr/>
        </p:nvSpPr>
        <p:spPr bwMode="auto">
          <a:xfrm>
            <a:off x="1234440" y="3703638"/>
            <a:ext cx="7620000" cy="1960562"/>
          </a:xfrm>
          <a:prstGeom prst="rect">
            <a:avLst/>
          </a:prstGeom>
          <a:noFill/>
          <a:ln w="22225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10560" y="6016816"/>
            <a:ext cx="4649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en-US" sz="2800" i="1" dirty="0"/>
              <a:t>Solution:  x </a:t>
            </a:r>
            <a:r>
              <a:rPr lang="en-US" altLang="en-US" sz="2800" dirty="0"/>
              <a:t>= 5, </a:t>
            </a:r>
            <a:r>
              <a:rPr lang="en-US" altLang="en-US" sz="2800" i="1" dirty="0"/>
              <a:t>y </a:t>
            </a:r>
            <a:r>
              <a:rPr lang="en-US" altLang="en-US" sz="2800" dirty="0"/>
              <a:t>= 2, </a:t>
            </a:r>
            <a:r>
              <a:rPr lang="en-US" altLang="en-US" sz="2800" i="1" dirty="0"/>
              <a:t>z</a:t>
            </a:r>
            <a:r>
              <a:rPr lang="en-US" altLang="en-US" sz="2800" dirty="0"/>
              <a:t> </a:t>
            </a:r>
            <a:r>
              <a:rPr lang="en-US" altLang="en-US" sz="2800" i="1" dirty="0"/>
              <a:t>=</a:t>
            </a:r>
            <a:r>
              <a:rPr lang="en-US" altLang="en-US" sz="2800" dirty="0"/>
              <a:t> 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C3C4E9-8963-49ED-9B54-CD722CEC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DF979BAA-6FC5-4A88-A872-36551C3F26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878503"/>
              </p:ext>
            </p:extLst>
          </p:nvPr>
        </p:nvGraphicFramePr>
        <p:xfrm>
          <a:off x="396240" y="1652767"/>
          <a:ext cx="6421756" cy="1737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28720" imgH="711000" progId="Equation.DSMT4">
                  <p:embed/>
                </p:oleObj>
              </mc:Choice>
              <mc:Fallback>
                <p:oleObj name="Equation" r:id="rId5" imgW="2628720" imgH="711000" progId="Equation.DSMT4">
                  <p:embed/>
                  <p:pic>
                    <p:nvPicPr>
                      <p:cNvPr id="4280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" y="1652767"/>
                        <a:ext cx="6421756" cy="1737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5803ED10-3ED8-465B-B9DB-3A1EC8246D8E}"/>
              </a:ext>
            </a:extLst>
          </p:cNvPr>
          <p:cNvSpPr/>
          <p:nvPr/>
        </p:nvSpPr>
        <p:spPr>
          <a:xfrm>
            <a:off x="6888798" y="2322194"/>
            <a:ext cx="899990" cy="284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1702</Words>
  <Application>Microsoft Office PowerPoint</Application>
  <PresentationFormat>Widescreen</PresentationFormat>
  <Paragraphs>223</Paragraphs>
  <Slides>27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Office Theme</vt:lpstr>
      <vt:lpstr>Equation</vt:lpstr>
      <vt:lpstr>Visio.Drawing.6</vt:lpstr>
      <vt:lpstr>Visio.Drawing.5</vt:lpstr>
      <vt:lpstr>Document</vt:lpstr>
      <vt:lpstr>Aplikasi Sistem Persamaan Linier dalam Persoalan Dunia Nyata (real world problem)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Latihan: Soal Kuis tahun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Tinjau contoh persoalan rangkaian listtrik…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Linier: Sebuah Ilustrasi</dc:title>
  <dc:creator>rinaldi-irk</dc:creator>
  <cp:lastModifiedBy>Dr. Ir. Rinaldi, M.T.</cp:lastModifiedBy>
  <cp:revision>29</cp:revision>
  <dcterms:created xsi:type="dcterms:W3CDTF">2015-08-27T06:55:24Z</dcterms:created>
  <dcterms:modified xsi:type="dcterms:W3CDTF">2023-08-27T05:44:56Z</dcterms:modified>
</cp:coreProperties>
</file>