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8" r:id="rId3"/>
    <p:sldId id="263" r:id="rId4"/>
    <p:sldId id="259" r:id="rId5"/>
    <p:sldId id="260" r:id="rId6"/>
    <p:sldId id="261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1AE61-CB50-4DCE-AB57-DB2E791AA1E8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DB13-69D2-4F38-8EAC-44D5EEF6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5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DB13-69D2-4F38-8EAC-44D5EEF633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1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1694-D61B-4911-A48C-811D6955C74E}" type="datetime1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D89A-C9C3-40D9-9459-3ADC46A68715}" type="datetime1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F749-EA1F-4FAE-988F-88222E1FF48E}" type="datetime1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2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ADF9-F5B6-4E00-B549-BB0974CCA6A0}" type="datetime1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E955-F8B7-4DF7-AC83-4298083D3FEE}" type="datetime1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5B62-D2DC-4085-9781-F37F7774831D}" type="datetime1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4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A9F6-8F79-4C04-A6F6-C2550275811B}" type="datetime1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E11F-966E-48A5-9B1F-17F7E56D554F}" type="datetime1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2A3-9E68-4F19-A5B1-6DF8901B3661}" type="datetime1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4C3A-A2CA-492B-BC9D-CD1BA4168650}" type="datetime1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7A58-D18C-4A1B-B440-6F2E838E9DA8}" type="datetime1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2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F6E3-C2F0-4337-990C-819569B54C0B}" type="datetime1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5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707241"/>
            <a:ext cx="9966960" cy="2387600"/>
          </a:xfrm>
        </p:spPr>
        <p:txBody>
          <a:bodyPr>
            <a:normAutofit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(SPL)</a:t>
            </a:r>
            <a:br>
              <a:rPr lang="en-US" dirty="0"/>
            </a:br>
            <a:r>
              <a:rPr lang="en-US" sz="3600" dirty="0" err="1"/>
              <a:t>Pokok</a:t>
            </a:r>
            <a:r>
              <a:rPr lang="en-US" sz="3600" dirty="0"/>
              <a:t> </a:t>
            </a:r>
            <a:r>
              <a:rPr lang="en-US" sz="3600" dirty="0" err="1"/>
              <a:t>bahasan</a:t>
            </a:r>
            <a:r>
              <a:rPr lang="en-US" sz="3600" dirty="0"/>
              <a:t>: </a:t>
            </a:r>
            <a:r>
              <a:rPr lang="en-US" sz="3600" dirty="0" err="1"/>
              <a:t>Tiga</a:t>
            </a:r>
            <a:r>
              <a:rPr lang="en-US" sz="3600" dirty="0"/>
              <a:t> </a:t>
            </a:r>
            <a:r>
              <a:rPr lang="en-US" sz="3600" dirty="0" err="1"/>
              <a:t>kemungkinan</a:t>
            </a:r>
            <a:r>
              <a:rPr lang="en-US" sz="3600" dirty="0"/>
              <a:t> </a:t>
            </a:r>
            <a:r>
              <a:rPr lang="en-US" sz="3600" dirty="0" err="1"/>
              <a:t>solusi</a:t>
            </a:r>
            <a:r>
              <a:rPr lang="en-US" sz="3600" dirty="0"/>
              <a:t> SPL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36BBF5-F0A7-4E8B-9011-48BB0EE96FF9}"/>
              </a:ext>
            </a:extLst>
          </p:cNvPr>
          <p:cNvSpPr/>
          <p:nvPr/>
        </p:nvSpPr>
        <p:spPr>
          <a:xfrm>
            <a:off x="4124281" y="245576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724" y="181530"/>
            <a:ext cx="8229600" cy="868362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b="1" dirty="0" err="1"/>
              <a:t>Kemungkinan</a:t>
            </a:r>
            <a:r>
              <a:rPr lang="en-US" sz="3600" b="1" dirty="0"/>
              <a:t> </a:t>
            </a:r>
            <a:r>
              <a:rPr lang="en-US" sz="3600" b="1" dirty="0" err="1"/>
              <a:t>Solusi</a:t>
            </a:r>
            <a:r>
              <a:rPr lang="en-US" sz="3600" b="1" dirty="0"/>
              <a:t> SPL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295400"/>
            <a:ext cx="10261600" cy="5029200"/>
          </a:xfrm>
        </p:spPr>
        <p:txBody>
          <a:bodyPr/>
          <a:lstStyle/>
          <a:p>
            <a:r>
              <a:rPr lang="en-US" sz="2400" dirty="0"/>
              <a:t> </a:t>
            </a:r>
            <a:r>
              <a:rPr lang="en-US" dirty="0"/>
              <a:t>Ada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SPL:</a:t>
            </a:r>
          </a:p>
          <a:p>
            <a:pPr marL="630238" indent="-61913">
              <a:buFont typeface="+mj-lt"/>
              <a:buAutoNum type="alphaLcPeriod"/>
            </a:pP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yang </a:t>
            </a:r>
            <a:r>
              <a:rPr lang="en-US" sz="2400" dirty="0" err="1"/>
              <a:t>unik</a:t>
            </a:r>
            <a:r>
              <a:rPr lang="en-US" sz="2400" dirty="0"/>
              <a:t> (</a:t>
            </a:r>
            <a:r>
              <a:rPr lang="en-US" sz="2400" dirty="0" err="1"/>
              <a:t>tunggal</a:t>
            </a:r>
            <a:r>
              <a:rPr lang="en-US" sz="2400" dirty="0"/>
              <a:t>),</a:t>
            </a:r>
          </a:p>
          <a:p>
            <a:pPr marL="630238" indent="-61913">
              <a:buFont typeface="+mj-lt"/>
              <a:buAutoNum type="alphaLcPeriod"/>
            </a:pP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solusi (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berhingga</a:t>
            </a:r>
            <a:r>
              <a:rPr lang="en-US" sz="2400" dirty="0"/>
              <a:t> </a:t>
            </a:r>
            <a:r>
              <a:rPr lang="en-US" sz="2400" dirty="0" err="1"/>
              <a:t>banyaknya</a:t>
            </a:r>
            <a:r>
              <a:rPr lang="en-US" sz="2400" dirty="0"/>
              <a:t>), </a:t>
            </a:r>
            <a:r>
              <a:rPr lang="en-US" sz="2400" dirty="0" err="1"/>
              <a:t>atau</a:t>
            </a:r>
            <a:endParaRPr lang="en-US" sz="2400" dirty="0"/>
          </a:p>
          <a:p>
            <a:pPr marL="630238" indent="-61913">
              <a:buFont typeface="+mj-lt"/>
              <a:buAutoNum type="alphaLcPeriod"/>
            </a:pP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solusi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  <a:r>
              <a:rPr lang="en-US" sz="2400" i="1" dirty="0"/>
              <a:t> </a:t>
            </a:r>
            <a:endParaRPr lang="en-US" sz="2400" dirty="0"/>
          </a:p>
          <a:p>
            <a:r>
              <a:rPr lang="en-US" dirty="0" err="1"/>
              <a:t>Untuk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61" name="Group 2">
            <a:extLst>
              <a:ext uri="{FF2B5EF4-FFF2-40B4-BE49-F238E27FC236}">
                <a16:creationId xmlns:a16="http://schemas.microsoft.com/office/drawing/2014/main" id="{90EE1938-7F6C-4C79-8141-3C36B244C743}"/>
              </a:ext>
            </a:extLst>
          </p:cNvPr>
          <p:cNvGrpSpPr>
            <a:grpSpLocks/>
          </p:cNvGrpSpPr>
          <p:nvPr/>
        </p:nvGrpSpPr>
        <p:grpSpPr bwMode="auto">
          <a:xfrm>
            <a:off x="2814320" y="3845560"/>
            <a:ext cx="5867400" cy="2133600"/>
            <a:chOff x="1723" y="1701"/>
            <a:chExt cx="7271" cy="2429"/>
          </a:xfrm>
        </p:grpSpPr>
        <p:sp>
          <p:nvSpPr>
            <p:cNvPr id="62" name="Line 3">
              <a:extLst>
                <a:ext uri="{FF2B5EF4-FFF2-40B4-BE49-F238E27FC236}">
                  <a16:creationId xmlns:a16="http://schemas.microsoft.com/office/drawing/2014/main" id="{87D38DBA-1D51-4724-8A49-694953F5A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3" y="2800"/>
              <a:ext cx="233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4">
              <a:extLst>
                <a:ext uri="{FF2B5EF4-FFF2-40B4-BE49-F238E27FC236}">
                  <a16:creationId xmlns:a16="http://schemas.microsoft.com/office/drawing/2014/main" id="{402B99FF-F57B-48A9-B98B-F7D0361724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9" y="1743"/>
              <a:ext cx="1" cy="2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">
              <a:extLst>
                <a:ext uri="{FF2B5EF4-FFF2-40B4-BE49-F238E27FC236}">
                  <a16:creationId xmlns:a16="http://schemas.microsoft.com/office/drawing/2014/main" id="{F39A052E-4004-474B-9988-B8CF5D3D5E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4" y="276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">
              <a:extLst>
                <a:ext uri="{FF2B5EF4-FFF2-40B4-BE49-F238E27FC236}">
                  <a16:creationId xmlns:a16="http://schemas.microsoft.com/office/drawing/2014/main" id="{09D2B878-7EDD-46F5-8F16-F28188C54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4" y="2481"/>
              <a:ext cx="101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7">
              <a:extLst>
                <a:ext uri="{FF2B5EF4-FFF2-40B4-BE49-F238E27FC236}">
                  <a16:creationId xmlns:a16="http://schemas.microsoft.com/office/drawing/2014/main" id="{D870D79D-C69A-4E1C-BBA2-DF6EA4093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" y="2177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8">
              <a:extLst>
                <a:ext uri="{FF2B5EF4-FFF2-40B4-BE49-F238E27FC236}">
                  <a16:creationId xmlns:a16="http://schemas.microsoft.com/office/drawing/2014/main" id="{268E9491-861F-4576-8A9D-AE1FEE1275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6" y="2746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9">
              <a:extLst>
                <a:ext uri="{FF2B5EF4-FFF2-40B4-BE49-F238E27FC236}">
                  <a16:creationId xmlns:a16="http://schemas.microsoft.com/office/drawing/2014/main" id="{E7328EB1-0878-491B-8534-FAE3619613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5" y="2746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10">
              <a:extLst>
                <a:ext uri="{FF2B5EF4-FFF2-40B4-BE49-F238E27FC236}">
                  <a16:creationId xmlns:a16="http://schemas.microsoft.com/office/drawing/2014/main" id="{7605719C-3953-415E-A7AE-98600E7C5F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1" y="2733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11">
              <a:extLst>
                <a:ext uri="{FF2B5EF4-FFF2-40B4-BE49-F238E27FC236}">
                  <a16:creationId xmlns:a16="http://schemas.microsoft.com/office/drawing/2014/main" id="{88E914D2-3B01-4904-B56A-C2D78609FF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" y="3091"/>
              <a:ext cx="11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12">
              <a:extLst>
                <a:ext uri="{FF2B5EF4-FFF2-40B4-BE49-F238E27FC236}">
                  <a16:creationId xmlns:a16="http://schemas.microsoft.com/office/drawing/2014/main" id="{FA558792-D15F-436A-9FC8-D79BCF3369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" y="3354"/>
              <a:ext cx="7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13">
              <a:extLst>
                <a:ext uri="{FF2B5EF4-FFF2-40B4-BE49-F238E27FC236}">
                  <a16:creationId xmlns:a16="http://schemas.microsoft.com/office/drawing/2014/main" id="{5B5C1231-C7FF-43B1-8DF0-826797E69B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76" y="2125"/>
              <a:ext cx="1333" cy="14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14">
              <a:extLst>
                <a:ext uri="{FF2B5EF4-FFF2-40B4-BE49-F238E27FC236}">
                  <a16:creationId xmlns:a16="http://schemas.microsoft.com/office/drawing/2014/main" id="{DF31B775-0612-40B5-B595-43EC399D9D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2800"/>
              <a:ext cx="195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5">
              <a:extLst>
                <a:ext uri="{FF2B5EF4-FFF2-40B4-BE49-F238E27FC236}">
                  <a16:creationId xmlns:a16="http://schemas.microsoft.com/office/drawing/2014/main" id="{8516A38B-59D5-4B6E-B6EE-2A59E98CEA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5" y="2800"/>
              <a:ext cx="16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16">
              <a:extLst>
                <a:ext uri="{FF2B5EF4-FFF2-40B4-BE49-F238E27FC236}">
                  <a16:creationId xmlns:a16="http://schemas.microsoft.com/office/drawing/2014/main" id="{60BCF163-7502-4D0B-B8D1-3B8BA7B586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4" y="1850"/>
              <a:ext cx="1" cy="2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17">
              <a:extLst>
                <a:ext uri="{FF2B5EF4-FFF2-40B4-BE49-F238E27FC236}">
                  <a16:creationId xmlns:a16="http://schemas.microsoft.com/office/drawing/2014/main" id="{65D4E63E-FBD2-41BB-819B-C382D79320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25" y="1783"/>
              <a:ext cx="1" cy="23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18">
              <a:extLst>
                <a:ext uri="{FF2B5EF4-FFF2-40B4-BE49-F238E27FC236}">
                  <a16:creationId xmlns:a16="http://schemas.microsoft.com/office/drawing/2014/main" id="{7EAD0DE4-4D15-4325-87A8-A2580ECCA5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2" y="2733"/>
              <a:ext cx="0" cy="1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19">
              <a:extLst>
                <a:ext uri="{FF2B5EF4-FFF2-40B4-BE49-F238E27FC236}">
                  <a16:creationId xmlns:a16="http://schemas.microsoft.com/office/drawing/2014/main" id="{3F552F42-AA94-4830-B1A9-F942AEB669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6" y="2746"/>
              <a:ext cx="1" cy="1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20">
              <a:extLst>
                <a:ext uri="{FF2B5EF4-FFF2-40B4-BE49-F238E27FC236}">
                  <a16:creationId xmlns:a16="http://schemas.microsoft.com/office/drawing/2014/main" id="{E7E1D15E-7FBD-4995-A1D9-6E96FC935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57" y="2760"/>
              <a:ext cx="0" cy="1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21">
              <a:extLst>
                <a:ext uri="{FF2B5EF4-FFF2-40B4-BE49-F238E27FC236}">
                  <a16:creationId xmlns:a16="http://schemas.microsoft.com/office/drawing/2014/main" id="{E2F29B64-AE10-4550-A5D2-0E43CDED2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31" y="2746"/>
              <a:ext cx="1" cy="1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22">
              <a:extLst>
                <a:ext uri="{FF2B5EF4-FFF2-40B4-BE49-F238E27FC236}">
                  <a16:creationId xmlns:a16="http://schemas.microsoft.com/office/drawing/2014/main" id="{4782B561-913A-4870-B0E1-A9908CEA4B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9" y="2508"/>
              <a:ext cx="10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23">
              <a:extLst>
                <a:ext uri="{FF2B5EF4-FFF2-40B4-BE49-F238E27FC236}">
                  <a16:creationId xmlns:a16="http://schemas.microsoft.com/office/drawing/2014/main" id="{62E6E915-1128-4586-86BD-13A48C984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9" y="2191"/>
              <a:ext cx="1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24">
              <a:extLst>
                <a:ext uri="{FF2B5EF4-FFF2-40B4-BE49-F238E27FC236}">
                  <a16:creationId xmlns:a16="http://schemas.microsoft.com/office/drawing/2014/main" id="{7BF905F7-AFA6-4AA5-85E7-0598CC25FA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0" y="3048"/>
              <a:ext cx="89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25">
              <a:extLst>
                <a:ext uri="{FF2B5EF4-FFF2-40B4-BE49-F238E27FC236}">
                  <a16:creationId xmlns:a16="http://schemas.microsoft.com/office/drawing/2014/main" id="{58793DDD-1AD9-423A-A824-C036B41FA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9" y="3367"/>
              <a:ext cx="11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26">
              <a:extLst>
                <a:ext uri="{FF2B5EF4-FFF2-40B4-BE49-F238E27FC236}">
                  <a16:creationId xmlns:a16="http://schemas.microsoft.com/office/drawing/2014/main" id="{AD31E95C-74F0-476F-BDE3-8D02A452A6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7" y="2746"/>
              <a:ext cx="1" cy="1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27">
              <a:extLst>
                <a:ext uri="{FF2B5EF4-FFF2-40B4-BE49-F238E27FC236}">
                  <a16:creationId xmlns:a16="http://schemas.microsoft.com/office/drawing/2014/main" id="{49124A07-3D5E-4AD5-A646-A8128DC54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75" y="2746"/>
              <a:ext cx="1" cy="1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B0FFE76C-6641-4B38-94CA-7D42794E2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2" y="2481"/>
              <a:ext cx="79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29">
              <a:extLst>
                <a:ext uri="{FF2B5EF4-FFF2-40B4-BE49-F238E27FC236}">
                  <a16:creationId xmlns:a16="http://schemas.microsoft.com/office/drawing/2014/main" id="{ECA88773-2877-4C66-866D-FD37F50C5E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2" y="2177"/>
              <a:ext cx="11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30">
              <a:extLst>
                <a:ext uri="{FF2B5EF4-FFF2-40B4-BE49-F238E27FC236}">
                  <a16:creationId xmlns:a16="http://schemas.microsoft.com/office/drawing/2014/main" id="{F23D0BE8-42B1-47E3-8430-708F465692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2" y="3035"/>
              <a:ext cx="11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31">
              <a:extLst>
                <a:ext uri="{FF2B5EF4-FFF2-40B4-BE49-F238E27FC236}">
                  <a16:creationId xmlns:a16="http://schemas.microsoft.com/office/drawing/2014/main" id="{5B34A443-3787-4AA3-B336-3032501E3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2" y="3354"/>
              <a:ext cx="10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32">
              <a:extLst>
                <a:ext uri="{FF2B5EF4-FFF2-40B4-BE49-F238E27FC236}">
                  <a16:creationId xmlns:a16="http://schemas.microsoft.com/office/drawing/2014/main" id="{59C8E5C9-723E-4700-99A4-1226CE3A44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0" y="2071"/>
              <a:ext cx="1323" cy="14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33">
              <a:extLst>
                <a:ext uri="{FF2B5EF4-FFF2-40B4-BE49-F238E27FC236}">
                  <a16:creationId xmlns:a16="http://schemas.microsoft.com/office/drawing/2014/main" id="{5BA5EEAA-40EA-4CE0-A9B5-59C3D7D5F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7" y="2204"/>
              <a:ext cx="1256" cy="13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34">
              <a:extLst>
                <a:ext uri="{FF2B5EF4-FFF2-40B4-BE49-F238E27FC236}">
                  <a16:creationId xmlns:a16="http://schemas.microsoft.com/office/drawing/2014/main" id="{5C5FA5F7-5360-435A-9AEC-BF531E8E89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17" y="276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35">
              <a:extLst>
                <a:ext uri="{FF2B5EF4-FFF2-40B4-BE49-F238E27FC236}">
                  <a16:creationId xmlns:a16="http://schemas.microsoft.com/office/drawing/2014/main" id="{BF0BC130-46A9-4036-BE11-E35E37FF61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32" y="276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36">
              <a:extLst>
                <a:ext uri="{FF2B5EF4-FFF2-40B4-BE49-F238E27FC236}">
                  <a16:creationId xmlns:a16="http://schemas.microsoft.com/office/drawing/2014/main" id="{9ABE90C1-05C3-4FAE-BCD1-B48E5A0428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5" y="2011"/>
              <a:ext cx="1081" cy="14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37">
              <a:extLst>
                <a:ext uri="{FF2B5EF4-FFF2-40B4-BE49-F238E27FC236}">
                  <a16:creationId xmlns:a16="http://schemas.microsoft.com/office/drawing/2014/main" id="{FAAE3130-A63E-4B9E-85AD-B9FBD7FD50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17" y="1831"/>
              <a:ext cx="729" cy="19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Text Box 38">
              <a:extLst>
                <a:ext uri="{FF2B5EF4-FFF2-40B4-BE49-F238E27FC236}">
                  <a16:creationId xmlns:a16="http://schemas.microsoft.com/office/drawing/2014/main" id="{73A0A2C1-7DC5-454F-9580-E4B95B866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7" y="1701"/>
              <a:ext cx="441" cy="481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y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Text Box 39">
              <a:extLst>
                <a:ext uri="{FF2B5EF4-FFF2-40B4-BE49-F238E27FC236}">
                  <a16:creationId xmlns:a16="http://schemas.microsoft.com/office/drawing/2014/main" id="{BA7A34BD-66D1-4690-B9C0-51B78E72F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11" y="1701"/>
              <a:ext cx="441" cy="540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y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 Box 40">
              <a:extLst>
                <a:ext uri="{FF2B5EF4-FFF2-40B4-BE49-F238E27FC236}">
                  <a16:creationId xmlns:a16="http://schemas.microsoft.com/office/drawing/2014/main" id="{91751ADC-9488-48B0-8422-94332BF08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9" y="1982"/>
              <a:ext cx="442" cy="48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Text Box 41">
              <a:extLst>
                <a:ext uri="{FF2B5EF4-FFF2-40B4-BE49-F238E27FC236}">
                  <a16:creationId xmlns:a16="http://schemas.microsoft.com/office/drawing/2014/main" id="{8C3328D3-422F-4515-8088-962C53C34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8" y="2008"/>
              <a:ext cx="442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Text Box 42">
              <a:extLst>
                <a:ext uri="{FF2B5EF4-FFF2-40B4-BE49-F238E27FC236}">
                  <a16:creationId xmlns:a16="http://schemas.microsoft.com/office/drawing/2014/main" id="{AA24CD4E-2224-4A5A-9959-E0B7017A33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8" y="1982"/>
              <a:ext cx="442" cy="48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Text Box 43">
              <a:extLst>
                <a:ext uri="{FF2B5EF4-FFF2-40B4-BE49-F238E27FC236}">
                  <a16:creationId xmlns:a16="http://schemas.microsoft.com/office/drawing/2014/main" id="{9BCFD0FA-B8A2-4777-A13F-F815781AE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3" y="2779"/>
              <a:ext cx="441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Text Box 44">
              <a:extLst>
                <a:ext uri="{FF2B5EF4-FFF2-40B4-BE49-F238E27FC236}">
                  <a16:creationId xmlns:a16="http://schemas.microsoft.com/office/drawing/2014/main" id="{F6F94B17-CE8A-4A54-8E77-9F3DF463C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1" y="2802"/>
              <a:ext cx="442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Text Box 45">
              <a:extLst>
                <a:ext uri="{FF2B5EF4-FFF2-40B4-BE49-F238E27FC236}">
                  <a16:creationId xmlns:a16="http://schemas.microsoft.com/office/drawing/2014/main" id="{87CA7EAD-1CBA-4DE0-8D61-3C868572CF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51" y="2802"/>
              <a:ext cx="441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Text Box 46">
              <a:extLst>
                <a:ext uri="{FF2B5EF4-FFF2-40B4-BE49-F238E27FC236}">
                  <a16:creationId xmlns:a16="http://schemas.microsoft.com/office/drawing/2014/main" id="{2363A6DB-0168-41B1-A925-7721ADCD0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2" y="2741"/>
              <a:ext cx="441" cy="481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x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Text Box 47">
              <a:extLst>
                <a:ext uri="{FF2B5EF4-FFF2-40B4-BE49-F238E27FC236}">
                  <a16:creationId xmlns:a16="http://schemas.microsoft.com/office/drawing/2014/main" id="{200F87A2-A75D-46A0-8A0B-DB88D7A3C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0" y="2716"/>
              <a:ext cx="442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 dirty="0">
                  <a:latin typeface="Calibri" pitchFamily="34" charset="0"/>
                  <a:cs typeface="Arial" pitchFamily="34" charset="0"/>
                </a:rPr>
                <a:t>x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Text Box 48">
              <a:extLst>
                <a:ext uri="{FF2B5EF4-FFF2-40B4-BE49-F238E27FC236}">
                  <a16:creationId xmlns:a16="http://schemas.microsoft.com/office/drawing/2014/main" id="{03638F73-2CBC-4201-9F82-0D3D6FFC1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53" y="2730"/>
              <a:ext cx="441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x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Text Box 49">
              <a:extLst>
                <a:ext uri="{FF2B5EF4-FFF2-40B4-BE49-F238E27FC236}">
                  <a16:creationId xmlns:a16="http://schemas.microsoft.com/office/drawing/2014/main" id="{AEA506EC-6C83-43E7-8435-D426A3795E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8" y="3157"/>
              <a:ext cx="598" cy="61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Text Box 50">
              <a:extLst>
                <a:ext uri="{FF2B5EF4-FFF2-40B4-BE49-F238E27FC236}">
                  <a16:creationId xmlns:a16="http://schemas.microsoft.com/office/drawing/2014/main" id="{20578192-E9A0-45F5-A02C-F252B92CE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" y="3182"/>
              <a:ext cx="489" cy="588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Text Box 51">
              <a:extLst>
                <a:ext uri="{FF2B5EF4-FFF2-40B4-BE49-F238E27FC236}">
                  <a16:creationId xmlns:a16="http://schemas.microsoft.com/office/drawing/2014/main" id="{E36FC557-B0C0-4ADC-8C61-A79FECF086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2" y="3145"/>
              <a:ext cx="484" cy="625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Text Box 52">
              <a:extLst>
                <a:ext uri="{FF2B5EF4-FFF2-40B4-BE49-F238E27FC236}">
                  <a16:creationId xmlns:a16="http://schemas.microsoft.com/office/drawing/2014/main" id="{20EB79AF-BA93-4A3A-A8EA-71BBF033E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5" y="2789"/>
              <a:ext cx="575" cy="428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Text Box 53">
              <a:extLst>
                <a:ext uri="{FF2B5EF4-FFF2-40B4-BE49-F238E27FC236}">
                  <a16:creationId xmlns:a16="http://schemas.microsoft.com/office/drawing/2014/main" id="{4FDF244D-DFF4-4B40-BC0E-241F0B1FB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3" y="2801"/>
              <a:ext cx="517" cy="58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Text Box 54">
              <a:extLst>
                <a:ext uri="{FF2B5EF4-FFF2-40B4-BE49-F238E27FC236}">
                  <a16:creationId xmlns:a16="http://schemas.microsoft.com/office/drawing/2014/main" id="{89D03408-858F-4970-8D40-BF5512488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" y="2792"/>
              <a:ext cx="511" cy="798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4" name="Rectangle 55">
            <a:extLst>
              <a:ext uri="{FF2B5EF4-FFF2-40B4-BE49-F238E27FC236}">
                <a16:creationId xmlns:a16="http://schemas.microsoft.com/office/drawing/2014/main" id="{36FE6C87-B95E-4397-BD41-DA955CBB9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720" y="6055360"/>
            <a:ext cx="1752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11125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(a)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Solusi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banyak</a:t>
            </a:r>
            <a:endParaRPr lang="en-US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111125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  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1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555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-2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+ 2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2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Rectangle 56">
            <a:extLst>
              <a:ext uri="{FF2B5EF4-FFF2-40B4-BE49-F238E27FC236}">
                <a16:creationId xmlns:a16="http://schemas.microsoft.com/office/drawing/2014/main" id="{FE253354-ABFF-4A0C-B914-5ED48CEBC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1720" y="6055360"/>
            <a:ext cx="2209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15888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(b)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Solusi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tidak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ada</a:t>
            </a:r>
            <a:endParaRPr lang="en-US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1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Rectangle 57">
            <a:extLst>
              <a:ext uri="{FF2B5EF4-FFF2-40B4-BE49-F238E27FC236}">
                <a16:creationId xmlns:a16="http://schemas.microsoft.com/office/drawing/2014/main" id="{0D7065B0-4493-46DD-9963-0EE8176FD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7720" y="6055361"/>
            <a:ext cx="2057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15888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(c )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Solusi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unik</a:t>
            </a:r>
            <a:endParaRPr lang="en-US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1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0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46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2257"/>
            <a:ext cx="10515600" cy="5404077"/>
          </a:xfrm>
        </p:spPr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dan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 (variable):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289" y="1370742"/>
            <a:ext cx="7415821" cy="4830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20346" y="6231135"/>
            <a:ext cx="2492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gambar</a:t>
            </a:r>
            <a:r>
              <a:rPr lang="en-US" sz="1400" dirty="0"/>
              <a:t>: Howard Anton</a:t>
            </a:r>
          </a:p>
        </p:txBody>
      </p:sp>
    </p:spTree>
    <p:extLst>
      <p:ext uri="{BB962C8B-B14F-4D97-AF65-F5344CB8AC3E}">
        <p14:creationId xmlns:p14="http://schemas.microsoft.com/office/powerpoint/2010/main" val="36022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48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948397"/>
              </p:ext>
            </p:extLst>
          </p:nvPr>
        </p:nvGraphicFramePr>
        <p:xfrm>
          <a:off x="1031874" y="1402080"/>
          <a:ext cx="10128251" cy="2836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604013" imgH="1287211" progId="Word.Document.12">
                  <p:embed/>
                </p:oleObj>
              </mc:Choice>
              <mc:Fallback>
                <p:oleObj name="Document" r:id="rId2" imgW="4604013" imgH="128721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4" y="1402080"/>
                        <a:ext cx="10128251" cy="2836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544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49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703908"/>
              </p:ext>
            </p:extLst>
          </p:nvPr>
        </p:nvGraphicFramePr>
        <p:xfrm>
          <a:off x="984250" y="492125"/>
          <a:ext cx="10223500" cy="672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604013" imgH="3025594" progId="Word.Document.12">
                  <p:embed/>
                </p:oleObj>
              </mc:Choice>
              <mc:Fallback>
                <p:oleObj name="Document" r:id="rId2" imgW="4604013" imgH="302559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92125"/>
                        <a:ext cx="10223500" cy="672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13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50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590004"/>
              </p:ext>
            </p:extLst>
          </p:nvPr>
        </p:nvGraphicFramePr>
        <p:xfrm>
          <a:off x="1187936" y="936170"/>
          <a:ext cx="9601984" cy="460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604013" imgH="2202528" progId="Word.Document.12">
                  <p:embed/>
                </p:oleObj>
              </mc:Choice>
              <mc:Fallback>
                <p:oleObj name="Document" r:id="rId2" imgW="4604013" imgH="220252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936" y="936170"/>
                        <a:ext cx="9601984" cy="46064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779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580" y="1828800"/>
            <a:ext cx="10276840" cy="3200399"/>
          </a:xfrm>
        </p:spPr>
        <p:txBody>
          <a:bodyPr>
            <a:normAutofit/>
          </a:bodyPr>
          <a:lstStyle/>
          <a:p>
            <a:r>
              <a:rPr lang="en-US" dirty="0" err="1"/>
              <a:t>Untuk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tafsiran</a:t>
            </a:r>
            <a:r>
              <a:rPr lang="en-US" dirty="0"/>
              <a:t> </a:t>
            </a:r>
            <a:r>
              <a:rPr lang="en-US" dirty="0" err="1"/>
              <a:t>geometrinya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pada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pada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akhirnya</a:t>
            </a:r>
            <a:r>
              <a:rPr lang="en-US" dirty="0"/>
              <a:t>. 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45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41" y="588556"/>
            <a:ext cx="10246359" cy="5440363"/>
          </a:xfrm>
        </p:spPr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solusi SPL Ax = b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15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388955"/>
              </p:ext>
            </p:extLst>
          </p:nvPr>
        </p:nvGraphicFramePr>
        <p:xfrm>
          <a:off x="1708732" y="1761372"/>
          <a:ext cx="9103183" cy="2039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751576" imgH="1293876" progId="Visio.Drawing.11">
                  <p:embed/>
                </p:oleObj>
              </mc:Choice>
              <mc:Fallback>
                <p:oleObj r:id="rId2" imgW="5751576" imgH="129387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732" y="1761372"/>
                        <a:ext cx="9103183" cy="2039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983052" y="3801089"/>
            <a:ext cx="9721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unik</a:t>
            </a:r>
            <a:r>
              <a:rPr lang="en-US" sz="2400" dirty="0"/>
              <a:t>		         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	  	  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4474213-DDAC-4886-80DF-ED62D13AB372}"/>
                  </a:ext>
                </a:extLst>
              </p:cNvPr>
              <p:cNvSpPr/>
              <p:nvPr/>
            </p:nvSpPr>
            <p:spPr>
              <a:xfrm>
                <a:off x="1427730" y="4666644"/>
                <a:ext cx="2898991" cy="11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3/2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−1/2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7/2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4474213-DDAC-4886-80DF-ED62D13AB3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730" y="4666644"/>
                <a:ext cx="2898991" cy="1102931"/>
              </a:xfrm>
              <a:prstGeom prst="rect">
                <a:avLst/>
              </a:prstGeom>
              <a:blipFill>
                <a:blip r:embed="rId4"/>
                <a:stretch>
                  <a:fillRect r="-6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CCFA0A1A-8642-4C82-B418-D772DB02DB4D}"/>
                  </a:ext>
                </a:extLst>
              </p:cNvPr>
              <p:cNvSpPr/>
              <p:nvPr/>
            </p:nvSpPr>
            <p:spPr>
              <a:xfrm>
                <a:off x="4601041" y="4717786"/>
                <a:ext cx="4098943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1/3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CCFA0A1A-8642-4C82-B418-D772DB02DB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041" y="4717786"/>
                <a:ext cx="4098943" cy="14529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1555" name="Rectangle 151554">
                <a:extLst>
                  <a:ext uri="{FF2B5EF4-FFF2-40B4-BE49-F238E27FC236}">
                    <a16:creationId xmlns:a16="http://schemas.microsoft.com/office/drawing/2014/main" id="{D5E0ABB4-1320-451B-8368-053D3ACCA9C7}"/>
                  </a:ext>
                </a:extLst>
              </p:cNvPr>
              <p:cNvSpPr/>
              <p:nvPr/>
            </p:nvSpPr>
            <p:spPr>
              <a:xfrm>
                <a:off x="8699984" y="4729198"/>
                <a:ext cx="233140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1555" name="Rectangle 151554">
                <a:extLst>
                  <a:ext uri="{FF2B5EF4-FFF2-40B4-BE49-F238E27FC236}">
                    <a16:creationId xmlns:a16="http://schemas.microsoft.com/office/drawing/2014/main" id="{D5E0ABB4-1320-451B-8368-053D3ACCA9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984" y="4729198"/>
                <a:ext cx="2331407" cy="106894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1AB5302-9B92-3438-02AB-949D7A281E63}"/>
              </a:ext>
            </a:extLst>
          </p:cNvPr>
          <p:cNvSpPr txBox="1"/>
          <p:nvPr/>
        </p:nvSpPr>
        <p:spPr>
          <a:xfrm>
            <a:off x="4855166" y="6170748"/>
            <a:ext cx="3755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Ciri: </a:t>
            </a:r>
            <a:r>
              <a:rPr lang="en-US" dirty="0" err="1">
                <a:solidFill>
                  <a:srgbClr val="FF0000"/>
                </a:solidFill>
              </a:rPr>
              <a:t>ada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lebih</a:t>
            </a:r>
            <a:r>
              <a:rPr lang="en-US" dirty="0">
                <a:solidFill>
                  <a:srgbClr val="FF0000"/>
                </a:solidFill>
              </a:rPr>
              <a:t> baris yang </a:t>
            </a:r>
            <a:r>
              <a:rPr lang="en-US" dirty="0" err="1">
                <a:solidFill>
                  <a:srgbClr val="FF0000"/>
                </a:solidFill>
              </a:rPr>
              <a:t>semuanya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bernilai</a:t>
            </a:r>
            <a:r>
              <a:rPr lang="en-US" dirty="0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A5177D-08E3-9F99-A4FB-D31FB30BB534}"/>
              </a:ext>
            </a:extLst>
          </p:cNvPr>
          <p:cNvSpPr txBox="1"/>
          <p:nvPr/>
        </p:nvSpPr>
        <p:spPr>
          <a:xfrm>
            <a:off x="8699984" y="5787814"/>
            <a:ext cx="3408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Ciri: </a:t>
            </a:r>
            <a:r>
              <a:rPr lang="en-US" dirty="0" err="1">
                <a:solidFill>
                  <a:srgbClr val="FF0000"/>
                </a:solidFill>
              </a:rPr>
              <a:t>ada</a:t>
            </a:r>
            <a:r>
              <a:rPr lang="en-US" dirty="0">
                <a:solidFill>
                  <a:srgbClr val="FF0000"/>
                </a:solidFill>
              </a:rPr>
              <a:t> baris yang </a:t>
            </a:r>
            <a:r>
              <a:rPr lang="en-US" dirty="0" err="1">
                <a:solidFill>
                  <a:srgbClr val="FF0000"/>
                </a:solidFill>
              </a:rPr>
              <a:t>semuanya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>
                <a:solidFill>
                  <a:srgbClr val="FF0000"/>
                </a:solidFill>
              </a:rPr>
              <a:t>bernilai</a:t>
            </a:r>
            <a:r>
              <a:rPr lang="en-US" dirty="0">
                <a:solidFill>
                  <a:srgbClr val="FF0000"/>
                </a:solidFill>
              </a:rPr>
              <a:t> 0 </a:t>
            </a:r>
            <a:r>
              <a:rPr lang="en-US" dirty="0" err="1">
                <a:solidFill>
                  <a:srgbClr val="FF0000"/>
                </a:solidFill>
              </a:rPr>
              <a:t>kecuali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pada </a:t>
            </a:r>
            <a:r>
              <a:rPr lang="en-US" dirty="0" err="1">
                <a:solidFill>
                  <a:srgbClr val="FF0000"/>
                </a:solidFill>
              </a:rPr>
              <a:t>bagian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kolom</a:t>
            </a:r>
            <a:r>
              <a:rPr lang="en-US" dirty="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E449DF-6397-0722-240D-83F7728DF5D7}"/>
              </a:ext>
            </a:extLst>
          </p:cNvPr>
          <p:cNvSpPr txBox="1"/>
          <p:nvPr/>
        </p:nvSpPr>
        <p:spPr>
          <a:xfrm>
            <a:off x="1353411" y="5840806"/>
            <a:ext cx="3242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Ciri: </a:t>
            </a:r>
            <a:r>
              <a:rPr lang="en-US" dirty="0" err="1">
                <a:solidFill>
                  <a:srgbClr val="FF0000"/>
                </a:solidFill>
              </a:rPr>
              <a:t>Matriks</a:t>
            </a:r>
            <a:r>
              <a:rPr lang="en-US" dirty="0">
                <a:solidFill>
                  <a:srgbClr val="FF0000"/>
                </a:solidFill>
              </a:rPr>
              <a:t> augmented </a:t>
            </a:r>
            <a:r>
              <a:rPr lang="en-US" dirty="0" err="1">
                <a:solidFill>
                  <a:srgbClr val="FF0000"/>
                </a:solidFill>
              </a:rPr>
              <a:t>akhir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berbentuk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segitiga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sampai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terakhir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9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293</Words>
  <Application>Microsoft Office PowerPoint</Application>
  <PresentationFormat>Widescreen</PresentationFormat>
  <Paragraphs>61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Document</vt:lpstr>
      <vt:lpstr>Visio.Drawing.11</vt:lpstr>
      <vt:lpstr>Sistem Persamaan Linier (SPL) Pokok bahasan: Tiga kemungkinan solusi SPL</vt:lpstr>
      <vt:lpstr>Kemungkinan Solusi SPL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Linier: Sebuah Ilustrasi</dc:title>
  <dc:creator>rinaldi-irk</dc:creator>
  <cp:lastModifiedBy>Dr. Ir. Rinaldi, M.T.</cp:lastModifiedBy>
  <cp:revision>19</cp:revision>
  <dcterms:created xsi:type="dcterms:W3CDTF">2015-08-27T06:55:24Z</dcterms:created>
  <dcterms:modified xsi:type="dcterms:W3CDTF">2023-08-24T03:12:43Z</dcterms:modified>
</cp:coreProperties>
</file>