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ECF3-9A1A-49AB-93EF-45CE83781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00FEE-2092-4FDF-B1D2-7FCC5639B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2F6C9-B69E-498D-8948-F80567CE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A1233-4465-4068-8F4A-BA2EE1D6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788FE-E447-4A3B-BA61-90F267E9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02E0-1C52-4536-A01F-960C95F2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54D74-94A7-48B4-AD9D-8D7D6B880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20474-B5CF-4906-B60B-D77AA048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9EA7-49CC-4AC2-A701-DA30B0AE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4982-2211-446B-A9F7-FE3EF7AF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24FED-C89A-4539-9157-4672215FF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CFD52-B27F-47D8-A06A-2F5C70901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C008D-F766-4384-9438-B321CE38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5AD72-493B-4B19-B0A5-DBC11E1B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4B1E5-AD85-4DDD-B478-35C1A814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CA8A-35A2-4D06-8271-A0907EA67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A047-C917-404A-A156-42305ECDF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DED2-2A75-4900-8D42-E40A4BE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3FEB4-43CA-4BC4-87AF-507262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D4DD2-1F30-4164-BF14-13EA667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4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9289-7694-4DC9-90D3-FD31E9DB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365C6-43BA-40DD-8F56-2BEF8B64A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F149-FBFA-45E3-B5FB-6CE1116A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79CE-7BC7-470F-B5D0-DDE6B189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6243C-C2D4-46F7-B653-F05F9B3E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9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4ED5-10F7-4192-ACB1-3E23967AC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B7081-B670-4921-B740-A44FA2748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E6AB7-2CF5-4F50-B50D-FA36754C1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280F4-4B3B-41BC-940B-F5ADCD48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DBE58-D4AE-46FA-BB50-2CEC6A2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0CE95-0900-46AB-AB96-38ABC178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2E9C-D08B-41E6-A7E1-98064EAA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628B0-2396-4DF6-A34A-D68528C4B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7ADEA-F889-4DF2-9EC0-EA0F4AF0A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C3817-D792-4367-9E40-1306F0D94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5FFEE-7557-42C8-9DE0-D9F9EF85A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F82A1F-7674-462D-9A61-6CB8033F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E3E10-7BBC-4C53-B153-AA663CFC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B4DE3-8468-4719-962C-E8EBB1FF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3BF4-9F05-4857-AA18-C2797F86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FE2A9-E053-494F-A501-D3CCADE9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38EC4-C56C-43FB-9A2E-33958F27B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42DC2-AEFE-46B4-8891-EFECD4F0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B931D-472D-4CB9-810F-F69D6B357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F9A33-82C9-4344-883D-F0E07006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3206-4E23-43F4-8D7C-E643A0DF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070F-075F-4998-84C2-C2D29493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5A5B-67CC-48B0-A0AA-6F1364443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50B8-9144-4A86-9BD7-608F7B1DE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442F-B881-43F3-932D-F740B325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4E9ED-2BBC-41E1-A15C-615976C7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14DED-953A-41A9-97D1-8F25F743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6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98E3-81ED-4009-A8D6-B083EA80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97663-ED91-4E7A-8D72-9B9BF577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2D40C-8127-4DDF-A2C5-CA23C71D3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7C2FD-0881-4C76-8940-6A2DB136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231D3-9F86-4BB5-873A-FF631B51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B247-6726-4193-942B-865A8D6E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52C6F-0E69-46FF-A73B-D4693AED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A911-E552-4CD8-9E13-2E19999C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CD0DF-9349-4940-A776-BD4B8E62D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3F96C-63D2-4718-9681-5DFE3E34D52F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51DE-3B14-4F6C-9AEF-E1712CE3F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3AEF2-E7CC-4D8A-89E6-0E68CAAD1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966960" cy="2387600"/>
          </a:xfrm>
        </p:spPr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(SPL)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Rinaldi Munir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36BBF5-F0A7-4E8B-9011-48BB0EE96FF9}"/>
              </a:ext>
            </a:extLst>
          </p:cNvPr>
          <p:cNvSpPr/>
          <p:nvPr/>
        </p:nvSpPr>
        <p:spPr>
          <a:xfrm>
            <a:off x="4124281" y="245576"/>
            <a:ext cx="3556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Algeo</a:t>
            </a:r>
            <a:r>
              <a:rPr lang="en-US" sz="2400" b="1" dirty="0">
                <a:solidFill>
                  <a:srgbClr val="FF0000"/>
                </a:solidFill>
              </a:rPr>
              <a:t> #3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49818" cy="595235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2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>
                    <a:solidFill>
                      <a:srgbClr val="FF0000"/>
                    </a:solidFill>
                  </a:rPr>
                  <a:t>R3/2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400" dirty="0"/>
                  <a:t>Dari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i="1" dirty="0"/>
                  <a:t>augmented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terakhir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sbb</a:t>
                </a:r>
                <a:r>
                  <a:rPr lang="en-US" sz="2400" dirty="0"/>
                  <a:t>: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         = 0        (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baris </a:t>
                </a:r>
                <a:r>
                  <a:rPr lang="en-US" sz="2400" dirty="0" err="1"/>
                  <a:t>ketiga</a:t>
                </a:r>
                <a:r>
                  <a:rPr lang="en-US" sz="2400" dirty="0"/>
                  <a:t>)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–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	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5 +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 + 0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 err="1">
                    <a:sym typeface="Wingdings" panose="05000000000000000000" pitchFamily="2" charset="2"/>
                  </a:rPr>
                  <a:t>banyak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nilai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memenuhi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		     </a:t>
                </a:r>
                <a:r>
                  <a:rPr lang="en-US" sz="2400" dirty="0" err="1"/>
                  <a:t>Misalkan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r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5 – 2r,   r </a:t>
                </a:r>
                <a:r>
                  <a:rPr lang="en-US" sz="2400" dirty="0">
                    <a:sym typeface="Symbol" panose="05050102010706020507" pitchFamily="18" charset="2"/>
                  </a:rPr>
                  <a:t> R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Solusi: </a:t>
                </a:r>
                <a:r>
                  <a:rPr lang="en-US" sz="2400" dirty="0">
                    <a:solidFill>
                      <a:srgbClr val="FF0000"/>
                    </a:solidFill>
                  </a:rPr>
                  <a:t>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5 – 2r, 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0 , 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3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r;    r 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 R  </a:t>
                </a:r>
                <a:r>
                  <a:rPr lang="en-US" sz="2400" dirty="0">
                    <a:sym typeface="Wingdings" panose="05000000000000000000" pitchFamily="2" charset="2"/>
                  </a:rPr>
                  <a:t> solusi </a:t>
                </a:r>
                <a:r>
                  <a:rPr lang="en-US" sz="2400" dirty="0" err="1">
                    <a:sym typeface="Wingdings" panose="05000000000000000000" pitchFamily="2" charset="2"/>
                  </a:rPr>
                  <a:t>dalam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bentuk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parametrik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49818" cy="5952359"/>
              </a:xfrm>
              <a:blipFill>
                <a:blip r:embed="rId2"/>
                <a:stretch>
                  <a:fillRect l="-950" t="-2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– 2x</a:t>
            </a:r>
            <a:r>
              <a:rPr lang="en-US" sz="2400" baseline="-25000" dirty="0"/>
              <a:t>2</a:t>
            </a:r>
            <a:r>
              <a:rPr lang="en-US" sz="2400" dirty="0"/>
              <a:t> + 4x</a:t>
            </a:r>
            <a:r>
              <a:rPr lang="en-US" sz="2400" baseline="-25000" dirty="0"/>
              <a:t>3</a:t>
            </a:r>
            <a:r>
              <a:rPr lang="en-US" sz="2400" dirty="0"/>
              <a:t> = 10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2</a:t>
            </a:r>
            <a:r>
              <a:rPr lang="en-US" sz="2400" dirty="0"/>
              <a:t> + 6x</a:t>
            </a:r>
            <a:r>
              <a:rPr lang="en-US" sz="2400" baseline="-25000" dirty="0"/>
              <a:t>3</a:t>
            </a:r>
            <a:r>
              <a:rPr lang="en-US" sz="2400" dirty="0"/>
              <a:t> = 15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2645607" y="253751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17825-84C3-4959-B3BD-0A5608531094}"/>
              </a:ext>
            </a:extLst>
          </p:cNvPr>
          <p:cNvSpPr txBox="1"/>
          <p:nvPr/>
        </p:nvSpPr>
        <p:spPr>
          <a:xfrm>
            <a:off x="2726886" y="311563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</p:spTree>
    <p:extLst>
      <p:ext uri="{BB962C8B-B14F-4D97-AF65-F5344CB8AC3E}">
        <p14:creationId xmlns:p14="http://schemas.microsoft.com/office/powerpoint/2010/main" val="328838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82" y="452820"/>
            <a:ext cx="11267440" cy="5952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071589" y="920281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          + 2x</a:t>
            </a:r>
            <a:r>
              <a:rPr lang="en-US" sz="2400" baseline="-25000" dirty="0"/>
              <a:t>5</a:t>
            </a:r>
            <a:r>
              <a:rPr lang="en-US" sz="2400" dirty="0"/>
              <a:t>             = 0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+ 6x</a:t>
            </a:r>
            <a:r>
              <a:rPr lang="en-US" sz="2400" baseline="-25000" dirty="0"/>
              <a:t>2</a:t>
            </a:r>
            <a:r>
              <a:rPr lang="en-US" sz="2400" dirty="0"/>
              <a:t> – 5x</a:t>
            </a:r>
            <a:r>
              <a:rPr lang="en-US" sz="2400" baseline="-25000" dirty="0"/>
              <a:t>3</a:t>
            </a:r>
            <a:r>
              <a:rPr lang="en-US" sz="2400" dirty="0"/>
              <a:t> –  2x</a:t>
            </a:r>
            <a:r>
              <a:rPr lang="en-US" sz="2400" baseline="-25000" dirty="0"/>
              <a:t>4</a:t>
            </a:r>
            <a:r>
              <a:rPr lang="en-US" sz="2400" dirty="0"/>
              <a:t> + 4x</a:t>
            </a:r>
            <a:r>
              <a:rPr lang="en-US" sz="2400" baseline="-25000" dirty="0"/>
              <a:t>5</a:t>
            </a:r>
            <a:r>
              <a:rPr lang="en-US" sz="2400" dirty="0"/>
              <a:t>  – 3x</a:t>
            </a:r>
            <a:r>
              <a:rPr lang="en-US" sz="2400" baseline="-25000" dirty="0"/>
              <a:t>6</a:t>
            </a:r>
            <a:r>
              <a:rPr lang="en-US" sz="2400" dirty="0"/>
              <a:t> = –1 </a:t>
            </a:r>
          </a:p>
          <a:p>
            <a:r>
              <a:rPr lang="en-US" sz="2400" dirty="0"/>
              <a:t>                   5x</a:t>
            </a:r>
            <a:r>
              <a:rPr lang="en-US" sz="2400" baseline="-25000" dirty="0"/>
              <a:t>3</a:t>
            </a:r>
            <a:r>
              <a:rPr lang="en-US" sz="2400" dirty="0"/>
              <a:t> + 10x</a:t>
            </a:r>
            <a:r>
              <a:rPr lang="en-US" sz="2400" baseline="-25000" dirty="0"/>
              <a:t>4</a:t>
            </a:r>
            <a:r>
              <a:rPr lang="en-US" sz="2400" dirty="0"/>
              <a:t>           +15x</a:t>
            </a:r>
            <a:r>
              <a:rPr lang="en-US" sz="2400" baseline="-25000" dirty="0"/>
              <a:t>6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+ 6x</a:t>
            </a:r>
            <a:r>
              <a:rPr lang="en-US" sz="2400" baseline="-25000" dirty="0"/>
              <a:t>2</a:t>
            </a:r>
            <a:r>
              <a:rPr lang="en-US" sz="2400" dirty="0"/>
              <a:t>          +   8x</a:t>
            </a:r>
            <a:r>
              <a:rPr lang="en-US" sz="2400" baseline="-25000" dirty="0"/>
              <a:t>4</a:t>
            </a:r>
            <a:r>
              <a:rPr lang="en-US" sz="2400" dirty="0"/>
              <a:t> + 4x</a:t>
            </a:r>
            <a:r>
              <a:rPr lang="en-US" sz="2400" baseline="-25000" dirty="0"/>
              <a:t>5</a:t>
            </a:r>
            <a:r>
              <a:rPr lang="en-US" sz="2400" dirty="0"/>
              <a:t> +18x</a:t>
            </a:r>
            <a:r>
              <a:rPr lang="en-US" sz="2400" baseline="-25000" dirty="0"/>
              <a:t>6</a:t>
            </a:r>
            <a:r>
              <a:rPr lang="en-US" sz="2400" dirty="0"/>
              <a:t> =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/>
              <p:nvPr/>
            </p:nvSpPr>
            <p:spPr>
              <a:xfrm>
                <a:off x="549301" y="3159760"/>
                <a:ext cx="562500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400" dirty="0"/>
                  <a:t>  ~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01" y="3159760"/>
                <a:ext cx="5625001" cy="1452962"/>
              </a:xfrm>
              <a:prstGeom prst="rect">
                <a:avLst/>
              </a:prstGeom>
              <a:blipFill>
                <a:blip r:embed="rId4"/>
                <a:stretch>
                  <a:fillRect r="-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E7F2EA-BE89-4554-B166-F2A984F0B9A7}"/>
                  </a:ext>
                </a:extLst>
              </p:cNvPr>
              <p:cNvSpPr/>
              <p:nvPr/>
            </p:nvSpPr>
            <p:spPr>
              <a:xfrm>
                <a:off x="5936681" y="3144479"/>
                <a:ext cx="4098943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1/3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E7F2EA-BE89-4554-B166-F2A984F0B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681" y="3144479"/>
                <a:ext cx="4098943" cy="14529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B9036F1-DFBB-48A7-A7BE-1F553F297D7F}"/>
              </a:ext>
            </a:extLst>
          </p:cNvPr>
          <p:cNvSpPr txBox="1"/>
          <p:nvPr/>
        </p:nvSpPr>
        <p:spPr>
          <a:xfrm>
            <a:off x="5119589" y="3409295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823C41-06EB-499A-B89B-CCB01F585C32}"/>
              </a:ext>
            </a:extLst>
          </p:cNvPr>
          <p:cNvSpPr/>
          <p:nvPr/>
        </p:nvSpPr>
        <p:spPr>
          <a:xfrm>
            <a:off x="670560" y="4954558"/>
            <a:ext cx="101295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+ 2x</a:t>
            </a:r>
            <a:r>
              <a:rPr lang="en-US" sz="2400" baseline="-25000" dirty="0"/>
              <a:t>5</a:t>
            </a:r>
            <a:r>
              <a:rPr lang="en-US" sz="2400" dirty="0"/>
              <a:t>  = 0            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     x</a:t>
            </a:r>
            <a:r>
              <a:rPr lang="en-US" sz="2400" baseline="-25000" dirty="0"/>
              <a:t>3</a:t>
            </a:r>
            <a:r>
              <a:rPr lang="en-US" sz="2400" dirty="0"/>
              <a:t> + 2x</a:t>
            </a:r>
            <a:r>
              <a:rPr lang="en-US" sz="2400" baseline="-25000" dirty="0"/>
              <a:t>4</a:t>
            </a:r>
            <a:r>
              <a:rPr lang="en-US" sz="2400" dirty="0"/>
              <a:t> + 3x</a:t>
            </a:r>
            <a:r>
              <a:rPr lang="en-US" sz="2400" baseline="-25000" dirty="0"/>
              <a:t>6</a:t>
            </a:r>
            <a:r>
              <a:rPr lang="en-US" sz="2400" dirty="0"/>
              <a:t>  = 1		(ii)</a:t>
            </a:r>
          </a:p>
          <a:p>
            <a:r>
              <a:rPr lang="en-US" sz="2400" dirty="0"/>
              <a:t>                                       x</a:t>
            </a:r>
            <a:r>
              <a:rPr lang="en-US" sz="2400" baseline="-25000" dirty="0"/>
              <a:t>6</a:t>
            </a:r>
            <a:r>
              <a:rPr lang="en-US" sz="2400" dirty="0"/>
              <a:t>  = 1/3	(iii)	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68476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197A5-A947-45F9-8D52-619A83B3E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61061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penyulihan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(iii) x</a:t>
            </a:r>
            <a:r>
              <a:rPr lang="en-US" baseline="-25000" dirty="0"/>
              <a:t>6</a:t>
            </a:r>
            <a:r>
              <a:rPr lang="en-US" dirty="0"/>
              <a:t> = 1/3 </a:t>
            </a:r>
          </a:p>
          <a:p>
            <a:pPr marL="0" indent="0">
              <a:buNone/>
            </a:pPr>
            <a:r>
              <a:rPr lang="en-US" dirty="0"/>
              <a:t> (ii) x</a:t>
            </a:r>
            <a:r>
              <a:rPr lang="en-US" baseline="-25000" dirty="0"/>
              <a:t>3</a:t>
            </a:r>
            <a:r>
              <a:rPr lang="en-US" dirty="0"/>
              <a:t> + 2x</a:t>
            </a:r>
            <a:r>
              <a:rPr lang="en-US" baseline="-25000" dirty="0"/>
              <a:t>4</a:t>
            </a:r>
            <a:r>
              <a:rPr lang="en-US" dirty="0"/>
              <a:t> + 3x</a:t>
            </a:r>
            <a:r>
              <a:rPr lang="en-US" baseline="-25000" dirty="0"/>
              <a:t>6</a:t>
            </a:r>
            <a:r>
              <a:rPr lang="en-US" dirty="0"/>
              <a:t>  = 1 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 x</a:t>
            </a:r>
            <a:r>
              <a:rPr lang="en-US" baseline="-25000" dirty="0"/>
              <a:t>3</a:t>
            </a:r>
            <a:r>
              <a:rPr lang="en-US" dirty="0"/>
              <a:t> = 1 – 2x</a:t>
            </a:r>
            <a:r>
              <a:rPr lang="en-US" baseline="-25000" dirty="0"/>
              <a:t>4</a:t>
            </a:r>
            <a:r>
              <a:rPr lang="en-US" dirty="0"/>
              <a:t> – 3x</a:t>
            </a:r>
            <a:r>
              <a:rPr lang="en-US" baseline="-25000" dirty="0"/>
              <a:t>6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= 1 – 2x</a:t>
            </a:r>
            <a:r>
              <a:rPr lang="en-US" baseline="-25000" dirty="0"/>
              <a:t>4</a:t>
            </a:r>
            <a:r>
              <a:rPr lang="en-US" dirty="0"/>
              <a:t> – 3(1/3)</a:t>
            </a:r>
          </a:p>
          <a:p>
            <a:pPr marL="0" indent="0">
              <a:buNone/>
            </a:pPr>
            <a:r>
              <a:rPr lang="en-US" dirty="0"/>
              <a:t>				      = 1 – 2x</a:t>
            </a:r>
            <a:r>
              <a:rPr lang="en-US" baseline="-25000" dirty="0"/>
              <a:t>4</a:t>
            </a:r>
            <a:r>
              <a:rPr lang="en-US" dirty="0"/>
              <a:t> – 1 </a:t>
            </a:r>
          </a:p>
          <a:p>
            <a:pPr marL="0" indent="0">
              <a:buNone/>
            </a:pPr>
            <a:r>
              <a:rPr lang="en-US" dirty="0"/>
              <a:t>				      = –2x</a:t>
            </a:r>
            <a:r>
              <a:rPr lang="en-US" baseline="-25000" dirty="0"/>
              <a:t>4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) 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– 2x</a:t>
            </a:r>
            <a:r>
              <a:rPr lang="en-US" baseline="-25000" dirty="0"/>
              <a:t>3</a:t>
            </a:r>
            <a:r>
              <a:rPr lang="en-US" dirty="0"/>
              <a:t>  + 2x</a:t>
            </a:r>
            <a:r>
              <a:rPr lang="en-US" baseline="-25000" dirty="0"/>
              <a:t>5</a:t>
            </a:r>
            <a:r>
              <a:rPr lang="en-US" dirty="0"/>
              <a:t>  = 0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= –3x</a:t>
            </a:r>
            <a:r>
              <a:rPr lang="en-US" baseline="-25000" dirty="0"/>
              <a:t>2</a:t>
            </a:r>
            <a:r>
              <a:rPr lang="en-US" dirty="0"/>
              <a:t> + 2x</a:t>
            </a:r>
            <a:r>
              <a:rPr lang="en-US" baseline="-25000" dirty="0"/>
              <a:t>3</a:t>
            </a:r>
            <a:r>
              <a:rPr lang="en-US" dirty="0"/>
              <a:t>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	             = –3x</a:t>
            </a:r>
            <a:r>
              <a:rPr lang="en-US" baseline="-25000" dirty="0"/>
              <a:t>2</a:t>
            </a:r>
            <a:r>
              <a:rPr lang="en-US" dirty="0"/>
              <a:t> + 2(–2x</a:t>
            </a:r>
            <a:r>
              <a:rPr lang="en-US" baseline="-25000" dirty="0"/>
              <a:t>4</a:t>
            </a:r>
            <a:r>
              <a:rPr lang="en-US" dirty="0"/>
              <a:t>)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		  = –3x</a:t>
            </a:r>
            <a:r>
              <a:rPr lang="en-US" baseline="-25000" dirty="0"/>
              <a:t>2</a:t>
            </a:r>
            <a:r>
              <a:rPr lang="en-US" dirty="0"/>
              <a:t>–4x</a:t>
            </a:r>
            <a:r>
              <a:rPr lang="en-US" baseline="-25000" dirty="0"/>
              <a:t>4</a:t>
            </a:r>
            <a:r>
              <a:rPr lang="en-US" dirty="0"/>
              <a:t>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= r, x</a:t>
            </a:r>
            <a:r>
              <a:rPr lang="en-US" baseline="-25000" dirty="0"/>
              <a:t>4</a:t>
            </a:r>
            <a:r>
              <a:rPr lang="en-US" dirty="0"/>
              <a:t> = s, x</a:t>
            </a:r>
            <a:r>
              <a:rPr lang="en-US" baseline="-25000" dirty="0"/>
              <a:t>5</a:t>
            </a:r>
            <a:r>
              <a:rPr lang="en-US" dirty="0"/>
              <a:t> = t, </a:t>
            </a:r>
            <a:r>
              <a:rPr lang="en-US" dirty="0" err="1"/>
              <a:t>dengan</a:t>
            </a:r>
            <a:r>
              <a:rPr lang="en-US" dirty="0"/>
              <a:t> r, s, t </a:t>
            </a:r>
            <a:r>
              <a:rPr lang="en-US" dirty="0">
                <a:sym typeface="Symbol" panose="05050102010706020507" pitchFamily="18" charset="2"/>
              </a:rPr>
              <a:t> 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SPL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–3r – 4s – 2t ; x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r;  x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–2s; x</a:t>
            </a:r>
            <a:r>
              <a:rPr lang="en-US" baseline="-25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 = s;  x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= t; x</a:t>
            </a:r>
            <a:r>
              <a:rPr lang="en-US" baseline="-25000" dirty="0">
                <a:solidFill>
                  <a:srgbClr val="FF0000"/>
                </a:solidFill>
              </a:rPr>
              <a:t>6 </a:t>
            </a:r>
            <a:r>
              <a:rPr lang="en-US" dirty="0">
                <a:solidFill>
                  <a:srgbClr val="FF0000"/>
                </a:solidFill>
              </a:rPr>
              <a:t>= 1/3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r, s, t </a:t>
            </a:r>
            <a:r>
              <a:rPr lang="en-US" dirty="0">
                <a:sym typeface="Symbol" panose="05050102010706020507" pitchFamily="18" charset="2"/>
              </a:rPr>
              <a:t>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26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4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   ~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  <a:blipFill>
                <a:blip r:embed="rId4"/>
                <a:stretch>
                  <a:fillRect l="-1112" t="-1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+    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1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       = 2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2564325" y="296369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17825-84C3-4959-B3BD-0A5608531094}"/>
              </a:ext>
            </a:extLst>
          </p:cNvPr>
          <p:cNvSpPr txBox="1"/>
          <p:nvPr/>
        </p:nvSpPr>
        <p:spPr>
          <a:xfrm>
            <a:off x="2564326" y="3524977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86223E-92CD-448B-A731-000E62FF060D}"/>
              </a:ext>
            </a:extLst>
          </p:cNvPr>
          <p:cNvSpPr txBox="1"/>
          <p:nvPr/>
        </p:nvSpPr>
        <p:spPr>
          <a:xfrm>
            <a:off x="5877699" y="2950502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D60F30-B779-49FE-803B-DF535A699B46}"/>
              </a:ext>
            </a:extLst>
          </p:cNvPr>
          <p:cNvSpPr txBox="1"/>
          <p:nvPr/>
        </p:nvSpPr>
        <p:spPr>
          <a:xfrm>
            <a:off x="8966338" y="296369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+ 2R2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93C6C6-36F3-44D0-8E7F-70207B4F50FB}"/>
              </a:ext>
            </a:extLst>
          </p:cNvPr>
          <p:cNvSpPr/>
          <p:nvPr/>
        </p:nvSpPr>
        <p:spPr>
          <a:xfrm>
            <a:off x="746568" y="4086263"/>
            <a:ext cx="10904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linier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x</a:t>
            </a:r>
            <a:r>
              <a:rPr lang="en-US" sz="2400" baseline="-25000" dirty="0"/>
              <a:t>1</a:t>
            </a:r>
            <a:r>
              <a:rPr lang="en-US" sz="2400" dirty="0"/>
              <a:t> +  2x</a:t>
            </a:r>
            <a:r>
              <a:rPr lang="en-US" sz="2400" baseline="-25000" dirty="0"/>
              <a:t>2</a:t>
            </a:r>
            <a:r>
              <a:rPr lang="en-US" sz="2400" dirty="0"/>
              <a:t> +  x</a:t>
            </a:r>
            <a:r>
              <a:rPr lang="en-US" sz="2400" baseline="-25000" dirty="0"/>
              <a:t>3</a:t>
            </a:r>
            <a:r>
              <a:rPr lang="en-US" sz="2400" dirty="0"/>
              <a:t> = 1        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x</a:t>
            </a:r>
            <a:r>
              <a:rPr lang="en-US" sz="2400" baseline="-25000" dirty="0"/>
              <a:t>2</a:t>
            </a:r>
            <a:r>
              <a:rPr lang="en-US" sz="2400" dirty="0"/>
              <a:t> +  x</a:t>
            </a:r>
            <a:r>
              <a:rPr lang="en-US" sz="2400" baseline="-25000" dirty="0"/>
              <a:t>3</a:t>
            </a:r>
            <a:r>
              <a:rPr lang="en-US" sz="2400" dirty="0"/>
              <a:t> = 0       (ii)</a:t>
            </a:r>
          </a:p>
          <a:p>
            <a:r>
              <a:rPr lang="en-US" sz="2400" dirty="0"/>
              <a:t> 0x</a:t>
            </a:r>
            <a:r>
              <a:rPr lang="en-US" sz="2400" baseline="-25000" dirty="0"/>
              <a:t>1</a:t>
            </a:r>
            <a:r>
              <a:rPr lang="en-US" sz="2400" dirty="0"/>
              <a:t> + 0x</a:t>
            </a:r>
            <a:r>
              <a:rPr lang="en-US" sz="2400" baseline="-25000" dirty="0"/>
              <a:t>2</a:t>
            </a:r>
            <a:r>
              <a:rPr lang="en-US" sz="2400" dirty="0"/>
              <a:t> + 0x</a:t>
            </a:r>
            <a:r>
              <a:rPr lang="en-US" sz="2400" baseline="-25000" dirty="0"/>
              <a:t>3</a:t>
            </a:r>
            <a:r>
              <a:rPr lang="en-US" sz="2400" dirty="0"/>
              <a:t> = -1    (iii)</a:t>
            </a:r>
          </a:p>
          <a:p>
            <a:endParaRPr lang="en-US" sz="2400" dirty="0"/>
          </a:p>
          <a:p>
            <a:r>
              <a:rPr lang="en-US" sz="2400" dirty="0"/>
              <a:t>Dari </a:t>
            </a:r>
            <a:r>
              <a:rPr lang="en-US" sz="2400" dirty="0" err="1"/>
              <a:t>persamaan</a:t>
            </a:r>
            <a:r>
              <a:rPr lang="en-US" sz="2400" dirty="0"/>
              <a:t> (iii),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, x</a:t>
            </a:r>
            <a:r>
              <a:rPr lang="en-US" sz="2400" baseline="-25000" dirty="0"/>
              <a:t>2</a:t>
            </a:r>
            <a:r>
              <a:rPr lang="en-US" sz="2400" dirty="0"/>
              <a:t>, dan x</a:t>
            </a:r>
            <a:r>
              <a:rPr lang="en-US" sz="2400" baseline="-25000" dirty="0"/>
              <a:t>3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  0x</a:t>
            </a:r>
            <a:r>
              <a:rPr lang="en-US" sz="2400" baseline="-25000" dirty="0"/>
              <a:t>1</a:t>
            </a:r>
            <a:r>
              <a:rPr lang="en-US" sz="2400" dirty="0"/>
              <a:t> + 0x</a:t>
            </a:r>
            <a:r>
              <a:rPr lang="en-US" sz="2400" baseline="-25000" dirty="0"/>
              <a:t>2</a:t>
            </a:r>
            <a:r>
              <a:rPr lang="en-US" sz="2400" dirty="0"/>
              <a:t> + 0x</a:t>
            </a:r>
            <a:r>
              <a:rPr lang="en-US" sz="2400" baseline="-25000" dirty="0"/>
              <a:t>3</a:t>
            </a:r>
            <a:r>
              <a:rPr lang="en-US" sz="2400" dirty="0"/>
              <a:t> = -1 . </a:t>
            </a:r>
            <a:r>
              <a:rPr lang="en-US" sz="2400" dirty="0" err="1"/>
              <a:t>Dengan</a:t>
            </a:r>
            <a:r>
              <a:rPr lang="en-US" sz="2400" dirty="0"/>
              <a:t> kata lain,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82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5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Selesaikan</a:t>
                </a:r>
                <a:r>
                  <a:rPr lang="en-US" sz="2400" dirty="0"/>
                  <a:t> SPL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eliminasi</a:t>
                </a:r>
                <a:r>
                  <a:rPr lang="en-US" sz="2400" dirty="0"/>
                  <a:t> Gauss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Penyelesaian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000" dirty="0"/>
                  <a:t>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  <a:blipFill>
                <a:blip r:embed="rId2"/>
                <a:stretch>
                  <a:fillRect l="-847" t="-1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      -2b + 3c = 1</a:t>
            </a:r>
          </a:p>
          <a:p>
            <a:r>
              <a:rPr lang="en-US" sz="2400" dirty="0"/>
              <a:t>3a + 6b – 3c = -2</a:t>
            </a:r>
          </a:p>
          <a:p>
            <a:r>
              <a:rPr lang="en-US" sz="2400" dirty="0"/>
              <a:t>6a + 6b + 3c =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3356805" y="2763330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86223E-92CD-448B-A731-000E62FF060D}"/>
              </a:ext>
            </a:extLst>
          </p:cNvPr>
          <p:cNvSpPr txBox="1"/>
          <p:nvPr/>
        </p:nvSpPr>
        <p:spPr>
          <a:xfrm>
            <a:off x="6765497" y="2724286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R1/(3)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D60F30-B779-49FE-803B-DF535A699B46}"/>
              </a:ext>
            </a:extLst>
          </p:cNvPr>
          <p:cNvSpPr txBox="1"/>
          <p:nvPr/>
        </p:nvSpPr>
        <p:spPr>
          <a:xfrm>
            <a:off x="7694565" y="421492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+ 6R2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98728A-8832-4386-814F-37E8B71F3A34}"/>
              </a:ext>
            </a:extLst>
          </p:cNvPr>
          <p:cNvSpPr txBox="1"/>
          <p:nvPr/>
        </p:nvSpPr>
        <p:spPr>
          <a:xfrm>
            <a:off x="3666697" y="4214922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4B5C7D-7FE9-4F71-B3AC-54BD9C83A956}"/>
              </a:ext>
            </a:extLst>
          </p:cNvPr>
          <p:cNvSpPr txBox="1"/>
          <p:nvPr/>
        </p:nvSpPr>
        <p:spPr>
          <a:xfrm>
            <a:off x="10393541" y="279700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6R1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BBD735-C54A-4AC9-B16D-1FAA13C61A28}"/>
              </a:ext>
            </a:extLst>
          </p:cNvPr>
          <p:cNvSpPr/>
          <p:nvPr/>
        </p:nvSpPr>
        <p:spPr>
          <a:xfrm>
            <a:off x="746568" y="5325104"/>
            <a:ext cx="10904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yang </a:t>
            </a:r>
            <a:r>
              <a:rPr lang="en-US" sz="2400" dirty="0" err="1"/>
              <a:t>terakhir</a:t>
            </a:r>
            <a:r>
              <a:rPr lang="en-US" sz="2400" dirty="0"/>
              <a:t>, </a:t>
            </a:r>
            <a:r>
              <a:rPr lang="en-US" sz="2400" dirty="0" err="1"/>
              <a:t>persamaan</a:t>
            </a:r>
            <a:r>
              <a:rPr lang="en-US" sz="2400" dirty="0"/>
              <a:t> pada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 0a + 0b + 0c = 6</a:t>
            </a:r>
          </a:p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 a, b, dan c yang </a:t>
            </a:r>
            <a:r>
              <a:rPr lang="en-US" sz="2400" dirty="0" err="1"/>
              <a:t>memenuhi</a:t>
            </a:r>
            <a:r>
              <a:rPr lang="en-US" sz="2400" dirty="0"/>
              <a:t>  0a + 0b + 0c</a:t>
            </a:r>
            <a:r>
              <a:rPr lang="en-US" sz="2400" baseline="-25000" dirty="0"/>
              <a:t>3</a:t>
            </a:r>
            <a:r>
              <a:rPr lang="en-US" sz="2400" dirty="0"/>
              <a:t> = 6 . </a:t>
            </a:r>
            <a:r>
              <a:rPr lang="en-US" sz="2400" dirty="0" err="1"/>
              <a:t>Dengan</a:t>
            </a:r>
            <a:r>
              <a:rPr lang="en-US" sz="2400" dirty="0"/>
              <a:t> kata lain,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94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E55A-8905-429A-8EDE-C08963116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C9A6E-C81C-43E8-A3E9-F3FDDCA95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6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714590-1EA4-4D91-90F4-C6AFECB89817}"/>
              </a:ext>
            </a:extLst>
          </p:cNvPr>
          <p:cNvSpPr txBox="1"/>
          <p:nvPr/>
        </p:nvSpPr>
        <p:spPr>
          <a:xfrm>
            <a:off x="1173718" y="2059124"/>
            <a:ext cx="43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837D90-4912-4D23-8003-B25E83D33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258" y="2107772"/>
            <a:ext cx="3061540" cy="9258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FF0E53-88F2-4A4B-9764-173C9E14D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258" y="3327595"/>
            <a:ext cx="3459925" cy="1583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ADF5024-DD8E-44AB-A1E1-113BBDA1D59E}"/>
              </a:ext>
            </a:extLst>
          </p:cNvPr>
          <p:cNvSpPr txBox="1"/>
          <p:nvPr/>
        </p:nvSpPr>
        <p:spPr>
          <a:xfrm>
            <a:off x="1173718" y="3329275"/>
            <a:ext cx="82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(b)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27F7EC-C77F-4C65-B4B5-7D6A260811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258" y="5098363"/>
            <a:ext cx="3061540" cy="154610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546876-639E-48F0-9531-1529518E5B39}"/>
              </a:ext>
            </a:extLst>
          </p:cNvPr>
          <p:cNvSpPr txBox="1"/>
          <p:nvPr/>
        </p:nvSpPr>
        <p:spPr>
          <a:xfrm>
            <a:off x="1173718" y="5098363"/>
            <a:ext cx="82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B94411-9732-4DEE-B34A-5A0474B839B7}"/>
              </a:ext>
            </a:extLst>
          </p:cNvPr>
          <p:cNvSpPr txBox="1"/>
          <p:nvPr/>
        </p:nvSpPr>
        <p:spPr>
          <a:xfrm>
            <a:off x="5687816" y="3513941"/>
            <a:ext cx="5544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(e) </a:t>
            </a:r>
            <a:r>
              <a:rPr lang="en-US" sz="2000" dirty="0" err="1"/>
              <a:t>Carilah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a, b, c, dan d yang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lingkaran</a:t>
            </a:r>
            <a:r>
              <a:rPr lang="en-US" sz="2000" dirty="0"/>
              <a:t> ax</a:t>
            </a:r>
            <a:r>
              <a:rPr lang="en-US" sz="2000" baseline="30000" dirty="0"/>
              <a:t>2 </a:t>
            </a:r>
            <a:r>
              <a:rPr lang="en-US" sz="2000" dirty="0"/>
              <a:t>+ ay</a:t>
            </a:r>
            <a:r>
              <a:rPr lang="en-US" sz="2000" baseline="30000" dirty="0"/>
              <a:t>2</a:t>
            </a:r>
            <a:r>
              <a:rPr lang="en-US" sz="2000" dirty="0"/>
              <a:t> + bx + cy + d=0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5EEC840-81D1-42E7-BF0F-E1D9031639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020" y="4278283"/>
            <a:ext cx="2926405" cy="23661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D95FBDE-1478-4F04-95B8-19E9D28CCF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6241" y="2496751"/>
            <a:ext cx="2585359" cy="95648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4783EDF-C5BB-4082-AB71-CAF26E51ECBD}"/>
              </a:ext>
            </a:extLst>
          </p:cNvPr>
          <p:cNvSpPr txBox="1"/>
          <p:nvPr/>
        </p:nvSpPr>
        <p:spPr>
          <a:xfrm>
            <a:off x="5640644" y="2107772"/>
            <a:ext cx="537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(d)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augmented</a:t>
            </a:r>
          </a:p>
        </p:txBody>
      </p:sp>
    </p:spTree>
    <p:extLst>
      <p:ext uri="{BB962C8B-B14F-4D97-AF65-F5344CB8AC3E}">
        <p14:creationId xmlns:p14="http://schemas.microsoft.com/office/powerpoint/2010/main" val="248546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E43A0-6B41-4AC3-9C5E-AE840D2C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SPL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6E6B93-E07C-4A69-BCB0-06EDF09B21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sz="3000" dirty="0"/>
                  <a:t>Linier: </a:t>
                </a:r>
                <a:r>
                  <a:rPr lang="en-US" sz="3000" dirty="0" err="1"/>
                  <a:t>pangkat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tertinggi</a:t>
                </a:r>
                <a:r>
                  <a:rPr lang="en-US" sz="3000" dirty="0"/>
                  <a:t> di </a:t>
                </a:r>
                <a:r>
                  <a:rPr lang="en-US" sz="3000" dirty="0" err="1"/>
                  <a:t>dalam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variabelnya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sama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dengan</a:t>
                </a:r>
                <a:r>
                  <a:rPr lang="en-US" sz="3000" dirty="0"/>
                  <a:t> 1</a:t>
                </a:r>
              </a:p>
              <a:p>
                <a:r>
                  <a:rPr lang="en-US" sz="3000" dirty="0" err="1"/>
                  <a:t>Sebuah</a:t>
                </a:r>
                <a:r>
                  <a:rPr lang="en-US" sz="3000" dirty="0"/>
                  <a:t> SPL </a:t>
                </a:r>
                <a:r>
                  <a:rPr lang="en-US" sz="3000" dirty="0" err="1"/>
                  <a:t>dengan</a:t>
                </a:r>
                <a:r>
                  <a:rPr lang="en-US" sz="3000" dirty="0"/>
                  <a:t> </a:t>
                </a:r>
                <a:r>
                  <a:rPr lang="en-US" sz="3000" i="1" dirty="0"/>
                  <a:t>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buah</a:t>
                </a:r>
                <a:r>
                  <a:rPr lang="en-US" sz="3000" dirty="0"/>
                  <a:t> </a:t>
                </a:r>
                <a:r>
                  <a:rPr lang="en-US" sz="3000" dirty="0" err="1"/>
                  <a:t>persamaan</a:t>
                </a:r>
                <a:r>
                  <a:rPr lang="en-US" sz="3000" dirty="0"/>
                  <a:t> dan </a:t>
                </a:r>
                <a:r>
                  <a:rPr lang="en-US" sz="3000" i="1" dirty="0"/>
                  <a:t>n</a:t>
                </a:r>
                <a:r>
                  <a:rPr lang="en-US" sz="3000" dirty="0"/>
                  <a:t> </a:t>
                </a:r>
                <a:r>
                  <a:rPr lang="en-US" sz="3000" dirty="0" err="1"/>
                  <a:t>variabel</a:t>
                </a:r>
                <a:r>
                  <a:rPr lang="en-US" sz="3000" dirty="0"/>
                  <a:t> 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, 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, …, </a:t>
                </a:r>
                <a:r>
                  <a:rPr lang="en-US" sz="3000" dirty="0" err="1"/>
                  <a:t>x</a:t>
                </a:r>
                <a:r>
                  <a:rPr lang="en-US" sz="3000" baseline="-25000" dirty="0" err="1"/>
                  <a:t>n</a:t>
                </a:r>
                <a:r>
                  <a:rPr lang="en-US" sz="3000" dirty="0"/>
                  <a:t> </a:t>
                </a:r>
                <a:r>
                  <a:rPr lang="en-US" sz="3000" dirty="0" err="1"/>
                  <a:t>berbentuk</a:t>
                </a:r>
                <a:r>
                  <a:rPr lang="en-US" sz="3000" dirty="0"/>
                  <a:t>:</a:t>
                </a:r>
              </a:p>
              <a:p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11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12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a</a:t>
                </a:r>
                <a:r>
                  <a:rPr lang="en-US" sz="3000" baseline="-25000" dirty="0"/>
                  <a:t>1n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n</a:t>
                </a:r>
                <a:r>
                  <a:rPr lang="en-US" sz="3000" dirty="0"/>
                  <a:t> = b</a:t>
                </a:r>
                <a:r>
                  <a:rPr lang="en-US" sz="3000" baseline="-25000" dirty="0"/>
                  <a:t>1</a:t>
                </a:r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21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22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a</a:t>
                </a:r>
                <a:r>
                  <a:rPr lang="en-US" sz="3000" baseline="-25000" dirty="0"/>
                  <a:t>2n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n</a:t>
                </a:r>
                <a:r>
                  <a:rPr lang="en-US" sz="3000" dirty="0"/>
                  <a:t> = b</a:t>
                </a:r>
                <a:r>
                  <a:rPr lang="en-US" sz="3000" baseline="-25000" dirty="0"/>
                  <a:t>2</a:t>
                </a:r>
              </a:p>
              <a:p>
                <a:pPr marL="0" indent="0">
                  <a:buNone/>
                </a:pPr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m1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m2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</a:t>
                </a:r>
                <a:r>
                  <a:rPr lang="en-US" sz="3000" dirty="0" err="1"/>
                  <a:t>a</a:t>
                </a:r>
                <a:r>
                  <a:rPr lang="en-US" sz="3000" baseline="-25000" dirty="0" err="1"/>
                  <a:t>mn</a:t>
                </a:r>
                <a:r>
                  <a:rPr lang="en-US" sz="3000" dirty="0" err="1"/>
                  <a:t>x</a:t>
                </a:r>
                <a:r>
                  <a:rPr lang="en-US" sz="3000" baseline="-25000" dirty="0" err="1"/>
                  <a:t>n</a:t>
                </a:r>
                <a:r>
                  <a:rPr lang="en-US" sz="3000" dirty="0"/>
                  <a:t> = </a:t>
                </a:r>
                <a:r>
                  <a:rPr lang="en-US" sz="3000" dirty="0" err="1"/>
                  <a:t>b</a:t>
                </a:r>
                <a:r>
                  <a:rPr lang="en-US" sz="3000" baseline="-25000" dirty="0" err="1"/>
                  <a:t>m</a:t>
                </a:r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A</a:t>
                </a:r>
                <a:r>
                  <a:rPr lang="en-US" b="1" dirty="0"/>
                  <a:t>x</a:t>
                </a:r>
                <a:r>
                  <a:rPr lang="en-US" dirty="0"/>
                  <a:t> = </a:t>
                </a:r>
                <a:r>
                  <a:rPr lang="en-US" b="1" dirty="0"/>
                  <a:t>b</a:t>
                </a:r>
                <a:r>
                  <a:rPr lang="en-US" dirty="0"/>
                  <a:t>	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6E6B93-E07C-4A69-BCB0-06EDF09B21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043" t="-3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46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EE7C6-0E5D-40BB-900E-22430E4A5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658803"/>
          </a:xfrm>
        </p:spPr>
        <p:txBody>
          <a:bodyPr/>
          <a:lstStyle/>
          <a:p>
            <a:r>
              <a:rPr lang="en-US" dirty="0"/>
              <a:t>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11EFF0-AFF6-45F4-A695-0B6E5484D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693" y="1036320"/>
            <a:ext cx="4551983" cy="19456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BA41DE-3D72-4C1C-AF36-B1BE25054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689" y="3674216"/>
            <a:ext cx="4315990" cy="21474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2491C9-347C-439F-9617-49E14648C35F}"/>
              </a:ext>
            </a:extLst>
          </p:cNvPr>
          <p:cNvSpPr txBox="1"/>
          <p:nvPr/>
        </p:nvSpPr>
        <p:spPr>
          <a:xfrm>
            <a:off x="2267689" y="5816620"/>
            <a:ext cx="4055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   </a:t>
            </a:r>
            <a:r>
              <a:rPr lang="en-US" sz="2800" i="1" dirty="0"/>
              <a:t>A                   </a:t>
            </a:r>
            <a:r>
              <a:rPr lang="en-US" sz="2800" b="1" dirty="0"/>
              <a:t>x</a:t>
            </a:r>
            <a:r>
              <a:rPr lang="en-US" sz="2800" i="1" dirty="0"/>
              <a:t>          </a:t>
            </a:r>
            <a:r>
              <a:rPr lang="en-US" sz="2800" b="1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07756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FD4DA-424D-4598-A303-2A98A7D48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4647-31C8-4A0B-8382-E8EC5D30D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845800" cy="50088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SPL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– 6x</a:t>
            </a:r>
            <a:r>
              <a:rPr lang="en-US" baseline="-25000" dirty="0"/>
              <a:t>3</a:t>
            </a:r>
            <a:r>
              <a:rPr lang="en-US" dirty="0"/>
              <a:t> = 9</a:t>
            </a:r>
          </a:p>
          <a:p>
            <a:pPr marL="0" indent="0">
              <a:buNone/>
            </a:pPr>
            <a:r>
              <a:rPr lang="en-US" dirty="0"/>
              <a:t>   2x</a:t>
            </a:r>
            <a:r>
              <a:rPr lang="en-US" baseline="-25000" dirty="0"/>
              <a:t>1</a:t>
            </a:r>
            <a:r>
              <a:rPr lang="en-US" dirty="0"/>
              <a:t> – 6x</a:t>
            </a:r>
            <a:r>
              <a:rPr lang="en-US" baseline="-25000" dirty="0"/>
              <a:t>2</a:t>
            </a:r>
            <a:r>
              <a:rPr lang="en-US" dirty="0"/>
              <a:t> + 4x</a:t>
            </a:r>
            <a:r>
              <a:rPr lang="en-US" baseline="-25000" dirty="0"/>
              <a:t>3</a:t>
            </a:r>
            <a:r>
              <a:rPr lang="en-US" dirty="0"/>
              <a:t> = 7</a:t>
            </a:r>
          </a:p>
          <a:p>
            <a:pPr marL="0" indent="0">
              <a:buNone/>
            </a:pPr>
            <a:r>
              <a:rPr lang="en-US" dirty="0"/>
              <a:t>   5x</a:t>
            </a:r>
            <a:r>
              <a:rPr lang="en-US" baseline="-25000" dirty="0"/>
              <a:t>1</a:t>
            </a:r>
            <a:r>
              <a:rPr lang="en-US" dirty="0"/>
              <a:t> + 2x</a:t>
            </a:r>
            <a:r>
              <a:rPr lang="en-US" baseline="-25000" dirty="0"/>
              <a:t>2</a:t>
            </a:r>
            <a:r>
              <a:rPr lang="en-US" dirty="0"/>
              <a:t> – 5x</a:t>
            </a:r>
            <a:r>
              <a:rPr lang="en-US" baseline="-25000" dirty="0"/>
              <a:t>3</a:t>
            </a:r>
            <a:r>
              <a:rPr lang="en-US" dirty="0"/>
              <a:t> = –2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D227D-F5EF-483C-9FB1-2C21CF733F2D}"/>
                  </a:ext>
                </a:extLst>
              </p:cNvPr>
              <p:cNvSpPr txBox="1"/>
              <p:nvPr/>
            </p:nvSpPr>
            <p:spPr>
              <a:xfrm>
                <a:off x="6426236" y="4373143"/>
                <a:ext cx="3043654" cy="11394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D227D-F5EF-483C-9FB1-2C21CF733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236" y="4373143"/>
                <a:ext cx="3043654" cy="11394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rrow: Right 5">
            <a:extLst>
              <a:ext uri="{FF2B5EF4-FFF2-40B4-BE49-F238E27FC236}">
                <a16:creationId xmlns:a16="http://schemas.microsoft.com/office/drawing/2014/main" id="{11CBDB33-5338-4C59-A1C2-EE73A78D51A1}"/>
              </a:ext>
            </a:extLst>
          </p:cNvPr>
          <p:cNvSpPr/>
          <p:nvPr/>
        </p:nvSpPr>
        <p:spPr>
          <a:xfrm>
            <a:off x="4531360" y="4805680"/>
            <a:ext cx="1564640" cy="279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76F14D-5750-4428-84C0-9E45569F33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5765" y="2192602"/>
            <a:ext cx="4935864" cy="180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138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0817-749A-487C-968F-9069E06D1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Elementer</a:t>
            </a:r>
            <a:r>
              <a:rPr lang="en-US" dirty="0"/>
              <a:t> (OBE)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B927-30E0-4894-82CD-67B19CF3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66120" cy="481901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elementer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1. </a:t>
            </a: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konstanta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nol. </a:t>
            </a:r>
          </a:p>
          <a:p>
            <a:pPr marL="0" indent="0">
              <a:buNone/>
            </a:pPr>
            <a:r>
              <a:rPr lang="en-US" dirty="0"/>
              <a:t>   2.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3. </a:t>
            </a:r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kelipatan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OBE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berakhir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metode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eliminasi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Gauss</a:t>
            </a:r>
          </a:p>
          <a:p>
            <a:pPr marL="173038" indent="-173038">
              <a:buNone/>
            </a:pPr>
            <a:r>
              <a:rPr lang="en-US" dirty="0">
                <a:sym typeface="Wingdings" panose="05000000000000000000" pitchFamily="2" charset="2"/>
              </a:rPr>
              <a:t>   </a:t>
            </a:r>
            <a:r>
              <a:rPr lang="en-US" dirty="0" err="1">
                <a:sym typeface="Wingdings" panose="05000000000000000000" pitchFamily="2" charset="2"/>
              </a:rPr>
              <a:t>Jika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berakhir</a:t>
            </a:r>
            <a:r>
              <a:rPr lang="en-US" dirty="0">
                <a:sym typeface="Wingdings" panose="05000000000000000000" pitchFamily="2" charset="2"/>
              </a:rPr>
              <a:t> pada </a:t>
            </a:r>
            <a:r>
              <a:rPr lang="en-US" dirty="0" err="1">
                <a:sym typeface="Wingdings" panose="05000000000000000000" pitchFamily="2" charset="2"/>
              </a:rPr>
              <a:t>matriks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eselon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baris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tereduksi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metode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eliminasi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Gauss- Jordan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44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1F50541-C8FB-4BA7-83AF-8E6924D18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524" y="120638"/>
            <a:ext cx="3399996" cy="296875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EB4B9F-495E-44E2-B60B-6B3695F1E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977" y="179351"/>
            <a:ext cx="2477300" cy="26349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B58EFC9-64B3-464D-BE04-FE9D52527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773" y="3073400"/>
            <a:ext cx="11033171" cy="23723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2681D7-4F15-4CFC-8628-BD08756070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009" y="5321648"/>
            <a:ext cx="11003935" cy="129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51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223-E6B9-4B58-9BCB-0C63A38B1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760AD-1523-48A1-9187-94955B3D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4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Nyatakan</a:t>
            </a:r>
            <a:r>
              <a:rPr lang="en-US" dirty="0"/>
              <a:t>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Terapkan</a:t>
            </a:r>
            <a:r>
              <a:rPr lang="en-US" dirty="0"/>
              <a:t> OBE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Selesaikan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yang </a:t>
            </a:r>
            <a:r>
              <a:rPr lang="en-US" dirty="0" err="1"/>
              <a:t>berkoresponden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baris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penyulihan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 (</a:t>
            </a:r>
            <a:r>
              <a:rPr lang="en-US" i="1" dirty="0"/>
              <a:t>backward substitution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019DF4-B0BB-470D-BD6D-B5C3F5BE6CDD}"/>
                  </a:ext>
                </a:extLst>
              </p:cNvPr>
              <p:cNvSpPr txBox="1"/>
              <p:nvPr/>
            </p:nvSpPr>
            <p:spPr>
              <a:xfrm>
                <a:off x="1625600" y="3568700"/>
                <a:ext cx="7978531" cy="14243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OBE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~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019DF4-B0BB-470D-BD6D-B5C3F5BE6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5600" y="3568700"/>
                <a:ext cx="7978531" cy="1424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405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7520" y="711200"/>
                <a:ext cx="11267440" cy="54657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1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7520" y="711200"/>
                <a:ext cx="11267440" cy="5465763"/>
              </a:xfrm>
              <a:blipFill>
                <a:blip r:embed="rId4"/>
                <a:stretch>
                  <a:fillRect l="-1082" t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33600" y="130109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4x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–2x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4EB832-4B3D-4AB8-9834-A513F9AF50D8}"/>
              </a:ext>
            </a:extLst>
          </p:cNvPr>
          <p:cNvSpPr txBox="1"/>
          <p:nvPr/>
        </p:nvSpPr>
        <p:spPr>
          <a:xfrm>
            <a:off x="2743200" y="325941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F1F33E-1967-46A3-9E90-416456FA1364}"/>
              </a:ext>
            </a:extLst>
          </p:cNvPr>
          <p:cNvSpPr txBox="1"/>
          <p:nvPr/>
        </p:nvSpPr>
        <p:spPr>
          <a:xfrm>
            <a:off x="6467168" y="325941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4R1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FB3E2A-DBC2-4D2D-9DA0-84B16DE302FB}"/>
              </a:ext>
            </a:extLst>
          </p:cNvPr>
          <p:cNvSpPr txBox="1"/>
          <p:nvPr/>
        </p:nvSpPr>
        <p:spPr>
          <a:xfrm>
            <a:off x="6467168" y="378519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+2R1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A049ED-A2DA-4AE7-88F9-81CDA4F0F912}"/>
              </a:ext>
            </a:extLst>
          </p:cNvPr>
          <p:cNvSpPr txBox="1"/>
          <p:nvPr/>
        </p:nvSpPr>
        <p:spPr>
          <a:xfrm>
            <a:off x="477520" y="4590375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8EDED4-CE32-407F-B704-07B2FEFA0AB1}"/>
              </a:ext>
            </a:extLst>
          </p:cNvPr>
          <p:cNvSpPr txBox="1"/>
          <p:nvPr/>
        </p:nvSpPr>
        <p:spPr>
          <a:xfrm>
            <a:off x="3998288" y="459037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6R2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2D1722-35F6-4768-989E-31FA93D9E897}"/>
              </a:ext>
            </a:extLst>
          </p:cNvPr>
          <p:cNvSpPr txBox="1"/>
          <p:nvPr/>
        </p:nvSpPr>
        <p:spPr>
          <a:xfrm>
            <a:off x="7680960" y="4590375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R3/(-5)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1C662-1D5A-45B1-BD8A-C1365D3A3F60}"/>
              </a:ext>
            </a:extLst>
          </p:cNvPr>
          <p:cNvSpPr txBox="1"/>
          <p:nvPr/>
        </p:nvSpPr>
        <p:spPr>
          <a:xfrm>
            <a:off x="8636000" y="6146800"/>
            <a:ext cx="2697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Matriks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eselon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baris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AE43FAA5-E954-4F2E-80A5-9AF76270680A}"/>
              </a:ext>
            </a:extLst>
          </p:cNvPr>
          <p:cNvSpPr/>
          <p:nvPr/>
        </p:nvSpPr>
        <p:spPr>
          <a:xfrm>
            <a:off x="9712960" y="5659120"/>
            <a:ext cx="393192" cy="61264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8506A3-909F-4C5D-8880-36999325076E}"/>
              </a:ext>
            </a:extLst>
          </p:cNvPr>
          <p:cNvSpPr txBox="1"/>
          <p:nvPr/>
        </p:nvSpPr>
        <p:spPr>
          <a:xfrm>
            <a:off x="477520" y="6208048"/>
            <a:ext cx="4227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Keterangan</a:t>
            </a:r>
            <a:r>
              <a:rPr lang="en-US" dirty="0">
                <a:solidFill>
                  <a:srgbClr val="FF0000"/>
                </a:solidFill>
              </a:rPr>
              <a:t>: R1 =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ke-1, Rn =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</a:t>
            </a:r>
            <a:r>
              <a:rPr lang="en-US" dirty="0">
                <a:solidFill>
                  <a:srgbClr val="FF0000"/>
                </a:solidFill>
              </a:rPr>
              <a:t>-n</a:t>
            </a:r>
          </a:p>
        </p:txBody>
      </p:sp>
    </p:spTree>
    <p:extLst>
      <p:ext uri="{BB962C8B-B14F-4D97-AF65-F5344CB8AC3E}">
        <p14:creationId xmlns:p14="http://schemas.microsoft.com/office/powerpoint/2010/main" val="163423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D095-D556-4D0D-97CF-D18EBAB64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579"/>
            <a:ext cx="10515600" cy="50728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1AC628E-EDF6-4BD6-8761-37160D882EE3}"/>
                  </a:ext>
                </a:extLst>
              </p:cNvPr>
              <p:cNvSpPr/>
              <p:nvPr/>
            </p:nvSpPr>
            <p:spPr>
              <a:xfrm>
                <a:off x="1437290" y="1196534"/>
                <a:ext cx="3293209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5/2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7/2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1AC628E-EDF6-4BD6-8761-37160D882E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7290" y="1196534"/>
                <a:ext cx="3293209" cy="1102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283716D-B2E2-48D1-AE73-8DD100DED358}"/>
              </a:ext>
            </a:extLst>
          </p:cNvPr>
          <p:cNvSpPr/>
          <p:nvPr/>
        </p:nvSpPr>
        <p:spPr>
          <a:xfrm>
            <a:off x="921390" y="241182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linier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+ 3/2x</a:t>
            </a:r>
            <a:r>
              <a:rPr lang="en-US" sz="2400" baseline="-25000" dirty="0"/>
              <a:t>2</a:t>
            </a:r>
            <a:r>
              <a:rPr lang="en-US" sz="2400" dirty="0"/>
              <a:t> – 1/2x</a:t>
            </a:r>
            <a:r>
              <a:rPr lang="en-US" sz="2400" baseline="-25000" dirty="0"/>
              <a:t>3</a:t>
            </a:r>
            <a:r>
              <a:rPr lang="en-US" sz="2400" dirty="0"/>
              <a:t> = 5/2      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x</a:t>
            </a:r>
            <a:r>
              <a:rPr lang="en-US" sz="2400" baseline="-25000" dirty="0"/>
              <a:t>2</a:t>
            </a:r>
            <a:r>
              <a:rPr lang="en-US" sz="2400" dirty="0"/>
              <a:t> + 1/2x</a:t>
            </a:r>
            <a:r>
              <a:rPr lang="en-US" sz="2400" baseline="-25000" dirty="0"/>
              <a:t>3</a:t>
            </a:r>
            <a:r>
              <a:rPr lang="en-US" sz="2400" dirty="0"/>
              <a:t> = 7/2      (ii)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= 3          (iii)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DC5CE1-9AD9-4B60-BAA3-B0BD2F5C2C23}"/>
              </a:ext>
            </a:extLst>
          </p:cNvPr>
          <p:cNvSpPr/>
          <p:nvPr/>
        </p:nvSpPr>
        <p:spPr>
          <a:xfrm>
            <a:off x="838200" y="4036647"/>
            <a:ext cx="109228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Selesaikan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penyulihan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(iii) x</a:t>
            </a:r>
            <a:r>
              <a:rPr lang="en-US" sz="2400" baseline="-25000" dirty="0"/>
              <a:t>3</a:t>
            </a:r>
            <a:r>
              <a:rPr lang="en-US" sz="2400" dirty="0"/>
              <a:t> = 3 </a:t>
            </a:r>
          </a:p>
          <a:p>
            <a:r>
              <a:rPr lang="en-US" sz="2400" dirty="0"/>
              <a:t> (ii)  x</a:t>
            </a:r>
            <a:r>
              <a:rPr lang="en-US" sz="2400" baseline="-25000" dirty="0"/>
              <a:t>2</a:t>
            </a:r>
            <a:r>
              <a:rPr lang="en-US" sz="2400" dirty="0"/>
              <a:t> + 1/2x</a:t>
            </a:r>
            <a:r>
              <a:rPr lang="en-US" sz="2400" baseline="-25000" dirty="0"/>
              <a:t>3</a:t>
            </a:r>
            <a:r>
              <a:rPr lang="en-US" sz="2400" dirty="0"/>
              <a:t> = 7/2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 x</a:t>
            </a:r>
            <a:r>
              <a:rPr lang="en-US" sz="2400" baseline="-25000" dirty="0"/>
              <a:t>2</a:t>
            </a:r>
            <a:r>
              <a:rPr lang="en-US" sz="2400" dirty="0"/>
              <a:t> = 7/2 – 1/2(3) = 2</a:t>
            </a:r>
          </a:p>
          <a:p>
            <a:r>
              <a:rPr lang="en-US" sz="2400" dirty="0"/>
              <a:t> (</a:t>
            </a:r>
            <a:r>
              <a:rPr lang="en-US" sz="2400" dirty="0" err="1"/>
              <a:t>i</a:t>
            </a:r>
            <a:r>
              <a:rPr lang="en-US" sz="2400" dirty="0"/>
              <a:t>)   x</a:t>
            </a:r>
            <a:r>
              <a:rPr lang="en-US" sz="2400" baseline="-25000" dirty="0"/>
              <a:t>1</a:t>
            </a:r>
            <a:r>
              <a:rPr lang="en-US" sz="2400" dirty="0"/>
              <a:t> + 3/2x</a:t>
            </a:r>
            <a:r>
              <a:rPr lang="en-US" sz="2400" baseline="-25000" dirty="0"/>
              <a:t>2</a:t>
            </a:r>
            <a:r>
              <a:rPr lang="en-US" sz="2400" dirty="0"/>
              <a:t> – 1/2x</a:t>
            </a:r>
            <a:r>
              <a:rPr lang="en-US" sz="2400" baseline="-25000" dirty="0"/>
              <a:t>3</a:t>
            </a:r>
            <a:r>
              <a:rPr lang="en-US" sz="2400" dirty="0"/>
              <a:t> = 5/2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5/2 – 3/2 (2) – 1/2 (3) = 1      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 err="1"/>
              <a:t>Solusi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= 1, x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= 2, x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59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1188</Words>
  <Application>Microsoft Office PowerPoint</Application>
  <PresentationFormat>Widescreen</PresentationFormat>
  <Paragraphs>180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Sistem Persamaan Linier (SPL)</vt:lpstr>
      <vt:lpstr>Bentuk umum SPL</vt:lpstr>
      <vt:lpstr>PowerPoint Presentation</vt:lpstr>
      <vt:lpstr>Matriks augmented</vt:lpstr>
      <vt:lpstr>Operasi Baris Elementer (OBE)</vt:lpstr>
      <vt:lpstr>PowerPoint Presentation</vt:lpstr>
      <vt:lpstr>Metode Eliminasi Gauss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Persamaan Linier (SPL)</dc:title>
  <dc:creator>Rinaldi Munir</dc:creator>
  <cp:lastModifiedBy>Dr. Ir. Rinaldi, M.T.</cp:lastModifiedBy>
  <cp:revision>42</cp:revision>
  <dcterms:created xsi:type="dcterms:W3CDTF">2020-08-08T08:13:54Z</dcterms:created>
  <dcterms:modified xsi:type="dcterms:W3CDTF">2023-08-23T08:38:40Z</dcterms:modified>
</cp:coreProperties>
</file>