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7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9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0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2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5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5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6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B247-1377-45E3-BA1C-627C63CF5116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4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12" Type="http://schemas.openxmlformats.org/officeDocument/2006/relationships/image" Target="../media/image9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2" Type="http://schemas.openxmlformats.org/officeDocument/2006/relationships/oleObject" Target="../embeddings/oleObject13.bin"/><Relationship Id="rId16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0639" y="5562600"/>
            <a:ext cx="45107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Program </a:t>
            </a:r>
            <a:r>
              <a:rPr lang="en-US" sz="2400" b="1" dirty="0" err="1"/>
              <a:t>Studi</a:t>
            </a:r>
            <a:r>
              <a:rPr lang="en-US" sz="2400" b="1" dirty="0"/>
              <a:t> Teknik </a:t>
            </a:r>
            <a:r>
              <a:rPr lang="en-US" sz="2400" b="1" dirty="0" err="1"/>
              <a:t>Informatika</a:t>
            </a:r>
            <a:r>
              <a:rPr lang="en-US" sz="2400" b="1" dirty="0"/>
              <a:t> </a:t>
            </a:r>
          </a:p>
          <a:p>
            <a:pPr algn="ctr"/>
            <a:r>
              <a:rPr lang="en-US" sz="2400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8CAF82-CA16-4537-9D62-5261777160D9}"/>
              </a:ext>
            </a:extLst>
          </p:cNvPr>
          <p:cNvSpPr/>
          <p:nvPr/>
        </p:nvSpPr>
        <p:spPr>
          <a:xfrm>
            <a:off x="4053161" y="27746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450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CC1F4-227A-4AAE-BDCC-3D1D280FC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3F16-5B1C-40B5-A323-644B8FDBC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Dari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tentukan</a:t>
            </a:r>
            <a:r>
              <a:rPr lang="en-US" sz="2400" dirty="0"/>
              <a:t> mana yang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, </a:t>
            </a:r>
            <a:r>
              <a:rPr lang="en-US" sz="2400" dirty="0" err="1"/>
              <a:t>keduanya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E4208D-15DE-41F5-B86F-2B87386B3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227" y="2651760"/>
            <a:ext cx="2476127" cy="41928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B5B46-61C8-407D-A4A5-470B4147C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587" y="2791279"/>
            <a:ext cx="3048569" cy="386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86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Sumber</a:t>
            </a:r>
            <a:r>
              <a:rPr lang="en-US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(</a:t>
            </a:r>
            <a:r>
              <a:rPr lang="en-US" i="1" dirty="0"/>
              <a:t>row echelon form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b="1" dirty="0"/>
              <a:t>1 </a:t>
            </a:r>
            <a:r>
              <a:rPr lang="en-US" b="1" dirty="0" err="1"/>
              <a:t>utama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leading one</a:t>
            </a:r>
            <a:r>
              <a:rPr lang="en-US" dirty="0"/>
              <a:t>)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seluruhnya</a:t>
            </a:r>
            <a:r>
              <a:rPr lang="en-US" dirty="0"/>
              <a:t> nol. </a:t>
            </a:r>
          </a:p>
          <a:p>
            <a:endParaRPr lang="en-US" dirty="0"/>
          </a:p>
          <a:p>
            <a:r>
              <a:rPr lang="en-US" dirty="0" err="1"/>
              <a:t>Berbentuk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978971"/>
              </p:ext>
            </p:extLst>
          </p:nvPr>
        </p:nvGraphicFramePr>
        <p:xfrm>
          <a:off x="4530311" y="3813812"/>
          <a:ext cx="2191855" cy="2315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440" imgH="914400" progId="Equation.3">
                  <p:embed/>
                </p:oleObj>
              </mc:Choice>
              <mc:Fallback>
                <p:oleObj name="Equation" r:id="rId2" imgW="901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30311" y="3813812"/>
                        <a:ext cx="2191855" cy="2315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310351"/>
              </p:ext>
            </p:extLst>
          </p:nvPr>
        </p:nvGraphicFramePr>
        <p:xfrm>
          <a:off x="1632502" y="4001294"/>
          <a:ext cx="2279098" cy="1940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72840" imgH="711000" progId="Equation.3">
                  <p:embed/>
                </p:oleObj>
              </mc:Choice>
              <mc:Fallback>
                <p:oleObj name="Equation" r:id="rId4" imgW="6728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32502" y="4001294"/>
                        <a:ext cx="2279098" cy="1940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097146"/>
              </p:ext>
            </p:extLst>
          </p:nvPr>
        </p:nvGraphicFramePr>
        <p:xfrm>
          <a:off x="7340877" y="4001294"/>
          <a:ext cx="2601430" cy="2128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17440" imgH="914400" progId="Equation.3">
                  <p:embed/>
                </p:oleObj>
              </mc:Choice>
              <mc:Fallback>
                <p:oleObj name="Equation" r:id="rId6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40877" y="4001294"/>
                        <a:ext cx="2601430" cy="2128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55965" y="4752397"/>
            <a:ext cx="56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dst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32502" y="6176963"/>
            <a:ext cx="485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Keterangan</a:t>
            </a:r>
            <a:r>
              <a:rPr lang="en-US" sz="2400" dirty="0"/>
              <a:t>: *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59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713" y="357809"/>
            <a:ext cx="10644368" cy="542158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Sifat-sifat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selurunya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 (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/>
              <a:t>1 </a:t>
            </a:r>
            <a:r>
              <a:rPr lang="en-US" b="1" dirty="0" err="1"/>
              <a:t>utama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berturutan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066" y="4080927"/>
            <a:ext cx="10494015" cy="225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0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052" y="262300"/>
            <a:ext cx="10984948" cy="6297525"/>
          </a:xfrm>
        </p:spPr>
        <p:txBody>
          <a:bodyPr>
            <a:normAutofit/>
          </a:bodyPr>
          <a:lstStyle/>
          <a:p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Ciri-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baris: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1 </a:t>
            </a:r>
            <a:r>
              <a:rPr lang="en-US" dirty="0" err="1"/>
              <a:t>utama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477275"/>
              </p:ext>
            </p:extLst>
          </p:nvPr>
        </p:nvGraphicFramePr>
        <p:xfrm>
          <a:off x="3480994" y="3411062"/>
          <a:ext cx="2674937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440" imgH="914400" progId="Equation.3">
                  <p:embed/>
                </p:oleObj>
              </mc:Choice>
              <mc:Fallback>
                <p:oleObj name="Equation" r:id="rId2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80994" y="3411062"/>
                        <a:ext cx="2674937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600827"/>
              </p:ext>
            </p:extLst>
          </p:nvPr>
        </p:nvGraphicFramePr>
        <p:xfrm>
          <a:off x="1428714" y="3662527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85800" imgH="711000" progId="Equation.3">
                  <p:embed/>
                </p:oleObj>
              </mc:Choice>
              <mc:Fallback>
                <p:oleObj name="Equation" r:id="rId4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28714" y="3662527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26142"/>
              </p:ext>
            </p:extLst>
          </p:nvPr>
        </p:nvGraphicFramePr>
        <p:xfrm>
          <a:off x="6890411" y="3435092"/>
          <a:ext cx="1939787" cy="2011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85800" imgH="711000" progId="Equation.3">
                  <p:embed/>
                </p:oleObj>
              </mc:Choice>
              <mc:Fallback>
                <p:oleObj name="Equation" r:id="rId6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890411" y="3435092"/>
                        <a:ext cx="1939787" cy="2011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856183"/>
              </p:ext>
            </p:extLst>
          </p:nvPr>
        </p:nvGraphicFramePr>
        <p:xfrm>
          <a:off x="1301558" y="919897"/>
          <a:ext cx="3771301" cy="1774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11280" imgH="711000" progId="Equation.3">
                  <p:embed/>
                </p:oleObj>
              </mc:Choice>
              <mc:Fallback>
                <p:oleObj name="Equation" r:id="rId8" imgW="151128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01558" y="919897"/>
                        <a:ext cx="3771301" cy="1774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064231"/>
              </p:ext>
            </p:extLst>
          </p:nvPr>
        </p:nvGraphicFramePr>
        <p:xfrm>
          <a:off x="2032000" y="719138"/>
          <a:ext cx="812800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0" imgH="0" progId="Equation.3">
                  <p:embed/>
                </p:oleObj>
              </mc:Choice>
              <mc:Fallback>
                <p:oleObj name="Equation" r:id="rId10" imgW="0" imgH="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/>
                    <p:spPr>
                      <a:xfrm>
                        <a:off x="2032000" y="719138"/>
                        <a:ext cx="812800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341605"/>
              </p:ext>
            </p:extLst>
          </p:nvPr>
        </p:nvGraphicFramePr>
        <p:xfrm>
          <a:off x="5476120" y="919897"/>
          <a:ext cx="4964907" cy="171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057400" imgH="711000" progId="Equation.3">
                  <p:embed/>
                </p:oleObj>
              </mc:Choice>
              <mc:Fallback>
                <p:oleObj name="Equation" r:id="rId11" imgW="20574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476120" y="919897"/>
                        <a:ext cx="4964907" cy="171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95F7505-7174-12D6-D9CE-0BAE58055211}"/>
              </a:ext>
            </a:extLst>
          </p:cNvPr>
          <p:cNvSpPr txBox="1"/>
          <p:nvPr/>
        </p:nvSpPr>
        <p:spPr>
          <a:xfrm>
            <a:off x="9323464" y="4079025"/>
            <a:ext cx="150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Mengapa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3700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 (</a:t>
            </a:r>
            <a:r>
              <a:rPr lang="en-US" i="1" dirty="0"/>
              <a:t>reduce row echelon</a:t>
            </a:r>
            <a:r>
              <a:rPr lang="en-US" dirty="0"/>
              <a:t>) </a:t>
            </a:r>
            <a:r>
              <a:rPr lang="en-US" dirty="0" err="1"/>
              <a:t>berbentuk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Ciri-</a:t>
            </a:r>
            <a:r>
              <a:rPr lang="en-US" dirty="0" err="1"/>
              <a:t>ciri</a:t>
            </a:r>
            <a:r>
              <a:rPr lang="en-US" dirty="0"/>
              <a:t>: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b="1" dirty="0"/>
              <a:t>dan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1 </a:t>
            </a:r>
            <a:r>
              <a:rPr lang="en-US" dirty="0" err="1"/>
              <a:t>utama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177694"/>
              </p:ext>
            </p:extLst>
          </p:nvPr>
        </p:nvGraphicFramePr>
        <p:xfrm>
          <a:off x="1866624" y="2843332"/>
          <a:ext cx="2191855" cy="2315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01440" imgH="914400" progId="Equation.3">
                  <p:embed/>
                </p:oleObj>
              </mc:Choice>
              <mc:Fallback>
                <p:oleObj name="Equation" r:id="rId2" imgW="901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66624" y="2843332"/>
                        <a:ext cx="2191855" cy="2315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968911"/>
              </p:ext>
            </p:extLst>
          </p:nvPr>
        </p:nvGraphicFramePr>
        <p:xfrm>
          <a:off x="5624969" y="2883590"/>
          <a:ext cx="2716212" cy="231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17440" imgH="914400" progId="Equation.3">
                  <p:embed/>
                </p:oleObj>
              </mc:Choice>
              <mc:Fallback>
                <p:oleObj name="Equation" r:id="rId4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624969" y="2883590"/>
                        <a:ext cx="2716212" cy="2316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2740" y="3539628"/>
            <a:ext cx="73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atau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538948" y="3633231"/>
            <a:ext cx="56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433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5009"/>
            <a:ext cx="10515600" cy="536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Sifat-sifat</a:t>
            </a:r>
            <a:r>
              <a:rPr lang="en-US" sz="3200" dirty="0"/>
              <a:t> </a:t>
            </a:r>
            <a:r>
              <a:rPr lang="en-US" sz="3200" dirty="0" err="1"/>
              <a:t>matriks</a:t>
            </a:r>
            <a:r>
              <a:rPr lang="en-US" sz="3200" dirty="0"/>
              <a:t> </a:t>
            </a:r>
            <a:r>
              <a:rPr lang="en-US" sz="3200" dirty="0" err="1"/>
              <a:t>eselon</a:t>
            </a:r>
            <a:r>
              <a:rPr lang="en-US" sz="3200" dirty="0"/>
              <a:t> </a:t>
            </a:r>
            <a:r>
              <a:rPr lang="en-US" sz="3200" dirty="0" err="1"/>
              <a:t>baris</a:t>
            </a:r>
            <a:r>
              <a:rPr lang="en-US" sz="3200" dirty="0"/>
              <a:t> </a:t>
            </a:r>
            <a:r>
              <a:rPr lang="en-US" sz="3200" dirty="0" err="1"/>
              <a:t>tereduksi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r>
              <a:rPr lang="en-US" sz="3200" dirty="0"/>
              <a:t>1. </a:t>
            </a:r>
          </a:p>
          <a:p>
            <a:pPr marL="0" indent="0">
              <a:buNone/>
            </a:pPr>
            <a:r>
              <a:rPr lang="en-US" sz="3200" dirty="0"/>
              <a:t>2.</a:t>
            </a:r>
          </a:p>
          <a:p>
            <a:pPr marL="0" indent="0">
              <a:buNone/>
            </a:pPr>
            <a:r>
              <a:rPr lang="en-US" sz="3200" dirty="0"/>
              <a:t>3.</a:t>
            </a:r>
          </a:p>
          <a:p>
            <a:pPr marL="406400" indent="-406400">
              <a:buNone/>
            </a:pPr>
            <a:r>
              <a:rPr lang="en-US" sz="3200" dirty="0"/>
              <a:t>4.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kolom</a:t>
            </a:r>
            <a:r>
              <a:rPr lang="en-US" sz="3200" dirty="0"/>
              <a:t> yang </a:t>
            </a:r>
            <a:r>
              <a:rPr lang="en-US" sz="3200" dirty="0" err="1"/>
              <a:t>memiliki</a:t>
            </a:r>
            <a:r>
              <a:rPr lang="en-US" sz="3200" dirty="0"/>
              <a:t> 1 </a:t>
            </a:r>
            <a:r>
              <a:rPr lang="en-US" sz="3200" dirty="0" err="1"/>
              <a:t>utama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nol</a:t>
            </a:r>
            <a:r>
              <a:rPr lang="en-US" sz="3200" dirty="0"/>
              <a:t> di </a:t>
            </a:r>
            <a:r>
              <a:rPr lang="en-US" sz="3200" dirty="0" err="1"/>
              <a:t>tempat</a:t>
            </a:r>
            <a:r>
              <a:rPr lang="en-US" sz="3200" dirty="0"/>
              <a:t> lain.</a:t>
            </a:r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21022"/>
              </p:ext>
            </p:extLst>
          </p:nvPr>
        </p:nvGraphicFramePr>
        <p:xfrm>
          <a:off x="1332671" y="1322526"/>
          <a:ext cx="5612825" cy="1838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71520" imgH="711000" progId="Equation.3">
                  <p:embed/>
                </p:oleObj>
              </mc:Choice>
              <mc:Fallback>
                <p:oleObj name="Equation" r:id="rId2" imgW="21715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32671" y="1322526"/>
                        <a:ext cx="5612825" cy="1838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194313"/>
            <a:ext cx="10243596" cy="230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8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739"/>
            <a:ext cx="10515600" cy="5481224"/>
          </a:xfrm>
        </p:spPr>
        <p:txBody>
          <a:bodyPr/>
          <a:lstStyle/>
          <a:p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607445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20" imgH="215640" progId="Equation.3">
                  <p:embed/>
                </p:oleObj>
              </mc:Choice>
              <mc:Fallback>
                <p:oleObj name="Equation" r:id="rId2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692258"/>
              </p:ext>
            </p:extLst>
          </p:nvPr>
        </p:nvGraphicFramePr>
        <p:xfrm>
          <a:off x="1057941" y="1611539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85800" imgH="711000" progId="Equation.3">
                  <p:embed/>
                </p:oleObj>
              </mc:Choice>
              <mc:Fallback>
                <p:oleObj name="Equation" r:id="rId4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57941" y="1611539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148196"/>
              </p:ext>
            </p:extLst>
          </p:nvPr>
        </p:nvGraphicFramePr>
        <p:xfrm>
          <a:off x="3161579" y="1555415"/>
          <a:ext cx="2457067" cy="176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90360" imgH="711000" progId="Equation.3">
                  <p:embed/>
                </p:oleObj>
              </mc:Choice>
              <mc:Fallback>
                <p:oleObj name="Equation" r:id="rId6" imgW="99036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161579" y="1555415"/>
                        <a:ext cx="2457067" cy="1764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472742"/>
              </p:ext>
            </p:extLst>
          </p:nvPr>
        </p:nvGraphicFramePr>
        <p:xfrm>
          <a:off x="6248232" y="1524439"/>
          <a:ext cx="2868820" cy="2129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31560" imgH="914400" progId="Equation.3">
                  <p:embed/>
                </p:oleObj>
              </mc:Choice>
              <mc:Fallback>
                <p:oleObj name="Equation" r:id="rId8" imgW="123156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48232" y="1524439"/>
                        <a:ext cx="2868820" cy="2129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832393"/>
              </p:ext>
            </p:extLst>
          </p:nvPr>
        </p:nvGraphicFramePr>
        <p:xfrm>
          <a:off x="9746639" y="1843739"/>
          <a:ext cx="1282040" cy="139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69800" imgH="457200" progId="Equation.3">
                  <p:embed/>
                </p:oleObj>
              </mc:Choice>
              <mc:Fallback>
                <p:oleObj name="Equation" r:id="rId10" imgW="469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746639" y="1843739"/>
                        <a:ext cx="1282040" cy="139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12524"/>
              </p:ext>
            </p:extLst>
          </p:nvPr>
        </p:nvGraphicFramePr>
        <p:xfrm>
          <a:off x="1784457" y="4524220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85800" imgH="711000" progId="Equation.3">
                  <p:embed/>
                </p:oleObj>
              </mc:Choice>
              <mc:Fallback>
                <p:oleObj name="Equation" r:id="rId12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84457" y="4524220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71962"/>
              </p:ext>
            </p:extLst>
          </p:nvPr>
        </p:nvGraphicFramePr>
        <p:xfrm>
          <a:off x="4390112" y="4432842"/>
          <a:ext cx="2236787" cy="176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01440" imgH="711000" progId="Equation.3">
                  <p:embed/>
                </p:oleObj>
              </mc:Choice>
              <mc:Fallback>
                <p:oleObj name="Equation" r:id="rId14" imgW="9014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390112" y="4432842"/>
                        <a:ext cx="2236787" cy="176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DD2FACC-7964-FC4C-DACA-098CC74F6CC8}"/>
              </a:ext>
            </a:extLst>
          </p:cNvPr>
          <p:cNvSpPr txBox="1"/>
          <p:nvPr/>
        </p:nvSpPr>
        <p:spPr>
          <a:xfrm>
            <a:off x="10324739" y="5046811"/>
            <a:ext cx="1501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Mengapa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500075F-E9E8-2FFA-88D7-B2FA9098C5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9358143"/>
              </p:ext>
            </p:extLst>
          </p:nvPr>
        </p:nvGraphicFramePr>
        <p:xfrm>
          <a:off x="7155771" y="4213224"/>
          <a:ext cx="2868612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31560" imgH="914400" progId="Equation.3">
                  <p:embed/>
                </p:oleObj>
              </mc:Choice>
              <mc:Fallback>
                <p:oleObj name="Equation" r:id="rId16" imgW="1231560" imgH="91440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155771" y="4213224"/>
                        <a:ext cx="2868612" cy="212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D1A55BD5-67CE-0BB3-9C92-961038B499A9}"/>
              </a:ext>
            </a:extLst>
          </p:cNvPr>
          <p:cNvSpPr/>
          <p:nvPr/>
        </p:nvSpPr>
        <p:spPr>
          <a:xfrm>
            <a:off x="9622971" y="5863771"/>
            <a:ext cx="232229" cy="298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356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CC18-D7C9-4548-A49B-2E4B3DD2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A1EA-B66A-4261-9E87-2FFBA4634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Dari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tentukan</a:t>
            </a:r>
            <a:r>
              <a:rPr lang="en-US" sz="2400" dirty="0"/>
              <a:t> mana yang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, </a:t>
            </a:r>
            <a:r>
              <a:rPr lang="en-US" sz="2400" dirty="0" err="1"/>
              <a:t>keduanya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EAAA87-B26B-4ACE-A62C-14DC12EC9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234" y="2847799"/>
            <a:ext cx="2126885" cy="40342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6C562-A3EF-4FC4-BB19-70FB8757E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210" y="2847799"/>
            <a:ext cx="2979580" cy="40102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156CE8-8528-49BB-B3DA-1E1C416BA3AC}"/>
              </a:ext>
            </a:extLst>
          </p:cNvPr>
          <p:cNvSpPr txBox="1"/>
          <p:nvPr/>
        </p:nvSpPr>
        <p:spPr>
          <a:xfrm>
            <a:off x="8249920" y="3314641"/>
            <a:ext cx="33838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Jawaban</a:t>
            </a:r>
            <a:r>
              <a:rPr lang="en-US" sz="2000" dirty="0"/>
              <a:t>:</a:t>
            </a:r>
          </a:p>
          <a:p>
            <a:pPr marL="342900" indent="-342900">
              <a:buAutoNum type="alphaLcParenBoth"/>
            </a:pPr>
            <a:r>
              <a:rPr lang="en-US" sz="2000" dirty="0" err="1"/>
              <a:t>Keduanya</a:t>
            </a:r>
            <a:r>
              <a:rPr lang="en-US" sz="2000" dirty="0"/>
              <a:t> (</a:t>
            </a:r>
            <a:r>
              <a:rPr lang="en-US" sz="2000" dirty="0" err="1"/>
              <a:t>eselon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r>
              <a:rPr lang="en-US" sz="2000" dirty="0"/>
              <a:t> dan</a:t>
            </a:r>
          </a:p>
          <a:p>
            <a:r>
              <a:rPr lang="en-US" sz="2000" dirty="0"/>
              <a:t>       </a:t>
            </a:r>
            <a:r>
              <a:rPr lang="en-US" sz="2000" dirty="0" err="1"/>
              <a:t>eselon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r>
              <a:rPr lang="en-US" sz="2000" dirty="0"/>
              <a:t> </a:t>
            </a:r>
            <a:r>
              <a:rPr lang="en-US" sz="2000" dirty="0" err="1"/>
              <a:t>tereduksi</a:t>
            </a:r>
            <a:r>
              <a:rPr lang="en-US" sz="2000" dirty="0"/>
              <a:t>)</a:t>
            </a:r>
          </a:p>
          <a:p>
            <a:r>
              <a:rPr lang="en-US" sz="2000" dirty="0"/>
              <a:t>(b)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(c)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(d)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(e)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(f)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(g) </a:t>
            </a:r>
            <a:r>
              <a:rPr lang="en-US" sz="2000" dirty="0" err="1"/>
              <a:t>Matriks</a:t>
            </a:r>
            <a:r>
              <a:rPr lang="en-US" sz="2000" dirty="0"/>
              <a:t> </a:t>
            </a:r>
            <a:r>
              <a:rPr lang="en-US" sz="2000" dirty="0" err="1"/>
              <a:t>eselon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1964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345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Equation</vt:lpstr>
      <vt:lpstr>Matriks Eselon</vt:lpstr>
      <vt:lpstr>PowerPoint Presentation</vt:lpstr>
      <vt:lpstr>Matriks Eselon Baris</vt:lpstr>
      <vt:lpstr>PowerPoint Presentation</vt:lpstr>
      <vt:lpstr>PowerPoint Presentation</vt:lpstr>
      <vt:lpstr>Matriks Eselon Baris Tereduksi</vt:lpstr>
      <vt:lpstr>PowerPoint Presentation</vt:lpstr>
      <vt:lpstr>PowerPoint Presentation</vt:lpstr>
      <vt:lpstr>Latihan 1</vt:lpstr>
      <vt:lpstr>Latihan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 Eselon</dc:title>
  <dc:creator>ACER</dc:creator>
  <cp:lastModifiedBy>Dr. Ir. Rinaldi, M.T.</cp:lastModifiedBy>
  <cp:revision>26</cp:revision>
  <dcterms:created xsi:type="dcterms:W3CDTF">2018-09-03T12:52:51Z</dcterms:created>
  <dcterms:modified xsi:type="dcterms:W3CDTF">2023-08-23T07:51:58Z</dcterms:modified>
</cp:coreProperties>
</file>