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B247-1377-45E3-BA1C-627C63CF511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0639" y="5562600"/>
            <a:ext cx="4510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err="1"/>
              <a:t>Studi</a:t>
            </a:r>
            <a:r>
              <a:rPr lang="en-US" sz="2400" b="1" dirty="0"/>
              <a:t> Teknik </a:t>
            </a:r>
            <a:r>
              <a:rPr lang="en-US" sz="2400" b="1" dirty="0" err="1"/>
              <a:t>Informatika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CAF82-CA16-4537-9D62-5261777160D9}"/>
              </a:ext>
            </a:extLst>
          </p:cNvPr>
          <p:cNvSpPr/>
          <p:nvPr/>
        </p:nvSpPr>
        <p:spPr>
          <a:xfrm>
            <a:off x="4053161" y="27746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45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C1F4-227A-4AAE-BDCC-3D1D280F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3F16-5B1C-40B5-A323-644B8FDB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Dari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, </a:t>
            </a:r>
            <a:r>
              <a:rPr lang="en-US" sz="2400" dirty="0" err="1"/>
              <a:t>keduanya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4208D-15DE-41F5-B86F-2B87386B3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227" y="2651760"/>
            <a:ext cx="2476127" cy="41928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B5B46-61C8-407D-A4A5-470B4147C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587" y="2791279"/>
            <a:ext cx="3048569" cy="38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6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Sumber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(</a:t>
            </a:r>
            <a:r>
              <a:rPr lang="en-US" i="1" dirty="0"/>
              <a:t>row echelon form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dirty="0"/>
              <a:t>1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leading one</a:t>
            </a:r>
            <a:r>
              <a:rPr lang="en-US" dirty="0"/>
              <a:t>)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nol. </a:t>
            </a:r>
          </a:p>
          <a:p>
            <a:endParaRPr lang="en-US" dirty="0"/>
          </a:p>
          <a:p>
            <a:r>
              <a:rPr lang="en-US" dirty="0" err="1"/>
              <a:t>Berbentuk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8971"/>
              </p:ext>
            </p:extLst>
          </p:nvPr>
        </p:nvGraphicFramePr>
        <p:xfrm>
          <a:off x="4530311" y="381381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914400" progId="Equation.3">
                  <p:embed/>
                </p:oleObj>
              </mc:Choice>
              <mc:Fallback>
                <p:oleObj name="Equation" r:id="rId2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0311" y="381381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310351"/>
              </p:ext>
            </p:extLst>
          </p:nvPr>
        </p:nvGraphicFramePr>
        <p:xfrm>
          <a:off x="1632502" y="4001294"/>
          <a:ext cx="2279098" cy="194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711000" progId="Equation.3">
                  <p:embed/>
                </p:oleObj>
              </mc:Choice>
              <mc:Fallback>
                <p:oleObj name="Equation" r:id="rId4" imgW="6728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2502" y="4001294"/>
                        <a:ext cx="2279098" cy="1940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097146"/>
              </p:ext>
            </p:extLst>
          </p:nvPr>
        </p:nvGraphicFramePr>
        <p:xfrm>
          <a:off x="7340877" y="4001294"/>
          <a:ext cx="2601430" cy="212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914400" progId="Equation.3">
                  <p:embed/>
                </p:oleObj>
              </mc:Choice>
              <mc:Fallback>
                <p:oleObj name="Equation" r:id="rId6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40877" y="4001294"/>
                        <a:ext cx="2601430" cy="2128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55965" y="4752397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dst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32502" y="6176963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Keterangan</a:t>
            </a:r>
            <a:r>
              <a:rPr lang="en-US" sz="2400" dirty="0"/>
              <a:t>: *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9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713" y="357809"/>
            <a:ext cx="10644368" cy="542158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 (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1 </a:t>
            </a:r>
            <a:r>
              <a:rPr lang="en-US" b="1" dirty="0" err="1"/>
              <a:t>utama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berturutan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066" y="4080927"/>
            <a:ext cx="10494015" cy="225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0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052" y="262300"/>
            <a:ext cx="10984948" cy="6297525"/>
          </a:xfrm>
        </p:spPr>
        <p:txBody>
          <a:bodyPr>
            <a:normAutofit/>
          </a:bodyPr>
          <a:lstStyle/>
          <a:p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Ciri-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baris: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1 </a:t>
            </a:r>
            <a:r>
              <a:rPr lang="en-US" dirty="0" err="1"/>
              <a:t>utama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477275"/>
              </p:ext>
            </p:extLst>
          </p:nvPr>
        </p:nvGraphicFramePr>
        <p:xfrm>
          <a:off x="3480994" y="3411062"/>
          <a:ext cx="2674937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914400" progId="Equation.3">
                  <p:embed/>
                </p:oleObj>
              </mc:Choice>
              <mc:Fallback>
                <p:oleObj name="Equation" r:id="rId2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80994" y="3411062"/>
                        <a:ext cx="2674937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600827"/>
              </p:ext>
            </p:extLst>
          </p:nvPr>
        </p:nvGraphicFramePr>
        <p:xfrm>
          <a:off x="1428714" y="3662527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711000" progId="Equation.3">
                  <p:embed/>
                </p:oleObj>
              </mc:Choice>
              <mc:Fallback>
                <p:oleObj name="Equation" r:id="rId4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8714" y="3662527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26142"/>
              </p:ext>
            </p:extLst>
          </p:nvPr>
        </p:nvGraphicFramePr>
        <p:xfrm>
          <a:off x="6890411" y="3435092"/>
          <a:ext cx="1939787" cy="2011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711000" progId="Equation.3">
                  <p:embed/>
                </p:oleObj>
              </mc:Choice>
              <mc:Fallback>
                <p:oleObj name="Equation" r:id="rId6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90411" y="3435092"/>
                        <a:ext cx="1939787" cy="2011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856183"/>
              </p:ext>
            </p:extLst>
          </p:nvPr>
        </p:nvGraphicFramePr>
        <p:xfrm>
          <a:off x="1301558" y="919897"/>
          <a:ext cx="3771301" cy="177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11280" imgH="711000" progId="Equation.3">
                  <p:embed/>
                </p:oleObj>
              </mc:Choice>
              <mc:Fallback>
                <p:oleObj name="Equation" r:id="rId8" imgW="15112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01558" y="919897"/>
                        <a:ext cx="3771301" cy="177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064231"/>
              </p:ext>
            </p:extLst>
          </p:nvPr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0" imgH="0" progId="Equation.3">
                  <p:embed/>
                </p:oleObj>
              </mc:Choice>
              <mc:Fallback>
                <p:oleObj name="Equation" r:id="rId10" imgW="0" imgH="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341605"/>
              </p:ext>
            </p:extLst>
          </p:nvPr>
        </p:nvGraphicFramePr>
        <p:xfrm>
          <a:off x="5476120" y="919897"/>
          <a:ext cx="4964907" cy="171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57400" imgH="711000" progId="Equation.3">
                  <p:embed/>
                </p:oleObj>
              </mc:Choice>
              <mc:Fallback>
                <p:oleObj name="Equation" r:id="rId11" imgW="20574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76120" y="919897"/>
                        <a:ext cx="4964907" cy="171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5F7505-7174-12D6-D9CE-0BAE58055211}"/>
              </a:ext>
            </a:extLst>
          </p:cNvPr>
          <p:cNvSpPr txBox="1"/>
          <p:nvPr/>
        </p:nvSpPr>
        <p:spPr>
          <a:xfrm>
            <a:off x="9323464" y="4079025"/>
            <a:ext cx="150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Mengapa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700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 (</a:t>
            </a:r>
            <a:r>
              <a:rPr lang="en-US" i="1" dirty="0"/>
              <a:t>reduce row echelon</a:t>
            </a:r>
            <a:r>
              <a:rPr lang="en-US" dirty="0"/>
              <a:t>) </a:t>
            </a:r>
            <a:r>
              <a:rPr lang="en-US" dirty="0" err="1"/>
              <a:t>berbentuk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Ciri-</a:t>
            </a:r>
            <a:r>
              <a:rPr lang="en-US" dirty="0" err="1"/>
              <a:t>ciri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b="1" dirty="0"/>
              <a:t>dan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 </a:t>
            </a:r>
            <a:r>
              <a:rPr lang="en-US" dirty="0" err="1"/>
              <a:t>utama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177694"/>
              </p:ext>
            </p:extLst>
          </p:nvPr>
        </p:nvGraphicFramePr>
        <p:xfrm>
          <a:off x="1866624" y="284333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914400" progId="Equation.3">
                  <p:embed/>
                </p:oleObj>
              </mc:Choice>
              <mc:Fallback>
                <p:oleObj name="Equation" r:id="rId2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66624" y="284333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968911"/>
              </p:ext>
            </p:extLst>
          </p:nvPr>
        </p:nvGraphicFramePr>
        <p:xfrm>
          <a:off x="5624969" y="2883590"/>
          <a:ext cx="2716212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440" imgH="914400" progId="Equation.3">
                  <p:embed/>
                </p:oleObj>
              </mc:Choice>
              <mc:Fallback>
                <p:oleObj name="Equation" r:id="rId4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24969" y="2883590"/>
                        <a:ext cx="2716212" cy="231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2740" y="3539628"/>
            <a:ext cx="73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atau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538948" y="3633231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43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5009"/>
            <a:ext cx="10515600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Sifat-sifat</a:t>
            </a:r>
            <a:r>
              <a:rPr lang="en-US" sz="3200" dirty="0"/>
              <a:t> </a:t>
            </a:r>
            <a:r>
              <a:rPr lang="en-US" sz="3200" dirty="0" err="1"/>
              <a:t>matriks</a:t>
            </a:r>
            <a:r>
              <a:rPr lang="en-US" sz="3200" dirty="0"/>
              <a:t> </a:t>
            </a:r>
            <a:r>
              <a:rPr lang="en-US" sz="3200" dirty="0" err="1"/>
              <a:t>eselon</a:t>
            </a:r>
            <a:r>
              <a:rPr lang="en-US" sz="3200" dirty="0"/>
              <a:t> </a:t>
            </a:r>
            <a:r>
              <a:rPr lang="en-US" sz="3200" dirty="0" err="1"/>
              <a:t>baris</a:t>
            </a:r>
            <a:r>
              <a:rPr lang="en-US" sz="3200" dirty="0"/>
              <a:t> </a:t>
            </a:r>
            <a:r>
              <a:rPr lang="en-US" sz="3200" dirty="0" err="1"/>
              <a:t>tereduksi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/>
              <a:t>1. </a:t>
            </a:r>
          </a:p>
          <a:p>
            <a:pPr marL="0" indent="0">
              <a:buNone/>
            </a:pPr>
            <a:r>
              <a:rPr lang="en-US" sz="3200" dirty="0"/>
              <a:t>2.</a:t>
            </a:r>
          </a:p>
          <a:p>
            <a:pPr marL="0" indent="0">
              <a:buNone/>
            </a:pPr>
            <a:r>
              <a:rPr lang="en-US" sz="3200" dirty="0"/>
              <a:t>3.</a:t>
            </a:r>
          </a:p>
          <a:p>
            <a:pPr marL="406400" indent="-406400">
              <a:buNone/>
            </a:pPr>
            <a:r>
              <a:rPr lang="en-US" sz="3200" dirty="0"/>
              <a:t>4.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kolom</a:t>
            </a:r>
            <a:r>
              <a:rPr lang="en-US" sz="3200" dirty="0"/>
              <a:t> yang </a:t>
            </a:r>
            <a:r>
              <a:rPr lang="en-US" sz="3200" dirty="0" err="1"/>
              <a:t>memiliki</a:t>
            </a:r>
            <a:r>
              <a:rPr lang="en-US" sz="3200" dirty="0"/>
              <a:t> 1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nol</a:t>
            </a:r>
            <a:r>
              <a:rPr lang="en-US" sz="3200" dirty="0"/>
              <a:t> di </a:t>
            </a:r>
            <a:r>
              <a:rPr lang="en-US" sz="3200" dirty="0" err="1"/>
              <a:t>tempat</a:t>
            </a:r>
            <a:r>
              <a:rPr lang="en-US" sz="3200" dirty="0"/>
              <a:t> lain.</a:t>
            </a:r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1022"/>
              </p:ext>
            </p:extLst>
          </p:nvPr>
        </p:nvGraphicFramePr>
        <p:xfrm>
          <a:off x="1332671" y="1322526"/>
          <a:ext cx="5612825" cy="183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711000" progId="Equation.3">
                  <p:embed/>
                </p:oleObj>
              </mc:Choice>
              <mc:Fallback>
                <p:oleObj name="Equation" r:id="rId2" imgW="21715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2671" y="1322526"/>
                        <a:ext cx="5612825" cy="1838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194313"/>
            <a:ext cx="10243596" cy="23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0744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215640" progId="Equation.3">
                  <p:embed/>
                </p:oleObj>
              </mc:Choice>
              <mc:Fallback>
                <p:oleObj name="Equation" r:id="rId2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692258"/>
              </p:ext>
            </p:extLst>
          </p:nvPr>
        </p:nvGraphicFramePr>
        <p:xfrm>
          <a:off x="1057941" y="1611539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711000" progId="Equation.3">
                  <p:embed/>
                </p:oleObj>
              </mc:Choice>
              <mc:Fallback>
                <p:oleObj name="Equation" r:id="rId4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7941" y="1611539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48196"/>
              </p:ext>
            </p:extLst>
          </p:nvPr>
        </p:nvGraphicFramePr>
        <p:xfrm>
          <a:off x="3161579" y="1555415"/>
          <a:ext cx="2457067" cy="176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711000" progId="Equation.3">
                  <p:embed/>
                </p:oleObj>
              </mc:Choice>
              <mc:Fallback>
                <p:oleObj name="Equation" r:id="rId6" imgW="99036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61579" y="1555415"/>
                        <a:ext cx="2457067" cy="1764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472742"/>
              </p:ext>
            </p:extLst>
          </p:nvPr>
        </p:nvGraphicFramePr>
        <p:xfrm>
          <a:off x="6248232" y="1524439"/>
          <a:ext cx="2868820" cy="212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914400" progId="Equation.3">
                  <p:embed/>
                </p:oleObj>
              </mc:Choice>
              <mc:Fallback>
                <p:oleObj name="Equation" r:id="rId8" imgW="12315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8232" y="1524439"/>
                        <a:ext cx="2868820" cy="2129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832393"/>
              </p:ext>
            </p:extLst>
          </p:nvPr>
        </p:nvGraphicFramePr>
        <p:xfrm>
          <a:off x="9746639" y="1843739"/>
          <a:ext cx="1282040" cy="139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457200" progId="Equation.3">
                  <p:embed/>
                </p:oleObj>
              </mc:Choice>
              <mc:Fallback>
                <p:oleObj name="Equation" r:id="rId10" imgW="469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46639" y="1843739"/>
                        <a:ext cx="1282040" cy="139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12524"/>
              </p:ext>
            </p:extLst>
          </p:nvPr>
        </p:nvGraphicFramePr>
        <p:xfrm>
          <a:off x="1784457" y="4524220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711000" progId="Equation.3">
                  <p:embed/>
                </p:oleObj>
              </mc:Choice>
              <mc:Fallback>
                <p:oleObj name="Equation" r:id="rId12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84457" y="4524220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71962"/>
              </p:ext>
            </p:extLst>
          </p:nvPr>
        </p:nvGraphicFramePr>
        <p:xfrm>
          <a:off x="4390112" y="4432842"/>
          <a:ext cx="2236787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01440" imgH="711000" progId="Equation.3">
                  <p:embed/>
                </p:oleObj>
              </mc:Choice>
              <mc:Fallback>
                <p:oleObj name="Equation" r:id="rId14" imgW="9014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90112" y="4432842"/>
                        <a:ext cx="2236787" cy="176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DD2FACC-7964-FC4C-DACA-098CC74F6CC8}"/>
              </a:ext>
            </a:extLst>
          </p:cNvPr>
          <p:cNvSpPr txBox="1"/>
          <p:nvPr/>
        </p:nvSpPr>
        <p:spPr>
          <a:xfrm>
            <a:off x="10324739" y="5046811"/>
            <a:ext cx="150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Mengapa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500075F-E9E8-2FFA-88D7-B2FA9098C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358143"/>
              </p:ext>
            </p:extLst>
          </p:nvPr>
        </p:nvGraphicFramePr>
        <p:xfrm>
          <a:off x="7155771" y="4213224"/>
          <a:ext cx="2868612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31560" imgH="914400" progId="Equation.3">
                  <p:embed/>
                </p:oleObj>
              </mc:Choice>
              <mc:Fallback>
                <p:oleObj name="Equation" r:id="rId16" imgW="1231560" imgH="9144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55771" y="4213224"/>
                        <a:ext cx="2868612" cy="212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1A55BD5-67CE-0BB3-9C92-961038B499A9}"/>
              </a:ext>
            </a:extLst>
          </p:cNvPr>
          <p:cNvSpPr/>
          <p:nvPr/>
        </p:nvSpPr>
        <p:spPr>
          <a:xfrm>
            <a:off x="9622971" y="5863771"/>
            <a:ext cx="232229" cy="298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356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CC18-D7C9-4548-A49B-2E4B3DD2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A1EA-B66A-4261-9E87-2FFBA4634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Dari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, </a:t>
            </a:r>
            <a:r>
              <a:rPr lang="en-US" sz="2400" dirty="0" err="1"/>
              <a:t>keduanya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AAA87-B26B-4ACE-A62C-14DC12EC9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234" y="2847799"/>
            <a:ext cx="2126885" cy="403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6C562-A3EF-4FC4-BB19-70FB8757E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210" y="2847799"/>
            <a:ext cx="2979580" cy="40102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156CE8-8528-49BB-B3DA-1E1C416BA3AC}"/>
              </a:ext>
            </a:extLst>
          </p:cNvPr>
          <p:cNvSpPr txBox="1"/>
          <p:nvPr/>
        </p:nvSpPr>
        <p:spPr>
          <a:xfrm>
            <a:off x="8249920" y="3314641"/>
            <a:ext cx="33838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Jawaban</a:t>
            </a:r>
            <a:r>
              <a:rPr lang="en-US" sz="2000" dirty="0"/>
              <a:t>:</a:t>
            </a:r>
          </a:p>
          <a:p>
            <a:pPr marL="342900" indent="-342900">
              <a:buAutoNum type="alphaLcParenBoth"/>
            </a:pPr>
            <a:r>
              <a:rPr lang="en-US" sz="2000" dirty="0" err="1"/>
              <a:t>Keduanya</a:t>
            </a:r>
            <a:r>
              <a:rPr lang="en-US" sz="2000" dirty="0"/>
              <a:t> (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dan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tereduksi</a:t>
            </a:r>
            <a:r>
              <a:rPr lang="en-US" sz="2000" dirty="0"/>
              <a:t>)</a:t>
            </a:r>
          </a:p>
          <a:p>
            <a:r>
              <a:rPr lang="en-US" sz="2000" dirty="0"/>
              <a:t>(b)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(c)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(d)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(e)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(f)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(g)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196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345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Matriks Eselon</vt:lpstr>
      <vt:lpstr>PowerPoint Presentation</vt:lpstr>
      <vt:lpstr>Matriks Eselon Baris</vt:lpstr>
      <vt:lpstr>PowerPoint Presentation</vt:lpstr>
      <vt:lpstr>PowerPoint Presentation</vt:lpstr>
      <vt:lpstr>Matriks Eselon Baris Tereduksi</vt:lpstr>
      <vt:lpstr>PowerPoint Presentation</vt:lpstr>
      <vt:lpstr>PowerPoint Presentation</vt:lpstr>
      <vt:lpstr>Latihan 1</vt:lpstr>
      <vt:lpstr>Latihan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Eselon</dc:title>
  <dc:creator>ACER</dc:creator>
  <cp:lastModifiedBy>Dr. Ir. Rinaldi, M.T.</cp:lastModifiedBy>
  <cp:revision>26</cp:revision>
  <dcterms:created xsi:type="dcterms:W3CDTF">2018-09-03T12:52:51Z</dcterms:created>
  <dcterms:modified xsi:type="dcterms:W3CDTF">2023-08-23T07:51:58Z</dcterms:modified>
</cp:coreProperties>
</file>