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62" r:id="rId5"/>
    <p:sldId id="283" r:id="rId6"/>
    <p:sldId id="284" r:id="rId7"/>
    <p:sldId id="285" r:id="rId8"/>
    <p:sldId id="287" r:id="rId9"/>
    <p:sldId id="288" r:id="rId10"/>
    <p:sldId id="259" r:id="rId11"/>
    <p:sldId id="263" r:id="rId12"/>
    <p:sldId id="260" r:id="rId13"/>
    <p:sldId id="282" r:id="rId14"/>
    <p:sldId id="264" r:id="rId15"/>
    <p:sldId id="265" r:id="rId16"/>
    <p:sldId id="266" r:id="rId17"/>
    <p:sldId id="267" r:id="rId18"/>
    <p:sldId id="269" r:id="rId19"/>
    <p:sldId id="261" r:id="rId20"/>
    <p:sldId id="270" r:id="rId21"/>
    <p:sldId id="271" r:id="rId22"/>
    <p:sldId id="278" r:id="rId23"/>
    <p:sldId id="272" r:id="rId24"/>
    <p:sldId id="273" r:id="rId25"/>
    <p:sldId id="275" r:id="rId26"/>
    <p:sldId id="276" r:id="rId27"/>
    <p:sldId id="277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0F67-CF0A-49B3-A5B3-2AA3B72860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AC0523-FCF1-48D8-9E4B-2D13CF6AF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10A4-1326-443F-9905-70D55633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CF0F6-8743-4BF0-9880-78CC0491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D8D9C-7FE7-4D55-97F5-7D69C21A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43E2-948A-443D-80FF-2B0E525E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E2A0D5-091F-49FC-B6B6-5A4967B0F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AFDB-6204-4D78-942D-E2690BB2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98C93-E8C2-4068-B08C-3F5CB71D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1869A-8EAC-4C4E-8A24-7F83B452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6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C87C0B-6725-4516-A72C-25332BA8BA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FF7B1-F95E-4551-AD36-1B27E5F02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682B7-3CC7-4867-9F5E-82C1CD28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ADC1E-3385-4163-B06B-5D931345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F0A66-5055-4FAC-B823-B4B2FC33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8572-507A-4EA6-9A0F-7F8766D6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6E03F-2EB6-4182-A791-3AB639FF1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54D1D-C8CC-45D0-ACFF-740F8D94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5ADF9-5BE2-4109-9CD8-C71529557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C5E3-F98B-4BCF-BF64-F6B4508C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625B5-00A2-428A-9542-13DBCD0F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A2B14-F29E-49BB-B9CB-1854E485A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C5DA2-4AC8-417B-B23B-369709EF9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4767C-3B7B-42DF-9B80-D3BBC5D9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0982-777C-445F-8114-E9EDD34E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81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13BF-4967-4177-AB4F-998FFAE4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51868-8384-4B79-8214-26388ECB1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3E5A5-F821-4B42-94C8-611AD3CB3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182F6-879A-4067-82ED-C14C6809A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92792-F0CC-491D-820A-02DA077E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3EAA5-9144-4DD4-B00D-6AF8577B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5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051E3-9E39-490B-824C-6879906A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02DD-9E06-43A0-A8BE-03B26323D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E8CC0-97F7-409C-8095-D6D9D7BC7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D3AA2-8EB9-4D07-AE9C-7AB835979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D5C04-D256-4E2B-92E2-7E7BCB577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3F7A56-C271-40BA-A4F2-333A98428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D1FD45-AD6A-4967-9338-870C6730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E2018-3928-4F9A-A16B-79480377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9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26F50-9E34-4DF6-881C-2B282199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20B17-2AE2-4DCB-B167-0F80AD9F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280CF8-5A79-46D2-B34D-B8EF4CCE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378E4-A775-4D03-91F4-5980D5882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E348E6-38CE-4F98-BC96-C5668C58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23F43-4FF1-4532-980B-400C4CD2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205EF-9B07-4632-9C5E-D9330D96F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8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DF61-CB05-4261-84C7-715B32479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AE5C3-3D38-4871-83E8-68B0E8935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B2393-8CAD-470A-804E-299F8F3D7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9728E-3D80-488A-A843-876DFA92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748EE-F2BD-4C48-8240-CF09396CF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3B207-57D5-4C69-9C58-B05AE969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2BE9B-9743-4323-BAF7-3CEB93B0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3178B2-3752-47FA-A8C7-41536508B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D9D8D-616F-4A32-A3DF-7EC4E81E6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9F6A3-3F8F-4C6B-B8F3-529E67BD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4D3D1-15BD-4B51-880B-E97B7553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48F680-94E3-480F-971D-07BCE17A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0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EF9E8-D603-46E4-AF6E-5BEB73DD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330DB-0EFE-418F-90E2-7B360DCD1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890BE-7101-47AC-84F0-1CA61D95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DAE8-833D-4C8F-8715-8B541E83D41E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F0607-3879-4691-9B12-6C9DBF2CF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3624-C0BD-4F64-AFBC-822C454C4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93D2-DCDA-4E48-A281-710C57DF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7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/>
          <a:lstStyle/>
          <a:p>
            <a:r>
              <a:rPr lang="en-US" b="1" dirty="0"/>
              <a:t>Review </a:t>
            </a:r>
            <a:r>
              <a:rPr lang="en-US" b="1" dirty="0" err="1"/>
              <a:t>Matriks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  <a:p>
            <a:r>
              <a:rPr lang="en-US" dirty="0"/>
              <a:t>Oleh: Rinaldi Munir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666240" y="5903754"/>
            <a:ext cx="9144000" cy="735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STEI-ITB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556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Algeo</a:t>
            </a:r>
            <a:r>
              <a:rPr lang="en-US" sz="2400" b="1" dirty="0">
                <a:solidFill>
                  <a:srgbClr val="FF0000"/>
                </a:solidFill>
              </a:rPr>
              <a:t> #1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E02D-09F3-4F8F-BB70-0B8AE045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892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/>
              <a:t>Penjumlahan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C</a:t>
            </a:r>
            <a:r>
              <a:rPr lang="en-US" sz="2400" baseline="-25000" dirty="0"/>
              <a:t>m x n</a:t>
            </a:r>
            <a:r>
              <a:rPr lang="en-US" sz="2400" dirty="0"/>
              <a:t> = A</a:t>
            </a:r>
            <a:r>
              <a:rPr lang="en-US" sz="2400" baseline="-25000" dirty="0"/>
              <a:t>m x n 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+  </a:t>
            </a:r>
            <a:r>
              <a:rPr lang="en-US" sz="2400" dirty="0" err="1">
                <a:sym typeface="Symbol" panose="05050102010706020507" pitchFamily="18" charset="2"/>
              </a:rPr>
              <a:t>B</a:t>
            </a:r>
            <a:r>
              <a:rPr lang="en-US" sz="2400" baseline="-25000" dirty="0" err="1">
                <a:sym typeface="Symbol" panose="05050102010706020507" pitchFamily="18" charset="2"/>
              </a:rPr>
              <a:t>m</a:t>
            </a:r>
            <a:r>
              <a:rPr lang="en-US" sz="2400" baseline="-25000" dirty="0">
                <a:sym typeface="Symbol" panose="05050102010706020507" pitchFamily="18" charset="2"/>
              </a:rPr>
              <a:t> x 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Misal</a:t>
            </a:r>
            <a:r>
              <a:rPr lang="en-US" sz="2400" dirty="0"/>
              <a:t>  A = [</a:t>
            </a:r>
            <a:r>
              <a:rPr lang="en-US" sz="2400" dirty="0" err="1"/>
              <a:t>a</a:t>
            </a:r>
            <a:r>
              <a:rPr lang="en-US" sz="2400" baseline="-25000" dirty="0" err="1"/>
              <a:t>ij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r>
              <a:rPr lang="en-US" sz="2400" dirty="0"/>
              <a:t>	B = [</a:t>
            </a:r>
            <a:r>
              <a:rPr lang="en-US" sz="2400" dirty="0" err="1"/>
              <a:t>b</a:t>
            </a:r>
            <a:r>
              <a:rPr lang="en-US" sz="2400" baseline="-25000" dirty="0" err="1"/>
              <a:t>ij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maka</a:t>
            </a:r>
            <a:r>
              <a:rPr lang="en-US" sz="2400" dirty="0"/>
              <a:t> C = A + B = [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]  , 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 = </a:t>
            </a:r>
            <a:r>
              <a:rPr lang="en-US" sz="2400" dirty="0" err="1"/>
              <a:t>a</a:t>
            </a:r>
            <a:r>
              <a:rPr lang="en-US" sz="2400" baseline="-25000" dirty="0" err="1"/>
              <a:t>ij</a:t>
            </a:r>
            <a:r>
              <a:rPr lang="en-US" sz="2400" dirty="0"/>
              <a:t> +</a:t>
            </a:r>
            <a:r>
              <a:rPr lang="en-US" sz="2400" dirty="0" err="1"/>
              <a:t>b</a:t>
            </a:r>
            <a:r>
              <a:rPr lang="en-US" sz="2400" baseline="-25000" dirty="0" err="1"/>
              <a:t>ij</a:t>
            </a:r>
            <a:r>
              <a:rPr lang="en-US" sz="2400" dirty="0"/>
              <a:t>     , </a:t>
            </a:r>
            <a:r>
              <a:rPr lang="en-US" sz="2400" dirty="0" err="1"/>
              <a:t>i</a:t>
            </a:r>
            <a:r>
              <a:rPr lang="en-US" sz="2400" dirty="0"/>
              <a:t> = 1, 2, …, m;  j = 1, 2, …, n</a:t>
            </a:r>
          </a:p>
          <a:p>
            <a:endParaRPr lang="en-US" sz="2400" dirty="0"/>
          </a:p>
          <a:p>
            <a:r>
              <a:rPr lang="en-US" sz="2400" dirty="0" err="1"/>
              <a:t>Pengurangan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: C = A – B = [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]  , 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 = </a:t>
            </a:r>
            <a:r>
              <a:rPr lang="en-US" sz="2400" dirty="0" err="1"/>
              <a:t>a</a:t>
            </a:r>
            <a:r>
              <a:rPr lang="en-US" sz="2400" baseline="-25000" dirty="0" err="1"/>
              <a:t>ij</a:t>
            </a:r>
            <a:r>
              <a:rPr lang="en-US" sz="2400" dirty="0"/>
              <a:t> – </a:t>
            </a:r>
            <a:r>
              <a:rPr lang="en-US" sz="2400" dirty="0" err="1"/>
              <a:t>b</a:t>
            </a:r>
            <a:r>
              <a:rPr lang="en-US" sz="2400" baseline="-25000" dirty="0" err="1"/>
              <a:t>ij</a:t>
            </a:r>
            <a:r>
              <a:rPr lang="en-US" sz="2400" dirty="0"/>
              <a:t>     , </a:t>
            </a:r>
            <a:r>
              <a:rPr lang="en-US" sz="2400" dirty="0" err="1"/>
              <a:t>i</a:t>
            </a:r>
            <a:r>
              <a:rPr lang="en-US" sz="2400" dirty="0"/>
              <a:t> = 1, 2, …, m;  j = 1, 2, …, n</a:t>
            </a:r>
          </a:p>
          <a:p>
            <a:endParaRPr lang="en-US" sz="2400" dirty="0"/>
          </a:p>
          <a:p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penjumlahan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 	for i</a:t>
            </a:r>
            <a:r>
              <a:rPr lang="en-US" sz="2400" dirty="0">
                <a:sym typeface="Symbol" panose="05050102010706020507" pitchFamily="18" charset="2"/>
              </a:rPr>
              <a:t>1 to m do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</a:t>
            </a:r>
            <a:r>
              <a:rPr lang="en-US" sz="2400" dirty="0">
                <a:solidFill>
                  <a:prstClr val="black"/>
                </a:solidFill>
              </a:rPr>
              <a:t> for j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1 to n do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		</a:t>
            </a:r>
            <a:r>
              <a:rPr lang="en-US" sz="2400" dirty="0"/>
              <a:t> 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</a:t>
            </a:r>
            <a:r>
              <a:rPr lang="en-US" sz="2400" dirty="0"/>
              <a:t> </a:t>
            </a:r>
            <a:r>
              <a:rPr lang="en-US" sz="2400" dirty="0" err="1"/>
              <a:t>a</a:t>
            </a:r>
            <a:r>
              <a:rPr lang="en-US" sz="2400" baseline="-25000" dirty="0" err="1"/>
              <a:t>ij</a:t>
            </a:r>
            <a:r>
              <a:rPr lang="en-US" sz="2400" dirty="0"/>
              <a:t> +</a:t>
            </a:r>
            <a:r>
              <a:rPr lang="en-US" sz="2400" dirty="0" err="1"/>
              <a:t>b</a:t>
            </a:r>
            <a:r>
              <a:rPr lang="en-US" sz="2400" baseline="-25000" dirty="0" err="1"/>
              <a:t>ij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     end for</a:t>
            </a:r>
          </a:p>
          <a:p>
            <a:pPr marL="0" indent="0">
              <a:buNone/>
            </a:pPr>
            <a:r>
              <a:rPr lang="en-US" sz="2400" dirty="0"/>
              <a:t>	end for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6220A-4124-405D-90AC-13D59175E8BF}"/>
              </a:ext>
            </a:extLst>
          </p:cNvPr>
          <p:cNvSpPr txBox="1"/>
          <p:nvPr/>
        </p:nvSpPr>
        <p:spPr>
          <a:xfrm>
            <a:off x="3449320" y="134203"/>
            <a:ext cx="5795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Penjumlahan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Matriks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575C40F-F73A-0FF7-5D74-C6EE7451A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4323" y="4226069"/>
            <a:ext cx="5226168" cy="23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1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F76E7-003D-4409-843D-B0CF93EAE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1680"/>
            <a:ext cx="10515600" cy="543528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Maka</a:t>
            </a:r>
            <a:r>
              <a:rPr lang="en-US" dirty="0"/>
              <a:t>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8B089-43A1-4D4F-A82E-ECB6EA0F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237" y="1406060"/>
            <a:ext cx="7725870" cy="1459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4CCC35-0D20-4A2B-8855-1D73E84D8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345" y="4167240"/>
            <a:ext cx="6816294" cy="128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36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E02D-09F3-4F8F-BB70-0B8AE045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dua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C</a:t>
            </a:r>
            <a:r>
              <a:rPr lang="en-US" sz="2400" baseline="-25000" dirty="0"/>
              <a:t>m x n</a:t>
            </a:r>
            <a:r>
              <a:rPr lang="en-US" sz="2400" dirty="0"/>
              <a:t> = A</a:t>
            </a:r>
            <a:r>
              <a:rPr lang="en-US" sz="2400" baseline="-25000" dirty="0"/>
              <a:t>m x n 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 B</a:t>
            </a:r>
            <a:r>
              <a:rPr lang="en-US" sz="2400" baseline="-25000" dirty="0">
                <a:sym typeface="Symbol" panose="05050102010706020507" pitchFamily="18" charset="2"/>
              </a:rPr>
              <a:t>n x p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Misal</a:t>
            </a:r>
            <a:r>
              <a:rPr lang="en-US" sz="2400" dirty="0"/>
              <a:t>  A = [</a:t>
            </a:r>
            <a:r>
              <a:rPr lang="en-US" sz="2400" dirty="0" err="1"/>
              <a:t>a</a:t>
            </a:r>
            <a:r>
              <a:rPr lang="en-US" sz="2400" baseline="-25000" dirty="0" err="1"/>
              <a:t>ij</a:t>
            </a:r>
            <a:r>
              <a:rPr lang="en-US" sz="2400" dirty="0"/>
              <a:t>] dan  B = [</a:t>
            </a:r>
            <a:r>
              <a:rPr lang="en-US" sz="2400" dirty="0" err="1"/>
              <a:t>b</a:t>
            </a:r>
            <a:r>
              <a:rPr lang="en-US" sz="2400" baseline="-25000" dirty="0" err="1"/>
              <a:t>ij</a:t>
            </a:r>
            <a:r>
              <a:rPr lang="en-US" sz="2400" dirty="0"/>
              <a:t>]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maka</a:t>
            </a:r>
            <a:r>
              <a:rPr lang="en-US" sz="2400" dirty="0"/>
              <a:t> C = A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B = [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]  , 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 = a</a:t>
            </a:r>
            <a:r>
              <a:rPr lang="en-US" sz="2400" baseline="-25000" dirty="0"/>
              <a:t>i1</a:t>
            </a:r>
            <a:r>
              <a:rPr lang="en-US" sz="2400" dirty="0"/>
              <a:t>b</a:t>
            </a:r>
            <a:r>
              <a:rPr lang="en-US" sz="2400" baseline="-25000" dirty="0"/>
              <a:t>1j</a:t>
            </a:r>
            <a:r>
              <a:rPr lang="en-US" sz="2400" dirty="0"/>
              <a:t>  + a</a:t>
            </a:r>
            <a:r>
              <a:rPr lang="en-US" sz="2400" baseline="-25000" dirty="0"/>
              <a:t>i2</a:t>
            </a:r>
            <a:r>
              <a:rPr lang="en-US" sz="2400" dirty="0"/>
              <a:t>b</a:t>
            </a:r>
            <a:r>
              <a:rPr lang="en-US" sz="2400" baseline="-25000" dirty="0"/>
              <a:t>2j</a:t>
            </a:r>
            <a:r>
              <a:rPr lang="en-US" sz="2400" dirty="0"/>
              <a:t> + … + </a:t>
            </a:r>
            <a:r>
              <a:rPr lang="en-US" sz="2400" dirty="0" err="1"/>
              <a:t>a</a:t>
            </a:r>
            <a:r>
              <a:rPr lang="en-US" sz="2400" baseline="-25000" dirty="0" err="1"/>
              <a:t>in</a:t>
            </a:r>
            <a:r>
              <a:rPr lang="en-US" sz="2400" dirty="0" err="1"/>
              <a:t>b</a:t>
            </a:r>
            <a:r>
              <a:rPr lang="en-US" sz="2400" baseline="-25000" dirty="0" err="1"/>
              <a:t>nj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syarat</a:t>
            </a:r>
            <a:r>
              <a:rPr lang="en-US" sz="2400" dirty="0"/>
              <a:t>: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 A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 B</a:t>
            </a:r>
          </a:p>
          <a:p>
            <a:endParaRPr lang="en-US" sz="2400" dirty="0"/>
          </a:p>
          <a:p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dua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C</a:t>
            </a:r>
            <a:r>
              <a:rPr lang="en-US" sz="2400" baseline="-25000" dirty="0"/>
              <a:t>m x p</a:t>
            </a:r>
            <a:r>
              <a:rPr lang="en-US" sz="2400" dirty="0"/>
              <a:t> = A</a:t>
            </a:r>
            <a:r>
              <a:rPr lang="en-US" sz="2400" baseline="-25000" dirty="0"/>
              <a:t>m x n 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 B</a:t>
            </a:r>
            <a:r>
              <a:rPr lang="en-US" sz="2400" baseline="-25000" dirty="0">
                <a:sym typeface="Symbol" panose="05050102010706020507" pitchFamily="18" charset="2"/>
              </a:rPr>
              <a:t>n x p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 	for i</a:t>
            </a:r>
            <a:r>
              <a:rPr lang="en-US" sz="2400" dirty="0">
                <a:sym typeface="Symbol" panose="05050102010706020507" pitchFamily="18" charset="2"/>
              </a:rPr>
              <a:t>1 to m do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</a:t>
            </a:r>
            <a:r>
              <a:rPr lang="en-US" sz="2400" dirty="0">
                <a:solidFill>
                  <a:prstClr val="black"/>
                </a:solidFill>
              </a:rPr>
              <a:t> for j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1 to p do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	          </a:t>
            </a:r>
            <a:r>
              <a:rPr lang="en-US" sz="2400" dirty="0"/>
              <a:t> 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</a:t>
            </a:r>
            <a:r>
              <a:rPr lang="en-US" sz="2400" dirty="0"/>
              <a:t> 0</a:t>
            </a:r>
          </a:p>
          <a:p>
            <a:pPr marL="0" indent="0">
              <a:buNone/>
            </a:pPr>
            <a:r>
              <a:rPr lang="en-US" sz="2400" dirty="0"/>
              <a:t>                        </a:t>
            </a:r>
            <a:r>
              <a:rPr lang="en-US" sz="2400" dirty="0">
                <a:solidFill>
                  <a:prstClr val="black"/>
                </a:solidFill>
              </a:rPr>
              <a:t> for k</a:t>
            </a: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1 to n do</a:t>
            </a:r>
          </a:p>
          <a:p>
            <a:pPr marL="0" indent="0">
              <a:buNone/>
            </a:pPr>
            <a:r>
              <a:rPr lang="en-US" sz="2400" dirty="0">
                <a:solidFill>
                  <a:prstClr val="black"/>
                </a:solidFill>
                <a:sym typeface="Symbol" panose="05050102010706020507" pitchFamily="18" charset="2"/>
              </a:rPr>
              <a:t>	          </a:t>
            </a:r>
            <a:r>
              <a:rPr lang="en-US" sz="2400" dirty="0"/>
              <a:t>      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</a:t>
            </a:r>
            <a:r>
              <a:rPr lang="en-US" sz="2400" dirty="0"/>
              <a:t>  </a:t>
            </a:r>
            <a:r>
              <a:rPr lang="en-US" sz="2400" dirty="0" err="1"/>
              <a:t>c</a:t>
            </a:r>
            <a:r>
              <a:rPr lang="en-US" sz="2400" baseline="-25000" dirty="0" err="1"/>
              <a:t>ij</a:t>
            </a:r>
            <a:r>
              <a:rPr lang="en-US" sz="2400" dirty="0"/>
              <a:t> + </a:t>
            </a:r>
            <a:r>
              <a:rPr lang="en-US" sz="2400" dirty="0" err="1"/>
              <a:t>a</a:t>
            </a:r>
            <a:r>
              <a:rPr lang="en-US" sz="2400" baseline="-25000" dirty="0" err="1"/>
              <a:t>ik</a:t>
            </a:r>
            <a:r>
              <a:rPr lang="en-US" sz="2400" dirty="0"/>
              <a:t> * </a:t>
            </a:r>
            <a:r>
              <a:rPr lang="en-US" sz="2400" dirty="0" err="1"/>
              <a:t>b</a:t>
            </a:r>
            <a:r>
              <a:rPr lang="en-US" sz="2400" baseline="-25000" dirty="0" err="1"/>
              <a:t>kj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          end for</a:t>
            </a:r>
          </a:p>
          <a:p>
            <a:pPr marL="0" indent="0">
              <a:buNone/>
            </a:pPr>
            <a:r>
              <a:rPr lang="en-US" sz="2400" dirty="0"/>
              <a:t>	    end for</a:t>
            </a:r>
          </a:p>
          <a:p>
            <a:pPr marL="0" indent="0">
              <a:buNone/>
            </a:pPr>
            <a:r>
              <a:rPr lang="en-US" sz="2400" dirty="0"/>
              <a:t>             end for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BE3847-2997-4DAD-93A0-1BF028AC75E9}"/>
              </a:ext>
            </a:extLst>
          </p:cNvPr>
          <p:cNvSpPr txBox="1"/>
          <p:nvPr/>
        </p:nvSpPr>
        <p:spPr>
          <a:xfrm>
            <a:off x="3500120" y="0"/>
            <a:ext cx="4654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Perkalian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Matriks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A9956A-9249-4F8C-26D5-4B5CCCD90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857" y="777838"/>
            <a:ext cx="3962939" cy="19131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34318A-6D9B-A18F-F5F6-EBF27AC29E71}"/>
              </a:ext>
            </a:extLst>
          </p:cNvPr>
          <p:cNvSpPr txBox="1"/>
          <p:nvPr/>
        </p:nvSpPr>
        <p:spPr>
          <a:xfrm>
            <a:off x="7970030" y="193426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C4C20-1CC0-5940-3D8A-92020232D8A2}"/>
              </a:ext>
            </a:extLst>
          </p:cNvPr>
          <p:cNvSpPr txBox="1"/>
          <p:nvPr/>
        </p:nvSpPr>
        <p:spPr>
          <a:xfrm flipH="1">
            <a:off x="9953448" y="799034"/>
            <a:ext cx="49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B67F9-6BE0-2E4C-02B8-E29019E1BF39}"/>
              </a:ext>
            </a:extLst>
          </p:cNvPr>
          <p:cNvSpPr txBox="1"/>
          <p:nvPr/>
        </p:nvSpPr>
        <p:spPr>
          <a:xfrm flipH="1">
            <a:off x="11332801" y="593172"/>
            <a:ext cx="49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CC96AB-2AB1-CF81-E0F1-FD023EEDA6A3}"/>
              </a:ext>
            </a:extLst>
          </p:cNvPr>
          <p:cNvSpPr txBox="1"/>
          <p:nvPr/>
        </p:nvSpPr>
        <p:spPr>
          <a:xfrm flipH="1">
            <a:off x="8940702" y="1734409"/>
            <a:ext cx="49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AAFFE-7854-3591-AA0B-581A3A277AF6}"/>
              </a:ext>
            </a:extLst>
          </p:cNvPr>
          <p:cNvSpPr txBox="1"/>
          <p:nvPr/>
        </p:nvSpPr>
        <p:spPr>
          <a:xfrm flipH="1">
            <a:off x="10194692" y="1919075"/>
            <a:ext cx="65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43F1ED-90FB-841E-4CB9-B25DDC145BBC}"/>
              </a:ext>
            </a:extLst>
          </p:cNvPr>
          <p:cNvSpPr txBox="1"/>
          <p:nvPr/>
        </p:nvSpPr>
        <p:spPr>
          <a:xfrm flipH="1">
            <a:off x="8611302" y="646331"/>
            <a:ext cx="49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FDF345-981C-2433-AB51-9839B03C2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92" y="3710846"/>
            <a:ext cx="3057687" cy="268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1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94E149E-3223-B532-E1AC-A53BAB38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2578" y="677575"/>
            <a:ext cx="6470339" cy="15114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0CB73A7-E816-9DC8-A12A-EA7DB3C50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91165" y="3290455"/>
            <a:ext cx="10521823" cy="182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0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5E91-6D7B-4B00-B149-E02E650B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    AB =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2D9220-1DDA-47A9-8E62-671C40DDC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47" y="1472730"/>
            <a:ext cx="5635573" cy="1331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D3060D-6D31-4D0E-B03D-56E47973E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625" y="3429000"/>
            <a:ext cx="4462812" cy="1239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6F47CF-F7B3-4342-8DF6-823695D5D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031" y="3514788"/>
            <a:ext cx="4089661" cy="10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1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6300A-AAB3-48A4-ACD4-68CDBB82C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55876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    </a:t>
            </a:r>
            <a:r>
              <a:rPr lang="en-US" dirty="0" err="1"/>
              <a:t>Misal</a:t>
            </a:r>
            <a:r>
              <a:rPr lang="en-US" dirty="0"/>
              <a:t>  A = [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] dan c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skalar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maka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  </a:t>
            </a:r>
            <a:r>
              <a:rPr lang="en-US" dirty="0" err="1"/>
              <a:t>cA</a:t>
            </a:r>
            <a:r>
              <a:rPr lang="en-US" dirty="0"/>
              <a:t>	= [</a:t>
            </a:r>
            <a:r>
              <a:rPr lang="en-US" dirty="0" err="1"/>
              <a:t>ca</a:t>
            </a:r>
            <a:r>
              <a:rPr lang="en-US" baseline="-25000" dirty="0" err="1"/>
              <a:t>ij</a:t>
            </a:r>
            <a:r>
              <a:rPr lang="en-US" dirty="0"/>
              <a:t>]   , </a:t>
            </a:r>
            <a:r>
              <a:rPr lang="en-US" dirty="0" err="1"/>
              <a:t>i</a:t>
            </a:r>
            <a:r>
              <a:rPr lang="en-US" dirty="0"/>
              <a:t> = 1, 2, …, m;  j = 1, 2, …, 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Misakan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maka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dan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CB2F6-153C-4174-B9B8-2F44F05C8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799" y="2887870"/>
            <a:ext cx="7640321" cy="1351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7CCA2E-D8DF-4BF6-B83A-AFCF55BB8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753" y="3969380"/>
            <a:ext cx="8509167" cy="1109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CB3975-2E14-4F9C-BEBD-834B74966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349" y="5187150"/>
            <a:ext cx="8861131" cy="1465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DC2FD0-1FA2-43B7-A03F-C92DF68364B5}"/>
              </a:ext>
            </a:extLst>
          </p:cNvPr>
          <p:cNvSpPr txBox="1"/>
          <p:nvPr/>
        </p:nvSpPr>
        <p:spPr>
          <a:xfrm>
            <a:off x="5801360" y="5258653"/>
            <a:ext cx="611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Kombinasi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linier A, B, dan C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dengan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koefisisien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2, -1, dan 1/3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2A299-937E-4A92-9894-F27C4A496BD7}"/>
              </a:ext>
            </a:extLst>
          </p:cNvPr>
          <p:cNvSpPr txBox="1"/>
          <p:nvPr/>
        </p:nvSpPr>
        <p:spPr>
          <a:xfrm>
            <a:off x="2280753" y="0"/>
            <a:ext cx="837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Perkalian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Matriks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dengan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Skalar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01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06482-AB19-493C-A132-3688B9F1E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1158240"/>
            <a:ext cx="10515600" cy="5414963"/>
          </a:xfrm>
        </p:spPr>
        <p:txBody>
          <a:bodyPr/>
          <a:lstStyle/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</a:t>
            </a:r>
          </a:p>
          <a:p>
            <a:r>
              <a:rPr lang="en-US" dirty="0" err="1"/>
              <a:t>Misalkan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maka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96380-2E99-4CE1-9DE3-5C39E7C2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48" y="1931581"/>
            <a:ext cx="5334154" cy="1934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186333-335D-4111-906C-B26F4454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018" y="4517460"/>
            <a:ext cx="9504782" cy="184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16105B-46CD-4682-81C6-8B5F315EE5EA}"/>
              </a:ext>
            </a:extLst>
          </p:cNvPr>
          <p:cNvSpPr txBox="1"/>
          <p:nvPr/>
        </p:nvSpPr>
        <p:spPr>
          <a:xfrm>
            <a:off x="3142120" y="91002"/>
            <a:ext cx="65085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Kombinasi</a:t>
            </a:r>
            <a:r>
              <a:rPr lang="en-US" sz="4800" b="1" dirty="0">
                <a:solidFill>
                  <a:srgbClr val="FF0000"/>
                </a:solidFill>
              </a:rPr>
              <a:t> Linier </a:t>
            </a:r>
            <a:r>
              <a:rPr lang="en-US" sz="4800" b="1" dirty="0" err="1">
                <a:solidFill>
                  <a:srgbClr val="FF0000"/>
                </a:solidFill>
              </a:rPr>
              <a:t>Matriks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E4E6C-9B27-4214-9FE2-38C29392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033C8-70C9-4468-A628-447BD031C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07" y="1371200"/>
            <a:ext cx="4256211" cy="1178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A96C9-2DA5-401F-9D07-2C168425A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607" y="3429000"/>
            <a:ext cx="5028394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8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E753-D811-42F3-AED7-6D4AAABEA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0080"/>
            <a:ext cx="10515600" cy="553688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lain: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matriks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linier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3ECD9-8AE8-4931-A164-3D081AE82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24" y="1295760"/>
            <a:ext cx="7539519" cy="13356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60D83D-CE47-4F62-9FC6-27B7F5358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555" y="3609619"/>
            <a:ext cx="3406984" cy="307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1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C7983-C5A0-4918-9E90-E9B58161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1229360"/>
            <a:ext cx="10515600" cy="5445443"/>
          </a:xfrm>
        </p:spPr>
        <p:txBody>
          <a:bodyPr/>
          <a:lstStyle/>
          <a:p>
            <a:r>
              <a:rPr lang="en-US" dirty="0"/>
              <a:t>Transpose </a:t>
            </a:r>
            <a:r>
              <a:rPr lang="en-US" dirty="0" err="1"/>
              <a:t>matriks</a:t>
            </a:r>
            <a:r>
              <a:rPr lang="en-US" dirty="0"/>
              <a:t>,  B = A</a:t>
            </a:r>
            <a:r>
              <a:rPr lang="en-US" baseline="30000" dirty="0"/>
              <a:t>T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/>
              <a:t>b</a:t>
            </a:r>
            <a:r>
              <a:rPr lang="en-US" baseline="-25000" dirty="0" err="1"/>
              <a:t>ji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   </a:t>
            </a:r>
            <a:r>
              <a:rPr lang="en-US" dirty="0" err="1"/>
              <a:t>i</a:t>
            </a:r>
            <a:r>
              <a:rPr lang="en-US" dirty="0"/>
              <a:t> = 1, 2, …m; j = 1, 2, …n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Algoritma</a:t>
            </a:r>
            <a:r>
              <a:rPr lang="en-US" dirty="0"/>
              <a:t> transpose </a:t>
            </a:r>
            <a:r>
              <a:rPr lang="en-US" dirty="0" err="1"/>
              <a:t>matriks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for i</a:t>
            </a:r>
            <a:r>
              <a:rPr lang="en-US" dirty="0">
                <a:sym typeface="Symbol" panose="05050102010706020507" pitchFamily="18" charset="2"/>
              </a:rPr>
              <a:t>1 to m do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     </a:t>
            </a:r>
            <a:r>
              <a:rPr lang="en-US" dirty="0">
                <a:solidFill>
                  <a:prstClr val="black"/>
                </a:solidFill>
              </a:rPr>
              <a:t> for j</a:t>
            </a:r>
            <a:r>
              <a:rPr lang="en-US" dirty="0">
                <a:solidFill>
                  <a:prstClr val="black"/>
                </a:solidFill>
                <a:sym typeface="Symbol" panose="05050102010706020507" pitchFamily="18" charset="2"/>
              </a:rPr>
              <a:t>1 to n do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sym typeface="Symbol" panose="05050102010706020507" pitchFamily="18" charset="2"/>
              </a:rPr>
              <a:t>		</a:t>
            </a:r>
            <a:r>
              <a:rPr lang="en-US" dirty="0"/>
              <a:t> </a:t>
            </a:r>
            <a:r>
              <a:rPr lang="en-US" dirty="0" err="1"/>
              <a:t>b</a:t>
            </a:r>
            <a:r>
              <a:rPr lang="en-US" baseline="-25000" dirty="0" err="1"/>
              <a:t>ji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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     end for</a:t>
            </a:r>
          </a:p>
          <a:p>
            <a:pPr marL="0" indent="0">
              <a:buNone/>
            </a:pPr>
            <a:r>
              <a:rPr lang="en-US" dirty="0"/>
              <a:t>	end for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DAD75-7B51-43CB-88C9-40CE89861C4A}"/>
              </a:ext>
            </a:extLst>
          </p:cNvPr>
          <p:cNvSpPr txBox="1"/>
          <p:nvPr/>
        </p:nvSpPr>
        <p:spPr>
          <a:xfrm>
            <a:off x="3449320" y="134203"/>
            <a:ext cx="4854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Transpose </a:t>
            </a:r>
            <a:r>
              <a:rPr lang="en-US" sz="4800" b="1" dirty="0" err="1">
                <a:solidFill>
                  <a:srgbClr val="FF0000"/>
                </a:solidFill>
              </a:rPr>
              <a:t>Matriks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04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Sumber</a:t>
            </a:r>
            <a:r>
              <a:rPr lang="en-US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Howard Anton &amp; Chris </a:t>
            </a:r>
            <a:r>
              <a:rPr lang="en-US" dirty="0" err="1"/>
              <a:t>Rores</a:t>
            </a:r>
            <a:r>
              <a:rPr lang="en-US" dirty="0"/>
              <a:t>, </a:t>
            </a:r>
            <a:r>
              <a:rPr lang="en-US" i="1" dirty="0"/>
              <a:t>Elementary Linear Algebra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08CE3-A8BE-42E7-9DC6-826D8E703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65" y="1969640"/>
            <a:ext cx="10143470" cy="31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77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C64CD-2E5D-4782-B814-A12EE243B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4744403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, transpose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mempertukarkan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yang </a:t>
            </a:r>
            <a:r>
              <a:rPr lang="en-US" dirty="0" err="1"/>
              <a:t>simetri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diagonal </a:t>
            </a:r>
            <a:r>
              <a:rPr lang="en-US" dirty="0" err="1"/>
              <a:t>utama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9449E-BE4B-4FF5-9E50-1390A19F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015" y="2979601"/>
            <a:ext cx="9269970" cy="18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4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B7CA1-EBA7-49E6-92BA-2419114CB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080"/>
            <a:ext cx="10515600" cy="5282883"/>
          </a:xfrm>
        </p:spPr>
        <p:txBody>
          <a:bodyPr/>
          <a:lstStyle/>
          <a:p>
            <a:r>
              <a:rPr lang="en-US" dirty="0" err="1"/>
              <a:t>Sifat-sifat</a:t>
            </a:r>
            <a:r>
              <a:rPr lang="en-US" dirty="0"/>
              <a:t> transpose </a:t>
            </a:r>
            <a:r>
              <a:rPr lang="en-US" dirty="0" err="1"/>
              <a:t>matriks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B679F-AB3D-43D7-BD1E-61F62BB3C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59" y="1763399"/>
            <a:ext cx="3444161" cy="30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7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ECBC0-9EF3-49DB-889E-3592444D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Trace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sebuah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Matriks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B1C40-C18F-4005-A3FF-25054841B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8695"/>
          </a:xfrm>
        </p:spPr>
        <p:txBody>
          <a:bodyPr>
            <a:normAutofit/>
          </a:bodyPr>
          <a:lstStyle/>
          <a:p>
            <a:r>
              <a:rPr lang="en-US" dirty="0" err="1"/>
              <a:t>Jika</a:t>
            </a:r>
            <a:r>
              <a:rPr lang="en-US" dirty="0"/>
              <a:t> 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trace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pada diagonal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tr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i="1" dirty="0"/>
              <a:t>tr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dirty="0"/>
              <a:t>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terdefinisi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06D79-FB54-4A43-BF70-B4E1F22D7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47" y="2878111"/>
            <a:ext cx="6852615" cy="26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3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2E5EE1-DA90-4EC0-B2F6-E9349EA7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Sifat-sifat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Operasi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Aritmetika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Matriks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C3367-D2F6-477D-8B75-EA7F77CDF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47" y="1554796"/>
            <a:ext cx="7818221" cy="522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63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A8EA9-9740-4B9C-A8DB-48BE2DC66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520"/>
            <a:ext cx="10515600" cy="5191443"/>
          </a:xfrm>
        </p:spPr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: </a:t>
            </a:r>
            <a:r>
              <a:rPr lang="en-US" dirty="0" err="1"/>
              <a:t>matriks</a:t>
            </a:r>
            <a:r>
              <a:rPr lang="en-US" dirty="0"/>
              <a:t> yang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elemennya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</a:t>
            </a:r>
            <a:r>
              <a:rPr lang="en-US" dirty="0" err="1"/>
              <a:t>nol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 </a:t>
            </a:r>
            <a:r>
              <a:rPr lang="en-US" dirty="0" err="1"/>
              <a:t>dilambangkan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0</a:t>
            </a:r>
          </a:p>
          <a:p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nol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C15B7-5B02-446C-B3F5-72CA91BDE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711" y="3852387"/>
            <a:ext cx="4857929" cy="2509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BD595-7A29-427F-96E1-8E020CAF0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914" y="1404824"/>
            <a:ext cx="6341591" cy="1600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D143A5-AEE4-4CDD-ADB8-84E71AE5A04F}"/>
              </a:ext>
            </a:extLst>
          </p:cNvPr>
          <p:cNvSpPr txBox="1"/>
          <p:nvPr/>
        </p:nvSpPr>
        <p:spPr>
          <a:xfrm>
            <a:off x="4213392" y="78860"/>
            <a:ext cx="316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Matriks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Nol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94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635A-F4A2-4FCD-BED1-C0346ED5B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</a:rPr>
              <a:t>Matriks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Identitas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5D660-8DC3-4ED0-BFB8-05C554EB0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40"/>
            <a:ext cx="10515600" cy="4612323"/>
          </a:xfrm>
        </p:spPr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: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yang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 1 pada  diagonal </a:t>
            </a:r>
            <a:r>
              <a:rPr lang="en-US" dirty="0" err="1"/>
              <a:t>utamanya</a:t>
            </a:r>
            <a:r>
              <a:rPr lang="en-US" dirty="0"/>
              <a:t> dan </a:t>
            </a:r>
            <a:r>
              <a:rPr lang="en-US" dirty="0" err="1"/>
              <a:t>bernilai</a:t>
            </a:r>
            <a:r>
              <a:rPr lang="en-US" dirty="0"/>
              <a:t> 0 pada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disimbolkan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342FF-7C78-4E81-B141-305D55F85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914" y="2666682"/>
            <a:ext cx="6081821" cy="189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4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5BFA0-B650-45F2-B447-BB7E1119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0880"/>
            <a:ext cx="10515600" cy="5486083"/>
          </a:xfrm>
        </p:spPr>
        <p:txBody>
          <a:bodyPr/>
          <a:lstStyle/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i="1" dirty="0"/>
              <a:t>AI</a:t>
            </a:r>
            <a:r>
              <a:rPr lang="en-US" dirty="0"/>
              <a:t> = </a:t>
            </a:r>
            <a:r>
              <a:rPr lang="en-US" i="1" dirty="0"/>
              <a:t>IA</a:t>
            </a:r>
            <a:r>
              <a:rPr lang="en-US" dirty="0"/>
              <a:t> = </a:t>
            </a:r>
            <a:r>
              <a:rPr lang="en-US" i="1" dirty="0"/>
              <a:t>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06828-90C6-4227-BD78-0D4C0CA21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067" y="3047520"/>
            <a:ext cx="8096111" cy="1372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733A1-54C3-4E67-8E8F-396C873C8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525" y="4551199"/>
            <a:ext cx="8014653" cy="109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28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DC5C-2764-472B-8F4B-61DFA0A0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Matriks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Balikan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01A82-3ADF-4C9D-8C5D-51FDA2E31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balikan</a:t>
            </a:r>
            <a:r>
              <a:rPr lang="en-US" dirty="0"/>
              <a:t> (</a:t>
            </a:r>
            <a:r>
              <a:rPr lang="en-US" i="1" dirty="0"/>
              <a:t>inverse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A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B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sehingga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i="1" dirty="0"/>
              <a:t>AB </a:t>
            </a:r>
            <a:r>
              <a:rPr lang="en-US" dirty="0"/>
              <a:t>= </a:t>
            </a:r>
            <a:r>
              <a:rPr lang="en-US" i="1" dirty="0"/>
              <a:t>BA</a:t>
            </a:r>
            <a:r>
              <a:rPr lang="en-US" dirty="0"/>
              <a:t> = </a:t>
            </a:r>
            <a:r>
              <a:rPr lang="en-US" i="1" dirty="0"/>
              <a:t>I</a:t>
            </a:r>
          </a:p>
          <a:p>
            <a:r>
              <a:rPr lang="en-US" dirty="0"/>
              <a:t>Kita </a:t>
            </a:r>
            <a:r>
              <a:rPr lang="en-US" dirty="0" err="1"/>
              <a:t>katakan</a:t>
            </a:r>
            <a:r>
              <a:rPr lang="en-US" dirty="0"/>
              <a:t> A dan B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balikan</a:t>
            </a:r>
            <a:r>
              <a:rPr lang="en-US" dirty="0"/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</a:t>
            </a:r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Misalkan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sz="2800" dirty="0"/>
              <a:t>        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9C340-4F81-4F62-AE44-6E7D5D931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040" y="3889534"/>
            <a:ext cx="4999901" cy="1068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6CD71C-DD1E-41EC-A6F9-A8A7402C9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240" y="4989417"/>
            <a:ext cx="5361588" cy="17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06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B9BE1-B5CE-422C-AB2C-E254B37E9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4909"/>
            <a:ext cx="10515600" cy="6262255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Balikan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disimbolkan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baseline="30000" dirty="0"/>
              <a:t>–1    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 err="1"/>
              <a:t>Sifat</a:t>
            </a:r>
            <a:r>
              <a:rPr lang="en-US" sz="2400" dirty="0"/>
              <a:t>:   </a:t>
            </a:r>
            <a:r>
              <a:rPr lang="en-US" sz="2400" i="1" dirty="0"/>
              <a:t>AA</a:t>
            </a:r>
            <a:r>
              <a:rPr lang="en-US" sz="2400" baseline="30000" dirty="0"/>
              <a:t>–1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30000" dirty="0"/>
              <a:t>–1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I</a:t>
            </a:r>
          </a:p>
          <a:p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A </a:t>
            </a:r>
            <a:r>
              <a:rPr lang="en-US" sz="2400" dirty="0" err="1"/>
              <a:t>berukuran</a:t>
            </a:r>
            <a:r>
              <a:rPr lang="en-US" sz="2400" dirty="0"/>
              <a:t> 2 x 2, </a:t>
            </a:r>
            <a:r>
              <a:rPr lang="en-US" sz="2400" dirty="0" err="1"/>
              <a:t>maka</a:t>
            </a:r>
            <a:r>
              <a:rPr lang="en-US" sz="2400" dirty="0"/>
              <a:t> A</a:t>
            </a:r>
            <a:r>
              <a:rPr lang="en-US" sz="2400" baseline="30000" dirty="0"/>
              <a:t> –1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syarat</a:t>
            </a:r>
            <a:r>
              <a:rPr lang="en-US" sz="2400" dirty="0"/>
              <a:t>  </a:t>
            </a:r>
            <a:r>
              <a:rPr lang="en-US" sz="2400" i="1" dirty="0"/>
              <a:t>ad</a:t>
            </a:r>
            <a:r>
              <a:rPr lang="en-US" sz="2400" dirty="0"/>
              <a:t> – </a:t>
            </a:r>
            <a:r>
              <a:rPr lang="en-US" sz="2400" i="1" dirty="0" err="1"/>
              <a:t>bc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 0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Nilai</a:t>
            </a:r>
            <a:r>
              <a:rPr lang="en-US" sz="2400" i="1" dirty="0"/>
              <a:t> ad – </a:t>
            </a:r>
            <a:r>
              <a:rPr lang="en-US" sz="2400" i="1" dirty="0" err="1"/>
              <a:t>bc</a:t>
            </a:r>
            <a:r>
              <a:rPr lang="en-US" sz="2400" i="1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i="1" dirty="0" err="1"/>
              <a:t>determinan</a:t>
            </a:r>
            <a:r>
              <a:rPr lang="en-US" sz="2400" dirty="0"/>
              <a:t>. Jika </a:t>
            </a:r>
            <a:r>
              <a:rPr lang="en-US" sz="2400" i="1" dirty="0"/>
              <a:t>ad</a:t>
            </a:r>
            <a:r>
              <a:rPr lang="en-US" sz="2400" dirty="0"/>
              <a:t> – </a:t>
            </a:r>
            <a:r>
              <a:rPr lang="en-US" sz="2400" i="1" dirty="0" err="1"/>
              <a:t>bc</a:t>
            </a:r>
            <a:r>
              <a:rPr lang="en-US" sz="2400" dirty="0"/>
              <a:t> = 0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balikan</a:t>
            </a:r>
            <a:r>
              <a:rPr lang="en-US" sz="2400" dirty="0"/>
              <a:t> (</a:t>
            </a:r>
            <a:r>
              <a:rPr lang="en-US" sz="2400" i="1" dirty="0"/>
              <a:t>not invertible</a:t>
            </a:r>
            <a:r>
              <a:rPr lang="en-US" sz="2400" dirty="0"/>
              <a:t>),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b="1" dirty="0" err="1"/>
              <a:t>matriks</a:t>
            </a:r>
            <a:r>
              <a:rPr lang="en-US" sz="2400" b="1" dirty="0"/>
              <a:t> singular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n x n </a:t>
            </a:r>
            <a:r>
              <a:rPr lang="en-US" sz="2400" dirty="0" err="1"/>
              <a:t>sembarang</a:t>
            </a:r>
            <a:r>
              <a:rPr lang="en-US" sz="2400" dirty="0"/>
              <a:t>, </a:t>
            </a:r>
            <a:r>
              <a:rPr lang="en-US" sz="2400" dirty="0" err="1"/>
              <a:t>balikan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dibahas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kuliah</a:t>
            </a:r>
            <a:r>
              <a:rPr lang="en-US" sz="2400" dirty="0"/>
              <a:t> </a:t>
            </a:r>
            <a:r>
              <a:rPr lang="en-US" sz="2400" dirty="0" err="1"/>
              <a:t>Algeo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BE19A-3548-44A5-BB74-FBA70053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835" y="2576290"/>
            <a:ext cx="2279749" cy="109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8D164F-87F6-4E65-BDBA-8317552C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798" y="2667729"/>
            <a:ext cx="4219618" cy="105604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FD08B9B-D45F-4AC8-8973-9EAE883533A6}"/>
              </a:ext>
            </a:extLst>
          </p:cNvPr>
          <p:cNvSpPr/>
          <p:nvPr/>
        </p:nvSpPr>
        <p:spPr>
          <a:xfrm>
            <a:off x="4640751" y="3012871"/>
            <a:ext cx="772315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8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FD913-9300-4FAC-8E82-8E9C7B6021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7760"/>
                <a:ext cx="10515600" cy="556768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Matriks </a:t>
                </a:r>
                <a:r>
                  <a:rPr lang="en-US" sz="2400" dirty="0" err="1"/>
                  <a:t>berukuran</a:t>
                </a:r>
                <a:r>
                  <a:rPr lang="en-US" sz="2400" dirty="0"/>
                  <a:t> m x n (m </a:t>
                </a:r>
                <a:r>
                  <a:rPr lang="en-US" sz="2400" dirty="0" err="1"/>
                  <a:t>baris</a:t>
                </a:r>
                <a:r>
                  <a:rPr lang="en-US" sz="2400" dirty="0"/>
                  <a:t> dan n </a:t>
                </a:r>
                <a:r>
                  <a:rPr lang="en-US" sz="2400" dirty="0" err="1"/>
                  <a:t>kolom</a:t>
                </a:r>
                <a:r>
                  <a:rPr lang="en-US" sz="2400" dirty="0"/>
                  <a:t>):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 A = [</a:t>
                </a:r>
                <a:r>
                  <a:rPr lang="en-US" sz="2400" i="1" dirty="0" err="1"/>
                  <a:t>a</a:t>
                </a:r>
                <a:r>
                  <a:rPr lang="en-US" sz="2400" i="1" baseline="-25000" dirty="0" err="1"/>
                  <a:t>ij</a:t>
                </a:r>
                <a:r>
                  <a:rPr lang="en-US" sz="2400" dirty="0"/>
                  <a:t>]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</a:t>
                </a:r>
                <a:r>
                  <a:rPr lang="en-US" sz="2400" dirty="0" err="1"/>
                  <a:t>Jika</a:t>
                </a:r>
                <a:r>
                  <a:rPr lang="en-US" sz="2400" dirty="0"/>
                  <a:t> m = n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dinamakan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persegi</a:t>
                </a:r>
                <a:r>
                  <a:rPr lang="en-US" sz="2400" dirty="0"/>
                  <a:t> (</a:t>
                </a:r>
                <a:r>
                  <a:rPr lang="en-US" sz="2400" i="1" dirty="0"/>
                  <a:t>square matrix</a:t>
                </a:r>
                <a:r>
                  <a:rPr lang="en-US" sz="2400" dirty="0"/>
                  <a:t>) </a:t>
                </a:r>
                <a:r>
                  <a:rPr lang="en-US" sz="2400" dirty="0" err="1"/>
                  <a:t>orde</a:t>
                </a:r>
                <a:r>
                  <a:rPr lang="en-US" sz="2400" dirty="0"/>
                  <a:t> n</a:t>
                </a:r>
              </a:p>
              <a:p>
                <a:endParaRPr lang="en-US" sz="2400" dirty="0"/>
              </a:p>
              <a:p>
                <a:r>
                  <a:rPr lang="en-US" sz="2400" dirty="0" err="1"/>
                  <a:t>Contoh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matriks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berukuran</a:t>
                </a:r>
                <a:r>
                  <a:rPr lang="en-US" sz="2400" dirty="0"/>
                  <a:t> 3 x 4: </a:t>
                </a:r>
              </a:p>
              <a:p>
                <a:pPr marL="0" indent="0">
                  <a:buNone/>
                  <a:tabLst>
                    <a:tab pos="1087438" algn="l"/>
                  </a:tabLst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A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AFD913-9300-4FAC-8E82-8E9C7B6021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7760"/>
                <a:ext cx="10515600" cy="5567680"/>
              </a:xfrm>
              <a:blipFill>
                <a:blip r:embed="rId4"/>
                <a:stretch>
                  <a:fillRect l="-812" t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901182B-4013-4461-90F3-2A2125DA706A}"/>
              </a:ext>
            </a:extLst>
          </p:cNvPr>
          <p:cNvSpPr txBox="1"/>
          <p:nvPr/>
        </p:nvSpPr>
        <p:spPr>
          <a:xfrm>
            <a:off x="5664200" y="162560"/>
            <a:ext cx="1828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Notasi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17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E3E9E-F95E-40F8-A90E-46BEE59A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9EB79-2EB9-4CED-B3CB-FD3762361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9" y="1514740"/>
            <a:ext cx="1805879" cy="984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FEE476-3850-439B-A5E9-D26B699DA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456" y="1271490"/>
            <a:ext cx="4474431" cy="150219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A6DC831-3584-441E-AD1F-31ED5CEFF47E}"/>
              </a:ext>
            </a:extLst>
          </p:cNvPr>
          <p:cNvSpPr/>
          <p:nvPr/>
        </p:nvSpPr>
        <p:spPr>
          <a:xfrm>
            <a:off x="3948024" y="1931145"/>
            <a:ext cx="772315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428D0E-F09C-4A66-804C-9CD33173A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9" y="3260157"/>
            <a:ext cx="2173571" cy="80861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FB2C17F-9AA9-4A4D-B3E9-364182975C2E}"/>
              </a:ext>
            </a:extLst>
          </p:cNvPr>
          <p:cNvSpPr/>
          <p:nvPr/>
        </p:nvSpPr>
        <p:spPr>
          <a:xfrm>
            <a:off x="4334181" y="3484721"/>
            <a:ext cx="772315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F84C2-CCFB-4254-80A2-5B99A6224B9F}"/>
              </a:ext>
            </a:extLst>
          </p:cNvPr>
          <p:cNvSpPr txBox="1"/>
          <p:nvPr/>
        </p:nvSpPr>
        <p:spPr>
          <a:xfrm>
            <a:off x="5231391" y="3345328"/>
            <a:ext cx="620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balikan</a:t>
            </a:r>
            <a:r>
              <a:rPr lang="en-US" sz="2400" dirty="0"/>
              <a:t>, </a:t>
            </a:r>
            <a:r>
              <a:rPr lang="en-US" sz="2400" dirty="0" err="1"/>
              <a:t>sebab</a:t>
            </a:r>
            <a:r>
              <a:rPr lang="en-US" sz="2400" dirty="0"/>
              <a:t> (-1)(-6) – (3)(2) = 0</a:t>
            </a:r>
          </a:p>
        </p:txBody>
      </p:sp>
    </p:spTree>
    <p:extLst>
      <p:ext uri="{BB962C8B-B14F-4D97-AF65-F5344CB8AC3E}">
        <p14:creationId xmlns:p14="http://schemas.microsoft.com/office/powerpoint/2010/main" val="44099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9616D-7316-4BBC-B993-5891687DA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920"/>
            <a:ext cx="10515600" cy="529304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Diagonal </a:t>
            </a:r>
            <a:r>
              <a:rPr lang="en-US" dirty="0" err="1">
                <a:solidFill>
                  <a:srgbClr val="FF0000"/>
                </a:solidFill>
              </a:rPr>
              <a:t>utama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n x 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Matriks</a:t>
            </a:r>
            <a:r>
              <a:rPr lang="en-US" dirty="0"/>
              <a:t> m x 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diagonal </a:t>
            </a:r>
            <a:r>
              <a:rPr lang="en-US" dirty="0" err="1"/>
              <a:t>utama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9F1D67-D519-4F49-98B4-43E69ABD98D2}"/>
                  </a:ext>
                </a:extLst>
              </p:cNvPr>
              <p:cNvSpPr txBox="1"/>
              <p:nvPr/>
            </p:nvSpPr>
            <p:spPr>
              <a:xfrm>
                <a:off x="3281680" y="2004060"/>
                <a:ext cx="3845412" cy="1814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9F1D67-D519-4F49-98B4-43E69ABD9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680" y="2004060"/>
                <a:ext cx="3845412" cy="18142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E687CE-5086-4FFE-A9D6-8F73EAA7223A}"/>
              </a:ext>
            </a:extLst>
          </p:cNvPr>
          <p:cNvCxnSpPr>
            <a:cxnSpLocks/>
          </p:cNvCxnSpPr>
          <p:nvPr/>
        </p:nvCxnSpPr>
        <p:spPr>
          <a:xfrm>
            <a:off x="3647090" y="1755228"/>
            <a:ext cx="3607150" cy="2044612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1667E2-2F01-4E32-ABF7-57258D702AA2}"/>
              </a:ext>
            </a:extLst>
          </p:cNvPr>
          <p:cNvCxnSpPr>
            <a:cxnSpLocks/>
          </p:cNvCxnSpPr>
          <p:nvPr/>
        </p:nvCxnSpPr>
        <p:spPr>
          <a:xfrm>
            <a:off x="3154532" y="2102069"/>
            <a:ext cx="3635151" cy="192224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96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6DC4C-0A00-E9B8-9708-3B2A277A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7309"/>
            <a:ext cx="10515600" cy="5539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representasi</a:t>
            </a:r>
            <a:r>
              <a:rPr lang="en-US" sz="2400" dirty="0"/>
              <a:t> data yang sangat </a:t>
            </a:r>
            <a:r>
              <a:rPr lang="en-US" sz="2400" dirty="0" err="1"/>
              <a:t>penting</a:t>
            </a:r>
            <a:r>
              <a:rPr lang="en-US" sz="2400" dirty="0"/>
              <a:t> dan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informatika</a:t>
            </a:r>
            <a:r>
              <a:rPr lang="en-US" sz="2400" dirty="0"/>
              <a:t>, </a:t>
            </a:r>
            <a:r>
              <a:rPr lang="en-US" sz="2400" dirty="0" err="1"/>
              <a:t>antara</a:t>
            </a:r>
            <a:r>
              <a:rPr lang="en-US" sz="2400" dirty="0"/>
              <a:t> lain: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1. </a:t>
            </a:r>
            <a:r>
              <a:rPr lang="en-US" sz="2400" b="1" dirty="0" err="1"/>
              <a:t>Representasi</a:t>
            </a:r>
            <a:r>
              <a:rPr lang="en-US" sz="2400" b="1" dirty="0"/>
              <a:t> </a:t>
            </a:r>
            <a:r>
              <a:rPr lang="en-US" sz="2400" b="1" dirty="0" err="1"/>
              <a:t>graf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matriks</a:t>
            </a:r>
            <a:endParaRPr lang="en-US" sz="2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C738A-99F7-6B8F-3D63-E3AC3BC6A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18" y="2283664"/>
            <a:ext cx="7421182" cy="3491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82B238-40E0-1008-6DA5-E55CBD98F3BF}"/>
              </a:ext>
            </a:extLst>
          </p:cNvPr>
          <p:cNvSpPr txBox="1"/>
          <p:nvPr/>
        </p:nvSpPr>
        <p:spPr>
          <a:xfrm>
            <a:off x="2244437" y="5544346"/>
            <a:ext cx="670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graf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48634-C49A-9EE9-8D8C-64494BA641C7}"/>
              </a:ext>
            </a:extLst>
          </p:cNvPr>
          <p:cNvSpPr txBox="1"/>
          <p:nvPr/>
        </p:nvSpPr>
        <p:spPr>
          <a:xfrm>
            <a:off x="6818267" y="5599882"/>
            <a:ext cx="1111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matriks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0F967-71F7-91DE-9791-779A68125E06}"/>
              </a:ext>
            </a:extLst>
          </p:cNvPr>
          <p:cNvSpPr/>
          <p:nvPr/>
        </p:nvSpPr>
        <p:spPr>
          <a:xfrm>
            <a:off x="7823199" y="3004457"/>
            <a:ext cx="445469" cy="30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167DA7-6949-2416-34D9-3C59CBB21236}"/>
              </a:ext>
            </a:extLst>
          </p:cNvPr>
          <p:cNvSpPr/>
          <p:nvPr/>
        </p:nvSpPr>
        <p:spPr>
          <a:xfrm>
            <a:off x="6799278" y="3480615"/>
            <a:ext cx="445469" cy="30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3BFB75-461E-BA19-7040-8CFCD3046DBB}"/>
              </a:ext>
            </a:extLst>
          </p:cNvPr>
          <p:cNvSpPr/>
          <p:nvPr/>
        </p:nvSpPr>
        <p:spPr>
          <a:xfrm>
            <a:off x="6305791" y="4029421"/>
            <a:ext cx="445469" cy="30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B84515-6508-EEE8-FB8B-440B6896CA67}"/>
              </a:ext>
            </a:extLst>
          </p:cNvPr>
          <p:cNvSpPr/>
          <p:nvPr/>
        </p:nvSpPr>
        <p:spPr>
          <a:xfrm>
            <a:off x="7804210" y="4029420"/>
            <a:ext cx="445469" cy="30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007C5-097F-CAC2-8AC7-8C114D73D289}"/>
              </a:ext>
            </a:extLst>
          </p:cNvPr>
          <p:cNvSpPr/>
          <p:nvPr/>
        </p:nvSpPr>
        <p:spPr>
          <a:xfrm>
            <a:off x="5650531" y="5043713"/>
            <a:ext cx="445469" cy="30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FC884F-ACB5-0004-3222-1883E4158965}"/>
              </a:ext>
            </a:extLst>
          </p:cNvPr>
          <p:cNvSpPr/>
          <p:nvPr/>
        </p:nvSpPr>
        <p:spPr>
          <a:xfrm>
            <a:off x="6751260" y="5061611"/>
            <a:ext cx="445469" cy="307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16381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4A1D0-6D2C-8760-CA0C-8B067A579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40229"/>
            <a:ext cx="10515600" cy="543673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</a:t>
            </a:r>
            <a:r>
              <a:rPr lang="en-US" b="1" dirty="0" err="1"/>
              <a:t>Representasi</a:t>
            </a:r>
            <a:r>
              <a:rPr lang="en-US" b="1" dirty="0"/>
              <a:t> </a:t>
            </a:r>
            <a:r>
              <a:rPr lang="en-US" b="1" dirty="0" err="1"/>
              <a:t>citra</a:t>
            </a:r>
            <a:r>
              <a:rPr lang="en-US" b="1" dirty="0"/>
              <a:t> digital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A803C-407E-BE42-7EC4-3B49994A7111}"/>
              </a:ext>
            </a:extLst>
          </p:cNvPr>
          <p:cNvSpPr/>
          <p:nvPr/>
        </p:nvSpPr>
        <p:spPr>
          <a:xfrm>
            <a:off x="6378711" y="2992772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127  127  129  124  127  133  131  133  127</a:t>
            </a:r>
          </a:p>
          <a:p>
            <a:r>
              <a:rPr lang="en-US" sz="1400" dirty="0"/>
              <a:t>  130  133  128  128  130  130  127  128  137</a:t>
            </a:r>
          </a:p>
          <a:p>
            <a:r>
              <a:rPr lang="en-US" sz="1400" dirty="0"/>
              <a:t>  128  125  130  129  127  130  127  123  130</a:t>
            </a:r>
          </a:p>
          <a:p>
            <a:r>
              <a:rPr lang="en-US" sz="1400" dirty="0"/>
              <a:t>  129  132  130  128  126  131  129  131  130</a:t>
            </a:r>
          </a:p>
          <a:p>
            <a:r>
              <a:rPr lang="en-US" sz="1400" dirty="0"/>
              <a:t>  124  130  129  127  122  128  131  129  131</a:t>
            </a:r>
          </a:p>
          <a:p>
            <a:r>
              <a:rPr lang="en-US" sz="1400" dirty="0"/>
              <a:t>  123  127  129  128  129  130  127  131  132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B5686F-079F-79EF-60E5-83350CFEB786}"/>
              </a:ext>
            </a:extLst>
          </p:cNvPr>
          <p:cNvSpPr/>
          <p:nvPr/>
        </p:nvSpPr>
        <p:spPr>
          <a:xfrm>
            <a:off x="6471239" y="2992772"/>
            <a:ext cx="3243943" cy="1446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E5824F-A22F-93A2-282A-4D7D6B0E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70" y="1813987"/>
            <a:ext cx="3656488" cy="365648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F91F8B4-948D-B6EB-1128-3545100075AE}"/>
              </a:ext>
            </a:extLst>
          </p:cNvPr>
          <p:cNvSpPr/>
          <p:nvPr/>
        </p:nvSpPr>
        <p:spPr>
          <a:xfrm>
            <a:off x="3585029" y="4020457"/>
            <a:ext cx="435428" cy="2322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880794-2E3B-20A2-E152-87882E991529}"/>
              </a:ext>
            </a:extLst>
          </p:cNvPr>
          <p:cNvCxnSpPr/>
          <p:nvPr/>
        </p:nvCxnSpPr>
        <p:spPr>
          <a:xfrm flipV="1">
            <a:off x="4020457" y="2992772"/>
            <a:ext cx="2450782" cy="102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6E5F42-914D-2D43-C834-23A6303E86A6}"/>
              </a:ext>
            </a:extLst>
          </p:cNvPr>
          <p:cNvCxnSpPr/>
          <p:nvPr/>
        </p:nvCxnSpPr>
        <p:spPr>
          <a:xfrm>
            <a:off x="4020457" y="4252686"/>
            <a:ext cx="2450782" cy="186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9D0268-86B8-E9A4-2FDE-C41A04892D11}"/>
              </a:ext>
            </a:extLst>
          </p:cNvPr>
          <p:cNvSpPr txBox="1"/>
          <p:nvPr/>
        </p:nvSpPr>
        <p:spPr>
          <a:xfrm>
            <a:off x="2899711" y="5801728"/>
            <a:ext cx="748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Grayscale image </a:t>
            </a:r>
            <a:r>
              <a:rPr lang="en-US" sz="2400" dirty="0"/>
              <a:t>(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0 </a:t>
            </a:r>
            <a:r>
              <a:rPr lang="en-US" sz="2400" dirty="0" err="1"/>
              <a:t>sampai</a:t>
            </a:r>
            <a:r>
              <a:rPr lang="en-US" sz="2400" dirty="0"/>
              <a:t> 255)</a:t>
            </a:r>
          </a:p>
        </p:txBody>
      </p:sp>
    </p:spTree>
    <p:extLst>
      <p:ext uri="{BB962C8B-B14F-4D97-AF65-F5344CB8AC3E}">
        <p14:creationId xmlns:p14="http://schemas.microsoft.com/office/powerpoint/2010/main" val="288577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08111-B19E-0852-04D1-12DB8C649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1" y="1054181"/>
            <a:ext cx="11019158" cy="4749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438B6-1049-9CA9-031A-0E77615FBC87}"/>
              </a:ext>
            </a:extLst>
          </p:cNvPr>
          <p:cNvSpPr txBox="1"/>
          <p:nvPr/>
        </p:nvSpPr>
        <p:spPr>
          <a:xfrm>
            <a:off x="3855675" y="5934394"/>
            <a:ext cx="448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binary image </a:t>
            </a:r>
            <a:r>
              <a:rPr lang="en-US" sz="2400" dirty="0"/>
              <a:t>(1 = </a:t>
            </a:r>
            <a:r>
              <a:rPr lang="en-US" sz="2400" dirty="0" err="1"/>
              <a:t>putih</a:t>
            </a:r>
            <a:r>
              <a:rPr lang="en-US" sz="2400" dirty="0"/>
              <a:t>, 0 = </a:t>
            </a:r>
            <a:r>
              <a:rPr lang="en-US" sz="2400" dirty="0" err="1"/>
              <a:t>hitam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6134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328F0-A0EB-93DE-6694-3319B48E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563663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Matriks</a:t>
            </a:r>
            <a:r>
              <a:rPr lang="en-US" b="1" dirty="0"/>
              <a:t> kernel di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i="1" dirty="0"/>
              <a:t>deep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FC3D7-358E-5A6C-6391-E0E948416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7" y="1320276"/>
            <a:ext cx="8450771" cy="52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8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B778A-F732-36BB-A064-046C546FE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0436"/>
            <a:ext cx="10515600" cy="54565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4. </a:t>
            </a:r>
            <a:r>
              <a:rPr lang="en-US" b="1" dirty="0" err="1"/>
              <a:t>Representasi</a:t>
            </a:r>
            <a:r>
              <a:rPr lang="en-US" b="1" dirty="0"/>
              <a:t> </a:t>
            </a:r>
            <a:r>
              <a:rPr lang="en-US" b="1" dirty="0" err="1"/>
              <a:t>mastriks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persamaan</a:t>
            </a:r>
            <a:r>
              <a:rPr lang="en-US" b="1" dirty="0"/>
              <a:t> linier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7F11DA-95FF-55D8-A7E0-48FA3CDC5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2221" y="1603230"/>
            <a:ext cx="6304992" cy="182577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A3C69BC-F598-5436-3EFC-F6F791D24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6562" y="4311794"/>
            <a:ext cx="8217620" cy="198436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EB3FCC0-5155-33C4-76D5-EA8BCA93A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1739" y="2277448"/>
            <a:ext cx="1476080" cy="41715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4A4AB28-3A51-6EA9-CBCE-5EE1462B3648}"/>
              </a:ext>
            </a:extLst>
          </p:cNvPr>
          <p:cNvSpPr/>
          <p:nvPr/>
        </p:nvSpPr>
        <p:spPr>
          <a:xfrm>
            <a:off x="8492836" y="2307539"/>
            <a:ext cx="955964" cy="2386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E2FCC7A-7C02-4AC0-5F5E-DB062ED52B92}"/>
              </a:ext>
            </a:extLst>
          </p:cNvPr>
          <p:cNvSpPr/>
          <p:nvPr/>
        </p:nvSpPr>
        <p:spPr>
          <a:xfrm>
            <a:off x="10190452" y="2978727"/>
            <a:ext cx="318654" cy="9836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1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1001</Words>
  <Application>Microsoft Office PowerPoint</Application>
  <PresentationFormat>Widescreen</PresentationFormat>
  <Paragraphs>197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Office Theme</vt:lpstr>
      <vt:lpstr>Review Matriks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Trace sebuah Matriks</vt:lpstr>
      <vt:lpstr>Sifat-sifat Operasi Aritmetika Matriks</vt:lpstr>
      <vt:lpstr>PowerPoint Presentation</vt:lpstr>
      <vt:lpstr>Matriks Identitas</vt:lpstr>
      <vt:lpstr>PowerPoint Presentation</vt:lpstr>
      <vt:lpstr>Matriks Balikan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Matriks</dc:title>
  <dc:creator>Rinaldi Munir</dc:creator>
  <cp:lastModifiedBy>Dr. Ir. Rinaldi, M.T.</cp:lastModifiedBy>
  <cp:revision>28</cp:revision>
  <dcterms:created xsi:type="dcterms:W3CDTF">2020-08-08T08:21:35Z</dcterms:created>
  <dcterms:modified xsi:type="dcterms:W3CDTF">2023-08-23T07:51:52Z</dcterms:modified>
</cp:coreProperties>
</file>