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ebp" ContentType="image/webp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4" r:id="rId3"/>
    <p:sldId id="334" r:id="rId4"/>
    <p:sldId id="322" r:id="rId5"/>
    <p:sldId id="335" r:id="rId6"/>
    <p:sldId id="286" r:id="rId7"/>
    <p:sldId id="287" r:id="rId8"/>
    <p:sldId id="291" r:id="rId9"/>
    <p:sldId id="301" r:id="rId10"/>
    <p:sldId id="302" r:id="rId11"/>
    <p:sldId id="303" r:id="rId12"/>
    <p:sldId id="318" r:id="rId13"/>
    <p:sldId id="317" r:id="rId14"/>
    <p:sldId id="320" r:id="rId15"/>
    <p:sldId id="316" r:id="rId16"/>
    <p:sldId id="319" r:id="rId17"/>
    <p:sldId id="321" r:id="rId18"/>
    <p:sldId id="304" r:id="rId19"/>
    <p:sldId id="300" r:id="rId20"/>
    <p:sldId id="340" r:id="rId21"/>
    <p:sldId id="341" r:id="rId22"/>
    <p:sldId id="342" r:id="rId23"/>
    <p:sldId id="323" r:id="rId24"/>
    <p:sldId id="324" r:id="rId25"/>
    <p:sldId id="325" r:id="rId26"/>
    <p:sldId id="327" r:id="rId27"/>
    <p:sldId id="336" r:id="rId28"/>
    <p:sldId id="326" r:id="rId29"/>
    <p:sldId id="337" r:id="rId30"/>
    <p:sldId id="338" r:id="rId31"/>
    <p:sldId id="339" r:id="rId32"/>
    <p:sldId id="346" r:id="rId33"/>
    <p:sldId id="345" r:id="rId34"/>
    <p:sldId id="347" r:id="rId35"/>
    <p:sldId id="356" r:id="rId36"/>
    <p:sldId id="306" r:id="rId37"/>
    <p:sldId id="309" r:id="rId38"/>
    <p:sldId id="310" r:id="rId39"/>
    <p:sldId id="307" r:id="rId40"/>
    <p:sldId id="308" r:id="rId41"/>
    <p:sldId id="314" r:id="rId42"/>
    <p:sldId id="315" r:id="rId43"/>
    <p:sldId id="344" r:id="rId44"/>
    <p:sldId id="348" r:id="rId45"/>
    <p:sldId id="350" r:id="rId46"/>
    <p:sldId id="351" r:id="rId47"/>
    <p:sldId id="352" r:id="rId48"/>
    <p:sldId id="353" r:id="rId49"/>
    <p:sldId id="354" r:id="rId50"/>
    <p:sldId id="355" r:id="rId51"/>
  </p:sldIdLst>
  <p:sldSz cx="9144000" cy="6858000" type="screen4x3"/>
  <p:notesSz cx="6858000" cy="9144000"/>
  <p:defaultTextStyle>
    <a:defPPr>
      <a:defRPr lang="id-ID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  <a:srgbClr val="169FB2"/>
    <a:srgbClr val="24CDE4"/>
    <a:srgbClr val="53247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1452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id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07E90B-3E22-4268-A683-ECE9B1D777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46E2E9-2DBF-4E4F-947A-C46D46675880}" type="datetimeFigureOut">
              <a:rPr lang="id-ID"/>
              <a:pPr>
                <a:defRPr/>
              </a:pPr>
              <a:t>23/08/2023</a:t>
            </a:fld>
            <a:endParaRPr lang="id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792F17-5167-42AD-89B0-32F716986F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50F7B5-5194-4BA2-9995-8AECF6C1EA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14E7D6-9C7A-442C-A1D6-FE824427D688}" type="slidenum">
              <a:rPr lang="id-ID" altLang="en-US"/>
              <a:pPr>
                <a:defRPr/>
              </a:pPr>
              <a:t>‹#›</a:t>
            </a:fld>
            <a:endParaRPr lang="id-ID" altLang="en-US"/>
          </a:p>
        </p:txBody>
      </p:sp>
    </p:spTree>
    <p:extLst>
      <p:ext uri="{BB962C8B-B14F-4D97-AF65-F5344CB8AC3E}">
        <p14:creationId xmlns:p14="http://schemas.microsoft.com/office/powerpoint/2010/main" val="37538165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D82B40-DE86-4C81-BC74-B00B02D39D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C6E4D9-99B4-4DAF-ADF0-E7D6CA425A7E}" type="datetimeFigureOut">
              <a:rPr lang="id-ID"/>
              <a:pPr>
                <a:defRPr/>
              </a:pPr>
              <a:t>23/08/2023</a:t>
            </a:fld>
            <a:endParaRPr lang="id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168659-4672-4AFA-9ABD-9A3D7D1F30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D19DA4-F406-4A74-948D-D47B10581D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E03F8A-8ADB-4FC8-A809-43B8D6C66FED}" type="slidenum">
              <a:rPr lang="id-ID" altLang="en-US"/>
              <a:pPr>
                <a:defRPr/>
              </a:pPr>
              <a:t>‹#›</a:t>
            </a:fld>
            <a:endParaRPr lang="id-ID" altLang="en-US"/>
          </a:p>
        </p:txBody>
      </p:sp>
    </p:spTree>
    <p:extLst>
      <p:ext uri="{BB962C8B-B14F-4D97-AF65-F5344CB8AC3E}">
        <p14:creationId xmlns:p14="http://schemas.microsoft.com/office/powerpoint/2010/main" val="32556012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4BAAFD-0454-4F07-9C99-AE2800BE94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5AD539-DDD9-49CC-A063-6B6E63D86724}" type="datetimeFigureOut">
              <a:rPr lang="id-ID"/>
              <a:pPr>
                <a:defRPr/>
              </a:pPr>
              <a:t>23/08/2023</a:t>
            </a:fld>
            <a:endParaRPr lang="id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91520-ADFB-40B3-A4F0-CDA78DFE72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90ADAC-8B33-4F11-9E76-E9A5658375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871B7A-F458-40B2-B29B-409B0E5E29AF}" type="slidenum">
              <a:rPr lang="id-ID" altLang="en-US"/>
              <a:pPr>
                <a:defRPr/>
              </a:pPr>
              <a:t>‹#›</a:t>
            </a:fld>
            <a:endParaRPr lang="id-ID" altLang="en-US"/>
          </a:p>
        </p:txBody>
      </p:sp>
    </p:spTree>
    <p:extLst>
      <p:ext uri="{BB962C8B-B14F-4D97-AF65-F5344CB8AC3E}">
        <p14:creationId xmlns:p14="http://schemas.microsoft.com/office/powerpoint/2010/main" val="14862686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D14C2A-B248-462B-BFD2-9BD6704E1F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0071EC-02BD-4451-A513-FF3F09D77899}" type="datetimeFigureOut">
              <a:rPr lang="id-ID"/>
              <a:pPr>
                <a:defRPr/>
              </a:pPr>
              <a:t>23/08/2023</a:t>
            </a:fld>
            <a:endParaRPr lang="id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14B2A2-70E9-4CE6-B364-B6DB58EBA6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458532-ABAC-4BA4-A242-DA969651D8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E12126-576C-4532-9300-E9996B92BB01}" type="slidenum">
              <a:rPr lang="id-ID" altLang="en-US"/>
              <a:pPr>
                <a:defRPr/>
              </a:pPr>
              <a:t>‹#›</a:t>
            </a:fld>
            <a:endParaRPr lang="id-ID" altLang="en-US"/>
          </a:p>
        </p:txBody>
      </p:sp>
    </p:spTree>
    <p:extLst>
      <p:ext uri="{BB962C8B-B14F-4D97-AF65-F5344CB8AC3E}">
        <p14:creationId xmlns:p14="http://schemas.microsoft.com/office/powerpoint/2010/main" val="20775150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9A2F0F-3BCA-4417-868D-E77D2249C9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EA3CB7-17D3-47D0-BC71-6B54CA48C09B}" type="datetimeFigureOut">
              <a:rPr lang="id-ID"/>
              <a:pPr>
                <a:defRPr/>
              </a:pPr>
              <a:t>23/08/2023</a:t>
            </a:fld>
            <a:endParaRPr lang="id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B094F8-3028-4B2B-8402-96370502C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5F97A0-9D6D-42BB-A8A7-07D7C2BDB0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A5396B-C3FF-4BC2-BE96-3351C3D0A482}" type="slidenum">
              <a:rPr lang="id-ID" altLang="en-US"/>
              <a:pPr>
                <a:defRPr/>
              </a:pPr>
              <a:t>‹#›</a:t>
            </a:fld>
            <a:endParaRPr lang="id-ID" altLang="en-US"/>
          </a:p>
        </p:txBody>
      </p:sp>
    </p:spTree>
    <p:extLst>
      <p:ext uri="{BB962C8B-B14F-4D97-AF65-F5344CB8AC3E}">
        <p14:creationId xmlns:p14="http://schemas.microsoft.com/office/powerpoint/2010/main" val="40258791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AED7EB2-8092-489C-83E0-0B640EDA13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C00F47-28D8-4247-B107-BBE0D560AF85}" type="datetimeFigureOut">
              <a:rPr lang="id-ID"/>
              <a:pPr>
                <a:defRPr/>
              </a:pPr>
              <a:t>23/08/2023</a:t>
            </a:fld>
            <a:endParaRPr lang="id-ID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2A6DAB9-F08E-45AE-B3A5-3D05E152EB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D739AD8-2B43-44A2-B33D-1BC8FC78AE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27A9C8-7F49-44A5-883E-82529576346B}" type="slidenum">
              <a:rPr lang="id-ID" altLang="en-US"/>
              <a:pPr>
                <a:defRPr/>
              </a:pPr>
              <a:t>‹#›</a:t>
            </a:fld>
            <a:endParaRPr lang="id-ID" altLang="en-US"/>
          </a:p>
        </p:txBody>
      </p:sp>
    </p:spTree>
    <p:extLst>
      <p:ext uri="{BB962C8B-B14F-4D97-AF65-F5344CB8AC3E}">
        <p14:creationId xmlns:p14="http://schemas.microsoft.com/office/powerpoint/2010/main" val="32223094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21E82EAE-1082-4DE7-A14C-EFC3741E67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38FE40-605A-43D4-B34A-A80F5B02BCC5}" type="datetimeFigureOut">
              <a:rPr lang="id-ID"/>
              <a:pPr>
                <a:defRPr/>
              </a:pPr>
              <a:t>23/08/2023</a:t>
            </a:fld>
            <a:endParaRPr lang="id-ID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D181C5BE-5658-44FC-B13D-1949C194B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EC7064F-A78B-448E-B5D1-32D3A1B736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5C1B79-0FE0-48E8-9454-15762105C9DF}" type="slidenum">
              <a:rPr lang="id-ID" altLang="en-US"/>
              <a:pPr>
                <a:defRPr/>
              </a:pPr>
              <a:t>‹#›</a:t>
            </a:fld>
            <a:endParaRPr lang="id-ID" altLang="en-US"/>
          </a:p>
        </p:txBody>
      </p:sp>
    </p:spTree>
    <p:extLst>
      <p:ext uri="{BB962C8B-B14F-4D97-AF65-F5344CB8AC3E}">
        <p14:creationId xmlns:p14="http://schemas.microsoft.com/office/powerpoint/2010/main" val="27659376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DB2C2E3E-19C2-4B63-8701-804335C225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7AB886-24D7-4F89-B7C9-6E6FECB33B4A}" type="datetimeFigureOut">
              <a:rPr lang="id-ID"/>
              <a:pPr>
                <a:defRPr/>
              </a:pPr>
              <a:t>23/08/2023</a:t>
            </a:fld>
            <a:endParaRPr lang="id-ID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8D98E4E0-BB9C-419D-86DC-7FB1E6928A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97E91257-3D74-427A-8A43-2A99DEFCF7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74EE1E-8880-48EA-9F6F-976884968712}" type="slidenum">
              <a:rPr lang="id-ID" altLang="en-US"/>
              <a:pPr>
                <a:defRPr/>
              </a:pPr>
              <a:t>‹#›</a:t>
            </a:fld>
            <a:endParaRPr lang="id-ID" altLang="en-US"/>
          </a:p>
        </p:txBody>
      </p:sp>
    </p:spTree>
    <p:extLst>
      <p:ext uri="{BB962C8B-B14F-4D97-AF65-F5344CB8AC3E}">
        <p14:creationId xmlns:p14="http://schemas.microsoft.com/office/powerpoint/2010/main" val="1544923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9A95D198-7F20-436C-B33F-8690462BB0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800D01-1544-4F0F-95D2-DF8325E0888F}" type="datetimeFigureOut">
              <a:rPr lang="id-ID"/>
              <a:pPr>
                <a:defRPr/>
              </a:pPr>
              <a:t>23/08/2023</a:t>
            </a:fld>
            <a:endParaRPr lang="id-ID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8E5F5BB0-5BAE-4ECC-96E5-54D1A1AEB8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7204616B-E36E-4017-8633-C73028899D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840402-5D89-40F3-AAA1-91D86B72FCB9}" type="slidenum">
              <a:rPr lang="id-ID" altLang="en-US"/>
              <a:pPr>
                <a:defRPr/>
              </a:pPr>
              <a:t>‹#›</a:t>
            </a:fld>
            <a:endParaRPr lang="id-ID" altLang="en-US"/>
          </a:p>
        </p:txBody>
      </p:sp>
    </p:spTree>
    <p:extLst>
      <p:ext uri="{BB962C8B-B14F-4D97-AF65-F5344CB8AC3E}">
        <p14:creationId xmlns:p14="http://schemas.microsoft.com/office/powerpoint/2010/main" val="41267462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8D0FC7B-C4C2-4BC4-8F92-CFD903DEDA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7AF517-F2EE-4FC9-85C7-3F189D6EC6C4}" type="datetimeFigureOut">
              <a:rPr lang="id-ID"/>
              <a:pPr>
                <a:defRPr/>
              </a:pPr>
              <a:t>23/08/2023</a:t>
            </a:fld>
            <a:endParaRPr lang="id-ID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49558443-7717-411F-B69B-9BB09D0DC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F952F76-5FBC-4B42-A94D-0D666C4B3E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EE5D23-0EC8-466B-B5D9-E5A24F586EE5}" type="slidenum">
              <a:rPr lang="id-ID" altLang="en-US"/>
              <a:pPr>
                <a:defRPr/>
              </a:pPr>
              <a:t>‹#›</a:t>
            </a:fld>
            <a:endParaRPr lang="id-ID" altLang="en-US"/>
          </a:p>
        </p:txBody>
      </p:sp>
    </p:spTree>
    <p:extLst>
      <p:ext uri="{BB962C8B-B14F-4D97-AF65-F5344CB8AC3E}">
        <p14:creationId xmlns:p14="http://schemas.microsoft.com/office/powerpoint/2010/main" val="29315340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d-ID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46339C50-9D4D-4633-BAE9-8FE309785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61FBCF-A560-49E3-A8B3-3A93A77B531E}" type="datetimeFigureOut">
              <a:rPr lang="id-ID"/>
              <a:pPr>
                <a:defRPr/>
              </a:pPr>
              <a:t>23/08/2023</a:t>
            </a:fld>
            <a:endParaRPr lang="id-ID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38C8F60-6784-46DD-9A0A-CA47358EAE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BB458ED-F299-4904-BF4E-F0F2996345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7D1E6E-D052-4C36-A5DC-C3120A8331E7}" type="slidenum">
              <a:rPr lang="id-ID" altLang="en-US"/>
              <a:pPr>
                <a:defRPr/>
              </a:pPr>
              <a:t>‹#›</a:t>
            </a:fld>
            <a:endParaRPr lang="id-ID" altLang="en-US"/>
          </a:p>
        </p:txBody>
      </p:sp>
    </p:spTree>
    <p:extLst>
      <p:ext uri="{BB962C8B-B14F-4D97-AF65-F5344CB8AC3E}">
        <p14:creationId xmlns:p14="http://schemas.microsoft.com/office/powerpoint/2010/main" val="12795278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CDE95927-C884-44B5-AE40-F00A5F1D9309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id-ID" altLang="en-US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85EB940E-F73F-483C-B524-4B440B0C92E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id-ID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4F12F3-8CA6-472C-BC8E-2235EC930C7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E6DCECAF-6BC0-4F15-BD2E-483FB8DFFEAE}" type="datetimeFigureOut">
              <a:rPr lang="id-ID"/>
              <a:pPr>
                <a:defRPr/>
              </a:pPr>
              <a:t>23/08/2023</a:t>
            </a:fld>
            <a:endParaRPr lang="id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30319B-E66C-480D-9A1A-0F982C4218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id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37A120-E188-4844-BCA7-206B02712F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64499190-CB8F-41E9-8FC8-183D60457045}" type="slidenum">
              <a:rPr lang="id-ID" altLang="en-US"/>
              <a:pPr>
                <a:defRPr/>
              </a:pPr>
              <a:t>‹#›</a:t>
            </a:fld>
            <a:endParaRPr lang="id-ID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d-ID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eometricalgebra.net/quaternions.html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dimas347.wordpress.com/2009/06/28/" TargetMode="Externa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hadowsystem.com/page/20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medium.com/machine-learning-world/feature-extraction-and-similar-image-search-with-opencv-for-newbies-3c59796bf774" TargetMode="Externa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informatika.stei.itb.ac.id/~rinaldi.munir/" TargetMode="External"/><Relationship Id="rId2" Type="http://schemas.openxmlformats.org/officeDocument/2006/relationships/hyperlink" Target="http://informatika.stei.itb.ac.id/~rinaldi.munir/AljabarGeometri/algeo.htm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ebp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mailto:rinaldi.Munir@itb.ac.id" TargetMode="External"/><Relationship Id="rId7" Type="http://schemas.openxmlformats.org/officeDocument/2006/relationships/hyperlink" Target="http://www.facebook.com/rinaldi.munir" TargetMode="External"/><Relationship Id="rId2" Type="http://schemas.openxmlformats.org/officeDocument/2006/relationships/hyperlink" Target="mailto:Rinaldi@informatika.org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catatankriptografi.wordpress.com/" TargetMode="External"/><Relationship Id="rId5" Type="http://schemas.openxmlformats.org/officeDocument/2006/relationships/hyperlink" Target="http://rinaldimunir.wordpress.com/" TargetMode="External"/><Relationship Id="rId4" Type="http://schemas.openxmlformats.org/officeDocument/2006/relationships/hyperlink" Target="http://informatika.stei.itb.ac.id/~rinaldi.munir" TargetMode="Externa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mailto:judhi@stei.itb.ac.id" TargetMode="External"/><Relationship Id="rId2" Type="http://schemas.openxmlformats.org/officeDocument/2006/relationships/hyperlink" Target="mailto:judhi@informatika.org" TargetMode="Externa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mailto:judhi@stei.itb.ac.id" TargetMode="External"/><Relationship Id="rId2" Type="http://schemas.openxmlformats.org/officeDocument/2006/relationships/hyperlink" Target="mailto:utama@informatika.org" TargetMode="Externa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hyperlink" Target="https://en.wikipedia.org/wiki/Geometry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>
            <a:extLst>
              <a:ext uri="{FF2B5EF4-FFF2-40B4-BE49-F238E27FC236}">
                <a16:creationId xmlns:a16="http://schemas.microsoft.com/office/drawing/2014/main" id="{F62DA532-EBA7-4261-BA27-77677236DE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9388" y="2500313"/>
            <a:ext cx="8464550" cy="785812"/>
          </a:xfrm>
        </p:spPr>
        <p:txBody>
          <a:bodyPr/>
          <a:lstStyle/>
          <a:p>
            <a:pPr algn="r"/>
            <a:r>
              <a:rPr lang="en-AU" altLang="en-US" sz="4800" b="1">
                <a:solidFill>
                  <a:srgbClr val="00B050"/>
                </a:solidFill>
              </a:rPr>
              <a:t>Pengantar Aljabar Linier &amp; Geometri</a:t>
            </a:r>
            <a:endParaRPr lang="en-AU" altLang="en-US" sz="3500">
              <a:solidFill>
                <a:srgbClr val="00B050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F071100-F248-43A9-9B2F-D5D353444BC6}"/>
              </a:ext>
            </a:extLst>
          </p:cNvPr>
          <p:cNvSpPr txBox="1">
            <a:spLocks/>
          </p:cNvSpPr>
          <p:nvPr/>
        </p:nvSpPr>
        <p:spPr bwMode="auto">
          <a:xfrm>
            <a:off x="4929188" y="4786313"/>
            <a:ext cx="350043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en-US" sz="1400" b="1" dirty="0">
                <a:latin typeface="+mj-lt"/>
                <a:ea typeface="+mj-ea"/>
                <a:cs typeface="+mj-cs"/>
              </a:rPr>
              <a:t>RINALDI MUNIR</a:t>
            </a:r>
            <a:endParaRPr lang="id-ID" sz="1400" b="1" dirty="0">
              <a:latin typeface="+mj-lt"/>
              <a:ea typeface="+mj-ea"/>
              <a:cs typeface="+mj-cs"/>
            </a:endParaRPr>
          </a:p>
          <a:p>
            <a:pPr>
              <a:defRPr/>
            </a:pPr>
            <a:r>
              <a:rPr lang="id-ID" sz="1400" b="1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  <a:t> </a:t>
            </a:r>
            <a:br>
              <a:rPr lang="id-ID" sz="1400" b="1" dirty="0">
                <a:solidFill>
                  <a:srgbClr val="0070C0"/>
                </a:solidFill>
                <a:latin typeface="+mj-lt"/>
                <a:ea typeface="+mj-ea"/>
                <a:cs typeface="+mj-cs"/>
              </a:rPr>
            </a:br>
            <a:r>
              <a:rPr lang="en-US" sz="1000" b="1" dirty="0">
                <a:latin typeface="+mj-lt"/>
                <a:ea typeface="+mj-ea"/>
                <a:cs typeface="+mj-cs"/>
              </a:rPr>
              <a:t>Lab </a:t>
            </a:r>
            <a:r>
              <a:rPr lang="en-US" sz="1000" b="1" dirty="0" err="1">
                <a:latin typeface="+mj-lt"/>
                <a:ea typeface="+mj-ea"/>
                <a:cs typeface="+mj-cs"/>
              </a:rPr>
              <a:t>Ilmu</a:t>
            </a:r>
            <a:r>
              <a:rPr lang="en-US" sz="1000" b="1" dirty="0">
                <a:latin typeface="+mj-lt"/>
                <a:ea typeface="+mj-ea"/>
                <a:cs typeface="+mj-cs"/>
              </a:rPr>
              <a:t> </a:t>
            </a:r>
            <a:r>
              <a:rPr lang="en-US" sz="1000" b="1" dirty="0" err="1">
                <a:latin typeface="+mj-lt"/>
                <a:ea typeface="+mj-ea"/>
                <a:cs typeface="+mj-cs"/>
              </a:rPr>
              <a:t>dan</a:t>
            </a:r>
            <a:r>
              <a:rPr lang="en-US" sz="1000" b="1" dirty="0">
                <a:latin typeface="+mj-lt"/>
                <a:ea typeface="+mj-ea"/>
                <a:cs typeface="+mj-cs"/>
              </a:rPr>
              <a:t> </a:t>
            </a:r>
            <a:r>
              <a:rPr lang="en-US" sz="1000" b="1" dirty="0" err="1">
                <a:latin typeface="+mj-lt"/>
                <a:ea typeface="+mj-ea"/>
                <a:cs typeface="+mj-cs"/>
              </a:rPr>
              <a:t>Rekayasa</a:t>
            </a:r>
            <a:r>
              <a:rPr lang="en-US" sz="1000" b="1" dirty="0">
                <a:latin typeface="+mj-lt"/>
                <a:ea typeface="+mj-ea"/>
                <a:cs typeface="+mj-cs"/>
              </a:rPr>
              <a:t> </a:t>
            </a:r>
            <a:r>
              <a:rPr lang="en-US" sz="1000" b="1" dirty="0" err="1">
                <a:latin typeface="+mj-lt"/>
                <a:ea typeface="+mj-ea"/>
                <a:cs typeface="+mj-cs"/>
              </a:rPr>
              <a:t>Komputasi</a:t>
            </a:r>
            <a:r>
              <a:rPr lang="id-ID" sz="1000" b="1" dirty="0">
                <a:latin typeface="+mj-lt"/>
                <a:ea typeface="+mj-ea"/>
                <a:cs typeface="+mj-cs"/>
              </a:rPr>
              <a:t> </a:t>
            </a:r>
          </a:p>
          <a:p>
            <a:pPr>
              <a:defRPr/>
            </a:pPr>
            <a:r>
              <a:rPr lang="en-US" sz="1000" b="1" dirty="0" err="1">
                <a:latin typeface="+mj-lt"/>
                <a:ea typeface="+mj-ea"/>
                <a:cs typeface="+mj-cs"/>
              </a:rPr>
              <a:t>Kelompok</a:t>
            </a:r>
            <a:r>
              <a:rPr lang="en-US" sz="1000" b="1" dirty="0">
                <a:latin typeface="+mj-lt"/>
                <a:ea typeface="+mj-ea"/>
                <a:cs typeface="+mj-cs"/>
              </a:rPr>
              <a:t> </a:t>
            </a:r>
            <a:r>
              <a:rPr lang="en-US" sz="1000" b="1" dirty="0" err="1">
                <a:latin typeface="+mj-lt"/>
                <a:ea typeface="+mj-ea"/>
                <a:cs typeface="+mj-cs"/>
              </a:rPr>
              <a:t>Keahlian</a:t>
            </a:r>
            <a:r>
              <a:rPr lang="en-US" sz="1000" b="1" dirty="0">
                <a:latin typeface="+mj-lt"/>
                <a:ea typeface="+mj-ea"/>
                <a:cs typeface="+mj-cs"/>
              </a:rPr>
              <a:t> </a:t>
            </a:r>
            <a:r>
              <a:rPr lang="en-US" sz="1000" b="1" dirty="0" err="1">
                <a:latin typeface="+mj-lt"/>
                <a:ea typeface="+mj-ea"/>
                <a:cs typeface="+mj-cs"/>
              </a:rPr>
              <a:t>Informatika</a:t>
            </a:r>
            <a:r>
              <a:rPr lang="id-ID" sz="1000" b="1" dirty="0">
                <a:latin typeface="+mj-lt"/>
                <a:ea typeface="+mj-ea"/>
                <a:cs typeface="+mj-cs"/>
              </a:rPr>
              <a:t> </a:t>
            </a:r>
          </a:p>
          <a:p>
            <a:pPr>
              <a:defRPr/>
            </a:pPr>
            <a:endParaRPr lang="id-ID" sz="1000" b="1" dirty="0">
              <a:latin typeface="+mj-lt"/>
              <a:ea typeface="+mj-ea"/>
              <a:cs typeface="+mj-cs"/>
            </a:endParaRPr>
          </a:p>
          <a:p>
            <a:pPr>
              <a:defRPr/>
            </a:pPr>
            <a:r>
              <a:rPr lang="id-ID" sz="1000" b="1" dirty="0">
                <a:latin typeface="+mj-lt"/>
                <a:ea typeface="+mj-ea"/>
                <a:cs typeface="+mj-cs"/>
              </a:rPr>
              <a:t>Institut Teknologi Bandung</a:t>
            </a:r>
          </a:p>
          <a:p>
            <a:pPr>
              <a:defRPr/>
            </a:pPr>
            <a:endParaRPr lang="id-ID" sz="1000" b="1" dirty="0">
              <a:latin typeface="+mj-lt"/>
              <a:ea typeface="+mj-ea"/>
              <a:cs typeface="+mj-cs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E22EF153-F710-41BD-9DC6-52FEF6646F8D}"/>
              </a:ext>
            </a:extLst>
          </p:cNvPr>
          <p:cNvSpPr txBox="1">
            <a:spLocks/>
          </p:cNvSpPr>
          <p:nvPr/>
        </p:nvSpPr>
        <p:spPr bwMode="auto">
          <a:xfrm>
            <a:off x="6072188" y="1285875"/>
            <a:ext cx="2714625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endParaRPr lang="id-ID" sz="1400" dirty="0">
              <a:latin typeface="+mj-lt"/>
              <a:ea typeface="+mj-ea"/>
              <a:cs typeface="+mj-cs"/>
            </a:endParaRPr>
          </a:p>
          <a:p>
            <a:pPr>
              <a:defRPr/>
            </a:pPr>
            <a:r>
              <a:rPr lang="id-ID" sz="1100" dirty="0">
                <a:latin typeface="+mj-lt"/>
                <a:ea typeface="+mj-ea"/>
                <a:cs typeface="+mj-cs"/>
              </a:rPr>
              <a:t>INSTITUT TEKNOLOGI BANDUNG </a:t>
            </a:r>
          </a:p>
          <a:p>
            <a:pPr>
              <a:defRPr/>
            </a:pPr>
            <a:endParaRPr lang="id-ID" sz="1000" b="1" dirty="0">
              <a:latin typeface="+mj-lt"/>
              <a:ea typeface="+mj-ea"/>
              <a:cs typeface="+mj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0B2195A9-3F8F-4603-9644-6B07CFAB6632}"/>
              </a:ext>
            </a:extLst>
          </p:cNvPr>
          <p:cNvSpPr txBox="1">
            <a:spLocks/>
          </p:cNvSpPr>
          <p:nvPr/>
        </p:nvSpPr>
        <p:spPr bwMode="auto">
          <a:xfrm>
            <a:off x="6072188" y="785813"/>
            <a:ext cx="2357437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en-US" sz="1050" dirty="0">
                <a:latin typeface="+mj-lt"/>
                <a:ea typeface="+mj-ea"/>
                <a:cs typeface="+mj-cs"/>
              </a:rPr>
              <a:t>PROGRAM STUDI TEKNIK INFORMATIKA</a:t>
            </a:r>
          </a:p>
          <a:p>
            <a:pPr>
              <a:defRPr/>
            </a:pPr>
            <a:r>
              <a:rPr lang="en-US" sz="1050" dirty="0" err="1">
                <a:latin typeface="+mj-lt"/>
                <a:ea typeface="+mj-ea"/>
                <a:cs typeface="+mj-cs"/>
              </a:rPr>
              <a:t>Sekolah</a:t>
            </a:r>
            <a:r>
              <a:rPr lang="en-US" sz="1050" dirty="0">
                <a:latin typeface="+mj-lt"/>
                <a:ea typeface="+mj-ea"/>
                <a:cs typeface="+mj-cs"/>
              </a:rPr>
              <a:t> </a:t>
            </a:r>
            <a:r>
              <a:rPr lang="en-US" sz="1050" dirty="0" err="1">
                <a:latin typeface="+mj-lt"/>
                <a:ea typeface="+mj-ea"/>
                <a:cs typeface="+mj-cs"/>
              </a:rPr>
              <a:t>Teknik</a:t>
            </a:r>
            <a:r>
              <a:rPr lang="en-US" sz="1050" dirty="0">
                <a:latin typeface="+mj-lt"/>
                <a:ea typeface="+mj-ea"/>
                <a:cs typeface="+mj-cs"/>
              </a:rPr>
              <a:t> </a:t>
            </a:r>
            <a:r>
              <a:rPr lang="en-US" sz="1050" dirty="0" err="1">
                <a:latin typeface="+mj-lt"/>
                <a:ea typeface="+mj-ea"/>
                <a:cs typeface="+mj-cs"/>
              </a:rPr>
              <a:t>Elrektro</a:t>
            </a:r>
            <a:r>
              <a:rPr lang="en-US" sz="1050" dirty="0">
                <a:latin typeface="+mj-lt"/>
                <a:ea typeface="+mj-ea"/>
                <a:cs typeface="+mj-cs"/>
              </a:rPr>
              <a:t> </a:t>
            </a:r>
            <a:r>
              <a:rPr lang="en-US" sz="1050" dirty="0" err="1">
                <a:latin typeface="+mj-lt"/>
                <a:ea typeface="+mj-ea"/>
                <a:cs typeface="+mj-cs"/>
              </a:rPr>
              <a:t>dan</a:t>
            </a:r>
            <a:r>
              <a:rPr lang="en-US" sz="1050" dirty="0">
                <a:latin typeface="+mj-lt"/>
                <a:ea typeface="+mj-ea"/>
                <a:cs typeface="+mj-cs"/>
              </a:rPr>
              <a:t> </a:t>
            </a:r>
            <a:r>
              <a:rPr lang="en-US" sz="1050" dirty="0" err="1">
                <a:latin typeface="+mj-lt"/>
                <a:ea typeface="+mj-ea"/>
                <a:cs typeface="+mj-cs"/>
              </a:rPr>
              <a:t>Informatika</a:t>
            </a:r>
            <a:endParaRPr lang="id-ID" sz="1050" dirty="0">
              <a:latin typeface="+mj-lt"/>
              <a:ea typeface="+mj-ea"/>
              <a:cs typeface="+mj-cs"/>
            </a:endParaRPr>
          </a:p>
        </p:txBody>
      </p:sp>
      <p:sp>
        <p:nvSpPr>
          <p:cNvPr id="12" name="Oval 11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914A10A6-5CEC-4098-B7BA-038F25418175}"/>
              </a:ext>
            </a:extLst>
          </p:cNvPr>
          <p:cNvSpPr/>
          <p:nvPr/>
        </p:nvSpPr>
        <p:spPr>
          <a:xfrm>
            <a:off x="8215313" y="6357938"/>
            <a:ext cx="142875" cy="142875"/>
          </a:xfrm>
          <a:prstGeom prst="ellipse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id-ID"/>
          </a:p>
        </p:txBody>
      </p:sp>
      <p:sp>
        <p:nvSpPr>
          <p:cNvPr id="13" name="Oval 1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9887EF7-15B5-4B9D-A44E-4D39311D8BD7}"/>
              </a:ext>
            </a:extLst>
          </p:cNvPr>
          <p:cNvSpPr/>
          <p:nvPr/>
        </p:nvSpPr>
        <p:spPr>
          <a:xfrm>
            <a:off x="8501063" y="6357938"/>
            <a:ext cx="142875" cy="142875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id-ID"/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4EDE987A-BC39-43BF-B9B5-2A1826F3E76A}"/>
              </a:ext>
            </a:extLst>
          </p:cNvPr>
          <p:cNvCxnSpPr/>
          <p:nvPr/>
        </p:nvCxnSpPr>
        <p:spPr>
          <a:xfrm>
            <a:off x="1428750" y="3143250"/>
            <a:ext cx="6000750" cy="1588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Rectangle 59">
            <a:extLst>
              <a:ext uri="{FF2B5EF4-FFF2-40B4-BE49-F238E27FC236}">
                <a16:creationId xmlns:a16="http://schemas.microsoft.com/office/drawing/2014/main" id="{D0F47825-0625-40FA-8F06-95A10082395B}"/>
              </a:ext>
            </a:extLst>
          </p:cNvPr>
          <p:cNvSpPr/>
          <p:nvPr/>
        </p:nvSpPr>
        <p:spPr>
          <a:xfrm>
            <a:off x="2357438" y="3143250"/>
            <a:ext cx="2500312" cy="7143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id-ID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82009273-9C27-468E-AEBE-D08DFD0A31ED}"/>
              </a:ext>
            </a:extLst>
          </p:cNvPr>
          <p:cNvCxnSpPr/>
          <p:nvPr/>
        </p:nvCxnSpPr>
        <p:spPr>
          <a:xfrm>
            <a:off x="5000625" y="5072063"/>
            <a:ext cx="2428875" cy="1587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59" name="TextBox 13">
            <a:extLst>
              <a:ext uri="{FF2B5EF4-FFF2-40B4-BE49-F238E27FC236}">
                <a16:creationId xmlns:a16="http://schemas.microsoft.com/office/drawing/2014/main" id="{4AB11D9B-7DD6-4C9C-AF6D-502D8FB058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14563" y="3071813"/>
            <a:ext cx="1841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2060" name="Rectangle 14">
            <a:extLst>
              <a:ext uri="{FF2B5EF4-FFF2-40B4-BE49-F238E27FC236}">
                <a16:creationId xmlns:a16="http://schemas.microsoft.com/office/drawing/2014/main" id="{AB217C5D-99AC-4908-9FFF-18F38BD0BF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43125" y="3571875"/>
            <a:ext cx="4572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latin typeface="Arial" panose="020B0604020202020204" pitchFamily="34" charset="0"/>
              </a:rPr>
              <a:t>Bahan Kuliah IF2123 Aljabar Geometri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54CECF-2B2D-4B93-B004-46B44F5AC2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  <a:defRPr/>
            </a:pPr>
            <a:r>
              <a:rPr lang="en-US" dirty="0" err="1"/>
              <a:t>Membahas</a:t>
            </a:r>
            <a:r>
              <a:rPr lang="en-US" dirty="0"/>
              <a:t> </a:t>
            </a:r>
            <a:r>
              <a:rPr lang="en-US" dirty="0" err="1"/>
              <a:t>antara</a:t>
            </a:r>
            <a:r>
              <a:rPr lang="en-US" dirty="0"/>
              <a:t> lain: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dirty="0" err="1"/>
              <a:t>Aljabar</a:t>
            </a:r>
            <a:r>
              <a:rPr lang="en-US" dirty="0"/>
              <a:t> </a:t>
            </a:r>
            <a:r>
              <a:rPr lang="en-US" dirty="0" err="1"/>
              <a:t>kompleks</a:t>
            </a:r>
            <a:endParaRPr lang="en-US" dirty="0"/>
          </a:p>
          <a:p>
            <a:pPr marL="514350" indent="-514350">
              <a:buFont typeface="+mj-lt"/>
              <a:buAutoNum type="arabicPeriod"/>
              <a:defRPr/>
            </a:pPr>
            <a:r>
              <a:rPr lang="en-US" dirty="0" err="1"/>
              <a:t>Aljabar</a:t>
            </a:r>
            <a:r>
              <a:rPr lang="en-US" dirty="0"/>
              <a:t> quaternion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dirty="0" err="1"/>
              <a:t>Aljabar</a:t>
            </a:r>
            <a:r>
              <a:rPr lang="en-US" dirty="0"/>
              <a:t> </a:t>
            </a:r>
            <a:r>
              <a:rPr lang="en-US" dirty="0" err="1"/>
              <a:t>geometri</a:t>
            </a:r>
            <a:endParaRPr lang="en-US" dirty="0"/>
          </a:p>
          <a:p>
            <a:pPr marL="514350" indent="-514350">
              <a:buFont typeface="+mj-lt"/>
              <a:buAutoNum type="arabicPeriod"/>
              <a:defRPr/>
            </a:pPr>
            <a:r>
              <a:rPr lang="en-US" dirty="0" err="1"/>
              <a:t>Perkalian</a:t>
            </a:r>
            <a:r>
              <a:rPr lang="en-US" dirty="0"/>
              <a:t> </a:t>
            </a:r>
            <a:r>
              <a:rPr lang="en-US" dirty="0" err="1"/>
              <a:t>geometri</a:t>
            </a:r>
            <a:endParaRPr lang="en-US" dirty="0"/>
          </a:p>
          <a:p>
            <a:pPr marL="514350" indent="-514350">
              <a:buFont typeface="+mj-lt"/>
              <a:buAutoNum type="arabicPeriod"/>
              <a:defRPr/>
            </a:pPr>
            <a:r>
              <a:rPr lang="en-US" dirty="0" err="1"/>
              <a:t>Aplikasi</a:t>
            </a:r>
            <a:r>
              <a:rPr lang="en-US" dirty="0"/>
              <a:t> </a:t>
            </a:r>
            <a:r>
              <a:rPr lang="en-US" dirty="0" err="1"/>
              <a:t>aljabar</a:t>
            </a:r>
            <a:r>
              <a:rPr lang="en-US" dirty="0"/>
              <a:t> </a:t>
            </a:r>
            <a:r>
              <a:rPr lang="en-US" dirty="0" err="1"/>
              <a:t>geometri</a:t>
            </a:r>
            <a:endParaRPr lang="en-US" dirty="0"/>
          </a:p>
        </p:txBody>
      </p:sp>
      <p:sp>
        <p:nvSpPr>
          <p:cNvPr id="9219" name="AutoShape 2" descr="https://upload.wikimedia.org/wikiversity/en/thumb/5/52/Coord_planes_color_vector.svg/250px-Coord_planes_color_vector.svg.png">
            <a:extLst>
              <a:ext uri="{FF2B5EF4-FFF2-40B4-BE49-F238E27FC236}">
                <a16:creationId xmlns:a16="http://schemas.microsoft.com/office/drawing/2014/main" id="{C501BE5E-486B-4297-A393-8C3709F67AC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9220" name="Title 4">
            <a:extLst>
              <a:ext uri="{FF2B5EF4-FFF2-40B4-BE49-F238E27FC236}">
                <a16:creationId xmlns:a16="http://schemas.microsoft.com/office/drawing/2014/main" id="{14190BB7-8B52-4938-BA2D-CD314BE2EC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Aljabar Geometri</a:t>
            </a:r>
          </a:p>
        </p:txBody>
      </p:sp>
      <p:pic>
        <p:nvPicPr>
          <p:cNvPr id="9221" name="Picture 5">
            <a:extLst>
              <a:ext uri="{FF2B5EF4-FFF2-40B4-BE49-F238E27FC236}">
                <a16:creationId xmlns:a16="http://schemas.microsoft.com/office/drawing/2014/main" id="{EDBD57CE-B23B-4067-B212-4C5A3CAFE7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2222500"/>
            <a:ext cx="2884488" cy="241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Content Placeholder 2">
            <a:extLst>
              <a:ext uri="{FF2B5EF4-FFF2-40B4-BE49-F238E27FC236}">
                <a16:creationId xmlns:a16="http://schemas.microsoft.com/office/drawing/2014/main" id="{81CE2759-A1DA-4542-9F02-67FCBA1CA1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388" y="765175"/>
            <a:ext cx="8856662" cy="5360988"/>
          </a:xfrm>
        </p:spPr>
        <p:txBody>
          <a:bodyPr/>
          <a:lstStyle/>
          <a:p>
            <a:r>
              <a:rPr lang="en-US" altLang="en-US"/>
              <a:t>Aplikasi Aljabar Linier dan Geometri pada grafika komputer:</a:t>
            </a:r>
          </a:p>
        </p:txBody>
      </p:sp>
      <p:pic>
        <p:nvPicPr>
          <p:cNvPr id="10243" name="Picture 3">
            <a:extLst>
              <a:ext uri="{FF2B5EF4-FFF2-40B4-BE49-F238E27FC236}">
                <a16:creationId xmlns:a16="http://schemas.microsoft.com/office/drawing/2014/main" id="{940105DD-1347-4A93-914E-FA5FF22B9D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200" y="2038350"/>
            <a:ext cx="5762625" cy="3694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4" name="TextBox 4">
            <a:extLst>
              <a:ext uri="{FF2B5EF4-FFF2-40B4-BE49-F238E27FC236}">
                <a16:creationId xmlns:a16="http://schemas.microsoft.com/office/drawing/2014/main" id="{188E08AB-ECEE-4086-ABBA-6DDB4E2570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6375" y="5732463"/>
            <a:ext cx="61849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" panose="020B0604020202020204" pitchFamily="34" charset="0"/>
              </a:rPr>
              <a:t>Sumber: </a:t>
            </a:r>
            <a:r>
              <a:rPr lang="en-US" altLang="en-US" sz="1800">
                <a:latin typeface="Arial" panose="020B0604020202020204" pitchFamily="34" charset="0"/>
                <a:hlinkClick r:id="rId3"/>
              </a:rPr>
              <a:t>http://www.geometricalgebra.net/quaternions.html</a:t>
            </a:r>
            <a:endParaRPr lang="en-US" altLang="en-US" sz="180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1">
            <a:extLst>
              <a:ext uri="{FF2B5EF4-FFF2-40B4-BE49-F238E27FC236}">
                <a16:creationId xmlns:a16="http://schemas.microsoft.com/office/drawing/2014/main" id="{A4003CFD-9B7D-4423-B375-18AB63BAF8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320" y="1348646"/>
            <a:ext cx="8432800" cy="482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Rectangle 2">
            <a:extLst>
              <a:ext uri="{FF2B5EF4-FFF2-40B4-BE49-F238E27FC236}">
                <a16:creationId xmlns:a16="http://schemas.microsoft.com/office/drawing/2014/main" id="{AB0BDB80-590C-440E-AF97-F03E508FA6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9907" y="368562"/>
            <a:ext cx="8104187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800" dirty="0" err="1"/>
              <a:t>Aplikasi</a:t>
            </a:r>
            <a:r>
              <a:rPr lang="en-US" altLang="en-US" sz="2800" dirty="0"/>
              <a:t> </a:t>
            </a:r>
            <a:r>
              <a:rPr lang="en-US" altLang="en-US" sz="2800" dirty="0" err="1"/>
              <a:t>Aljabar</a:t>
            </a:r>
            <a:r>
              <a:rPr lang="en-US" altLang="en-US" sz="2800" dirty="0"/>
              <a:t> Linier dan </a:t>
            </a:r>
            <a:r>
              <a:rPr lang="en-US" altLang="en-US" sz="2800" dirty="0" err="1"/>
              <a:t>Geometri</a:t>
            </a:r>
            <a:r>
              <a:rPr lang="en-US" altLang="en-US" sz="2800" dirty="0"/>
              <a:t> pada </a:t>
            </a:r>
            <a:r>
              <a:rPr lang="en-US" altLang="en-US" sz="2800" dirty="0" err="1"/>
              <a:t>grafika</a:t>
            </a:r>
            <a:r>
              <a:rPr lang="en-US" altLang="en-US" sz="2800" dirty="0"/>
              <a:t> </a:t>
            </a:r>
            <a:r>
              <a:rPr lang="en-US" altLang="en-US" sz="2800" dirty="0" err="1"/>
              <a:t>komputer</a:t>
            </a:r>
            <a:r>
              <a:rPr lang="en-US" altLang="en-US" sz="2800" dirty="0"/>
              <a:t>: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2E3B4D3-088A-496F-A8B3-4306ADE592ED}"/>
              </a:ext>
            </a:extLst>
          </p:cNvPr>
          <p:cNvSpPr/>
          <p:nvPr/>
        </p:nvSpPr>
        <p:spPr>
          <a:xfrm>
            <a:off x="1043608" y="6180435"/>
            <a:ext cx="758048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err="1"/>
              <a:t>Sumber</a:t>
            </a:r>
            <a:r>
              <a:rPr lang="en-US" sz="1600" dirty="0"/>
              <a:t>: Shmuel </a:t>
            </a:r>
            <a:r>
              <a:rPr lang="en-US" sz="1600" dirty="0" err="1"/>
              <a:t>Wimer</a:t>
            </a:r>
            <a:r>
              <a:rPr lang="en-US" sz="1600" dirty="0"/>
              <a:t>, Geometric Transformations for Computer Graphics, Bar </a:t>
            </a:r>
            <a:r>
              <a:rPr lang="en-US" sz="1600" dirty="0" err="1"/>
              <a:t>IlanUniv</a:t>
            </a:r>
            <a:r>
              <a:rPr lang="en-US" sz="1600" dirty="0"/>
              <a:t>., School of Engineering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Content Placeholder 2">
            <a:extLst>
              <a:ext uri="{FF2B5EF4-FFF2-40B4-BE49-F238E27FC236}">
                <a16:creationId xmlns:a16="http://schemas.microsoft.com/office/drawing/2014/main" id="{DF7A5489-7D70-4CFB-A7D3-3C8DE3A4A2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388" y="765175"/>
            <a:ext cx="8856662" cy="5360988"/>
          </a:xfrm>
        </p:spPr>
        <p:txBody>
          <a:bodyPr/>
          <a:lstStyle/>
          <a:p>
            <a:r>
              <a:rPr lang="en-US" altLang="en-US" dirty="0" err="1"/>
              <a:t>Aplikasi</a:t>
            </a:r>
            <a:r>
              <a:rPr lang="en-US" altLang="en-US" dirty="0"/>
              <a:t> </a:t>
            </a:r>
            <a:r>
              <a:rPr lang="en-US" altLang="en-US" dirty="0" err="1"/>
              <a:t>Aljabar</a:t>
            </a:r>
            <a:r>
              <a:rPr lang="en-US" altLang="en-US" dirty="0"/>
              <a:t> Linier dan </a:t>
            </a:r>
            <a:r>
              <a:rPr lang="en-US" altLang="en-US" dirty="0" err="1"/>
              <a:t>Geometri</a:t>
            </a:r>
            <a:r>
              <a:rPr lang="en-US" altLang="en-US" dirty="0"/>
              <a:t> pada </a:t>
            </a:r>
            <a:r>
              <a:rPr lang="en-US" altLang="en-US" i="1" dirty="0"/>
              <a:t>information retrieval</a:t>
            </a:r>
            <a:r>
              <a:rPr lang="en-US" altLang="en-US" dirty="0"/>
              <a:t>:</a:t>
            </a:r>
          </a:p>
        </p:txBody>
      </p:sp>
      <p:pic>
        <p:nvPicPr>
          <p:cNvPr id="12291" name="Picture 4">
            <a:extLst>
              <a:ext uri="{FF2B5EF4-FFF2-40B4-BE49-F238E27FC236}">
                <a16:creationId xmlns:a16="http://schemas.microsoft.com/office/drawing/2014/main" id="{7F36F792-C8D7-4F74-A251-3B143B0380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6975" y="2276475"/>
            <a:ext cx="6750050" cy="299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0A39666-7BF9-48F7-B776-1F78688B8E4C}"/>
              </a:ext>
            </a:extLst>
          </p:cNvPr>
          <p:cNvSpPr txBox="1"/>
          <p:nvPr/>
        </p:nvSpPr>
        <p:spPr>
          <a:xfrm>
            <a:off x="184526" y="5842378"/>
            <a:ext cx="86359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/>
              <a:t>Sumber</a:t>
            </a:r>
            <a:r>
              <a:rPr lang="en-US" sz="1600" dirty="0"/>
              <a:t> </a:t>
            </a:r>
            <a:r>
              <a:rPr lang="en-US" sz="1600" dirty="0" err="1"/>
              <a:t>gambar</a:t>
            </a:r>
            <a:r>
              <a:rPr lang="en-US" sz="1600" dirty="0"/>
              <a:t>: </a:t>
            </a:r>
            <a:r>
              <a:rPr lang="en-US" sz="1600" dirty="0">
                <a:hlinkClick r:id="rId3"/>
              </a:rPr>
              <a:t>https://dimas347.wordpress.com/2009/06/28/</a:t>
            </a:r>
            <a:r>
              <a:rPr lang="en-US" sz="1600" dirty="0"/>
              <a:t>information-retrieval-system/ 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98B65504-D330-441D-AFF8-805EAC2386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213" y="1773238"/>
            <a:ext cx="2519362" cy="1528762"/>
          </a:xfrm>
          <a:prstGeom prst="rect">
            <a:avLst/>
          </a:prstGeom>
          <a:solidFill>
            <a:srgbClr val="CC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zh-TW" sz="2000"/>
              <a:t>Contoh</a:t>
            </a:r>
            <a:r>
              <a:rPr lang="en-US" altLang="zh-TW" sz="2000" i="1"/>
              <a:t>:</a:t>
            </a:r>
          </a:p>
          <a:p>
            <a:pPr eaLnBrk="1" hangingPunct="1">
              <a:buFontTx/>
              <a:buNone/>
            </a:pPr>
            <a:r>
              <a:rPr lang="en-US" altLang="zh-TW" sz="2000" b="1"/>
              <a:t>D</a:t>
            </a:r>
            <a:r>
              <a:rPr lang="en-US" altLang="zh-TW" sz="2000" b="1" baseline="-25000"/>
              <a:t>1</a:t>
            </a:r>
            <a:r>
              <a:rPr lang="en-US" altLang="zh-TW" sz="2000" i="1"/>
              <a:t> = (2, 3, 5)</a:t>
            </a:r>
            <a:endParaRPr lang="en-US" altLang="zh-TW" sz="2000" i="1" baseline="-25000"/>
          </a:p>
          <a:p>
            <a:pPr eaLnBrk="1" hangingPunct="1">
              <a:buFontTx/>
              <a:buNone/>
            </a:pPr>
            <a:r>
              <a:rPr lang="en-US" altLang="zh-TW" sz="2000" b="1"/>
              <a:t>D</a:t>
            </a:r>
            <a:r>
              <a:rPr lang="en-US" altLang="zh-TW" sz="2000" b="1" baseline="-25000"/>
              <a:t>2</a:t>
            </a:r>
            <a:r>
              <a:rPr lang="en-US" altLang="zh-TW" sz="2000" i="1"/>
              <a:t> = (3, 7, 1)</a:t>
            </a:r>
            <a:endParaRPr lang="en-US" altLang="zh-TW" sz="2000" i="1" baseline="-25000"/>
          </a:p>
          <a:p>
            <a:pPr eaLnBrk="1" hangingPunct="1">
              <a:buFontTx/>
              <a:buNone/>
            </a:pPr>
            <a:r>
              <a:rPr lang="en-US" altLang="zh-TW" sz="2000" b="1"/>
              <a:t>Q</a:t>
            </a:r>
            <a:r>
              <a:rPr lang="en-US" altLang="zh-TW" sz="2000" i="1"/>
              <a:t> = (0, 0, 2)</a:t>
            </a:r>
            <a:endParaRPr lang="en-US" altLang="zh-TW" sz="2000" i="1" baseline="-25000"/>
          </a:p>
        </p:txBody>
      </p:sp>
      <p:sp>
        <p:nvSpPr>
          <p:cNvPr id="13315" name="Line 4">
            <a:extLst>
              <a:ext uri="{FF2B5EF4-FFF2-40B4-BE49-F238E27FC236}">
                <a16:creationId xmlns:a16="http://schemas.microsoft.com/office/drawing/2014/main" id="{2A290AED-E517-4756-9D6D-4FA4776FD328}"/>
              </a:ext>
            </a:extLst>
          </p:cNvPr>
          <p:cNvSpPr>
            <a:spLocks noChangeShapeType="1"/>
          </p:cNvSpPr>
          <p:nvPr/>
        </p:nvSpPr>
        <p:spPr bwMode="auto">
          <a:xfrm>
            <a:off x="4402138" y="4738688"/>
            <a:ext cx="3597275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grpSp>
        <p:nvGrpSpPr>
          <p:cNvPr id="4" name="Group 33">
            <a:extLst>
              <a:ext uri="{FF2B5EF4-FFF2-40B4-BE49-F238E27FC236}">
                <a16:creationId xmlns:a16="http://schemas.microsoft.com/office/drawing/2014/main" id="{EDD22B5B-ECAE-4A40-A4EC-2FE9EB2E3371}"/>
              </a:ext>
            </a:extLst>
          </p:cNvPr>
          <p:cNvGrpSpPr>
            <a:grpSpLocks/>
          </p:cNvGrpSpPr>
          <p:nvPr/>
        </p:nvGrpSpPr>
        <p:grpSpPr bwMode="auto">
          <a:xfrm>
            <a:off x="1765300" y="2147888"/>
            <a:ext cx="6261100" cy="4176712"/>
            <a:chOff x="1305" y="1248"/>
            <a:chExt cx="3944" cy="2631"/>
          </a:xfrm>
        </p:grpSpPr>
        <p:sp>
          <p:nvSpPr>
            <p:cNvPr id="13318" name="Text Box 6">
              <a:extLst>
                <a:ext uri="{FF2B5EF4-FFF2-40B4-BE49-F238E27FC236}">
                  <a16:creationId xmlns:a16="http://schemas.microsoft.com/office/drawing/2014/main" id="{E5094EAE-33F6-42A1-AB6B-08A80F6468A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16" y="1257"/>
              <a:ext cx="257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kumimoji="1" lang="en-US" altLang="zh-TW" sz="2000">
                  <a:latin typeface="Times New Roman" panose="02020603050405020304" pitchFamily="18" charset="0"/>
                </a:rPr>
                <a:t>T</a:t>
              </a:r>
              <a:r>
                <a:rPr kumimoji="1" lang="en-US" altLang="zh-TW" sz="2000" baseline="-25000">
                  <a:latin typeface="Times New Roman" panose="02020603050405020304" pitchFamily="18" charset="0"/>
                </a:rPr>
                <a:t>3</a:t>
              </a:r>
              <a:endParaRPr kumimoji="1" lang="en-US" altLang="zh-TW" sz="2000">
                <a:latin typeface="Times New Roman" panose="02020603050405020304" pitchFamily="18" charset="0"/>
              </a:endParaRPr>
            </a:p>
          </p:txBody>
        </p:sp>
        <p:sp>
          <p:nvSpPr>
            <p:cNvPr id="13319" name="Line 7">
              <a:extLst>
                <a:ext uri="{FF2B5EF4-FFF2-40B4-BE49-F238E27FC236}">
                  <a16:creationId xmlns:a16="http://schemas.microsoft.com/office/drawing/2014/main" id="{B40F3823-57E3-428B-851A-6F7A3F9A44B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43" y="2871"/>
              <a:ext cx="189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13320" name="Line 8">
              <a:extLst>
                <a:ext uri="{FF2B5EF4-FFF2-40B4-BE49-F238E27FC236}">
                  <a16:creationId xmlns:a16="http://schemas.microsoft.com/office/drawing/2014/main" id="{CC9266C1-D013-4BAF-8EBC-1F2359AD930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543" y="2869"/>
              <a:ext cx="1587" cy="101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3321" name="Line 9">
              <a:extLst>
                <a:ext uri="{FF2B5EF4-FFF2-40B4-BE49-F238E27FC236}">
                  <a16:creationId xmlns:a16="http://schemas.microsoft.com/office/drawing/2014/main" id="{C3B673DC-F7F4-406B-B67F-4A9313D5D1B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130" y="1248"/>
              <a:ext cx="0" cy="162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3322" name="Line 10">
              <a:extLst>
                <a:ext uri="{FF2B5EF4-FFF2-40B4-BE49-F238E27FC236}">
                  <a16:creationId xmlns:a16="http://schemas.microsoft.com/office/drawing/2014/main" id="{1E25ACC0-414F-4BF2-95F8-F2EBFB6C843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784" y="2862"/>
              <a:ext cx="730" cy="49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13323" name="Line 11">
              <a:extLst>
                <a:ext uri="{FF2B5EF4-FFF2-40B4-BE49-F238E27FC236}">
                  <a16:creationId xmlns:a16="http://schemas.microsoft.com/office/drawing/2014/main" id="{8F6B53DC-F2D9-4DD9-9670-50BEA1C430E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52" y="3360"/>
              <a:ext cx="475" cy="1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13324" name="Line 12">
              <a:extLst>
                <a:ext uri="{FF2B5EF4-FFF2-40B4-BE49-F238E27FC236}">
                  <a16:creationId xmlns:a16="http://schemas.microsoft.com/office/drawing/2014/main" id="{D9E97B8C-D7E3-4F49-9B2D-0F2746AFB0E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784" y="2112"/>
              <a:ext cx="0" cy="12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13325" name="Line 13">
              <a:extLst>
                <a:ext uri="{FF2B5EF4-FFF2-40B4-BE49-F238E27FC236}">
                  <a16:creationId xmlns:a16="http://schemas.microsoft.com/office/drawing/2014/main" id="{4FC24EA6-B1DB-459A-B578-458BF05FD7E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784" y="2016"/>
              <a:ext cx="346" cy="823"/>
            </a:xfrm>
            <a:prstGeom prst="line">
              <a:avLst/>
            </a:prstGeom>
            <a:noFill/>
            <a:ln w="57150">
              <a:solidFill>
                <a:schemeClr val="tx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13326" name="Line 14">
              <a:extLst>
                <a:ext uri="{FF2B5EF4-FFF2-40B4-BE49-F238E27FC236}">
                  <a16:creationId xmlns:a16="http://schemas.microsoft.com/office/drawing/2014/main" id="{335BBBD8-6DE8-4E41-907D-E0CC6925666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371" y="2880"/>
              <a:ext cx="1339" cy="86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13327" name="Line 15">
              <a:extLst>
                <a:ext uri="{FF2B5EF4-FFF2-40B4-BE49-F238E27FC236}">
                  <a16:creationId xmlns:a16="http://schemas.microsoft.com/office/drawing/2014/main" id="{C041EE59-55B0-444D-8544-CE0D6E2E4E6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839" y="3701"/>
              <a:ext cx="558" cy="2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13328" name="Line 16">
              <a:extLst>
                <a:ext uri="{FF2B5EF4-FFF2-40B4-BE49-F238E27FC236}">
                  <a16:creationId xmlns:a16="http://schemas.microsoft.com/office/drawing/2014/main" id="{AB525DA9-533D-49F4-B0DF-3421A2C1474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419" y="3504"/>
              <a:ext cx="0" cy="22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3329" name="Line 17">
              <a:extLst>
                <a:ext uri="{FF2B5EF4-FFF2-40B4-BE49-F238E27FC236}">
                  <a16:creationId xmlns:a16="http://schemas.microsoft.com/office/drawing/2014/main" id="{DEF8C27B-FBD7-47DF-A4C0-8DC7F3BCD41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408" y="2858"/>
              <a:ext cx="710" cy="666"/>
            </a:xfrm>
            <a:prstGeom prst="line">
              <a:avLst/>
            </a:prstGeom>
            <a:noFill/>
            <a:ln w="57150">
              <a:solidFill>
                <a:srgbClr val="F83F24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13330" name="Line 18">
              <a:extLst>
                <a:ext uri="{FF2B5EF4-FFF2-40B4-BE49-F238E27FC236}">
                  <a16:creationId xmlns:a16="http://schemas.microsoft.com/office/drawing/2014/main" id="{2B9D395E-C649-4EBF-8BCE-973CB0CE1CF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130" y="2496"/>
              <a:ext cx="0" cy="373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13331" name="Text Box 19">
              <a:extLst>
                <a:ext uri="{FF2B5EF4-FFF2-40B4-BE49-F238E27FC236}">
                  <a16:creationId xmlns:a16="http://schemas.microsoft.com/office/drawing/2014/main" id="{DE04E74A-8E54-46D5-9297-43FB26696F5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92" y="2832"/>
              <a:ext cx="257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kumimoji="1" lang="en-US" altLang="zh-TW" sz="2000">
                  <a:latin typeface="Times New Roman" panose="02020603050405020304" pitchFamily="18" charset="0"/>
                </a:rPr>
                <a:t>T</a:t>
              </a:r>
              <a:r>
                <a:rPr kumimoji="1" lang="en-US" altLang="zh-TW" sz="2000" baseline="-25000">
                  <a:latin typeface="Times New Roman" panose="02020603050405020304" pitchFamily="18" charset="0"/>
                </a:rPr>
                <a:t>1</a:t>
              </a:r>
              <a:endParaRPr kumimoji="1" lang="en-US" altLang="zh-TW" sz="2000">
                <a:latin typeface="Times New Roman" panose="02020603050405020304" pitchFamily="18" charset="0"/>
              </a:endParaRPr>
            </a:p>
          </p:txBody>
        </p:sp>
        <p:sp>
          <p:nvSpPr>
            <p:cNvPr id="13332" name="Text Box 20">
              <a:extLst>
                <a:ext uri="{FF2B5EF4-FFF2-40B4-BE49-F238E27FC236}">
                  <a16:creationId xmlns:a16="http://schemas.microsoft.com/office/drawing/2014/main" id="{31E48B12-664D-4027-8195-8128BE94432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05" y="3597"/>
              <a:ext cx="257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kumimoji="1" lang="en-US" altLang="zh-TW" sz="2000">
                  <a:latin typeface="Times New Roman" panose="02020603050405020304" pitchFamily="18" charset="0"/>
                </a:rPr>
                <a:t>T</a:t>
              </a:r>
              <a:r>
                <a:rPr kumimoji="1" lang="en-US" altLang="zh-TW" sz="2000" baseline="-25000">
                  <a:latin typeface="Times New Roman" panose="02020603050405020304" pitchFamily="18" charset="0"/>
                </a:rPr>
                <a:t>2</a:t>
              </a:r>
              <a:endParaRPr kumimoji="1" lang="en-US" altLang="zh-TW" sz="2000">
                <a:latin typeface="Times New Roman" panose="02020603050405020304" pitchFamily="18" charset="0"/>
              </a:endParaRPr>
            </a:p>
          </p:txBody>
        </p:sp>
        <p:sp>
          <p:nvSpPr>
            <p:cNvPr id="13333" name="Text Box 21">
              <a:extLst>
                <a:ext uri="{FF2B5EF4-FFF2-40B4-BE49-F238E27FC236}">
                  <a16:creationId xmlns:a16="http://schemas.microsoft.com/office/drawing/2014/main" id="{BF9B6CA2-4DE2-4381-9B64-630C5B53A46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35" y="2068"/>
              <a:ext cx="270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kumimoji="1" lang="en-US" altLang="zh-TW" sz="1800" b="1">
                  <a:latin typeface="Times New Roman" panose="02020603050405020304" pitchFamily="18" charset="0"/>
                </a:rPr>
                <a:t>D</a:t>
              </a:r>
              <a:r>
                <a:rPr kumimoji="1" lang="en-US" altLang="zh-TW" sz="1800" b="1" baseline="-25000">
                  <a:latin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13334" name="Text Box 22">
              <a:extLst>
                <a:ext uri="{FF2B5EF4-FFF2-40B4-BE49-F238E27FC236}">
                  <a16:creationId xmlns:a16="http://schemas.microsoft.com/office/drawing/2014/main" id="{D92C477F-46A5-4E8D-A2E6-F7F9F8CC231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89" y="3122"/>
              <a:ext cx="294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kumimoji="1" lang="en-US" altLang="zh-TW" sz="1800" b="1">
                  <a:latin typeface="Times New Roman" panose="02020603050405020304" pitchFamily="18" charset="0"/>
                </a:rPr>
                <a:t>D</a:t>
              </a:r>
              <a:r>
                <a:rPr kumimoji="1" lang="en-US" altLang="zh-TW" sz="1800" b="1" baseline="-25000">
                  <a:latin typeface="Times New Roman" panose="02020603050405020304" pitchFamily="18" charset="0"/>
                </a:rPr>
                <a:t>2</a:t>
              </a:r>
              <a:r>
                <a:rPr kumimoji="1" lang="en-US" altLang="zh-TW" sz="1800" baseline="-25000">
                  <a:latin typeface="Times New Roman" panose="02020603050405020304" pitchFamily="18" charset="0"/>
                </a:rPr>
                <a:t> </a:t>
              </a:r>
            </a:p>
          </p:txBody>
        </p:sp>
        <p:sp>
          <p:nvSpPr>
            <p:cNvPr id="13335" name="Text Box 23">
              <a:extLst>
                <a:ext uri="{FF2B5EF4-FFF2-40B4-BE49-F238E27FC236}">
                  <a16:creationId xmlns:a16="http://schemas.microsoft.com/office/drawing/2014/main" id="{8A955D40-6126-482C-BC43-E17414F492A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68" y="2400"/>
              <a:ext cx="229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kumimoji="1" lang="en-US" altLang="zh-TW" sz="1800" b="1">
                  <a:latin typeface="Times New Roman" panose="02020603050405020304" pitchFamily="18" charset="0"/>
                </a:rPr>
                <a:t>Q</a:t>
              </a:r>
              <a:endParaRPr kumimoji="1" lang="en-US" altLang="zh-TW" sz="1800" b="1" baseline="-25000">
                <a:latin typeface="Times New Roman" panose="02020603050405020304" pitchFamily="18" charset="0"/>
              </a:endParaRPr>
            </a:p>
          </p:txBody>
        </p:sp>
        <p:sp>
          <p:nvSpPr>
            <p:cNvPr id="13336" name="Line 24">
              <a:extLst>
                <a:ext uri="{FF2B5EF4-FFF2-40B4-BE49-F238E27FC236}">
                  <a16:creationId xmlns:a16="http://schemas.microsoft.com/office/drawing/2014/main" id="{245758A4-162E-40D4-8965-D647BA55FB3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784" y="1824"/>
              <a:ext cx="336" cy="21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13337" name="Freeform 26">
              <a:extLst>
                <a:ext uri="{FF2B5EF4-FFF2-40B4-BE49-F238E27FC236}">
                  <a16:creationId xmlns:a16="http://schemas.microsoft.com/office/drawing/2014/main" id="{77838B4C-CFC7-4943-B538-62815C1B256B}"/>
                </a:ext>
              </a:extLst>
            </p:cNvPr>
            <p:cNvSpPr>
              <a:spLocks/>
            </p:cNvSpPr>
            <p:nvPr/>
          </p:nvSpPr>
          <p:spPr bwMode="auto">
            <a:xfrm>
              <a:off x="2448" y="2016"/>
              <a:ext cx="288" cy="104"/>
            </a:xfrm>
            <a:custGeom>
              <a:avLst/>
              <a:gdLst>
                <a:gd name="T0" fmla="*/ 0 w 288"/>
                <a:gd name="T1" fmla="*/ 104 h 104"/>
                <a:gd name="T2" fmla="*/ 48 w 288"/>
                <a:gd name="T3" fmla="*/ 8 h 104"/>
                <a:gd name="T4" fmla="*/ 192 w 288"/>
                <a:gd name="T5" fmla="*/ 56 h 104"/>
                <a:gd name="T6" fmla="*/ 288 w 288"/>
                <a:gd name="T7" fmla="*/ 56 h 10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88"/>
                <a:gd name="T13" fmla="*/ 0 h 104"/>
                <a:gd name="T14" fmla="*/ 288 w 288"/>
                <a:gd name="T15" fmla="*/ 104 h 10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88" h="104">
                  <a:moveTo>
                    <a:pt x="0" y="104"/>
                  </a:moveTo>
                  <a:cubicBezTo>
                    <a:pt x="8" y="60"/>
                    <a:pt x="16" y="16"/>
                    <a:pt x="48" y="8"/>
                  </a:cubicBezTo>
                  <a:cubicBezTo>
                    <a:pt x="80" y="0"/>
                    <a:pt x="152" y="48"/>
                    <a:pt x="192" y="56"/>
                  </a:cubicBezTo>
                  <a:cubicBezTo>
                    <a:pt x="232" y="64"/>
                    <a:pt x="260" y="60"/>
                    <a:pt x="288" y="5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38" name="Freeform 27">
              <a:extLst>
                <a:ext uri="{FF2B5EF4-FFF2-40B4-BE49-F238E27FC236}">
                  <a16:creationId xmlns:a16="http://schemas.microsoft.com/office/drawing/2014/main" id="{7DEEE08F-85B4-47E0-93C4-EBE1092D9C1B}"/>
                </a:ext>
              </a:extLst>
            </p:cNvPr>
            <p:cNvSpPr>
              <a:spLocks/>
            </p:cNvSpPr>
            <p:nvPr/>
          </p:nvSpPr>
          <p:spPr bwMode="auto">
            <a:xfrm>
              <a:off x="2116" y="3244"/>
              <a:ext cx="284" cy="212"/>
            </a:xfrm>
            <a:custGeom>
              <a:avLst/>
              <a:gdLst>
                <a:gd name="T0" fmla="*/ 0 w 284"/>
                <a:gd name="T1" fmla="*/ 13 h 212"/>
                <a:gd name="T2" fmla="*/ 139 w 284"/>
                <a:gd name="T3" fmla="*/ 33 h 212"/>
                <a:gd name="T4" fmla="*/ 284 w 284"/>
                <a:gd name="T5" fmla="*/ 212 h 212"/>
                <a:gd name="T6" fmla="*/ 0 60000 65536"/>
                <a:gd name="T7" fmla="*/ 0 60000 65536"/>
                <a:gd name="T8" fmla="*/ 0 60000 65536"/>
                <a:gd name="T9" fmla="*/ 0 w 284"/>
                <a:gd name="T10" fmla="*/ 0 h 212"/>
                <a:gd name="T11" fmla="*/ 284 w 284"/>
                <a:gd name="T12" fmla="*/ 212 h 21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84" h="212">
                  <a:moveTo>
                    <a:pt x="0" y="13"/>
                  </a:moveTo>
                  <a:cubicBezTo>
                    <a:pt x="23" y="16"/>
                    <a:pt x="92" y="0"/>
                    <a:pt x="139" y="33"/>
                  </a:cubicBezTo>
                  <a:cubicBezTo>
                    <a:pt x="186" y="66"/>
                    <a:pt x="254" y="175"/>
                    <a:pt x="284" y="212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339" name="Text Box 28">
              <a:extLst>
                <a:ext uri="{FF2B5EF4-FFF2-40B4-BE49-F238E27FC236}">
                  <a16:creationId xmlns:a16="http://schemas.microsoft.com/office/drawing/2014/main" id="{0F960D01-251C-4A05-BD1E-558F6258F85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80" y="3504"/>
              <a:ext cx="180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kumimoji="1" lang="zh-TW" altLang="en-US" sz="1600">
                  <a:solidFill>
                    <a:schemeClr val="accent2"/>
                  </a:solidFill>
                  <a:latin typeface="Times New Roman" panose="02020603050405020304" pitchFamily="18" charset="0"/>
                </a:rPr>
                <a:t>7</a:t>
              </a:r>
              <a:endParaRPr kumimoji="1" lang="zh-TW" altLang="en-US" sz="2400">
                <a:latin typeface="Times New Roman" panose="02020603050405020304" pitchFamily="18" charset="0"/>
              </a:endParaRPr>
            </a:p>
          </p:txBody>
        </p:sp>
        <p:sp>
          <p:nvSpPr>
            <p:cNvPr id="13340" name="Text Box 29">
              <a:extLst>
                <a:ext uri="{FF2B5EF4-FFF2-40B4-BE49-F238E27FC236}">
                  <a16:creationId xmlns:a16="http://schemas.microsoft.com/office/drawing/2014/main" id="{0601DF58-41D8-4744-87F3-DEE9391516E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00" y="2688"/>
              <a:ext cx="180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kumimoji="1" lang="zh-TW" altLang="en-US" sz="1600">
                  <a:solidFill>
                    <a:schemeClr val="accent2"/>
                  </a:solidFill>
                  <a:latin typeface="Times New Roman" panose="02020603050405020304" pitchFamily="18" charset="0"/>
                </a:rPr>
                <a:t>3</a:t>
              </a:r>
              <a:endParaRPr kumimoji="1" lang="zh-TW" altLang="en-US" sz="2400">
                <a:latin typeface="Times New Roman" panose="02020603050405020304" pitchFamily="18" charset="0"/>
              </a:endParaRPr>
            </a:p>
          </p:txBody>
        </p:sp>
        <p:sp>
          <p:nvSpPr>
            <p:cNvPr id="13341" name="Text Box 30">
              <a:extLst>
                <a:ext uri="{FF2B5EF4-FFF2-40B4-BE49-F238E27FC236}">
                  <a16:creationId xmlns:a16="http://schemas.microsoft.com/office/drawing/2014/main" id="{68665C05-468A-47C0-982C-4E198C5C89E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08" y="2688"/>
              <a:ext cx="180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kumimoji="1" lang="zh-TW" altLang="en-US" sz="1600">
                  <a:solidFill>
                    <a:schemeClr val="accent2"/>
                  </a:solidFill>
                  <a:latin typeface="Times New Roman" panose="02020603050405020304" pitchFamily="18" charset="0"/>
                </a:rPr>
                <a:t>2</a:t>
              </a:r>
              <a:endParaRPr kumimoji="1" lang="zh-TW" altLang="en-US" sz="2400">
                <a:latin typeface="Times New Roman" panose="02020603050405020304" pitchFamily="18" charset="0"/>
              </a:endParaRPr>
            </a:p>
          </p:txBody>
        </p:sp>
        <p:sp>
          <p:nvSpPr>
            <p:cNvPr id="13342" name="Text Box 31">
              <a:extLst>
                <a:ext uri="{FF2B5EF4-FFF2-40B4-BE49-F238E27FC236}">
                  <a16:creationId xmlns:a16="http://schemas.microsoft.com/office/drawing/2014/main" id="{4679C56E-C0DA-48B7-B5FE-E1BFA1D72EA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20" y="1680"/>
              <a:ext cx="180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kumimoji="1" lang="zh-TW" altLang="en-US" sz="1600">
                  <a:solidFill>
                    <a:schemeClr val="accent2"/>
                  </a:solidFill>
                  <a:latin typeface="Times New Roman" panose="02020603050405020304" pitchFamily="18" charset="0"/>
                </a:rPr>
                <a:t>5</a:t>
              </a:r>
              <a:endParaRPr kumimoji="1" lang="zh-TW" altLang="en-US" sz="2400">
                <a:latin typeface="Times New Roman" panose="02020603050405020304" pitchFamily="18" charset="0"/>
              </a:endParaRPr>
            </a:p>
          </p:txBody>
        </p:sp>
      </p:grpSp>
      <p:sp>
        <p:nvSpPr>
          <p:cNvPr id="13317" name="Content Placeholder 2">
            <a:extLst>
              <a:ext uri="{FF2B5EF4-FFF2-40B4-BE49-F238E27FC236}">
                <a16:creationId xmlns:a16="http://schemas.microsoft.com/office/drawing/2014/main" id="{35B163E4-13EC-476B-945A-F071814042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363" y="425450"/>
            <a:ext cx="8856662" cy="536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dirty="0" err="1"/>
              <a:t>Aplikasi</a:t>
            </a:r>
            <a:r>
              <a:rPr lang="en-US" altLang="en-US" dirty="0"/>
              <a:t> </a:t>
            </a:r>
            <a:r>
              <a:rPr lang="en-US" altLang="en-US" dirty="0" err="1"/>
              <a:t>Aljabar</a:t>
            </a:r>
            <a:r>
              <a:rPr lang="en-US" altLang="en-US" dirty="0"/>
              <a:t> Linier dan </a:t>
            </a:r>
            <a:r>
              <a:rPr lang="en-US" altLang="en-US" dirty="0" err="1"/>
              <a:t>Geometri</a:t>
            </a:r>
            <a:r>
              <a:rPr lang="en-US" altLang="en-US" dirty="0"/>
              <a:t> pada </a:t>
            </a:r>
            <a:r>
              <a:rPr lang="en-US" altLang="en-US" i="1" dirty="0"/>
              <a:t>information retrieval</a:t>
            </a:r>
            <a:r>
              <a:rPr lang="en-US" altLang="en-US" dirty="0"/>
              <a:t>: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Content Placeholder 2">
            <a:extLst>
              <a:ext uri="{FF2B5EF4-FFF2-40B4-BE49-F238E27FC236}">
                <a16:creationId xmlns:a16="http://schemas.microsoft.com/office/drawing/2014/main" id="{71D495E3-E816-4A25-9B98-241252AEA3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326572"/>
            <a:ext cx="8229600" cy="5799592"/>
          </a:xfrm>
        </p:spPr>
        <p:txBody>
          <a:bodyPr/>
          <a:lstStyle/>
          <a:p>
            <a:r>
              <a:rPr lang="en-US" altLang="en-US" dirty="0" err="1"/>
              <a:t>Aplikasi</a:t>
            </a:r>
            <a:r>
              <a:rPr lang="en-US" altLang="en-US" dirty="0"/>
              <a:t> </a:t>
            </a:r>
            <a:r>
              <a:rPr lang="en-US" altLang="en-US" dirty="0" err="1"/>
              <a:t>Aljabar</a:t>
            </a:r>
            <a:r>
              <a:rPr lang="en-US" altLang="en-US" dirty="0"/>
              <a:t> Linier dan </a:t>
            </a:r>
            <a:r>
              <a:rPr lang="en-US" altLang="en-US" dirty="0" err="1"/>
              <a:t>Geometri</a:t>
            </a:r>
            <a:r>
              <a:rPr lang="en-US" altLang="en-US" dirty="0"/>
              <a:t> pada </a:t>
            </a:r>
            <a:r>
              <a:rPr lang="en-US" altLang="en-US" i="1" dirty="0"/>
              <a:t>Face Recognition</a:t>
            </a:r>
          </a:p>
        </p:txBody>
      </p:sp>
      <p:pic>
        <p:nvPicPr>
          <p:cNvPr id="14339" name="Picture 3">
            <a:extLst>
              <a:ext uri="{FF2B5EF4-FFF2-40B4-BE49-F238E27FC236}">
                <a16:creationId xmlns:a16="http://schemas.microsoft.com/office/drawing/2014/main" id="{736227EA-3DA4-4F12-9CA9-14A8B8AEE0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581" y="1700808"/>
            <a:ext cx="6192838" cy="424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68A84FC-639F-4837-80CC-5CACE12DD43D}"/>
              </a:ext>
            </a:extLst>
          </p:cNvPr>
          <p:cNvSpPr/>
          <p:nvPr/>
        </p:nvSpPr>
        <p:spPr>
          <a:xfrm>
            <a:off x="1307979" y="6142407"/>
            <a:ext cx="57843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Alur proses di </a:t>
            </a:r>
            <a:r>
              <a:rPr lang="en-US" dirty="0" err="1"/>
              <a:t>dalam</a:t>
            </a:r>
            <a:r>
              <a:rPr lang="en-US" dirty="0"/>
              <a:t> </a:t>
            </a:r>
            <a:r>
              <a:rPr lang="en-US" dirty="0" err="1"/>
              <a:t>sistem</a:t>
            </a:r>
            <a:r>
              <a:rPr lang="en-US" dirty="0"/>
              <a:t> </a:t>
            </a:r>
            <a:r>
              <a:rPr lang="en-US" dirty="0" err="1"/>
              <a:t>pengenalan</a:t>
            </a:r>
            <a:r>
              <a:rPr lang="en-US" dirty="0"/>
              <a:t> </a:t>
            </a:r>
            <a:r>
              <a:rPr lang="en-US" dirty="0" err="1"/>
              <a:t>wajah</a:t>
            </a:r>
            <a:endParaRPr lang="en-US" dirty="0"/>
          </a:p>
          <a:p>
            <a:r>
              <a:rPr lang="en-US" dirty="0"/>
              <a:t>(</a:t>
            </a:r>
            <a:r>
              <a:rPr lang="en-US" dirty="0" err="1"/>
              <a:t>Sumber</a:t>
            </a:r>
            <a:r>
              <a:rPr lang="en-US" dirty="0"/>
              <a:t>: </a:t>
            </a:r>
            <a:r>
              <a:rPr lang="en-US" dirty="0">
                <a:hlinkClick r:id="rId3"/>
              </a:rPr>
              <a:t>https://www.shadowsystem.com/page/20</a:t>
            </a:r>
            <a:r>
              <a:rPr lang="en-US" dirty="0"/>
              <a:t>)  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">
            <a:extLst>
              <a:ext uri="{FF2B5EF4-FFF2-40B4-BE49-F238E27FC236}">
                <a16:creationId xmlns:a16="http://schemas.microsoft.com/office/drawing/2014/main" id="{1BD4577F-7765-40E3-BF5D-2252C3758F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1628775"/>
            <a:ext cx="7921625" cy="367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Content Placeholder 2">
            <a:extLst>
              <a:ext uri="{FF2B5EF4-FFF2-40B4-BE49-F238E27FC236}">
                <a16:creationId xmlns:a16="http://schemas.microsoft.com/office/drawing/2014/main" id="{B7FE9970-A28E-4EA9-B40F-38A04FBC4B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476250"/>
            <a:ext cx="8229600" cy="550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dirty="0" err="1"/>
              <a:t>Aplikasi</a:t>
            </a:r>
            <a:r>
              <a:rPr lang="en-US" altLang="en-US" dirty="0"/>
              <a:t> </a:t>
            </a:r>
            <a:r>
              <a:rPr lang="en-US" altLang="en-US" dirty="0" err="1"/>
              <a:t>Aljabar</a:t>
            </a:r>
            <a:r>
              <a:rPr lang="en-US" altLang="en-US" dirty="0"/>
              <a:t> Linier dan </a:t>
            </a:r>
            <a:r>
              <a:rPr lang="en-US" altLang="en-US" dirty="0" err="1"/>
              <a:t>Geometri</a:t>
            </a:r>
            <a:r>
              <a:rPr lang="en-US" altLang="en-US" dirty="0"/>
              <a:t> pada </a:t>
            </a:r>
            <a:r>
              <a:rPr lang="en-US" altLang="en-US" i="1" dirty="0"/>
              <a:t>Face Recognition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BE8E373-7D06-48AC-A2F8-923BC4842521}"/>
              </a:ext>
            </a:extLst>
          </p:cNvPr>
          <p:cNvSpPr/>
          <p:nvPr/>
        </p:nvSpPr>
        <p:spPr>
          <a:xfrm>
            <a:off x="737704" y="5647035"/>
            <a:ext cx="8100392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n-NO" dirty="0"/>
              <a:t>Ekstraksi fitur dari sebuah citra</a:t>
            </a:r>
          </a:p>
          <a:p>
            <a:pPr algn="ctr"/>
            <a:endParaRPr lang="nn-NO" dirty="0"/>
          </a:p>
          <a:p>
            <a:r>
              <a:rPr lang="nn-NO" sz="1400" dirty="0"/>
              <a:t>(</a:t>
            </a:r>
            <a:r>
              <a:rPr lang="nn-NO" sz="1600" dirty="0"/>
              <a:t>Sumber: </a:t>
            </a:r>
            <a:r>
              <a:rPr lang="nn-NO" sz="1600" dirty="0">
                <a:hlinkClick r:id="rId3"/>
              </a:rPr>
              <a:t>https://medium.com/machine-learning-world/feature-extraction-and-similar-image-search-with-opencv-for-newbies-3c59796bf774</a:t>
            </a:r>
            <a:r>
              <a:rPr lang="nn-NO" sz="1600" dirty="0"/>
              <a:t> )</a:t>
            </a:r>
            <a:endParaRPr lang="en-US" sz="160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>
            <a:extLst>
              <a:ext uri="{FF2B5EF4-FFF2-40B4-BE49-F238E27FC236}">
                <a16:creationId xmlns:a16="http://schemas.microsoft.com/office/drawing/2014/main" id="{E2655931-F42D-44B1-850C-7C75329162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492375"/>
            <a:ext cx="8229600" cy="1143000"/>
          </a:xfrm>
        </p:spPr>
        <p:txBody>
          <a:bodyPr/>
          <a:lstStyle/>
          <a:p>
            <a:r>
              <a:rPr lang="en-US" altLang="en-US"/>
              <a:t>dan masih banyak lagi…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>
            <a:extLst>
              <a:ext uri="{FF2B5EF4-FFF2-40B4-BE49-F238E27FC236}">
                <a16:creationId xmlns:a16="http://schemas.microsoft.com/office/drawing/2014/main" id="{18767229-7CD8-4154-8096-A4463CF18F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Buku referensi kuliah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408D66-C8B9-4B79-9A22-7C6DD16508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  <a:defRPr/>
            </a:pPr>
            <a:r>
              <a:rPr lang="en-GB" b="1" dirty="0" err="1"/>
              <a:t>Utama</a:t>
            </a:r>
            <a:r>
              <a:rPr lang="en-GB" b="1" dirty="0"/>
              <a:t>:</a:t>
            </a:r>
            <a:endParaRPr lang="en-US" b="1" dirty="0"/>
          </a:p>
          <a:p>
            <a:pPr marL="514350" indent="-514350">
              <a:buFont typeface="+mj-lt"/>
              <a:buAutoNum type="arabicPeriod"/>
              <a:defRPr/>
            </a:pPr>
            <a:r>
              <a:rPr lang="en-US" sz="2800" dirty="0"/>
              <a:t>Howard Anton, </a:t>
            </a:r>
            <a:r>
              <a:rPr lang="en-US" sz="2800" i="1" dirty="0"/>
              <a:t>Elementary Linear Algebra</a:t>
            </a:r>
            <a:r>
              <a:rPr lang="en-US" sz="2800" dirty="0"/>
              <a:t>, 10th edition, John Wiley </a:t>
            </a:r>
            <a:r>
              <a:rPr lang="en-US" sz="2800" dirty="0" err="1"/>
              <a:t>amnd</a:t>
            </a:r>
            <a:r>
              <a:rPr lang="en-US" sz="2800" dirty="0"/>
              <a:t> Sons, 2010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sz="2800" dirty="0"/>
              <a:t>John Vince, </a:t>
            </a:r>
            <a:r>
              <a:rPr lang="en-US" sz="2800" i="1" dirty="0"/>
              <a:t>Geometric Algebra for Computer Graphics</a:t>
            </a:r>
            <a:r>
              <a:rPr lang="en-US" sz="2800" dirty="0"/>
              <a:t>. Springer. 2007 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en-US" sz="2800" b="1" dirty="0" err="1"/>
              <a:t>Tambahan</a:t>
            </a:r>
            <a:r>
              <a:rPr lang="en-US" sz="2800" b="1" dirty="0"/>
              <a:t>: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sz="2800" dirty="0"/>
              <a:t>Melvin </a:t>
            </a:r>
            <a:r>
              <a:rPr lang="en-US" sz="2800" dirty="0" err="1"/>
              <a:t>Hausner</a:t>
            </a:r>
            <a:r>
              <a:rPr lang="en-US" sz="2800" dirty="0"/>
              <a:t>, </a:t>
            </a:r>
            <a:r>
              <a:rPr lang="en-US" sz="2800" i="1" dirty="0"/>
              <a:t>A Vector Space approach to G </a:t>
            </a:r>
            <a:r>
              <a:rPr lang="en-US" sz="2800" i="1" dirty="0" err="1"/>
              <a:t>eometry</a:t>
            </a:r>
            <a:r>
              <a:rPr lang="en-US" sz="2800" dirty="0"/>
              <a:t>, Dover. 2010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sz="2800" dirty="0"/>
              <a:t>Ward Cheney; David Kincaid</a:t>
            </a:r>
            <a:r>
              <a:rPr lang="en-US" sz="2800" i="1" dirty="0"/>
              <a:t>, Numerical Mathematics and Computing</a:t>
            </a:r>
            <a:r>
              <a:rPr lang="en-US" sz="2800" dirty="0"/>
              <a:t>, Brooks Cole, 2007</a:t>
            </a:r>
          </a:p>
          <a:p>
            <a:pPr marL="514350" indent="-514350">
              <a:buFont typeface="+mj-lt"/>
              <a:buAutoNum type="arabicPeriod"/>
              <a:defRPr/>
            </a:pPr>
            <a:endParaRPr lang="en-US" sz="2800" dirty="0"/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91489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Number Placeholder 5">
            <a:extLst>
              <a:ext uri="{FF2B5EF4-FFF2-40B4-BE49-F238E27FC236}">
                <a16:creationId xmlns:a16="http://schemas.microsoft.com/office/drawing/2014/main" id="{9D5EEEE5-B5CE-4B3C-B0B0-441EAC3086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041C459-59A5-4938-9171-415B060836C4}" type="slidenum">
              <a:rPr lang="en-US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19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18435" name="Rectangle 2">
            <a:extLst>
              <a:ext uri="{FF2B5EF4-FFF2-40B4-BE49-F238E27FC236}">
                <a16:creationId xmlns:a16="http://schemas.microsoft.com/office/drawing/2014/main" id="{6779A302-CA5C-4C6D-B5B6-DC776E49D9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URL</a:t>
            </a:r>
          </a:p>
        </p:txBody>
      </p:sp>
      <p:sp>
        <p:nvSpPr>
          <p:cNvPr id="18436" name="Rectangle 3">
            <a:extLst>
              <a:ext uri="{FF2B5EF4-FFF2-40B4-BE49-F238E27FC236}">
                <a16:creationId xmlns:a16="http://schemas.microsoft.com/office/drawing/2014/main" id="{B050AF1E-4EE9-468A-8363-21B1347208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329613" cy="4525963"/>
          </a:xfrm>
        </p:spPr>
        <p:txBody>
          <a:bodyPr/>
          <a:lstStyle/>
          <a:p>
            <a:pPr eaLnBrk="1" hangingPunct="1"/>
            <a:r>
              <a:rPr lang="en-US" altLang="en-US" sz="2800" dirty="0" err="1">
                <a:solidFill>
                  <a:srgbClr val="030305"/>
                </a:solidFill>
              </a:rPr>
              <a:t>Informasi</a:t>
            </a:r>
            <a:r>
              <a:rPr lang="en-US" altLang="en-US" sz="2800" dirty="0">
                <a:solidFill>
                  <a:srgbClr val="030305"/>
                </a:solidFill>
              </a:rPr>
              <a:t> </a:t>
            </a:r>
            <a:r>
              <a:rPr lang="en-US" altLang="en-US" sz="2800" dirty="0" err="1">
                <a:solidFill>
                  <a:srgbClr val="030305"/>
                </a:solidFill>
              </a:rPr>
              <a:t>perkuliahan</a:t>
            </a:r>
            <a:r>
              <a:rPr lang="en-US" altLang="en-US" sz="2800" dirty="0">
                <a:solidFill>
                  <a:srgbClr val="030305"/>
                </a:solidFill>
              </a:rPr>
              <a:t> (</a:t>
            </a:r>
            <a:r>
              <a:rPr lang="en-US" altLang="en-US" sz="2800" dirty="0" err="1">
                <a:solidFill>
                  <a:srgbClr val="030305"/>
                </a:solidFill>
              </a:rPr>
              <a:t>bahan</a:t>
            </a:r>
            <a:r>
              <a:rPr lang="en-US" altLang="en-US" sz="2800" dirty="0">
                <a:solidFill>
                  <a:srgbClr val="030305"/>
                </a:solidFill>
              </a:rPr>
              <a:t> </a:t>
            </a:r>
            <a:r>
              <a:rPr lang="en-US" altLang="en-US" sz="2800" dirty="0" err="1">
                <a:solidFill>
                  <a:srgbClr val="030305"/>
                </a:solidFill>
              </a:rPr>
              <a:t>kuliah</a:t>
            </a:r>
            <a:r>
              <a:rPr lang="en-US" altLang="en-US" sz="2800" dirty="0">
                <a:solidFill>
                  <a:srgbClr val="030305"/>
                </a:solidFill>
              </a:rPr>
              <a:t>, </a:t>
            </a:r>
            <a:r>
              <a:rPr lang="en-US" altLang="en-US" sz="2800" dirty="0" err="1">
                <a:solidFill>
                  <a:srgbClr val="030305"/>
                </a:solidFill>
              </a:rPr>
              <a:t>bahan</a:t>
            </a:r>
            <a:r>
              <a:rPr lang="en-US" altLang="en-US" sz="2800" dirty="0">
                <a:solidFill>
                  <a:srgbClr val="030305"/>
                </a:solidFill>
              </a:rPr>
              <a:t> </a:t>
            </a:r>
            <a:r>
              <a:rPr lang="en-US" altLang="en-US" sz="2800" dirty="0" err="1">
                <a:solidFill>
                  <a:srgbClr val="030305"/>
                </a:solidFill>
              </a:rPr>
              <a:t>ujian</a:t>
            </a:r>
            <a:r>
              <a:rPr lang="en-US" altLang="en-US" sz="2800" dirty="0">
                <a:solidFill>
                  <a:srgbClr val="030305"/>
                </a:solidFill>
              </a:rPr>
              <a:t>, </a:t>
            </a:r>
            <a:r>
              <a:rPr lang="en-US" altLang="en-US" sz="2800" dirty="0" err="1">
                <a:solidFill>
                  <a:srgbClr val="030305"/>
                </a:solidFill>
              </a:rPr>
              <a:t>soal</a:t>
            </a:r>
            <a:r>
              <a:rPr lang="en-US" altLang="en-US" sz="2800" dirty="0">
                <a:solidFill>
                  <a:srgbClr val="030305"/>
                </a:solidFill>
              </a:rPr>
              <a:t> </a:t>
            </a:r>
            <a:r>
              <a:rPr lang="en-US" altLang="en-US" sz="2800" dirty="0" err="1">
                <a:solidFill>
                  <a:srgbClr val="030305"/>
                </a:solidFill>
              </a:rPr>
              <a:t>kuis</a:t>
            </a:r>
            <a:r>
              <a:rPr lang="en-US" altLang="en-US" sz="2800" dirty="0">
                <a:solidFill>
                  <a:srgbClr val="030305"/>
                </a:solidFill>
              </a:rPr>
              <a:t> tahun2 </a:t>
            </a:r>
            <a:r>
              <a:rPr lang="en-US" altLang="en-US" sz="2800" dirty="0" err="1">
                <a:solidFill>
                  <a:srgbClr val="030305"/>
                </a:solidFill>
              </a:rPr>
              <a:t>sebelumnya</a:t>
            </a:r>
            <a:r>
              <a:rPr lang="en-US" altLang="en-US" sz="2800" dirty="0">
                <a:solidFill>
                  <a:srgbClr val="030305"/>
                </a:solidFill>
              </a:rPr>
              <a:t>, </a:t>
            </a:r>
            <a:r>
              <a:rPr lang="en-US" altLang="en-US" sz="2800" dirty="0" err="1">
                <a:solidFill>
                  <a:srgbClr val="030305"/>
                </a:solidFill>
              </a:rPr>
              <a:t>pengumuman</a:t>
            </a:r>
            <a:r>
              <a:rPr lang="en-US" altLang="en-US" sz="2800" dirty="0">
                <a:solidFill>
                  <a:srgbClr val="030305"/>
                </a:solidFill>
              </a:rPr>
              <a:t>, </a:t>
            </a:r>
            <a:r>
              <a:rPr lang="en-US" altLang="en-US" sz="2800" dirty="0" err="1">
                <a:solidFill>
                  <a:srgbClr val="030305"/>
                </a:solidFill>
              </a:rPr>
              <a:t>dll</a:t>
            </a:r>
            <a:r>
              <a:rPr lang="en-US" altLang="en-US" sz="2800" dirty="0">
                <a:solidFill>
                  <a:srgbClr val="030305"/>
                </a:solidFill>
              </a:rPr>
              <a:t>), </a:t>
            </a:r>
            <a:r>
              <a:rPr lang="en-US" altLang="en-US" sz="2800" dirty="0" err="1">
                <a:solidFill>
                  <a:srgbClr val="030305"/>
                </a:solidFill>
              </a:rPr>
              <a:t>bisa</a:t>
            </a:r>
            <a:r>
              <a:rPr lang="en-US" altLang="en-US" sz="2800" dirty="0">
                <a:solidFill>
                  <a:srgbClr val="030305"/>
                </a:solidFill>
              </a:rPr>
              <a:t> </a:t>
            </a:r>
            <a:r>
              <a:rPr lang="en-US" altLang="en-US" sz="2800" dirty="0" err="1">
                <a:solidFill>
                  <a:srgbClr val="030305"/>
                </a:solidFill>
              </a:rPr>
              <a:t>diakses</a:t>
            </a:r>
            <a:r>
              <a:rPr lang="en-US" altLang="en-US" sz="2800" dirty="0">
                <a:solidFill>
                  <a:srgbClr val="030305"/>
                </a:solidFill>
              </a:rPr>
              <a:t> di:</a:t>
            </a:r>
          </a:p>
          <a:p>
            <a:pPr eaLnBrk="1" hangingPunct="1">
              <a:buFontTx/>
              <a:buNone/>
            </a:pPr>
            <a:r>
              <a:rPr lang="en-US" altLang="en-US" sz="2800" dirty="0">
                <a:solidFill>
                  <a:srgbClr val="030305"/>
                </a:solidFill>
              </a:rPr>
              <a:t>	</a:t>
            </a:r>
            <a:r>
              <a:rPr lang="en-US" altLang="en-US" sz="2800" dirty="0">
                <a:solidFill>
                  <a:srgbClr val="030305"/>
                </a:solidFill>
                <a:hlinkClick r:id="rId2"/>
              </a:rPr>
              <a:t>http://informatika.stei.itb.ac.id/~rinaldi.munir/AljabarGeometri/algeo.htm</a:t>
            </a:r>
            <a:endParaRPr lang="en-US" altLang="en-US" sz="2800" dirty="0">
              <a:solidFill>
                <a:srgbClr val="030305"/>
              </a:solidFill>
            </a:endParaRPr>
          </a:p>
          <a:p>
            <a:pPr eaLnBrk="1" hangingPunct="1">
              <a:buFontTx/>
              <a:buNone/>
            </a:pPr>
            <a:r>
              <a:rPr lang="en-US" altLang="en-US" sz="2800" dirty="0">
                <a:solidFill>
                  <a:srgbClr val="030305"/>
                </a:solidFill>
              </a:rPr>
              <a:t> </a:t>
            </a:r>
          </a:p>
          <a:p>
            <a:pPr eaLnBrk="1" hangingPunct="1">
              <a:buFontTx/>
              <a:buNone/>
            </a:pPr>
            <a:r>
              <a:rPr lang="en-US" altLang="en-US" sz="2800" dirty="0" err="1">
                <a:solidFill>
                  <a:srgbClr val="030305"/>
                </a:solidFill>
              </a:rPr>
              <a:t>atau</a:t>
            </a:r>
            <a:r>
              <a:rPr lang="en-US" altLang="en-US" sz="2800" dirty="0">
                <a:solidFill>
                  <a:srgbClr val="030305"/>
                </a:solidFill>
              </a:rPr>
              <a:t> </a:t>
            </a:r>
            <a:r>
              <a:rPr lang="en-US" altLang="en-US" sz="2800" dirty="0" err="1">
                <a:solidFill>
                  <a:srgbClr val="030305"/>
                </a:solidFill>
              </a:rPr>
              <a:t>masuk</a:t>
            </a:r>
            <a:r>
              <a:rPr lang="en-US" altLang="en-US" sz="2800" dirty="0">
                <a:solidFill>
                  <a:srgbClr val="030305"/>
                </a:solidFill>
              </a:rPr>
              <a:t> </a:t>
            </a:r>
            <a:r>
              <a:rPr lang="en-US" altLang="en-US" sz="2800" dirty="0" err="1">
                <a:solidFill>
                  <a:srgbClr val="030305"/>
                </a:solidFill>
              </a:rPr>
              <a:t>dari</a:t>
            </a:r>
            <a:r>
              <a:rPr lang="en-US" altLang="en-US" sz="2800" dirty="0">
                <a:solidFill>
                  <a:srgbClr val="030305"/>
                </a:solidFill>
              </a:rPr>
              <a:t>:</a:t>
            </a:r>
          </a:p>
          <a:p>
            <a:pPr eaLnBrk="1" hangingPunct="1">
              <a:buFontTx/>
              <a:buNone/>
            </a:pPr>
            <a:r>
              <a:rPr lang="en-US" altLang="en-US" sz="2800" dirty="0">
                <a:solidFill>
                  <a:srgbClr val="030305"/>
                </a:solidFill>
              </a:rPr>
              <a:t>	</a:t>
            </a:r>
            <a:r>
              <a:rPr lang="en-US" altLang="en-US" sz="2800" dirty="0">
                <a:solidFill>
                  <a:srgbClr val="030305"/>
                </a:solidFill>
                <a:hlinkClick r:id="rId3"/>
              </a:rPr>
              <a:t>http://informatika.stei.itb.ac.id/~rinaldi.munir/</a:t>
            </a:r>
            <a:endParaRPr lang="en-US" altLang="en-US" sz="2800" dirty="0">
              <a:solidFill>
                <a:srgbClr val="030305"/>
              </a:solidFill>
            </a:endParaRPr>
          </a:p>
          <a:p>
            <a:pPr eaLnBrk="1" hangingPunct="1">
              <a:buFontTx/>
              <a:buNone/>
            </a:pPr>
            <a:endParaRPr lang="en-US" altLang="en-US" sz="2800" dirty="0">
              <a:solidFill>
                <a:srgbClr val="030305"/>
              </a:solidFill>
            </a:endParaRPr>
          </a:p>
          <a:p>
            <a:pPr eaLnBrk="1" hangingPunct="1">
              <a:buFontTx/>
              <a:buNone/>
            </a:pPr>
            <a:r>
              <a:rPr lang="en-US" altLang="en-US" sz="2800" dirty="0">
                <a:solidFill>
                  <a:srgbClr val="030305"/>
                </a:solidFill>
              </a:rPr>
              <a:t>dan juga </a:t>
            </a:r>
            <a:r>
              <a:rPr lang="en-US" altLang="en-US" sz="2800" dirty="0" err="1">
                <a:solidFill>
                  <a:srgbClr val="030305"/>
                </a:solidFill>
              </a:rPr>
              <a:t>dari</a:t>
            </a:r>
            <a:r>
              <a:rPr lang="en-US" altLang="en-US" sz="2800" dirty="0">
                <a:solidFill>
                  <a:srgbClr val="030305"/>
                </a:solidFill>
              </a:rPr>
              <a:t> </a:t>
            </a:r>
            <a:r>
              <a:rPr lang="en-US" altLang="en-US" sz="2800" dirty="0" err="1">
                <a:solidFill>
                  <a:srgbClr val="030305"/>
                </a:solidFill>
              </a:rPr>
              <a:t>Edunex</a:t>
            </a:r>
            <a:r>
              <a:rPr lang="en-US" altLang="en-US" sz="2800" dirty="0">
                <a:solidFill>
                  <a:srgbClr val="030305"/>
                </a:solidFill>
              </a:rPr>
              <a:t> ITB</a:t>
            </a:r>
          </a:p>
          <a:p>
            <a:pPr eaLnBrk="1" hangingPunct="1">
              <a:buFontTx/>
              <a:buNone/>
            </a:pPr>
            <a:endParaRPr lang="en-US" altLang="en-US" sz="2800" dirty="0">
              <a:solidFill>
                <a:srgbClr val="03030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23803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>
            <a:extLst>
              <a:ext uri="{FF2B5EF4-FFF2-40B4-BE49-F238E27FC236}">
                <a16:creationId xmlns:a16="http://schemas.microsoft.com/office/drawing/2014/main" id="{18D198BB-7A01-418A-B52E-E2945C1B37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en-US"/>
              <a:t>Kampus ITB yang indah…</a:t>
            </a:r>
          </a:p>
        </p:txBody>
      </p:sp>
      <p:pic>
        <p:nvPicPr>
          <p:cNvPr id="3075" name="Picture 3" descr="Aula Timur.jpg">
            <a:extLst>
              <a:ext uri="{FF2B5EF4-FFF2-40B4-BE49-F238E27FC236}">
                <a16:creationId xmlns:a16="http://schemas.microsoft.com/office/drawing/2014/main" id="{C69E0A70-96AC-4C0E-A627-793C768DC1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25" y="1404938"/>
            <a:ext cx="7072313" cy="471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6" name="TextBox 4">
            <a:extLst>
              <a:ext uri="{FF2B5EF4-FFF2-40B4-BE49-F238E27FC236}">
                <a16:creationId xmlns:a16="http://schemas.microsoft.com/office/drawing/2014/main" id="{0D1960F6-6C7D-44DF-8D65-F8EC2542CD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0" y="6215063"/>
            <a:ext cx="24225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latin typeface="Arial" panose="020B0604020202020204" pitchFamily="34" charset="0"/>
              </a:rPr>
              <a:t>Foto oleh Eko Purwono (AR ITB)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57E2E3-C2B3-6CD8-3139-3DD9F835C9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Contoh</a:t>
            </a:r>
            <a:r>
              <a:rPr lang="en-US" dirty="0"/>
              <a:t> TUGAS BESAR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EB8053-70CB-B9E1-80CD-33CA3D3948B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29812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CCDC14E-8A33-843A-7986-B1F62205F1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4785" y="620688"/>
            <a:ext cx="7474430" cy="5184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1926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2D8A1A6-036A-C96A-E781-9525F04AF2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5656" y="245481"/>
            <a:ext cx="6964600" cy="6597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8478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384B1F2-92B6-4E74-9CEB-9F3A4C7CEB46}"/>
              </a:ext>
            </a:extLst>
          </p:cNvPr>
          <p:cNvSpPr txBox="1"/>
          <p:nvPr/>
        </p:nvSpPr>
        <p:spPr>
          <a:xfrm>
            <a:off x="539552" y="260648"/>
            <a:ext cx="761586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Contoh</a:t>
            </a:r>
            <a:r>
              <a:rPr lang="en-US" sz="2400" dirty="0"/>
              <a:t> </a:t>
            </a:r>
            <a:r>
              <a:rPr lang="en-US" sz="2400" dirty="0" err="1"/>
              <a:t>antarmuka</a:t>
            </a:r>
            <a:r>
              <a:rPr lang="en-US" sz="2400" dirty="0"/>
              <a:t> program Tubes 2 </a:t>
            </a:r>
            <a:r>
              <a:rPr lang="en-US" sz="2400" dirty="0" err="1"/>
              <a:t>Algeo</a:t>
            </a:r>
            <a:r>
              <a:rPr lang="en-US" sz="2400" dirty="0"/>
              <a:t> </a:t>
            </a:r>
            <a:r>
              <a:rPr lang="en-US" sz="2400" dirty="0" err="1"/>
              <a:t>tahun</a:t>
            </a:r>
            <a:r>
              <a:rPr lang="en-US" sz="2400" dirty="0"/>
              <a:t> 2020</a:t>
            </a:r>
          </a:p>
          <a:p>
            <a:r>
              <a:rPr lang="en-US" sz="2400" dirty="0" err="1"/>
              <a:t>Kelompok</a:t>
            </a:r>
            <a:r>
              <a:rPr lang="en-US" sz="2400" dirty="0"/>
              <a:t>: M Fahmi </a:t>
            </a:r>
            <a:r>
              <a:rPr lang="en-US" sz="2400" dirty="0" err="1"/>
              <a:t>Alamsyah</a:t>
            </a:r>
            <a:r>
              <a:rPr lang="en-US" sz="2400" dirty="0"/>
              <a:t> </a:t>
            </a:r>
            <a:r>
              <a:rPr lang="en-US" sz="2400" dirty="0" err="1"/>
              <a:t>dkk</a:t>
            </a:r>
            <a:r>
              <a:rPr lang="en-US" sz="2400" dirty="0"/>
              <a:t> (IF 2019)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A4FC8E1-70E0-4F9F-A46E-7D50520D81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020" y="1556792"/>
            <a:ext cx="8783960" cy="4940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9833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F3EAA77-C46C-4D83-9C00-EB95918B69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758" y="1124744"/>
            <a:ext cx="8924484" cy="5020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1007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7D0894C-CF8B-4A49-A833-BB09A1CF38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772" y="1484784"/>
            <a:ext cx="8676456" cy="4122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64230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4BC1864-909E-FDB6-2E87-B4D18A3192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332656"/>
            <a:ext cx="7905750" cy="60674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E8FFDFE-C3D5-2ED4-EDAC-76FCCB963B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592" y="836712"/>
            <a:ext cx="7344816" cy="602128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BA2ACCF-ED4C-DBF8-1F3F-A9ECFF1B7CB1}"/>
              </a:ext>
            </a:extLst>
          </p:cNvPr>
          <p:cNvSpPr txBox="1"/>
          <p:nvPr/>
        </p:nvSpPr>
        <p:spPr>
          <a:xfrm>
            <a:off x="7264502" y="841475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IF 2020</a:t>
            </a:r>
          </a:p>
        </p:txBody>
      </p:sp>
    </p:spTree>
    <p:extLst>
      <p:ext uri="{BB962C8B-B14F-4D97-AF65-F5344CB8AC3E}">
        <p14:creationId xmlns:p14="http://schemas.microsoft.com/office/powerpoint/2010/main" val="15076201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9F7E08D-3802-10AE-EF80-8493C34BCB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716" y="863567"/>
            <a:ext cx="8768339" cy="5130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85686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71FB0CD-9BC6-2B1D-B836-4A2C2D9B7A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268760"/>
            <a:ext cx="8815207" cy="4487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80078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E10D92C-83E2-D381-0E2E-102FC16908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1680" y="23837"/>
            <a:ext cx="5570735" cy="670944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4697F9E-D1AA-84FC-515D-342B2F1E1082}"/>
              </a:ext>
            </a:extLst>
          </p:cNvPr>
          <p:cNvSpPr txBox="1"/>
          <p:nvPr/>
        </p:nvSpPr>
        <p:spPr>
          <a:xfrm>
            <a:off x="6968854" y="3193892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IF 2021</a:t>
            </a:r>
          </a:p>
        </p:txBody>
      </p:sp>
    </p:spTree>
    <p:extLst>
      <p:ext uri="{BB962C8B-B14F-4D97-AF65-F5344CB8AC3E}">
        <p14:creationId xmlns:p14="http://schemas.microsoft.com/office/powerpoint/2010/main" val="35160885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2F3742F-5DD9-0025-B5D2-3277570FCC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790" y="476672"/>
            <a:ext cx="8352420" cy="5568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70137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157080E-9460-A7A0-0EAF-2378A3DD8F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636" y="872716"/>
            <a:ext cx="7872727" cy="5112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32416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E553C2C-314A-B58F-2F2A-E80A6115D1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640" y="103274"/>
            <a:ext cx="6336704" cy="6728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41802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613CB1-64C7-751B-C40A-4B55CF173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dirty="0" err="1"/>
              <a:t>Contoh</a:t>
            </a:r>
            <a:r>
              <a:rPr lang="en-US" dirty="0"/>
              <a:t> </a:t>
            </a:r>
            <a:r>
              <a:rPr lang="en-US" dirty="0" err="1"/>
              <a:t>soal</a:t>
            </a:r>
            <a:r>
              <a:rPr lang="en-US" dirty="0"/>
              <a:t> UJIAN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19310C-5DE8-4AE2-DEC2-2D2A2D87CC9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381604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F7E2774-CCEC-FFFE-84EA-73E0C442FA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627" y="692696"/>
            <a:ext cx="8628324" cy="204063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010C7B-B555-8F40-D60F-136454F60B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011" y="3212976"/>
            <a:ext cx="7568458" cy="3140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64575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C475D27-E594-CD1A-BA1C-437B5C821C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52736"/>
            <a:ext cx="8890636" cy="432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52235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FED708F-6CC2-914E-39E7-399792D124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145" y="548680"/>
            <a:ext cx="8423710" cy="5328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67633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>
            <a:extLst>
              <a:ext uri="{FF2B5EF4-FFF2-40B4-BE49-F238E27FC236}">
                <a16:creationId xmlns:a16="http://schemas.microsoft.com/office/drawing/2014/main" id="{F858D431-8724-4DEE-B563-6B7E7984EC1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en-US"/>
              <a:t>Tentang Dose</a:t>
            </a:r>
            <a:r>
              <a:rPr lang="id-ID" altLang="en-US"/>
              <a:t>n</a:t>
            </a:r>
            <a:r>
              <a:rPr lang="en-US" altLang="en-US"/>
              <a:t> Pengajar IF2123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BBDC44-19AF-4C2C-88D8-F696BFD87B1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Kelas K-1, K-2, K-3</a:t>
            </a:r>
          </a:p>
          <a:p>
            <a:pPr>
              <a:defRPr/>
            </a:pPr>
            <a:r>
              <a:rPr lang="en-US" dirty="0"/>
              <a:t> </a:t>
            </a:r>
            <a:r>
              <a:rPr lang="en-US" dirty="0" err="1"/>
              <a:t>Informatika</a:t>
            </a:r>
            <a:r>
              <a:rPr lang="en-US" dirty="0"/>
              <a:t> ITB</a:t>
            </a:r>
          </a:p>
          <a:p>
            <a:pPr>
              <a:defRPr/>
            </a:pPr>
            <a:r>
              <a:rPr lang="en-US" dirty="0"/>
              <a:t>2023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Box 4">
            <a:extLst>
              <a:ext uri="{FF2B5EF4-FFF2-40B4-BE49-F238E27FC236}">
                <a16:creationId xmlns:a16="http://schemas.microsoft.com/office/drawing/2014/main" id="{A0E7E55C-00B7-4910-8898-354FFDF91A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5600" y="4876800"/>
            <a:ext cx="36734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>
                <a:latin typeface="Arial" panose="020B0604020202020204" pitchFamily="34" charset="0"/>
              </a:rPr>
              <a:t>Nama: Dr. Rinaldi Munir</a:t>
            </a:r>
          </a:p>
        </p:txBody>
      </p:sp>
      <p:sp>
        <p:nvSpPr>
          <p:cNvPr id="22531" name="TextBox 5">
            <a:extLst>
              <a:ext uri="{FF2B5EF4-FFF2-40B4-BE49-F238E27FC236}">
                <a16:creationId xmlns:a16="http://schemas.microsoft.com/office/drawing/2014/main" id="{CBAB314A-17E4-462D-86C8-CBC234E068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4600" y="5562600"/>
            <a:ext cx="40798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latin typeface="Arial" panose="020B0604020202020204" pitchFamily="34" charset="0"/>
              </a:rPr>
              <a:t>Kelompok Keahlian Informatika</a:t>
            </a:r>
          </a:p>
        </p:txBody>
      </p:sp>
      <p:sp>
        <p:nvSpPr>
          <p:cNvPr id="22532" name="TextBox 6">
            <a:extLst>
              <a:ext uri="{FF2B5EF4-FFF2-40B4-BE49-F238E27FC236}">
                <a16:creationId xmlns:a16="http://schemas.microsoft.com/office/drawing/2014/main" id="{458AC60F-58A8-45CD-8F07-C1BB9F90C2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6096000"/>
            <a:ext cx="64039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latin typeface="Arial" panose="020B0604020202020204" pitchFamily="34" charset="0"/>
              </a:rPr>
              <a:t>Sekolah Teknik Elektro dan Informatika (STEI) - ITB</a:t>
            </a:r>
          </a:p>
        </p:txBody>
      </p:sp>
      <p:pic>
        <p:nvPicPr>
          <p:cNvPr id="22533" name="Picture 2">
            <a:extLst>
              <a:ext uri="{FF2B5EF4-FFF2-40B4-BE49-F238E27FC236}">
                <a16:creationId xmlns:a16="http://schemas.microsoft.com/office/drawing/2014/main" id="{9B63E5CC-C386-47D6-A769-B894C512B9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675" y="469900"/>
            <a:ext cx="3765550" cy="424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4" name="TextBox 5">
            <a:extLst>
              <a:ext uri="{FF2B5EF4-FFF2-40B4-BE49-F238E27FC236}">
                <a16:creationId xmlns:a16="http://schemas.microsoft.com/office/drawing/2014/main" id="{84446019-722D-40BA-93D6-B6C9EF90D6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213" y="333375"/>
            <a:ext cx="98296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000" dirty="0">
                <a:solidFill>
                  <a:srgbClr val="FF0000"/>
                </a:solidFill>
                <a:latin typeface="Arial" panose="020B0604020202020204" pitchFamily="34" charset="0"/>
              </a:rPr>
              <a:t>K-1</a:t>
            </a:r>
          </a:p>
        </p:txBody>
      </p:sp>
    </p:spTree>
    <p:extLst>
      <p:ext uri="{BB962C8B-B14F-4D97-AF65-F5344CB8AC3E}">
        <p14:creationId xmlns:p14="http://schemas.microsoft.com/office/powerpoint/2010/main" val="219519997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>
            <a:extLst>
              <a:ext uri="{FF2B5EF4-FFF2-40B4-BE49-F238E27FC236}">
                <a16:creationId xmlns:a16="http://schemas.microsoft.com/office/drawing/2014/main" id="{6D94144B-D6F4-4356-BB17-EBDC0458AC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Media </a:t>
            </a:r>
            <a:r>
              <a:rPr lang="en-US" altLang="en-US" dirty="0" err="1"/>
              <a:t>Komunikasi</a:t>
            </a:r>
            <a:endParaRPr lang="en-US" alt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39099A-C803-4013-80E1-7DF5E0926B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458200" cy="4708525"/>
          </a:xfrm>
        </p:spPr>
        <p:txBody>
          <a:bodyPr>
            <a:normAutofit fontScale="85000" lnSpcReduction="20000"/>
          </a:bodyPr>
          <a:lstStyle/>
          <a:p>
            <a:pPr>
              <a:defRPr/>
            </a:pPr>
            <a:r>
              <a:rPr lang="en-US" dirty="0"/>
              <a:t>E-mail:  </a:t>
            </a:r>
            <a:r>
              <a:rPr lang="en-US" dirty="0">
                <a:hlinkClick r:id="rId2"/>
              </a:rPr>
              <a:t>rinaldi@informatika.org</a:t>
            </a:r>
            <a:r>
              <a:rPr lang="en-US" dirty="0"/>
              <a:t> </a:t>
            </a:r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en-US" dirty="0"/>
              <a:t>                   </a:t>
            </a:r>
            <a:r>
              <a:rPr lang="en-US" dirty="0">
                <a:hlinkClick r:id="rId3"/>
              </a:rPr>
              <a:t>rinaldi@staff.stei.itb.ac.id</a:t>
            </a:r>
            <a:r>
              <a:rPr lang="en-US" dirty="0"/>
              <a:t>  </a:t>
            </a:r>
          </a:p>
          <a:p>
            <a:pPr>
              <a:buFont typeface="Arial" panose="020B0604020202020204" pitchFamily="34" charset="0"/>
              <a:buNone/>
              <a:defRPr/>
            </a:pPr>
            <a:r>
              <a:rPr lang="en-US" dirty="0"/>
              <a:t>		       </a:t>
            </a:r>
          </a:p>
          <a:p>
            <a:pPr>
              <a:buFont typeface="Arial" panose="020B0604020202020204" pitchFamily="34" charset="0"/>
              <a:buNone/>
              <a:defRPr/>
            </a:pPr>
            <a:endParaRPr lang="en-US" dirty="0"/>
          </a:p>
          <a:p>
            <a:pPr>
              <a:defRPr/>
            </a:pPr>
            <a:r>
              <a:rPr lang="en-US" sz="2800" dirty="0"/>
              <a:t>Web: </a:t>
            </a:r>
            <a:r>
              <a:rPr lang="en-US" sz="2800" dirty="0">
                <a:hlinkClick r:id="rId4"/>
              </a:rPr>
              <a:t>http://informatika.stei.itb.ac.id/~rinaldi.munir</a:t>
            </a:r>
            <a:endParaRPr lang="en-US" sz="2800" dirty="0"/>
          </a:p>
          <a:p>
            <a:pPr>
              <a:defRPr/>
            </a:pPr>
            <a:r>
              <a:rPr lang="en-US" sz="2800" dirty="0"/>
              <a:t>Blog: </a:t>
            </a:r>
            <a:r>
              <a:rPr lang="en-US" sz="2800" dirty="0">
                <a:hlinkClick r:id="rId5"/>
              </a:rPr>
              <a:t>http://rinaldimunir.wordpress.com</a:t>
            </a:r>
            <a:endParaRPr lang="en-US" sz="2800" dirty="0"/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en-US" sz="2800" dirty="0"/>
              <a:t>               </a:t>
            </a:r>
            <a:r>
              <a:rPr lang="en-US" sz="2800" dirty="0">
                <a:hlinkClick r:id="rId6"/>
              </a:rPr>
              <a:t>http://catatankriptografi.wordpress.com</a:t>
            </a:r>
            <a:r>
              <a:rPr lang="en-US" sz="2800" dirty="0"/>
              <a:t> </a:t>
            </a:r>
          </a:p>
          <a:p>
            <a:pPr>
              <a:defRPr/>
            </a:pPr>
            <a:r>
              <a:rPr lang="en-US" sz="2800" dirty="0" err="1"/>
              <a:t>Facebook</a:t>
            </a:r>
            <a:r>
              <a:rPr lang="en-US" sz="2800" dirty="0"/>
              <a:t>: </a:t>
            </a:r>
            <a:r>
              <a:rPr lang="en-US" sz="2800" dirty="0">
                <a:hlinkClick r:id="rId7"/>
              </a:rPr>
              <a:t>http://www.facebook.com/rinaldi.munir</a:t>
            </a:r>
            <a:endParaRPr lang="en-US" sz="2800" dirty="0"/>
          </a:p>
          <a:p>
            <a:pPr>
              <a:defRPr/>
            </a:pPr>
            <a:r>
              <a:rPr lang="en-US" dirty="0"/>
              <a:t>Instagram: </a:t>
            </a:r>
            <a:r>
              <a:rPr lang="en-US" dirty="0">
                <a:solidFill>
                  <a:srgbClr val="0070C0"/>
                </a:solidFill>
              </a:rPr>
              <a:t>@</a:t>
            </a:r>
            <a:r>
              <a:rPr lang="en-US" dirty="0" err="1">
                <a:solidFill>
                  <a:srgbClr val="0070C0"/>
                </a:solidFill>
              </a:rPr>
              <a:t>rinaldimunir</a:t>
            </a:r>
            <a:r>
              <a:rPr lang="en-US" dirty="0"/>
              <a:t> </a:t>
            </a:r>
          </a:p>
          <a:p>
            <a:pPr>
              <a:defRPr/>
            </a:pPr>
            <a:r>
              <a:rPr lang="en-US" dirty="0"/>
              <a:t>Kantor: Lab </a:t>
            </a:r>
            <a:r>
              <a:rPr lang="en-US" dirty="0" err="1"/>
              <a:t>Ilmu</a:t>
            </a:r>
            <a:r>
              <a:rPr lang="en-US" dirty="0"/>
              <a:t>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Rekayasa</a:t>
            </a:r>
            <a:r>
              <a:rPr lang="en-US" dirty="0"/>
              <a:t> </a:t>
            </a:r>
            <a:r>
              <a:rPr lang="en-US" dirty="0" err="1"/>
              <a:t>Komputasi</a:t>
            </a:r>
            <a:r>
              <a:rPr lang="en-US" dirty="0"/>
              <a:t> (IRK)</a:t>
            </a:r>
          </a:p>
          <a:p>
            <a:pPr>
              <a:buFont typeface="Arial" panose="020B0604020202020204" pitchFamily="34" charset="0"/>
              <a:buNone/>
              <a:defRPr/>
            </a:pPr>
            <a:r>
              <a:rPr lang="en-US" dirty="0"/>
              <a:t>		        </a:t>
            </a:r>
            <a:r>
              <a:rPr lang="en-US" dirty="0" err="1"/>
              <a:t>LabTek</a:t>
            </a:r>
            <a:r>
              <a:rPr lang="en-US" dirty="0"/>
              <a:t> V (</a:t>
            </a:r>
            <a:r>
              <a:rPr lang="en-US" dirty="0" err="1"/>
              <a:t>Lantai</a:t>
            </a:r>
            <a:r>
              <a:rPr lang="en-US" dirty="0"/>
              <a:t> 4), Jl. </a:t>
            </a:r>
            <a:r>
              <a:rPr lang="en-US" dirty="0" err="1"/>
              <a:t>Ganesha</a:t>
            </a:r>
            <a:r>
              <a:rPr lang="en-US" dirty="0"/>
              <a:t> 10 </a:t>
            </a:r>
            <a:r>
              <a:rPr lang="en-US" dirty="0" err="1"/>
              <a:t>Bdg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886937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Box 4">
            <a:extLst>
              <a:ext uri="{FF2B5EF4-FFF2-40B4-BE49-F238E27FC236}">
                <a16:creationId xmlns:a16="http://schemas.microsoft.com/office/drawing/2014/main" id="{C09A902E-CB1C-43D9-B275-9F1478425C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5600" y="4876800"/>
            <a:ext cx="37115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>
                <a:latin typeface="Arial" panose="020B0604020202020204" pitchFamily="34" charset="0"/>
              </a:rPr>
              <a:t>Nama: Dr. Judhi Santoso</a:t>
            </a:r>
          </a:p>
        </p:txBody>
      </p:sp>
      <p:sp>
        <p:nvSpPr>
          <p:cNvPr id="20483" name="TextBox 5">
            <a:extLst>
              <a:ext uri="{FF2B5EF4-FFF2-40B4-BE49-F238E27FC236}">
                <a16:creationId xmlns:a16="http://schemas.microsoft.com/office/drawing/2014/main" id="{E1F76547-A905-4D1C-BA8A-9C0CF30F04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4600" y="5562600"/>
            <a:ext cx="40798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latin typeface="Arial" panose="020B0604020202020204" pitchFamily="34" charset="0"/>
              </a:rPr>
              <a:t>Kelompok Keahlian Informatika</a:t>
            </a:r>
          </a:p>
        </p:txBody>
      </p:sp>
      <p:sp>
        <p:nvSpPr>
          <p:cNvPr id="20484" name="TextBox 6">
            <a:extLst>
              <a:ext uri="{FF2B5EF4-FFF2-40B4-BE49-F238E27FC236}">
                <a16:creationId xmlns:a16="http://schemas.microsoft.com/office/drawing/2014/main" id="{EFDD2BF8-176C-41F1-A3AC-B8614BB957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6096000"/>
            <a:ext cx="64039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latin typeface="Arial" panose="020B0604020202020204" pitchFamily="34" charset="0"/>
              </a:rPr>
              <a:t>Sekolah Teknik Elektro dan Informatika (STEI) - ITB</a:t>
            </a:r>
          </a:p>
        </p:txBody>
      </p:sp>
      <p:pic>
        <p:nvPicPr>
          <p:cNvPr id="20485" name="Picture 1">
            <a:extLst>
              <a:ext uri="{FF2B5EF4-FFF2-40B4-BE49-F238E27FC236}">
                <a16:creationId xmlns:a16="http://schemas.microsoft.com/office/drawing/2014/main" id="{A17D8F58-4B62-4038-A84F-6C11E49073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7575" y="685800"/>
            <a:ext cx="2536825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6" name="TextBox 1">
            <a:extLst>
              <a:ext uri="{FF2B5EF4-FFF2-40B4-BE49-F238E27FC236}">
                <a16:creationId xmlns:a16="http://schemas.microsoft.com/office/drawing/2014/main" id="{A578D9AD-1701-45E8-AE81-16782EA667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8888" y="685800"/>
            <a:ext cx="98296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000">
                <a:solidFill>
                  <a:srgbClr val="FF0000"/>
                </a:solidFill>
                <a:latin typeface="Arial" panose="020B0604020202020204" pitchFamily="34" charset="0"/>
              </a:rPr>
              <a:t>K-2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>
            <a:extLst>
              <a:ext uri="{FF2B5EF4-FFF2-40B4-BE49-F238E27FC236}">
                <a16:creationId xmlns:a16="http://schemas.microsoft.com/office/drawing/2014/main" id="{1442A88D-0B78-4CCE-9A4B-5EA81F2E6D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en-US"/>
              <a:t>Inilah STEI-ITB…</a:t>
            </a:r>
          </a:p>
        </p:txBody>
      </p:sp>
      <p:pic>
        <p:nvPicPr>
          <p:cNvPr id="4099" name="Audio 7">
            <a:hlinkClick r:id="" action="ppaction://media"/>
            <a:extLst>
              <a:ext uri="{FF2B5EF4-FFF2-40B4-BE49-F238E27FC236}">
                <a16:creationId xmlns:a16="http://schemas.microsoft.com/office/drawing/2014/main" id="{F2F56A82-7E29-47C8-A656-725E0FCFBC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1700" y="6235700"/>
            <a:ext cx="4064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2" descr="A large brick building with green grass&#10;&#10;Description automatically generated">
            <a:extLst>
              <a:ext uri="{FF2B5EF4-FFF2-40B4-BE49-F238E27FC236}">
                <a16:creationId xmlns:a16="http://schemas.microsoft.com/office/drawing/2014/main" id="{92ACF6EB-2756-4489-A5CA-9261E4DB9B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1273175"/>
            <a:ext cx="7129462" cy="534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4229CC28-22D3-4BA9-881D-49668B31E6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1700" y="6235700"/>
            <a:ext cx="4064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>
            <a:extLst>
              <a:ext uri="{FF2B5EF4-FFF2-40B4-BE49-F238E27FC236}">
                <a16:creationId xmlns:a16="http://schemas.microsoft.com/office/drawing/2014/main" id="{BE75DE86-0AD8-4DA5-8CC9-F8488A787F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Media </a:t>
            </a:r>
            <a:r>
              <a:rPr lang="en-US" altLang="en-US" dirty="0" err="1"/>
              <a:t>Komunikasi</a:t>
            </a:r>
            <a:endParaRPr lang="en-US" altLang="en-US" dirty="0"/>
          </a:p>
        </p:txBody>
      </p:sp>
      <p:sp>
        <p:nvSpPr>
          <p:cNvPr id="21507" name="Content Placeholder 2">
            <a:extLst>
              <a:ext uri="{FF2B5EF4-FFF2-40B4-BE49-F238E27FC236}">
                <a16:creationId xmlns:a16="http://schemas.microsoft.com/office/drawing/2014/main" id="{0E71ADDD-83F4-4F75-817B-7B5C62988E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458200" cy="4525963"/>
          </a:xfrm>
        </p:spPr>
        <p:txBody>
          <a:bodyPr/>
          <a:lstStyle/>
          <a:p>
            <a:r>
              <a:rPr lang="en-US" altLang="en-US" dirty="0"/>
              <a:t>E-mail: </a:t>
            </a:r>
            <a:r>
              <a:rPr lang="en-US" altLang="en-US" dirty="0">
                <a:hlinkClick r:id="rId2"/>
              </a:rPr>
              <a:t>judhi@informatika.org</a:t>
            </a:r>
            <a:endParaRPr lang="en-US" altLang="en-US" dirty="0"/>
          </a:p>
          <a:p>
            <a:pPr>
              <a:buFont typeface="Arial" panose="020B0604020202020204" pitchFamily="34" charset="0"/>
              <a:buNone/>
            </a:pPr>
            <a:r>
              <a:rPr lang="en-US" altLang="en-US" dirty="0"/>
              <a:t>		       </a:t>
            </a:r>
            <a:r>
              <a:rPr lang="en-US" altLang="en-US" dirty="0">
                <a:hlinkClick r:id="rId3"/>
              </a:rPr>
              <a:t>judhi@staff.stei.itb.ac.id</a:t>
            </a:r>
            <a:endParaRPr lang="en-US" altLang="en-US" dirty="0"/>
          </a:p>
          <a:p>
            <a:pPr>
              <a:buFont typeface="Arial" panose="020B0604020202020204" pitchFamily="34" charset="0"/>
              <a:buNone/>
            </a:pPr>
            <a:endParaRPr lang="en-US" altLang="en-US" dirty="0"/>
          </a:p>
          <a:p>
            <a:r>
              <a:rPr lang="en-US" altLang="en-US" dirty="0"/>
              <a:t>Kantor: Lab </a:t>
            </a:r>
            <a:r>
              <a:rPr lang="en-US" altLang="en-US" dirty="0" err="1"/>
              <a:t>Ilmu</a:t>
            </a:r>
            <a:r>
              <a:rPr lang="en-US" altLang="en-US" dirty="0"/>
              <a:t> dan </a:t>
            </a:r>
            <a:r>
              <a:rPr lang="en-US" altLang="en-US" dirty="0" err="1"/>
              <a:t>Rekayasa</a:t>
            </a:r>
            <a:r>
              <a:rPr lang="en-US" altLang="en-US" dirty="0"/>
              <a:t> </a:t>
            </a:r>
            <a:r>
              <a:rPr lang="en-US" altLang="en-US" dirty="0" err="1"/>
              <a:t>Komputasi</a:t>
            </a:r>
            <a:r>
              <a:rPr lang="en-US" altLang="en-US" dirty="0"/>
              <a:t> (IRK)</a:t>
            </a:r>
          </a:p>
          <a:p>
            <a:pPr>
              <a:buFont typeface="Arial" panose="020B0604020202020204" pitchFamily="34" charset="0"/>
              <a:buNone/>
            </a:pPr>
            <a:r>
              <a:rPr lang="en-US" altLang="en-US" dirty="0"/>
              <a:t>		        </a:t>
            </a:r>
            <a:r>
              <a:rPr lang="en-US" altLang="en-US" dirty="0" err="1"/>
              <a:t>LabTek</a:t>
            </a:r>
            <a:r>
              <a:rPr lang="en-US" altLang="en-US" dirty="0"/>
              <a:t> V (</a:t>
            </a:r>
            <a:r>
              <a:rPr lang="en-US" altLang="en-US" dirty="0" err="1"/>
              <a:t>Lantai</a:t>
            </a:r>
            <a:r>
              <a:rPr lang="en-US" altLang="en-US" dirty="0"/>
              <a:t> 4), Jl. Ganesha 10 </a:t>
            </a:r>
            <a:r>
              <a:rPr lang="en-US" altLang="en-US" dirty="0" err="1"/>
              <a:t>Bdg</a:t>
            </a:r>
            <a:endParaRPr lang="en-US" altLang="en-US" dirty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Box 4">
            <a:extLst>
              <a:ext uri="{FF2B5EF4-FFF2-40B4-BE49-F238E27FC236}">
                <a16:creationId xmlns:a16="http://schemas.microsoft.com/office/drawing/2014/main" id="{0E3542B7-DFE9-4C6B-8827-C36CA91E3F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11438" y="4760913"/>
            <a:ext cx="4005262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>
                <a:latin typeface="Arial" panose="020B0604020202020204" pitchFamily="34" charset="0"/>
              </a:rPr>
              <a:t>Nama: Dr. Rila Mandala</a:t>
            </a:r>
          </a:p>
        </p:txBody>
      </p:sp>
      <p:sp>
        <p:nvSpPr>
          <p:cNvPr id="26627" name="TextBox 5">
            <a:extLst>
              <a:ext uri="{FF2B5EF4-FFF2-40B4-BE49-F238E27FC236}">
                <a16:creationId xmlns:a16="http://schemas.microsoft.com/office/drawing/2014/main" id="{2E293609-6E8E-4D4C-9BAC-66185F79F7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4600" y="5562600"/>
            <a:ext cx="40798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latin typeface="Arial" panose="020B0604020202020204" pitchFamily="34" charset="0"/>
              </a:rPr>
              <a:t>Kelompok Keahlian Informatika</a:t>
            </a:r>
          </a:p>
        </p:txBody>
      </p:sp>
      <p:sp>
        <p:nvSpPr>
          <p:cNvPr id="26628" name="TextBox 6">
            <a:extLst>
              <a:ext uri="{FF2B5EF4-FFF2-40B4-BE49-F238E27FC236}">
                <a16:creationId xmlns:a16="http://schemas.microsoft.com/office/drawing/2014/main" id="{AC2A0BE0-B9DE-43E0-B0E5-D38E4AFAC6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6096000"/>
            <a:ext cx="64039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latin typeface="Arial" panose="020B0604020202020204" pitchFamily="34" charset="0"/>
              </a:rPr>
              <a:t>Sekolah Teknik Elektro dan Informatika (STEI) - ITB</a:t>
            </a:r>
          </a:p>
        </p:txBody>
      </p:sp>
      <p:sp>
        <p:nvSpPr>
          <p:cNvPr id="26629" name="TextBox 5">
            <a:extLst>
              <a:ext uri="{FF2B5EF4-FFF2-40B4-BE49-F238E27FC236}">
                <a16:creationId xmlns:a16="http://schemas.microsoft.com/office/drawing/2014/main" id="{6EBC9CB0-7064-437B-A8E9-12F5FD6FB3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213" y="333375"/>
            <a:ext cx="98296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000" dirty="0">
                <a:solidFill>
                  <a:srgbClr val="FF0000"/>
                </a:solidFill>
                <a:latin typeface="Arial" panose="020B0604020202020204" pitchFamily="34" charset="0"/>
              </a:rPr>
              <a:t>K-3</a:t>
            </a:r>
          </a:p>
        </p:txBody>
      </p:sp>
      <p:pic>
        <p:nvPicPr>
          <p:cNvPr id="26630" name="Picture 2" descr="A person wearing a suit and tie&#10;&#10;Description automatically generated">
            <a:extLst>
              <a:ext uri="{FF2B5EF4-FFF2-40B4-BE49-F238E27FC236}">
                <a16:creationId xmlns:a16="http://schemas.microsoft.com/office/drawing/2014/main" id="{33E2DC27-BAEA-4E1B-8030-D570175A19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0" y="917575"/>
            <a:ext cx="3429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>
            <a:extLst>
              <a:ext uri="{FF2B5EF4-FFF2-40B4-BE49-F238E27FC236}">
                <a16:creationId xmlns:a16="http://schemas.microsoft.com/office/drawing/2014/main" id="{3BF24B41-3C0F-4D8F-BB7C-B8B230F81E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Media Komunikasi</a:t>
            </a:r>
            <a:endParaRPr lang="en-US" altLang="en-US" dirty="0"/>
          </a:p>
        </p:txBody>
      </p:sp>
      <p:sp>
        <p:nvSpPr>
          <p:cNvPr id="27651" name="Content Placeholder 2">
            <a:extLst>
              <a:ext uri="{FF2B5EF4-FFF2-40B4-BE49-F238E27FC236}">
                <a16:creationId xmlns:a16="http://schemas.microsoft.com/office/drawing/2014/main" id="{314669D7-F961-4FC2-B249-46F729F099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458200" cy="4525963"/>
          </a:xfrm>
        </p:spPr>
        <p:txBody>
          <a:bodyPr/>
          <a:lstStyle/>
          <a:p>
            <a:r>
              <a:rPr lang="en-US" altLang="en-US" dirty="0"/>
              <a:t>E-mail: </a:t>
            </a:r>
            <a:r>
              <a:rPr lang="en-US" altLang="en-US" dirty="0">
                <a:hlinkClick r:id="rId2"/>
              </a:rPr>
              <a:t>rila@informatika.org</a:t>
            </a:r>
            <a:endParaRPr lang="en-US" altLang="en-US" dirty="0"/>
          </a:p>
          <a:p>
            <a:pPr>
              <a:buFont typeface="Arial" panose="020B0604020202020204" pitchFamily="34" charset="0"/>
              <a:buNone/>
            </a:pPr>
            <a:r>
              <a:rPr lang="en-US" altLang="en-US" dirty="0"/>
              <a:t>		       </a:t>
            </a:r>
            <a:r>
              <a:rPr lang="en-US" altLang="en-US" dirty="0">
                <a:hlinkClick r:id="rId3"/>
              </a:rPr>
              <a:t>rila@staff.stei.itb.ac.id</a:t>
            </a:r>
            <a:endParaRPr lang="en-US" altLang="en-US" dirty="0"/>
          </a:p>
          <a:p>
            <a:pPr>
              <a:buFont typeface="Arial" panose="020B0604020202020204" pitchFamily="34" charset="0"/>
              <a:buNone/>
            </a:pPr>
            <a:endParaRPr lang="en-US" altLang="en-US" dirty="0"/>
          </a:p>
          <a:p>
            <a:r>
              <a:rPr lang="en-US" altLang="en-US" dirty="0"/>
              <a:t>Kantor: Lab </a:t>
            </a:r>
            <a:r>
              <a:rPr lang="en-US" altLang="en-US" dirty="0" err="1"/>
              <a:t>Ilmu</a:t>
            </a:r>
            <a:r>
              <a:rPr lang="en-US" altLang="en-US" dirty="0"/>
              <a:t> dan </a:t>
            </a:r>
            <a:r>
              <a:rPr lang="en-US" altLang="en-US" dirty="0" err="1"/>
              <a:t>Rekayasa</a:t>
            </a:r>
            <a:r>
              <a:rPr lang="en-US" altLang="en-US" dirty="0"/>
              <a:t> </a:t>
            </a:r>
            <a:r>
              <a:rPr lang="en-US" altLang="en-US" dirty="0" err="1"/>
              <a:t>Komputasi</a:t>
            </a:r>
            <a:r>
              <a:rPr lang="en-US" altLang="en-US" dirty="0"/>
              <a:t> (IRK)</a:t>
            </a:r>
          </a:p>
          <a:p>
            <a:pPr>
              <a:buFont typeface="Arial" panose="020B0604020202020204" pitchFamily="34" charset="0"/>
              <a:buNone/>
            </a:pPr>
            <a:r>
              <a:rPr lang="en-US" altLang="en-US" dirty="0"/>
              <a:t>		        </a:t>
            </a:r>
            <a:r>
              <a:rPr lang="en-US" altLang="en-US" dirty="0" err="1"/>
              <a:t>LabTek</a:t>
            </a:r>
            <a:r>
              <a:rPr lang="en-US" altLang="en-US" dirty="0"/>
              <a:t> V (</a:t>
            </a:r>
            <a:r>
              <a:rPr lang="en-US" altLang="en-US" dirty="0" err="1"/>
              <a:t>Lantai</a:t>
            </a:r>
            <a:r>
              <a:rPr lang="en-US" altLang="en-US" dirty="0"/>
              <a:t> 4), Jl. Ganesha 10 </a:t>
            </a:r>
            <a:r>
              <a:rPr lang="en-US" altLang="en-US" dirty="0" err="1"/>
              <a:t>Bdg</a:t>
            </a:r>
            <a:endParaRPr lang="en-US" altLang="en-US" dirty="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Box 4">
            <a:extLst>
              <a:ext uri="{FF2B5EF4-FFF2-40B4-BE49-F238E27FC236}">
                <a16:creationId xmlns:a16="http://schemas.microsoft.com/office/drawing/2014/main" id="{0E3542B7-DFE9-4C6B-8827-C36CA91E3F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3728" y="4852816"/>
            <a:ext cx="543898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dirty="0">
                <a:latin typeface="Arial" panose="020B0604020202020204" pitchFamily="34" charset="0"/>
              </a:rPr>
              <a:t>Nama: Arrival Dwi Sentosa, M.T</a:t>
            </a:r>
          </a:p>
        </p:txBody>
      </p:sp>
      <p:sp>
        <p:nvSpPr>
          <p:cNvPr id="26627" name="TextBox 5">
            <a:extLst>
              <a:ext uri="{FF2B5EF4-FFF2-40B4-BE49-F238E27FC236}">
                <a16:creationId xmlns:a16="http://schemas.microsoft.com/office/drawing/2014/main" id="{2E293609-6E8E-4D4C-9BAC-66185F79F7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4600" y="5562600"/>
            <a:ext cx="40798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latin typeface="Arial" panose="020B0604020202020204" pitchFamily="34" charset="0"/>
              </a:rPr>
              <a:t>Kelompok Keahlian Informatika</a:t>
            </a:r>
          </a:p>
        </p:txBody>
      </p:sp>
      <p:sp>
        <p:nvSpPr>
          <p:cNvPr id="26628" name="TextBox 6">
            <a:extLst>
              <a:ext uri="{FF2B5EF4-FFF2-40B4-BE49-F238E27FC236}">
                <a16:creationId xmlns:a16="http://schemas.microsoft.com/office/drawing/2014/main" id="{AC2A0BE0-B9DE-43E0-B0E5-D38E4AFAC6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6096000"/>
            <a:ext cx="64039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latin typeface="Arial" panose="020B0604020202020204" pitchFamily="34" charset="0"/>
              </a:rPr>
              <a:t>Sekolah Teknik Elektro dan Informatika (STEI) - ITB</a:t>
            </a:r>
          </a:p>
        </p:txBody>
      </p:sp>
      <p:sp>
        <p:nvSpPr>
          <p:cNvPr id="26629" name="TextBox 5">
            <a:extLst>
              <a:ext uri="{FF2B5EF4-FFF2-40B4-BE49-F238E27FC236}">
                <a16:creationId xmlns:a16="http://schemas.microsoft.com/office/drawing/2014/main" id="{6EBC9CB0-7064-437B-A8E9-12F5FD6FB3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213" y="333375"/>
            <a:ext cx="98296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000" dirty="0">
                <a:solidFill>
                  <a:srgbClr val="FF0000"/>
                </a:solidFill>
                <a:latin typeface="Arial" panose="020B0604020202020204" pitchFamily="34" charset="0"/>
              </a:rPr>
              <a:t>K-3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4E641F7-1FDF-BFB5-0591-CB16A7AFF0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1438" y="690247"/>
            <a:ext cx="4079876" cy="4079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49099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BD1F6A-F6DB-E61D-A80A-E505422281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Foto-</a:t>
            </a:r>
            <a:r>
              <a:rPr lang="en-US" sz="3600" dirty="0" err="1"/>
              <a:t>foto</a:t>
            </a:r>
            <a:r>
              <a:rPr lang="en-US" sz="3600" dirty="0"/>
              <a:t> </a:t>
            </a:r>
            <a:r>
              <a:rPr lang="en-US" sz="3600" dirty="0" err="1"/>
              <a:t>Perkuliahan</a:t>
            </a:r>
            <a:r>
              <a:rPr lang="en-US" sz="3600" dirty="0"/>
              <a:t> ALGEO 2022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A991C0-2DA1-06A4-E82A-207A7BDA078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01042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DDDBB85-1063-496E-9EAE-A26E8FA654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820" y="332656"/>
            <a:ext cx="7812360" cy="585927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4F5D182-84C1-D352-6BFE-554A2D83BC6C}"/>
              </a:ext>
            </a:extLst>
          </p:cNvPr>
          <p:cNvSpPr txBox="1"/>
          <p:nvPr/>
        </p:nvSpPr>
        <p:spPr>
          <a:xfrm>
            <a:off x="3707904" y="6340678"/>
            <a:ext cx="19543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Kelas</a:t>
            </a:r>
            <a:r>
              <a:rPr lang="en-US" dirty="0"/>
              <a:t> K2 IF 2021</a:t>
            </a:r>
          </a:p>
        </p:txBody>
      </p:sp>
    </p:spTree>
    <p:extLst>
      <p:ext uri="{BB962C8B-B14F-4D97-AF65-F5344CB8AC3E}">
        <p14:creationId xmlns:p14="http://schemas.microsoft.com/office/powerpoint/2010/main" val="193246856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CA34440-B510-417D-66B1-C13CA01F3F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812" y="188640"/>
            <a:ext cx="7956376" cy="596728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1936BC4-E3AC-5590-09A4-B440CD432EF7}"/>
              </a:ext>
            </a:extLst>
          </p:cNvPr>
          <p:cNvSpPr txBox="1"/>
          <p:nvPr/>
        </p:nvSpPr>
        <p:spPr>
          <a:xfrm>
            <a:off x="3707904" y="6340678"/>
            <a:ext cx="24673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Kuis</a:t>
            </a:r>
            <a:r>
              <a:rPr lang="en-US" dirty="0"/>
              <a:t> </a:t>
            </a:r>
            <a:r>
              <a:rPr lang="en-US" dirty="0" err="1"/>
              <a:t>Kelas</a:t>
            </a:r>
            <a:r>
              <a:rPr lang="en-US" dirty="0"/>
              <a:t> K1 IF 2021</a:t>
            </a:r>
          </a:p>
        </p:txBody>
      </p:sp>
    </p:spTree>
    <p:extLst>
      <p:ext uri="{BB962C8B-B14F-4D97-AF65-F5344CB8AC3E}">
        <p14:creationId xmlns:p14="http://schemas.microsoft.com/office/powerpoint/2010/main" val="223196980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54B353A-87CA-0B42-9C55-AEF14FD60C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772" y="692696"/>
            <a:ext cx="8676456" cy="488050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D1AC2E9-4825-53C0-B6B4-BB89E6851B61}"/>
              </a:ext>
            </a:extLst>
          </p:cNvPr>
          <p:cNvSpPr txBox="1"/>
          <p:nvPr/>
        </p:nvSpPr>
        <p:spPr>
          <a:xfrm>
            <a:off x="3491880" y="5795972"/>
            <a:ext cx="39293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Kuis</a:t>
            </a:r>
            <a:r>
              <a:rPr lang="en-US" dirty="0"/>
              <a:t> </a:t>
            </a:r>
            <a:r>
              <a:rPr lang="en-US" dirty="0" err="1"/>
              <a:t>Kelas</a:t>
            </a:r>
            <a:r>
              <a:rPr lang="en-US" dirty="0"/>
              <a:t> K3 IF </a:t>
            </a:r>
            <a:r>
              <a:rPr lang="en-US" dirty="0" err="1"/>
              <a:t>Jatinangor</a:t>
            </a:r>
            <a:r>
              <a:rPr lang="en-US" dirty="0"/>
              <a:t>, IF 2021</a:t>
            </a:r>
          </a:p>
        </p:txBody>
      </p:sp>
    </p:spTree>
    <p:extLst>
      <p:ext uri="{BB962C8B-B14F-4D97-AF65-F5344CB8AC3E}">
        <p14:creationId xmlns:p14="http://schemas.microsoft.com/office/powerpoint/2010/main" val="83256417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73146D8-329D-25A4-9782-B0769F56B5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812" y="24714"/>
            <a:ext cx="7956376" cy="596728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75EA4F4-83D2-2394-B7D6-69EB119ACE0E}"/>
              </a:ext>
            </a:extLst>
          </p:cNvPr>
          <p:cNvSpPr txBox="1"/>
          <p:nvPr/>
        </p:nvSpPr>
        <p:spPr>
          <a:xfrm>
            <a:off x="3059832" y="6165304"/>
            <a:ext cx="2544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UTS </a:t>
            </a:r>
            <a:r>
              <a:rPr lang="en-US" dirty="0" err="1"/>
              <a:t>Kelas</a:t>
            </a:r>
            <a:r>
              <a:rPr lang="en-US" dirty="0"/>
              <a:t> K1 IF 2021</a:t>
            </a:r>
          </a:p>
        </p:txBody>
      </p:sp>
    </p:spTree>
    <p:extLst>
      <p:ext uri="{BB962C8B-B14F-4D97-AF65-F5344CB8AC3E}">
        <p14:creationId xmlns:p14="http://schemas.microsoft.com/office/powerpoint/2010/main" val="416678377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1F237DD-7646-7B31-30D0-1FF309FC16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88640"/>
            <a:ext cx="7932373" cy="594928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15C106B-B149-50A8-6AB2-2492A32DD747}"/>
              </a:ext>
            </a:extLst>
          </p:cNvPr>
          <p:cNvSpPr txBox="1"/>
          <p:nvPr/>
        </p:nvSpPr>
        <p:spPr>
          <a:xfrm>
            <a:off x="2987824" y="6300028"/>
            <a:ext cx="28648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Hadiah</a:t>
            </a:r>
            <a:r>
              <a:rPr lang="en-US" dirty="0"/>
              <a:t> </a:t>
            </a:r>
            <a:r>
              <a:rPr lang="en-US" dirty="0" err="1"/>
              <a:t>coklat</a:t>
            </a:r>
            <a:r>
              <a:rPr lang="en-US" dirty="0"/>
              <a:t> </a:t>
            </a:r>
            <a:r>
              <a:rPr lang="en-US" dirty="0" err="1"/>
              <a:t>Silverqueen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15130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B8CE05B-7BB3-80EF-3A91-F361EF9C56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085" y="764704"/>
            <a:ext cx="8589830" cy="453650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F233C96-3606-57CD-88FC-97D0F0AE222E}"/>
              </a:ext>
            </a:extLst>
          </p:cNvPr>
          <p:cNvSpPr txBox="1"/>
          <p:nvPr/>
        </p:nvSpPr>
        <p:spPr>
          <a:xfrm>
            <a:off x="2447027" y="5723964"/>
            <a:ext cx="5275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Gedung KOICA-STEI ITB </a:t>
            </a:r>
            <a:r>
              <a:rPr lang="en-US" dirty="0" err="1"/>
              <a:t>Kampus</a:t>
            </a:r>
            <a:r>
              <a:rPr lang="en-US" dirty="0"/>
              <a:t> ITB </a:t>
            </a:r>
            <a:r>
              <a:rPr lang="en-US" dirty="0" err="1"/>
              <a:t>Jatinangor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070472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9562B99-B7E0-532F-DCEB-6BDC43180D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16632"/>
            <a:ext cx="8172400" cy="61293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A37DD5C-B849-FABF-3729-AEA45AE00CFA}"/>
              </a:ext>
            </a:extLst>
          </p:cNvPr>
          <p:cNvSpPr txBox="1"/>
          <p:nvPr/>
        </p:nvSpPr>
        <p:spPr>
          <a:xfrm>
            <a:off x="2987824" y="6300028"/>
            <a:ext cx="28648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Hadiah</a:t>
            </a:r>
            <a:r>
              <a:rPr lang="en-US" dirty="0"/>
              <a:t> </a:t>
            </a:r>
            <a:r>
              <a:rPr lang="en-US" dirty="0" err="1"/>
              <a:t>coklat</a:t>
            </a:r>
            <a:r>
              <a:rPr lang="en-US" dirty="0"/>
              <a:t> </a:t>
            </a:r>
            <a:r>
              <a:rPr lang="en-US" dirty="0" err="1"/>
              <a:t>Silverqueen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66436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>
            <a:extLst>
              <a:ext uri="{FF2B5EF4-FFF2-40B4-BE49-F238E27FC236}">
                <a16:creationId xmlns:a16="http://schemas.microsoft.com/office/drawing/2014/main" id="{799A276F-E6A5-4B50-991D-945C72F077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313" y="214313"/>
            <a:ext cx="8229600" cy="1143000"/>
          </a:xfrm>
        </p:spPr>
        <p:txBody>
          <a:bodyPr/>
          <a:lstStyle/>
          <a:p>
            <a:pPr algn="l"/>
            <a:r>
              <a:rPr lang="en-US" altLang="en-US" sz="4000"/>
              <a:t>LabTek V, di sini Informatika ITB berada</a:t>
            </a:r>
          </a:p>
        </p:txBody>
      </p:sp>
      <p:pic>
        <p:nvPicPr>
          <p:cNvPr id="5123" name="Picture 2">
            <a:extLst>
              <a:ext uri="{FF2B5EF4-FFF2-40B4-BE49-F238E27FC236}">
                <a16:creationId xmlns:a16="http://schemas.microsoft.com/office/drawing/2014/main" id="{226668ED-F494-4421-85D4-C2980B74AF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357313"/>
            <a:ext cx="6743650" cy="5058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0171154C-2150-4329-9FA9-95CD432675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en-US"/>
              <a:t>Salah satu mata kuliahnya….</a:t>
            </a:r>
          </a:p>
        </p:txBody>
      </p:sp>
      <p:sp>
        <p:nvSpPr>
          <p:cNvPr id="6147" name="Content Placeholder 2">
            <a:extLst>
              <a:ext uri="{FF2B5EF4-FFF2-40B4-BE49-F238E27FC236}">
                <a16:creationId xmlns:a16="http://schemas.microsoft.com/office/drawing/2014/main" id="{3E15DE73-BBD6-4F8C-9395-63D0340903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214438"/>
            <a:ext cx="8893175" cy="4929187"/>
          </a:xfrm>
        </p:spPr>
        <p:txBody>
          <a:bodyPr/>
          <a:lstStyle/>
          <a:p>
            <a:pPr algn="ctr">
              <a:buFont typeface="Arial" panose="020B0604020202020204" pitchFamily="34" charset="0"/>
              <a:buNone/>
            </a:pPr>
            <a:r>
              <a:rPr lang="en-US" altLang="en-US" sz="4800" b="1">
                <a:solidFill>
                  <a:srgbClr val="FF0000"/>
                </a:solidFill>
              </a:rPr>
              <a:t>IF2123 Aljabar Linier &amp;  Geometri</a:t>
            </a:r>
          </a:p>
        </p:txBody>
      </p:sp>
      <p:sp>
        <p:nvSpPr>
          <p:cNvPr id="6148" name="Rectangle 4">
            <a:extLst>
              <a:ext uri="{FF2B5EF4-FFF2-40B4-BE49-F238E27FC236}">
                <a16:creationId xmlns:a16="http://schemas.microsoft.com/office/drawing/2014/main" id="{B731E4A8-E097-4CAD-A41C-B76BFD2442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8175" y="5949950"/>
            <a:ext cx="77152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latin typeface="Arial" panose="020B0604020202020204" pitchFamily="34" charset="0"/>
              </a:rPr>
              <a:t>Sumber gambar: </a:t>
            </a:r>
            <a:r>
              <a:rPr lang="en-US" altLang="en-US" sz="1400">
                <a:latin typeface="Arial" panose="020B0604020202020204" pitchFamily="34" charset="0"/>
                <a:hlinkClick r:id="rId2"/>
              </a:rPr>
              <a:t>https://en.wikipedia.org/wiki/Geometry</a:t>
            </a:r>
            <a:r>
              <a:rPr lang="en-US" altLang="en-US" sz="1400">
                <a:latin typeface="Arial" panose="020B0604020202020204" pitchFamily="34" charset="0"/>
              </a:rPr>
              <a:t> </a:t>
            </a:r>
          </a:p>
        </p:txBody>
      </p:sp>
      <p:pic>
        <p:nvPicPr>
          <p:cNvPr id="6149" name="Picture 2">
            <a:extLst>
              <a:ext uri="{FF2B5EF4-FFF2-40B4-BE49-F238E27FC236}">
                <a16:creationId xmlns:a16="http://schemas.microsoft.com/office/drawing/2014/main" id="{CFE39CDA-7843-402A-A721-F5D1DDC06A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2205038"/>
            <a:ext cx="3794125" cy="3709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Number Placeholder 5">
            <a:extLst>
              <a:ext uri="{FF2B5EF4-FFF2-40B4-BE49-F238E27FC236}">
                <a16:creationId xmlns:a16="http://schemas.microsoft.com/office/drawing/2014/main" id="{52E8B914-1B08-48DE-AEC2-5A2315CD10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2637939-90B2-4020-B059-FBCD9595CD6E}" type="slidenum">
              <a:rPr lang="en-US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8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7171" name="Rectangle 2">
            <a:extLst>
              <a:ext uri="{FF2B5EF4-FFF2-40B4-BE49-F238E27FC236}">
                <a16:creationId xmlns:a16="http://schemas.microsoft.com/office/drawing/2014/main" id="{3C7B4E36-563A-4CD4-B089-FEC1D48B41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288" y="466725"/>
            <a:ext cx="8640762" cy="755650"/>
          </a:xfrm>
        </p:spPr>
        <p:txBody>
          <a:bodyPr/>
          <a:lstStyle/>
          <a:p>
            <a:pPr eaLnBrk="1" hangingPunct="1"/>
            <a:r>
              <a:rPr lang="en-US" altLang="en-US" sz="4000" dirty="0" err="1"/>
              <a:t>Tentang</a:t>
            </a:r>
            <a:r>
              <a:rPr lang="en-US" altLang="en-US" sz="4000" dirty="0"/>
              <a:t> </a:t>
            </a:r>
            <a:r>
              <a:rPr lang="en-US" altLang="en-US" sz="4000" dirty="0" err="1"/>
              <a:t>kuliah</a:t>
            </a:r>
            <a:r>
              <a:rPr lang="en-US" altLang="en-US" sz="4000" dirty="0"/>
              <a:t> “</a:t>
            </a:r>
            <a:r>
              <a:rPr lang="en-US" altLang="en-US" sz="4000" dirty="0" err="1"/>
              <a:t>Aljabar</a:t>
            </a:r>
            <a:r>
              <a:rPr lang="en-US" altLang="en-US" sz="4000" dirty="0"/>
              <a:t> Linier &amp; </a:t>
            </a:r>
            <a:r>
              <a:rPr lang="en-US" altLang="en-US" sz="4000" dirty="0" err="1"/>
              <a:t>Geometri</a:t>
            </a:r>
            <a:r>
              <a:rPr lang="en-US" altLang="en-US" sz="4000" dirty="0"/>
              <a:t>”</a:t>
            </a:r>
          </a:p>
        </p:txBody>
      </p:sp>
      <p:sp>
        <p:nvSpPr>
          <p:cNvPr id="7172" name="Rectangle 3">
            <a:extLst>
              <a:ext uri="{FF2B5EF4-FFF2-40B4-BE49-F238E27FC236}">
                <a16:creationId xmlns:a16="http://schemas.microsoft.com/office/drawing/2014/main" id="{3DE2AD33-229B-47EC-AB5B-0B12572A01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9750" y="1557338"/>
            <a:ext cx="8229600" cy="4799012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endParaRPr lang="en-US" altLang="en-US" sz="2400" dirty="0">
              <a:solidFill>
                <a:srgbClr val="030305"/>
              </a:solidFill>
            </a:endParaRPr>
          </a:p>
          <a:p>
            <a:pPr algn="just" eaLnBrk="1" hangingPunct="1">
              <a:lnSpc>
                <a:spcPct val="90000"/>
              </a:lnSpc>
            </a:pPr>
            <a:r>
              <a:rPr lang="en-US" altLang="en-US" sz="2400" dirty="0" err="1">
                <a:solidFill>
                  <a:srgbClr val="030305"/>
                </a:solidFill>
                <a:cs typeface="Times New Roman" panose="02020603050405020304" pitchFamily="18" charset="0"/>
              </a:rPr>
              <a:t>Merupakan</a:t>
            </a:r>
            <a:r>
              <a:rPr lang="en-US" altLang="en-US" sz="2400" dirty="0">
                <a:solidFill>
                  <a:srgbClr val="030305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30305"/>
                </a:solidFill>
                <a:cs typeface="Times New Roman" panose="02020603050405020304" pitchFamily="18" charset="0"/>
              </a:rPr>
              <a:t>gabungan</a:t>
            </a:r>
            <a:r>
              <a:rPr lang="en-US" altLang="en-US" sz="2400" dirty="0">
                <a:solidFill>
                  <a:srgbClr val="030305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30305"/>
                </a:solidFill>
                <a:cs typeface="Times New Roman" panose="02020603050405020304" pitchFamily="18" charset="0"/>
              </a:rPr>
              <a:t>ilmu</a:t>
            </a:r>
            <a:r>
              <a:rPr lang="en-US" altLang="en-US" sz="2400" dirty="0">
                <a:solidFill>
                  <a:srgbClr val="030305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aljabar</a:t>
            </a:r>
            <a:r>
              <a:rPr lang="en-US" altLang="en-US" sz="2400" dirty="0">
                <a:solidFill>
                  <a:srgbClr val="FF0000"/>
                </a:solidFill>
                <a:cs typeface="Times New Roman" panose="02020603050405020304" pitchFamily="18" charset="0"/>
              </a:rPr>
              <a:t> linier </a:t>
            </a:r>
            <a:r>
              <a:rPr lang="en-US" altLang="en-US" sz="2400" dirty="0">
                <a:solidFill>
                  <a:srgbClr val="030305"/>
                </a:solidFill>
                <a:cs typeface="Times New Roman" panose="02020603050405020304" pitchFamily="18" charset="0"/>
              </a:rPr>
              <a:t>dan </a:t>
            </a:r>
            <a:r>
              <a:rPr lang="en-US" altLang="en-US" sz="24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aljabar</a:t>
            </a:r>
            <a:r>
              <a:rPr lang="en-US" altLang="en-US" sz="24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cs typeface="Times New Roman" panose="02020603050405020304" pitchFamily="18" charset="0"/>
              </a:rPr>
              <a:t>geometri</a:t>
            </a:r>
            <a:r>
              <a:rPr lang="en-US" altLang="en-US" sz="2400" dirty="0">
                <a:solidFill>
                  <a:srgbClr val="030305"/>
                </a:solidFill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solidFill>
                  <a:srgbClr val="030305"/>
                </a:solidFill>
                <a:cs typeface="Times New Roman" panose="02020603050405020304" pitchFamily="18" charset="0"/>
              </a:rPr>
              <a:t>keduanya</a:t>
            </a:r>
            <a:r>
              <a:rPr lang="en-US" altLang="en-US" sz="2400" dirty="0">
                <a:solidFill>
                  <a:srgbClr val="030305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30305"/>
                </a:solidFill>
                <a:cs typeface="Times New Roman" panose="02020603050405020304" pitchFamily="18" charset="0"/>
              </a:rPr>
              <a:t>saling</a:t>
            </a:r>
            <a:r>
              <a:rPr lang="en-US" altLang="en-US" sz="2400" dirty="0">
                <a:solidFill>
                  <a:srgbClr val="030305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30305"/>
                </a:solidFill>
                <a:cs typeface="Times New Roman" panose="02020603050405020304" pitchFamily="18" charset="0"/>
              </a:rPr>
              <a:t>berkaitan</a:t>
            </a:r>
            <a:r>
              <a:rPr lang="en-US" altLang="en-US" sz="2400" dirty="0">
                <a:solidFill>
                  <a:srgbClr val="030305"/>
                </a:solidFill>
                <a:cs typeface="Times New Roman" panose="02020603050405020304" pitchFamily="18" charset="0"/>
              </a:rPr>
              <a:t>. </a:t>
            </a:r>
            <a:r>
              <a:rPr lang="en-US" altLang="en-US" sz="2400" dirty="0" err="1">
                <a:solidFill>
                  <a:srgbClr val="030305"/>
                </a:solidFill>
                <a:cs typeface="Times New Roman" panose="02020603050405020304" pitchFamily="18" charset="0"/>
              </a:rPr>
              <a:t>Diberi</a:t>
            </a:r>
            <a:r>
              <a:rPr lang="en-US" altLang="en-US" sz="2400" dirty="0">
                <a:solidFill>
                  <a:srgbClr val="030305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30305"/>
                </a:solidFill>
                <a:cs typeface="Times New Roman" panose="02020603050405020304" pitchFamily="18" charset="0"/>
              </a:rPr>
              <a:t>judul</a:t>
            </a:r>
            <a:r>
              <a:rPr lang="en-US" altLang="en-US" sz="2400" dirty="0">
                <a:solidFill>
                  <a:srgbClr val="030305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30305"/>
                </a:solidFill>
                <a:cs typeface="Times New Roman" panose="02020603050405020304" pitchFamily="18" charset="0"/>
              </a:rPr>
              <a:t>kuliah</a:t>
            </a:r>
            <a:r>
              <a:rPr lang="en-US" altLang="en-US" sz="2400" dirty="0">
                <a:solidFill>
                  <a:srgbClr val="030305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Aljabar</a:t>
            </a:r>
            <a:r>
              <a:rPr lang="en-US" altLang="en-US" sz="2400" b="1" dirty="0">
                <a:solidFill>
                  <a:srgbClr val="FF0000"/>
                </a:solidFill>
                <a:cs typeface="Times New Roman" panose="02020603050405020304" pitchFamily="18" charset="0"/>
              </a:rPr>
              <a:t> Linier dan </a:t>
            </a:r>
            <a:r>
              <a:rPr lang="en-US" altLang="en-US" sz="24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Geometri</a:t>
            </a:r>
            <a:r>
              <a:rPr lang="en-US" altLang="en-US" sz="2400" dirty="0">
                <a:solidFill>
                  <a:srgbClr val="FF0000"/>
                </a:solidFill>
                <a:cs typeface="Times New Roman" panose="02020603050405020304" pitchFamily="18" charset="0"/>
              </a:rPr>
              <a:t>.</a:t>
            </a:r>
            <a:endParaRPr lang="en-US" altLang="en-US" sz="2400" dirty="0">
              <a:solidFill>
                <a:srgbClr val="030305"/>
              </a:solidFill>
              <a:cs typeface="Times New Roman" panose="02020603050405020304" pitchFamily="18" charset="0"/>
            </a:endParaRPr>
          </a:p>
          <a:p>
            <a:pPr algn="just" eaLnBrk="1" hangingPunct="1">
              <a:lnSpc>
                <a:spcPct val="90000"/>
              </a:lnSpc>
            </a:pPr>
            <a:endParaRPr lang="en-US" altLang="en-US" sz="2400" dirty="0">
              <a:solidFill>
                <a:srgbClr val="030305"/>
              </a:solidFill>
              <a:cs typeface="Times New Roman" panose="02020603050405020304" pitchFamily="18" charset="0"/>
            </a:endParaRPr>
          </a:p>
          <a:p>
            <a:pPr algn="just" eaLnBrk="1" hangingPunct="1">
              <a:lnSpc>
                <a:spcPct val="90000"/>
              </a:lnSpc>
            </a:pPr>
            <a:r>
              <a:rPr lang="en-US" altLang="en-US" sz="2400" dirty="0" err="1">
                <a:solidFill>
                  <a:srgbClr val="030305"/>
                </a:solidFill>
                <a:cs typeface="Times New Roman" panose="02020603050405020304" pitchFamily="18" charset="0"/>
              </a:rPr>
              <a:t>Merupakan</a:t>
            </a:r>
            <a:r>
              <a:rPr lang="en-US" altLang="en-US" sz="2400" dirty="0">
                <a:solidFill>
                  <a:srgbClr val="030305"/>
                </a:solidFill>
                <a:cs typeface="Times New Roman" panose="02020603050405020304" pitchFamily="18" charset="0"/>
              </a:rPr>
              <a:t> fundamental </a:t>
            </a:r>
            <a:r>
              <a:rPr lang="en-US" altLang="en-US" sz="2400" dirty="0" err="1">
                <a:solidFill>
                  <a:srgbClr val="030305"/>
                </a:solidFill>
                <a:cs typeface="Times New Roman" panose="02020603050405020304" pitchFamily="18" charset="0"/>
              </a:rPr>
              <a:t>untuk</a:t>
            </a:r>
            <a:r>
              <a:rPr lang="en-US" altLang="en-US" sz="2400" dirty="0">
                <a:solidFill>
                  <a:srgbClr val="030305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30305"/>
                </a:solidFill>
                <a:cs typeface="Times New Roman" panose="02020603050405020304" pitchFamily="18" charset="0"/>
              </a:rPr>
              <a:t>pemrosesan</a:t>
            </a:r>
            <a:r>
              <a:rPr lang="en-US" altLang="en-US" sz="2400" dirty="0">
                <a:solidFill>
                  <a:srgbClr val="030305"/>
                </a:solidFill>
                <a:cs typeface="Times New Roman" panose="02020603050405020304" pitchFamily="18" charset="0"/>
              </a:rPr>
              <a:t> data yang </a:t>
            </a:r>
            <a:r>
              <a:rPr lang="en-US" altLang="en-US" sz="2400" dirty="0" err="1">
                <a:solidFill>
                  <a:srgbClr val="030305"/>
                </a:solidFill>
                <a:cs typeface="Times New Roman" panose="02020603050405020304" pitchFamily="18" charset="0"/>
              </a:rPr>
              <a:t>direpresentasikan</a:t>
            </a:r>
            <a:r>
              <a:rPr lang="en-US" altLang="en-US" sz="2400" dirty="0">
                <a:solidFill>
                  <a:srgbClr val="030305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30305"/>
                </a:solidFill>
                <a:cs typeface="Times New Roman" panose="02020603050405020304" pitchFamily="18" charset="0"/>
              </a:rPr>
              <a:t>dalam</a:t>
            </a:r>
            <a:r>
              <a:rPr lang="en-US" altLang="en-US" sz="2400" dirty="0">
                <a:solidFill>
                  <a:srgbClr val="030305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30305"/>
                </a:solidFill>
                <a:cs typeface="Times New Roman" panose="02020603050405020304" pitchFamily="18" charset="0"/>
              </a:rPr>
              <a:t>bentuk</a:t>
            </a:r>
            <a:r>
              <a:rPr lang="en-US" altLang="en-US" sz="2400" dirty="0">
                <a:solidFill>
                  <a:srgbClr val="030305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30305"/>
                </a:solidFill>
                <a:cs typeface="Times New Roman" panose="02020603050405020304" pitchFamily="18" charset="0"/>
              </a:rPr>
              <a:t>matriks</a:t>
            </a:r>
            <a:r>
              <a:rPr lang="en-US" altLang="en-US" sz="2400" dirty="0">
                <a:solidFill>
                  <a:srgbClr val="030305"/>
                </a:solidFill>
                <a:cs typeface="Times New Roman" panose="02020603050405020304" pitchFamily="18" charset="0"/>
              </a:rPr>
              <a:t> dan </a:t>
            </a:r>
            <a:r>
              <a:rPr lang="en-US" altLang="en-US" sz="2400" dirty="0" err="1">
                <a:solidFill>
                  <a:srgbClr val="030305"/>
                </a:solidFill>
                <a:cs typeface="Times New Roman" panose="02020603050405020304" pitchFamily="18" charset="0"/>
              </a:rPr>
              <a:t>vektor</a:t>
            </a:r>
            <a:r>
              <a:rPr lang="en-US" altLang="en-US" sz="2400" dirty="0">
                <a:solidFill>
                  <a:srgbClr val="030305"/>
                </a:solidFill>
                <a:cs typeface="Times New Roman" panose="02020603050405020304" pitchFamily="18" charset="0"/>
              </a:rPr>
              <a:t>.</a:t>
            </a:r>
          </a:p>
          <a:p>
            <a:pPr algn="just" eaLnBrk="1" hangingPunct="1">
              <a:lnSpc>
                <a:spcPct val="90000"/>
              </a:lnSpc>
            </a:pPr>
            <a:endParaRPr lang="en-US" altLang="en-US" sz="2400" dirty="0">
              <a:solidFill>
                <a:srgbClr val="030305"/>
              </a:solidFill>
              <a:cs typeface="Times New Roman" panose="02020603050405020304" pitchFamily="18" charset="0"/>
            </a:endParaRPr>
          </a:p>
          <a:p>
            <a:pPr algn="just" eaLnBrk="1" hangingPunct="1">
              <a:lnSpc>
                <a:spcPct val="90000"/>
              </a:lnSpc>
            </a:pPr>
            <a:r>
              <a:rPr lang="en-US" altLang="en-US" sz="2400" dirty="0" err="1">
                <a:solidFill>
                  <a:srgbClr val="030305"/>
                </a:solidFill>
                <a:cs typeface="Times New Roman" panose="02020603050405020304" pitchFamily="18" charset="0"/>
              </a:rPr>
              <a:t>Dipakai</a:t>
            </a:r>
            <a:r>
              <a:rPr lang="en-US" altLang="en-US" sz="2400" dirty="0">
                <a:solidFill>
                  <a:srgbClr val="030305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30305"/>
                </a:solidFill>
                <a:cs typeface="Times New Roman" panose="02020603050405020304" pitchFamily="18" charset="0"/>
              </a:rPr>
              <a:t>sebagai</a:t>
            </a:r>
            <a:r>
              <a:rPr lang="en-US" altLang="en-US" sz="2400" dirty="0">
                <a:solidFill>
                  <a:srgbClr val="030305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30305"/>
                </a:solidFill>
                <a:cs typeface="Times New Roman" panose="02020603050405020304" pitchFamily="18" charset="0"/>
              </a:rPr>
              <a:t>dasar</a:t>
            </a:r>
            <a:r>
              <a:rPr lang="en-US" altLang="en-US" sz="2400" dirty="0">
                <a:solidFill>
                  <a:srgbClr val="030305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30305"/>
                </a:solidFill>
                <a:cs typeface="Times New Roman" panose="02020603050405020304" pitchFamily="18" charset="0"/>
              </a:rPr>
              <a:t>untuk</a:t>
            </a:r>
            <a:r>
              <a:rPr lang="en-US" altLang="en-US" sz="2400" dirty="0">
                <a:solidFill>
                  <a:srgbClr val="030305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30305"/>
                </a:solidFill>
                <a:cs typeface="Times New Roman" panose="02020603050405020304" pitchFamily="18" charset="0"/>
              </a:rPr>
              <a:t>kuliah</a:t>
            </a:r>
            <a:r>
              <a:rPr lang="en-US" altLang="en-US" sz="2400" dirty="0">
                <a:solidFill>
                  <a:srgbClr val="030305"/>
                </a:solidFill>
                <a:cs typeface="Times New Roman" panose="02020603050405020304" pitchFamily="18" charset="0"/>
              </a:rPr>
              <a:t>: </a:t>
            </a:r>
            <a:r>
              <a:rPr lang="en-US" altLang="en-US" sz="2400" dirty="0" err="1">
                <a:solidFill>
                  <a:srgbClr val="030305"/>
                </a:solidFill>
                <a:cs typeface="Times New Roman" panose="02020603050405020304" pitchFamily="18" charset="0"/>
              </a:rPr>
              <a:t>grafika</a:t>
            </a:r>
            <a:r>
              <a:rPr lang="en-US" altLang="en-US" sz="2400" dirty="0">
                <a:solidFill>
                  <a:srgbClr val="030305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30305"/>
                </a:solidFill>
                <a:cs typeface="Times New Roman" panose="02020603050405020304" pitchFamily="18" charset="0"/>
              </a:rPr>
              <a:t>komputer</a:t>
            </a:r>
            <a:r>
              <a:rPr lang="en-US" altLang="en-US" sz="2400" dirty="0">
                <a:solidFill>
                  <a:srgbClr val="030305"/>
                </a:solidFill>
                <a:cs typeface="Times New Roman" panose="02020603050405020304" pitchFamily="18" charset="0"/>
              </a:rPr>
              <a:t> (</a:t>
            </a:r>
            <a:r>
              <a:rPr lang="en-US" altLang="en-US" sz="2400" i="1" dirty="0">
                <a:solidFill>
                  <a:srgbClr val="030305"/>
                </a:solidFill>
                <a:cs typeface="Times New Roman" panose="02020603050405020304" pitchFamily="18" charset="0"/>
              </a:rPr>
              <a:t>computer graphics</a:t>
            </a:r>
            <a:r>
              <a:rPr lang="en-US" altLang="en-US" sz="2400" dirty="0">
                <a:solidFill>
                  <a:srgbClr val="030305"/>
                </a:solidFill>
                <a:cs typeface="Times New Roman" panose="02020603050405020304" pitchFamily="18" charset="0"/>
              </a:rPr>
              <a:t>), </a:t>
            </a:r>
            <a:r>
              <a:rPr lang="en-US" altLang="en-US" sz="2400" dirty="0" err="1">
                <a:solidFill>
                  <a:srgbClr val="030305"/>
                </a:solidFill>
                <a:cs typeface="Times New Roman" panose="02020603050405020304" pitchFamily="18" charset="0"/>
              </a:rPr>
              <a:t>pengolahan</a:t>
            </a:r>
            <a:r>
              <a:rPr lang="en-US" altLang="en-US" sz="2400" dirty="0">
                <a:solidFill>
                  <a:srgbClr val="030305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30305"/>
                </a:solidFill>
                <a:cs typeface="Times New Roman" panose="02020603050405020304" pitchFamily="18" charset="0"/>
              </a:rPr>
              <a:t>citra</a:t>
            </a:r>
            <a:r>
              <a:rPr lang="en-US" altLang="en-US" sz="2400" dirty="0">
                <a:solidFill>
                  <a:srgbClr val="030305"/>
                </a:solidFill>
                <a:cs typeface="Times New Roman" panose="02020603050405020304" pitchFamily="18" charset="0"/>
              </a:rPr>
              <a:t> (</a:t>
            </a:r>
            <a:r>
              <a:rPr lang="en-US" altLang="en-US" sz="2400" i="1" dirty="0">
                <a:solidFill>
                  <a:srgbClr val="030305"/>
                </a:solidFill>
                <a:cs typeface="Times New Roman" panose="02020603050405020304" pitchFamily="18" charset="0"/>
              </a:rPr>
              <a:t>image processing</a:t>
            </a:r>
            <a:r>
              <a:rPr lang="en-US" altLang="en-US" sz="2400" dirty="0">
                <a:solidFill>
                  <a:srgbClr val="030305"/>
                </a:solidFill>
                <a:cs typeface="Times New Roman" panose="02020603050405020304" pitchFamily="18" charset="0"/>
              </a:rPr>
              <a:t>), </a:t>
            </a:r>
            <a:r>
              <a:rPr lang="en-US" altLang="en-US" sz="2400" dirty="0" err="1">
                <a:solidFill>
                  <a:srgbClr val="030305"/>
                </a:solidFill>
                <a:cs typeface="Times New Roman" panose="02020603050405020304" pitchFamily="18" charset="0"/>
              </a:rPr>
              <a:t>metode</a:t>
            </a:r>
            <a:r>
              <a:rPr lang="en-US" altLang="en-US" sz="2400" dirty="0">
                <a:solidFill>
                  <a:srgbClr val="030305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30305"/>
                </a:solidFill>
                <a:cs typeface="Times New Roman" panose="02020603050405020304" pitchFamily="18" charset="0"/>
              </a:rPr>
              <a:t>numerik</a:t>
            </a:r>
            <a:r>
              <a:rPr lang="en-US" altLang="en-US" sz="2400" dirty="0">
                <a:solidFill>
                  <a:srgbClr val="030305"/>
                </a:solidFill>
                <a:cs typeface="Times New Roman" panose="02020603050405020304" pitchFamily="18" charset="0"/>
              </a:rPr>
              <a:t> (</a:t>
            </a:r>
            <a:r>
              <a:rPr lang="en-US" altLang="en-US" sz="2400" i="1" dirty="0">
                <a:solidFill>
                  <a:srgbClr val="030305"/>
                </a:solidFill>
                <a:cs typeface="Times New Roman" panose="02020603050405020304" pitchFamily="18" charset="0"/>
              </a:rPr>
              <a:t>numeric methods</a:t>
            </a:r>
            <a:r>
              <a:rPr lang="en-US" altLang="en-US" sz="2400" dirty="0">
                <a:solidFill>
                  <a:srgbClr val="030305"/>
                </a:solidFill>
                <a:cs typeface="Times New Roman" panose="02020603050405020304" pitchFamily="18" charset="0"/>
              </a:rPr>
              <a:t>), </a:t>
            </a:r>
            <a:r>
              <a:rPr lang="en-US" altLang="en-US" sz="2400" dirty="0" err="1">
                <a:solidFill>
                  <a:srgbClr val="030305"/>
                </a:solidFill>
                <a:cs typeface="Times New Roman" panose="02020603050405020304" pitchFamily="18" charset="0"/>
              </a:rPr>
              <a:t>pembelajaran</a:t>
            </a:r>
            <a:r>
              <a:rPr lang="en-US" altLang="en-US" sz="2400" dirty="0">
                <a:solidFill>
                  <a:srgbClr val="030305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30305"/>
                </a:solidFill>
                <a:cs typeface="Times New Roman" panose="02020603050405020304" pitchFamily="18" charset="0"/>
              </a:rPr>
              <a:t>mesin</a:t>
            </a:r>
            <a:r>
              <a:rPr lang="en-US" altLang="en-US" sz="2400" dirty="0">
                <a:solidFill>
                  <a:srgbClr val="030305"/>
                </a:solidFill>
                <a:cs typeface="Times New Roman" panose="02020603050405020304" pitchFamily="18" charset="0"/>
              </a:rPr>
              <a:t> (</a:t>
            </a:r>
            <a:r>
              <a:rPr lang="en-US" altLang="en-US" sz="2400" i="1" dirty="0">
                <a:solidFill>
                  <a:srgbClr val="030305"/>
                </a:solidFill>
                <a:cs typeface="Times New Roman" panose="02020603050405020304" pitchFamily="18" charset="0"/>
              </a:rPr>
              <a:t>machine learning</a:t>
            </a:r>
            <a:r>
              <a:rPr lang="en-US" altLang="en-US" sz="2400" dirty="0">
                <a:solidFill>
                  <a:srgbClr val="030305"/>
                </a:solidFill>
                <a:cs typeface="Times New Roman" panose="02020603050405020304" pitchFamily="18" charset="0"/>
              </a:rPr>
              <a:t>), </a:t>
            </a:r>
            <a:r>
              <a:rPr lang="en-US" altLang="en-US" sz="2400" dirty="0" err="1">
                <a:solidFill>
                  <a:srgbClr val="030305"/>
                </a:solidFill>
                <a:cs typeface="Times New Roman" panose="02020603050405020304" pitchFamily="18" charset="0"/>
              </a:rPr>
              <a:t>temu-balik</a:t>
            </a:r>
            <a:r>
              <a:rPr lang="en-US" altLang="en-US" sz="2400" dirty="0">
                <a:solidFill>
                  <a:srgbClr val="030305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30305"/>
                </a:solidFill>
                <a:cs typeface="Times New Roman" panose="02020603050405020304" pitchFamily="18" charset="0"/>
              </a:rPr>
              <a:t>informasi</a:t>
            </a:r>
            <a:r>
              <a:rPr lang="en-US" altLang="en-US" sz="2400" dirty="0">
                <a:solidFill>
                  <a:srgbClr val="030305"/>
                </a:solidFill>
                <a:cs typeface="Times New Roman" panose="02020603050405020304" pitchFamily="18" charset="0"/>
              </a:rPr>
              <a:t> (</a:t>
            </a:r>
            <a:r>
              <a:rPr lang="en-US" altLang="en-US" sz="2400" i="1" dirty="0">
                <a:solidFill>
                  <a:srgbClr val="030305"/>
                </a:solidFill>
                <a:cs typeface="Times New Roman" panose="02020603050405020304" pitchFamily="18" charset="0"/>
              </a:rPr>
              <a:t>information retrieval</a:t>
            </a:r>
            <a:r>
              <a:rPr lang="en-US" altLang="en-US" sz="2400" dirty="0">
                <a:solidFill>
                  <a:srgbClr val="030305"/>
                </a:solidFill>
                <a:cs typeface="Times New Roman" panose="02020603050405020304" pitchFamily="18" charset="0"/>
              </a:rPr>
              <a:t>), dan </a:t>
            </a:r>
            <a:r>
              <a:rPr lang="en-US" altLang="en-US" sz="2400" dirty="0" err="1">
                <a:solidFill>
                  <a:srgbClr val="030305"/>
                </a:solidFill>
                <a:cs typeface="Times New Roman" panose="02020603050405020304" pitchFamily="18" charset="0"/>
              </a:rPr>
              <a:t>masih</a:t>
            </a:r>
            <a:r>
              <a:rPr lang="en-US" altLang="en-US" sz="2400" dirty="0">
                <a:solidFill>
                  <a:srgbClr val="030305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30305"/>
                </a:solidFill>
                <a:cs typeface="Times New Roman" panose="02020603050405020304" pitchFamily="18" charset="0"/>
              </a:rPr>
              <a:t>banyak</a:t>
            </a:r>
            <a:r>
              <a:rPr lang="en-US" altLang="en-US" sz="2400" dirty="0">
                <a:solidFill>
                  <a:srgbClr val="030305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30305"/>
                </a:solidFill>
                <a:cs typeface="Times New Roman" panose="02020603050405020304" pitchFamily="18" charset="0"/>
              </a:rPr>
              <a:t>lagi</a:t>
            </a:r>
            <a:r>
              <a:rPr lang="en-US" altLang="en-US" sz="2400" dirty="0">
                <a:solidFill>
                  <a:srgbClr val="030305"/>
                </a:solidFill>
                <a:cs typeface="Times New Roman" panose="02020603050405020304" pitchFamily="18" charset="0"/>
              </a:rPr>
              <a:t>. </a:t>
            </a:r>
          </a:p>
          <a:p>
            <a:pPr algn="just" eaLnBrk="1" hangingPunct="1">
              <a:lnSpc>
                <a:spcPct val="90000"/>
              </a:lnSpc>
            </a:pPr>
            <a:endParaRPr lang="en-US" altLang="en-US" sz="2400" dirty="0">
              <a:solidFill>
                <a:srgbClr val="030305"/>
              </a:solidFill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>
            <a:extLst>
              <a:ext uri="{FF2B5EF4-FFF2-40B4-BE49-F238E27FC236}">
                <a16:creationId xmlns:a16="http://schemas.microsoft.com/office/drawing/2014/main" id="{6F7EE71C-463A-4C0D-A8C5-E9861B47DF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err="1"/>
              <a:t>Aljabar</a:t>
            </a:r>
            <a:r>
              <a:rPr lang="en-US" altLang="en-US" dirty="0"/>
              <a:t> Linier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7F5018-5680-437B-99A1-11051D78B0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579296" cy="4525963"/>
          </a:xfrm>
        </p:spPr>
        <p:txBody>
          <a:bodyPr/>
          <a:lstStyle/>
          <a:p>
            <a:pPr marL="0" indent="0">
              <a:buFont typeface="Arial" panose="020B0604020202020204" pitchFamily="34" charset="0"/>
              <a:buNone/>
              <a:defRPr/>
            </a:pPr>
            <a:r>
              <a:rPr lang="en-US" sz="2800" dirty="0" err="1"/>
              <a:t>Membahas</a:t>
            </a:r>
            <a:r>
              <a:rPr lang="en-US" sz="2800" dirty="0"/>
              <a:t> </a:t>
            </a:r>
            <a:r>
              <a:rPr lang="en-US" sz="2800" dirty="0" err="1"/>
              <a:t>antara</a:t>
            </a:r>
            <a:r>
              <a:rPr lang="en-US" sz="2800" dirty="0"/>
              <a:t> lain:</a:t>
            </a:r>
          </a:p>
          <a:p>
            <a:pPr marL="514350" indent="-514350">
              <a:buFont typeface="Arial" panose="020B0604020202020204" pitchFamily="34" charset="0"/>
              <a:buAutoNum type="arabicPeriod"/>
              <a:defRPr/>
            </a:pPr>
            <a:r>
              <a:rPr lang="en-US" sz="2800" dirty="0" err="1"/>
              <a:t>Sistem</a:t>
            </a:r>
            <a:r>
              <a:rPr lang="en-US" sz="2800" dirty="0"/>
              <a:t> </a:t>
            </a:r>
            <a:r>
              <a:rPr lang="en-US" sz="2800" dirty="0" err="1"/>
              <a:t>persamaan</a:t>
            </a:r>
            <a:r>
              <a:rPr lang="en-US" sz="2800" dirty="0"/>
              <a:t> linier </a:t>
            </a:r>
            <a:r>
              <a:rPr lang="en-US" sz="2800" dirty="0" err="1"/>
              <a:t>dan</a:t>
            </a:r>
            <a:r>
              <a:rPr lang="en-US" sz="2800" dirty="0"/>
              <a:t> </a:t>
            </a:r>
            <a:r>
              <a:rPr lang="en-US" sz="2800" dirty="0" err="1"/>
              <a:t>matriks</a:t>
            </a:r>
            <a:endParaRPr lang="en-US" sz="2800" dirty="0"/>
          </a:p>
          <a:p>
            <a:pPr marL="514350" indent="-514350">
              <a:buFont typeface="Arial" panose="020B0604020202020204" pitchFamily="34" charset="0"/>
              <a:buAutoNum type="arabicPeriod"/>
              <a:defRPr/>
            </a:pPr>
            <a:r>
              <a:rPr lang="en-US" sz="2800" dirty="0" err="1"/>
              <a:t>Determinan</a:t>
            </a:r>
            <a:endParaRPr lang="en-US" sz="2800" dirty="0"/>
          </a:p>
          <a:p>
            <a:pPr marL="514350" indent="-514350">
              <a:buFont typeface="Arial" panose="020B0604020202020204" pitchFamily="34" charset="0"/>
              <a:buAutoNum type="arabicPeriod"/>
              <a:defRPr/>
            </a:pPr>
            <a:r>
              <a:rPr lang="en-US" sz="2800" dirty="0" err="1"/>
              <a:t>Vektor</a:t>
            </a:r>
            <a:r>
              <a:rPr lang="en-US" sz="2800" dirty="0"/>
              <a:t> di </a:t>
            </a:r>
            <a:r>
              <a:rPr lang="en-US" sz="2800" dirty="0" err="1"/>
              <a:t>ruang</a:t>
            </a:r>
            <a:r>
              <a:rPr lang="en-US" sz="2800" dirty="0"/>
              <a:t> Euclidean (R</a:t>
            </a:r>
            <a:r>
              <a:rPr lang="en-US" sz="2800" baseline="30000" dirty="0"/>
              <a:t>2</a:t>
            </a:r>
            <a:r>
              <a:rPr lang="en-US" sz="2800" dirty="0"/>
              <a:t>, R</a:t>
            </a:r>
            <a:r>
              <a:rPr lang="en-US" sz="2800" baseline="30000" dirty="0"/>
              <a:t>3</a:t>
            </a:r>
            <a:r>
              <a:rPr lang="en-US" sz="2800" dirty="0"/>
              <a:t>, R</a:t>
            </a:r>
            <a:r>
              <a:rPr lang="en-US" sz="2800" baseline="30000" dirty="0"/>
              <a:t>n</a:t>
            </a:r>
            <a:r>
              <a:rPr lang="en-US" sz="2800" dirty="0"/>
              <a:t>)</a:t>
            </a:r>
          </a:p>
          <a:p>
            <a:pPr marL="514350" indent="-514350">
              <a:buFont typeface="Arial" panose="020B0604020202020204" pitchFamily="34" charset="0"/>
              <a:buAutoNum type="arabicPeriod"/>
              <a:defRPr/>
            </a:pPr>
            <a:r>
              <a:rPr lang="en-US" sz="2800" dirty="0" err="1"/>
              <a:t>Ruang</a:t>
            </a:r>
            <a:r>
              <a:rPr lang="en-US" sz="2800" dirty="0"/>
              <a:t> </a:t>
            </a:r>
            <a:r>
              <a:rPr lang="en-US" sz="2800" dirty="0" err="1"/>
              <a:t>vektor</a:t>
            </a:r>
            <a:r>
              <a:rPr lang="en-US" sz="2800" dirty="0"/>
              <a:t> </a:t>
            </a:r>
            <a:r>
              <a:rPr lang="en-US" sz="2800" dirty="0" err="1"/>
              <a:t>umum</a:t>
            </a:r>
            <a:endParaRPr lang="en-US" sz="2800" dirty="0"/>
          </a:p>
          <a:p>
            <a:pPr marL="514350" indent="-514350">
              <a:buFont typeface="Arial" panose="020B0604020202020204" pitchFamily="34" charset="0"/>
              <a:buAutoNum type="arabicPeriod"/>
              <a:defRPr/>
            </a:pPr>
            <a:r>
              <a:rPr lang="en-US" sz="2800" dirty="0" err="1"/>
              <a:t>Transformasi</a:t>
            </a:r>
            <a:r>
              <a:rPr lang="en-US" sz="2800" dirty="0"/>
              <a:t> linier</a:t>
            </a:r>
          </a:p>
          <a:p>
            <a:pPr marL="514350" indent="-514350">
              <a:buFont typeface="Arial" panose="020B0604020202020204" pitchFamily="34" charset="0"/>
              <a:buAutoNum type="arabicPeriod"/>
              <a:defRPr/>
            </a:pPr>
            <a:r>
              <a:rPr lang="en-US" sz="2800" dirty="0" err="1"/>
              <a:t>Nilai</a:t>
            </a:r>
            <a:r>
              <a:rPr lang="en-US" sz="2800" dirty="0"/>
              <a:t> </a:t>
            </a:r>
            <a:r>
              <a:rPr lang="en-US" sz="2800" dirty="0" err="1"/>
              <a:t>eigen</a:t>
            </a:r>
            <a:r>
              <a:rPr lang="en-US" sz="2800" dirty="0"/>
              <a:t> </a:t>
            </a:r>
            <a:r>
              <a:rPr lang="en-US" sz="2800" dirty="0" err="1"/>
              <a:t>dan</a:t>
            </a:r>
            <a:r>
              <a:rPr lang="en-US" sz="2800" dirty="0"/>
              <a:t> </a:t>
            </a:r>
            <a:r>
              <a:rPr lang="en-US" sz="2800" dirty="0" err="1"/>
              <a:t>vektor</a:t>
            </a:r>
            <a:r>
              <a:rPr lang="en-US" sz="2800" dirty="0"/>
              <a:t> </a:t>
            </a:r>
            <a:r>
              <a:rPr lang="en-US" sz="2800" dirty="0" err="1"/>
              <a:t>eigen</a:t>
            </a:r>
            <a:endParaRPr lang="en-US" sz="2800" dirty="0"/>
          </a:p>
          <a:p>
            <a:pPr marL="514350" indent="-514350">
              <a:buFont typeface="Arial" panose="020B0604020202020204" pitchFamily="34" charset="0"/>
              <a:buAutoNum type="arabicPeriod"/>
              <a:defRPr/>
            </a:pPr>
            <a:r>
              <a:rPr lang="en-US" sz="2800" dirty="0" err="1"/>
              <a:t>Diagonalisasi</a:t>
            </a:r>
            <a:endParaRPr lang="en-US" sz="2800" dirty="0"/>
          </a:p>
          <a:p>
            <a:pPr marL="514350" indent="-514350">
              <a:buFont typeface="Arial" panose="020B0604020202020204" pitchFamily="34" charset="0"/>
              <a:buAutoNum type="arabicPeriod"/>
              <a:defRPr/>
            </a:pPr>
            <a:r>
              <a:rPr lang="en-US" sz="2800" dirty="0" err="1"/>
              <a:t>Dekomposisi</a:t>
            </a:r>
            <a:r>
              <a:rPr lang="en-US" sz="2800" dirty="0"/>
              <a:t> </a:t>
            </a:r>
            <a:r>
              <a:rPr lang="en-US" sz="2800" dirty="0" err="1"/>
              <a:t>matriks</a:t>
            </a:r>
            <a:r>
              <a:rPr lang="en-US" sz="2800" dirty="0"/>
              <a:t> (</a:t>
            </a:r>
            <a:r>
              <a:rPr lang="en-US" sz="2800" dirty="0" err="1"/>
              <a:t>metode</a:t>
            </a:r>
            <a:r>
              <a:rPr lang="en-US" sz="2800" dirty="0"/>
              <a:t> SVD dan </a:t>
            </a:r>
            <a:r>
              <a:rPr lang="en-US" sz="2800" dirty="0" err="1"/>
              <a:t>dekomposisi</a:t>
            </a:r>
            <a:r>
              <a:rPr lang="en-US" sz="2800" dirty="0"/>
              <a:t> LU)</a:t>
            </a:r>
          </a:p>
          <a:p>
            <a:pPr marL="514350" indent="-514350">
              <a:buFont typeface="Arial" panose="020B0604020202020204" pitchFamily="34" charset="0"/>
              <a:buAutoNum type="arabicPeriod"/>
              <a:defRPr/>
            </a:pPr>
            <a:endParaRPr lang="en-US" dirty="0"/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0.8|4.2|1.2|4.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1322</TotalTime>
  <Words>905</Words>
  <Application>Microsoft Office PowerPoint</Application>
  <PresentationFormat>On-screen Show (4:3)</PresentationFormat>
  <Paragraphs>147</Paragraphs>
  <Slides>50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4" baseType="lpstr">
      <vt:lpstr>Arial</vt:lpstr>
      <vt:lpstr>Calibri</vt:lpstr>
      <vt:lpstr>Times New Roman</vt:lpstr>
      <vt:lpstr>Office Theme</vt:lpstr>
      <vt:lpstr>Pengantar Aljabar Linier &amp; Geometri</vt:lpstr>
      <vt:lpstr>Kampus ITB yang indah…</vt:lpstr>
      <vt:lpstr>PowerPoint Presentation</vt:lpstr>
      <vt:lpstr>Inilah STEI-ITB…</vt:lpstr>
      <vt:lpstr>PowerPoint Presentation</vt:lpstr>
      <vt:lpstr>LabTek V, di sini Informatika ITB berada</vt:lpstr>
      <vt:lpstr>Salah satu mata kuliahnya….</vt:lpstr>
      <vt:lpstr>Tentang kuliah “Aljabar Linier &amp; Geometri”</vt:lpstr>
      <vt:lpstr>Aljabar Linier</vt:lpstr>
      <vt:lpstr>Aljabar Geometri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dan masih banyak lagi…</vt:lpstr>
      <vt:lpstr>Buku referensi kuliah</vt:lpstr>
      <vt:lpstr>URL</vt:lpstr>
      <vt:lpstr>Contoh TUGAS BESAR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Contoh soal UJIAN</vt:lpstr>
      <vt:lpstr>PowerPoint Presentation</vt:lpstr>
      <vt:lpstr>PowerPoint Presentation</vt:lpstr>
      <vt:lpstr>PowerPoint Presentation</vt:lpstr>
      <vt:lpstr>Tentang Dosen Pengajar IF2123</vt:lpstr>
      <vt:lpstr>PowerPoint Presentation</vt:lpstr>
      <vt:lpstr>Media Komunikasi</vt:lpstr>
      <vt:lpstr>PowerPoint Presentation</vt:lpstr>
      <vt:lpstr>Media Komunikasi</vt:lpstr>
      <vt:lpstr>PowerPoint Presentation</vt:lpstr>
      <vt:lpstr>Media Komunikasi</vt:lpstr>
      <vt:lpstr>PowerPoint Presentation</vt:lpstr>
      <vt:lpstr>Foto-foto Perkuliahan ALGEO 2022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Judul Presentasi</dc:title>
  <dc:creator>fan</dc:creator>
  <cp:lastModifiedBy>Dr. Ir. Rinaldi, M.T.</cp:lastModifiedBy>
  <cp:revision>107</cp:revision>
  <dcterms:created xsi:type="dcterms:W3CDTF">2010-12-20T15:05:16Z</dcterms:created>
  <dcterms:modified xsi:type="dcterms:W3CDTF">2023-08-23T08:47:42Z</dcterms:modified>
</cp:coreProperties>
</file>