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91" r:id="rId5"/>
    <p:sldId id="293" r:id="rId6"/>
    <p:sldId id="294" r:id="rId7"/>
    <p:sldId id="298" r:id="rId8"/>
    <p:sldId id="308" r:id="rId9"/>
    <p:sldId id="310" r:id="rId10"/>
    <p:sldId id="311" r:id="rId11"/>
    <p:sldId id="259" r:id="rId12"/>
    <p:sldId id="260" r:id="rId13"/>
    <p:sldId id="261" r:id="rId14"/>
    <p:sldId id="262" r:id="rId15"/>
    <p:sldId id="266" r:id="rId16"/>
    <p:sldId id="268" r:id="rId17"/>
    <p:sldId id="299" r:id="rId18"/>
    <p:sldId id="300" r:id="rId19"/>
    <p:sldId id="269" r:id="rId20"/>
    <p:sldId id="295" r:id="rId21"/>
    <p:sldId id="296" r:id="rId22"/>
    <p:sldId id="267" r:id="rId23"/>
    <p:sldId id="270" r:id="rId24"/>
    <p:sldId id="271" r:id="rId25"/>
    <p:sldId id="272" r:id="rId26"/>
    <p:sldId id="273" r:id="rId27"/>
    <p:sldId id="309" r:id="rId28"/>
    <p:sldId id="274" r:id="rId29"/>
    <p:sldId id="297" r:id="rId30"/>
    <p:sldId id="275" r:id="rId31"/>
    <p:sldId id="287" r:id="rId32"/>
    <p:sldId id="288" r:id="rId33"/>
    <p:sldId id="289" r:id="rId34"/>
    <p:sldId id="290" r:id="rId35"/>
    <p:sldId id="306" r:id="rId36"/>
    <p:sldId id="307" r:id="rId37"/>
    <p:sldId id="279" r:id="rId38"/>
    <p:sldId id="280" r:id="rId39"/>
    <p:sldId id="285" r:id="rId40"/>
    <p:sldId id="282" r:id="rId41"/>
    <p:sldId id="283" r:id="rId42"/>
    <p:sldId id="284" r:id="rId43"/>
    <p:sldId id="286" r:id="rId44"/>
    <p:sldId id="301" r:id="rId45"/>
    <p:sldId id="302" r:id="rId46"/>
    <p:sldId id="303" r:id="rId47"/>
    <p:sldId id="304" r:id="rId48"/>
    <p:sldId id="305" r:id="rId49"/>
    <p:sldId id="26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13/09/2022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.com/en/download/" TargetMode="External"/><Relationship Id="rId2" Type="http://schemas.openxmlformats.org/officeDocument/2006/relationships/hyperlink" Target="https://www.oracle.com/java/technologies/javase/javase-jdk8-download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software/the-2015-top-ten-programming-languages/?utm_source=techalert&amp;utm_medium=email&amp;utm_campaign=0723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nkshimAsyncLink.swap(this,%20%22http:/spectrum.ieee.org/computing/software/the-2015-top-ten-programming-languages/?utm_source=techalert&amp;utm_medium=email&amp;utm_campaign=072315%22);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: Rinaldi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62217-94E7-4286-A4A6-C93DC5032BC2}"/>
              </a:ext>
            </a:extLst>
          </p:cNvPr>
          <p:cNvSpPr txBox="1"/>
          <p:nvPr/>
        </p:nvSpPr>
        <p:spPr>
          <a:xfrm>
            <a:off x="10102076" y="255304"/>
            <a:ext cx="144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Edisi</a:t>
            </a:r>
            <a:r>
              <a:rPr lang="en-US" sz="2400" dirty="0">
                <a:solidFill>
                  <a:srgbClr val="FF0000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AC568-DDAD-AA23-0FCF-1D2EE6BC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908E0-80C0-C232-179C-05A930B4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51" y="261767"/>
            <a:ext cx="7824929" cy="63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Java = Bahasa </a:t>
            </a:r>
            <a:r>
              <a:rPr lang="en-US" sz="4000" b="1" dirty="0" err="1"/>
              <a:t>pemrograman</a:t>
            </a:r>
            <a:r>
              <a:rPr lang="en-US" sz="4000" b="1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id-ID" sz="2600" dirty="0"/>
          </a:p>
          <a:p>
            <a:r>
              <a:rPr lang="en-US" sz="2600" dirty="0"/>
              <a:t>JVM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mengeksekusi</a:t>
            </a:r>
            <a:r>
              <a:rPr lang="en-US" sz="2600" dirty="0"/>
              <a:t> program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r>
              <a:rPr lang="id-ID" dirty="0">
                <a:effectLst/>
              </a:rPr>
              <a:t>Cara kerja JVM: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eksekusi</a:t>
            </a:r>
            <a:r>
              <a:rPr lang="en-US" dirty="0">
                <a:effectLst/>
              </a:rPr>
              <a:t>, JVM </a:t>
            </a:r>
            <a:r>
              <a:rPr lang="en-US" dirty="0" err="1">
                <a:effectLst/>
              </a:rPr>
              <a:t>membaca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, lalu mengubahnya ke bahasa mesin yang sesuai dengan komputer yang menjalankannya.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id-ID" dirty="0">
                <a:effectLst/>
              </a:rPr>
              <a:t>Proses kompilasi bahasa java menghasilkan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 yang </a:t>
            </a:r>
            <a:r>
              <a:rPr lang="en-US" dirty="0" err="1">
                <a:effectLst/>
              </a:rPr>
              <a:t>selalu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operasi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JVM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mengubah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byetecode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tujuannya</a:t>
            </a:r>
            <a:r>
              <a:rPr lang="en-US" dirty="0">
                <a:effectLst/>
              </a:rPr>
              <a:t>.</a:t>
            </a:r>
            <a:endParaRPr lang="id-ID" dirty="0">
              <a:effectLst/>
            </a:endParaRPr>
          </a:p>
          <a:p>
            <a:endParaRPr lang="id-ID" dirty="0"/>
          </a:p>
          <a:p>
            <a:r>
              <a:rPr lang="id-ID" dirty="0">
                <a:effectLst/>
              </a:rPr>
              <a:t>Java API merupakan </a:t>
            </a:r>
            <a:r>
              <a:rPr lang="id-ID" i="1" dirty="0">
                <a:effectLst/>
              </a:rPr>
              <a:t>library</a:t>
            </a:r>
            <a:r>
              <a:rPr lang="id-ID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Kakas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d-ID" dirty="0"/>
              <a:t>Untuk menulis 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en-US" i="1" dirty="0"/>
              <a:t> Development Kit (JDK)</a:t>
            </a:r>
            <a:r>
              <a:rPr lang="id-ID" dirty="0"/>
              <a:t> </a:t>
            </a:r>
          </a:p>
          <a:p>
            <a:pPr marL="514350" indent="-514350">
              <a:buNone/>
            </a:pPr>
            <a:r>
              <a:rPr lang="id-ID" dirty="0"/>
              <a:t>	Unduh paket </a:t>
            </a:r>
            <a:r>
              <a:rPr lang="en-US" dirty="0"/>
              <a:t>J</a:t>
            </a:r>
            <a:r>
              <a:rPr lang="id-ID" dirty="0"/>
              <a:t>DK (</a:t>
            </a:r>
            <a:r>
              <a:rPr lang="en-US" i="1" dirty="0"/>
              <a:t>Java</a:t>
            </a:r>
            <a:r>
              <a:rPr lang="id-ID" i="1" dirty="0"/>
              <a:t> Development Kit</a:t>
            </a:r>
            <a:r>
              <a:rPr lang="id-ID" dirty="0"/>
              <a:t>) java terbaru dari situs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       </a:t>
            </a:r>
            <a:r>
              <a:rPr lang="en-US" dirty="0">
                <a:hlinkClick r:id="rId2"/>
              </a:rPr>
              <a:t>https://www.oracle.com/java/technologies/javase/javase-jdk8-downloads.html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/>
              <a:t>    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https://www.java.com/en/download/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  <a:r>
              <a:rPr lang="en-US" i="1" dirty="0"/>
              <a:t>  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0A638-8C31-42A6-87CF-F985B0EA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0057"/>
            <a:ext cx="10632440" cy="59807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07FD1-9DEA-4B81-8479-1AF9FBD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0E74E-80C5-40CC-8949-71EA3C18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" y="372460"/>
            <a:ext cx="10867697" cy="61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18E25-F2F8-4F40-9BEB-190FCD1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CD09-1423-4040-9232-1154593B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431482"/>
            <a:ext cx="10657840" cy="59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/>
              <a:t>Untuk mengetahui </a:t>
            </a:r>
            <a:r>
              <a:rPr lang="id-ID" dirty="0"/>
              <a:t>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05" y="4038917"/>
            <a:ext cx="9726992" cy="24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JDK yang terin</a:t>
            </a:r>
            <a:r>
              <a:rPr lang="en-US" dirty="0"/>
              <a:t>s</a:t>
            </a:r>
            <a:r>
              <a:rPr lang="id-ID" dirty="0"/>
              <a:t>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868" y="1497964"/>
            <a:ext cx="7718381" cy="471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Program  java</a:t>
            </a:r>
            <a:r>
              <a:rPr lang="en-US" b="1" dirty="0"/>
              <a:t>-</a:t>
            </a:r>
            <a:r>
              <a:rPr lang="id-ID" b="1" dirty="0"/>
              <a:t>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</a:t>
            </a:r>
            <a:r>
              <a:rPr lang="id-ID" altLang="en-US" i="1" dirty="0">
                <a:cs typeface="Courier New" panose="02070309020205020404" pitchFamily="49" charset="0"/>
              </a:rPr>
              <a:t>HelloWorld</a:t>
            </a:r>
            <a:r>
              <a:rPr lang="id-ID" altLang="en-US" dirty="0">
                <a:cs typeface="Courier New" panose="02070309020205020404" pitchFamily="49" charset="0"/>
              </a:rPr>
              <a:t>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Hasilnya sebuah arsip 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668" y="1849754"/>
            <a:ext cx="10253373" cy="172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908" y="1769744"/>
            <a:ext cx="9445460" cy="34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4B2D9-D060-4CB9-B03B-A4A7BEB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98CC94C-1F8F-4BF4-B663-BBDBA144C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4565"/>
            <a:ext cx="4971585" cy="662343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963E2C3-49E6-4EED-AF30-C55CF0C0B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92" y="3337389"/>
            <a:ext cx="3045518" cy="21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dirty="0"/>
              <a:t>Kelas adalah </a:t>
            </a:r>
            <a:r>
              <a:rPr lang="id-ID" i="1" dirty="0"/>
              <a:t>blue-print </a:t>
            </a:r>
            <a:r>
              <a:rPr lang="id-ID" dirty="0"/>
              <a:t>dari objek, sedangkan objek adalah instans dari kelas pada saat ruuning.</a:t>
            </a:r>
          </a:p>
          <a:p>
            <a:endParaRPr lang="id-ID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" y="1836522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61390" y="296028"/>
            <a:ext cx="992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Di dalam kelas terdapat </a:t>
            </a:r>
            <a:r>
              <a:rPr lang="id-ID" sz="2800" i="1" dirty="0"/>
              <a:t>atribut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data</a:t>
            </a:r>
            <a:r>
              <a:rPr lang="en-US" sz="2800" dirty="0"/>
              <a:t>) </a:t>
            </a:r>
            <a:r>
              <a:rPr lang="id-ID" sz="2800" dirty="0"/>
              <a:t> dan </a:t>
            </a:r>
            <a:r>
              <a:rPr lang="id-ID" sz="2800" i="1" dirty="0"/>
              <a:t>method </a:t>
            </a:r>
            <a:r>
              <a:rPr lang="en-US" sz="2800" i="1" dirty="0"/>
              <a:t>(function)</a:t>
            </a:r>
            <a:r>
              <a:rPr lang="id-ID" sz="2800" dirty="0"/>
              <a:t>. 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Salah satu atau keduanya mungkin tidak terdapat di dalam kelas.</a:t>
            </a:r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0" y="1271364"/>
            <a:ext cx="7539443" cy="447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940" y="5844098"/>
            <a:ext cx="733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2015: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6167" y="6018966"/>
            <a:ext cx="7808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http://spectrum.ieee.org/computing/software/the-2015-top-ten-programming-languages/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?utm_source=techalert&amp;utm_medium=email&amp;utm_campaign=072315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4033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id-ID" dirty="0"/>
              <a:t>Program </a:t>
            </a:r>
            <a:r>
              <a:rPr lang="en-US" dirty="0" err="1"/>
              <a:t>FindMonth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E7E6-F443-470E-A0BE-764FE739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0531"/>
            <a:ext cx="8216812" cy="59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AD805-16A9-41DA-868D-C2044288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186F-071A-4B89-95C6-6D471D3C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02" y="3645376"/>
            <a:ext cx="41814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D5F7-4657-468C-B77B-01120AEA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77" y="1069499"/>
            <a:ext cx="9001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730" y="1184910"/>
            <a:ext cx="8343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2017, Bahasa Java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991567"/>
            <a:ext cx="8111723" cy="4843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886" y="6125517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2017 </a:t>
            </a:r>
          </a:p>
        </p:txBody>
      </p:sp>
    </p:spTree>
    <p:extLst>
      <p:ext uri="{BB962C8B-B14F-4D97-AF65-F5344CB8AC3E}">
        <p14:creationId xmlns:p14="http://schemas.microsoft.com/office/powerpoint/2010/main" val="55388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38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CBEA-A772-41A9-86E2-D2BDD5C2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EA16-5E5A-48EE-8ADE-7E43FBD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/>
              <a:t>Stack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D4E3-07EB-41C6-BB4B-20BF418A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3" y="1131015"/>
            <a:ext cx="8904707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6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23094-AB1C-420F-98CF-6ED0BDF6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4E00-0AB0-4A5C-9A1A-EC5341C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61219"/>
            <a:ext cx="8961444" cy="65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1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 err="1"/>
              <a:t>mainStack</a:t>
            </a:r>
            <a:br>
              <a:rPr lang="id-ID" dirty="0"/>
            </a:br>
            <a:r>
              <a:rPr lang="id-ID" sz="2800" dirty="0"/>
              <a:t>(yang menggunakan kelas </a:t>
            </a:r>
            <a:r>
              <a:rPr lang="en-US" sz="2800" dirty="0"/>
              <a:t>Stack</a:t>
            </a:r>
            <a:r>
              <a:rPr lang="id-ID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EEF6-8309-44CC-A814-6527E8D6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18721"/>
            <a:ext cx="8022440" cy="5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83A0-6211-42EE-8432-173E252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C6E0-C373-42BF-A699-D38D92A5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862012"/>
            <a:ext cx="11410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4FD7F-3AAA-45B7-8C45-A529899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F443-02C0-4EAD-8789-890A9B02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28010"/>
            <a:ext cx="11653520" cy="52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4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/>
              <a:t>Adi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September 2015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029"/>
            <a:ext cx="10515600" cy="5284334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543" y="6003504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3.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7" y="863456"/>
            <a:ext cx="8329425" cy="5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96AE1-4B74-42A5-8EC0-A8410D6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B3635-6698-40EA-84B3-A4E6E81A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74" y="581514"/>
            <a:ext cx="5361725" cy="621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7DF64-DC52-43E8-84E0-29E609C0579E}"/>
              </a:ext>
            </a:extLst>
          </p:cNvPr>
          <p:cNvSpPr/>
          <p:nvPr/>
        </p:nvSpPr>
        <p:spPr>
          <a:xfrm>
            <a:off x="2990158" y="248588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085F5-8DB2-46CF-BF8A-0E1BAB4F8320}"/>
              </a:ext>
            </a:extLst>
          </p:cNvPr>
          <p:cNvSpPr/>
          <p:nvPr/>
        </p:nvSpPr>
        <p:spPr>
          <a:xfrm>
            <a:off x="1371673" y="51798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5117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FDFC-A174-4126-8AAB-4FE6D58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1A367-7C22-4B1A-A8AE-F17829626E61}"/>
              </a:ext>
            </a:extLst>
          </p:cNvPr>
          <p:cNvSpPr/>
          <p:nvPr/>
        </p:nvSpPr>
        <p:spPr>
          <a:xfrm>
            <a:off x="727060" y="3870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CDD56-FA6B-43AA-AEAD-89424D8B018C}"/>
              </a:ext>
            </a:extLst>
          </p:cNvPr>
          <p:cNvSpPr/>
          <p:nvPr/>
        </p:nvSpPr>
        <p:spPr>
          <a:xfrm>
            <a:off x="1991751" y="1870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2C3405D-4C8E-443C-BF5F-EAE189B0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1" y="587354"/>
            <a:ext cx="5303129" cy="5768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71144-F693-4EA5-A6DE-D8008511E213}"/>
              </a:ext>
            </a:extLst>
          </p:cNvPr>
          <p:cNvSpPr txBox="1"/>
          <p:nvPr/>
        </p:nvSpPr>
        <p:spPr>
          <a:xfrm>
            <a:off x="1642695" y="6370121"/>
            <a:ext cx="811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https://spectrum.ieee.org/top-programming-languages-2021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75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8284A-4B0A-D4DF-559E-652E73E5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0DD6F-3ACF-7708-8AA9-1DF9CE9A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6" y="421765"/>
            <a:ext cx="7594144" cy="619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67ED9-2B89-92A6-D199-F4C8463A9AA2}"/>
              </a:ext>
            </a:extLst>
          </p:cNvPr>
          <p:cNvSpPr txBox="1"/>
          <p:nvPr/>
        </p:nvSpPr>
        <p:spPr>
          <a:xfrm>
            <a:off x="8763000" y="5710019"/>
            <a:ext cx="313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https://spectrum.ieee.org/</a:t>
            </a:r>
            <a:r>
              <a:rPr lang="en-US" dirty="0"/>
              <a:t>top-programming-languages-2022 </a:t>
            </a:r>
          </a:p>
        </p:txBody>
      </p:sp>
    </p:spTree>
    <p:extLst>
      <p:ext uri="{BB962C8B-B14F-4D97-AF65-F5344CB8AC3E}">
        <p14:creationId xmlns:p14="http://schemas.microsoft.com/office/powerpoint/2010/main" val="26365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1137</Words>
  <Application>Microsoft Office PowerPoint</Application>
  <PresentationFormat>Widescreen</PresentationFormat>
  <Paragraphs>201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Kakas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java-ku yang pertama</vt:lpstr>
      <vt:lpstr>PowerPoint Presentation</vt:lpstr>
      <vt:lpstr>PowerPoint Presentation</vt:lpstr>
      <vt:lpstr>PowerPoint Presentation</vt:lpstr>
      <vt:lpstr>Class</vt:lpstr>
      <vt:lpstr>PowerPoint Presentation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Program FindMonth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PowerPoint Presentation</vt:lpstr>
      <vt:lpstr>Kelas DriverMatriks (yang menggunakan kelas Mahasiswa)</vt:lpstr>
      <vt:lpstr>PowerPoint Presentation</vt:lpstr>
      <vt:lpstr>Kelas Stack</vt:lpstr>
      <vt:lpstr>PowerPoint Presentation</vt:lpstr>
      <vt:lpstr>Kelas mainStack (yang menggunakan kelas Stack)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Pemrograman dengan Bahasa Java</dc:title>
  <dc:creator>rinaldi-irk</dc:creator>
  <cp:lastModifiedBy>Rinaldi Munir</cp:lastModifiedBy>
  <cp:revision>57</cp:revision>
  <dcterms:created xsi:type="dcterms:W3CDTF">2015-09-04T09:21:29Z</dcterms:created>
  <dcterms:modified xsi:type="dcterms:W3CDTF">2022-09-13T09:29:39Z</dcterms:modified>
</cp:coreProperties>
</file>