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275" r:id="rId3"/>
    <p:sldId id="276" r:id="rId4"/>
    <p:sldId id="277" r:id="rId5"/>
    <p:sldId id="278" r:id="rId6"/>
    <p:sldId id="280" r:id="rId7"/>
    <p:sldId id="279" r:id="rId8"/>
    <p:sldId id="284" r:id="rId9"/>
    <p:sldId id="285" r:id="rId10"/>
    <p:sldId id="286" r:id="rId11"/>
    <p:sldId id="297" r:id="rId12"/>
    <p:sldId id="299" r:id="rId13"/>
    <p:sldId id="300" r:id="rId14"/>
    <p:sldId id="288" r:id="rId15"/>
    <p:sldId id="289" r:id="rId16"/>
    <p:sldId id="291" r:id="rId17"/>
    <p:sldId id="290" r:id="rId18"/>
    <p:sldId id="292" r:id="rId19"/>
    <p:sldId id="293" r:id="rId20"/>
    <p:sldId id="294" r:id="rId21"/>
    <p:sldId id="295" r:id="rId22"/>
    <p:sldId id="296" r:id="rId23"/>
    <p:sldId id="301" r:id="rId24"/>
    <p:sldId id="298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287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7" r:id="rId66"/>
    <p:sldId id="348" r:id="rId67"/>
    <p:sldId id="349" r:id="rId68"/>
    <p:sldId id="350" r:id="rId69"/>
    <p:sldId id="351" r:id="rId70"/>
    <p:sldId id="352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7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11" Type="http://schemas.openxmlformats.org/officeDocument/2006/relationships/image" Target="../media/image94.emf"/><Relationship Id="rId5" Type="http://schemas.openxmlformats.org/officeDocument/2006/relationships/image" Target="../media/image88.emf"/><Relationship Id="rId10" Type="http://schemas.openxmlformats.org/officeDocument/2006/relationships/image" Target="../media/image93.emf"/><Relationship Id="rId4" Type="http://schemas.openxmlformats.org/officeDocument/2006/relationships/image" Target="../media/image24.png"/><Relationship Id="rId9" Type="http://schemas.openxmlformats.org/officeDocument/2006/relationships/image" Target="../media/image92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104.emf"/><Relationship Id="rId7" Type="http://schemas.openxmlformats.org/officeDocument/2006/relationships/image" Target="../media/image106.emf"/><Relationship Id="rId12" Type="http://schemas.openxmlformats.org/officeDocument/2006/relationships/image" Target="../media/image47.png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emf"/><Relationship Id="rId11" Type="http://schemas.openxmlformats.org/officeDocument/2006/relationships/image" Target="../media/image46.png"/><Relationship Id="rId5" Type="http://schemas.openxmlformats.org/officeDocument/2006/relationships/image" Target="../media/image67.emf"/><Relationship Id="rId10" Type="http://schemas.openxmlformats.org/officeDocument/2006/relationships/image" Target="../media/image45.png"/><Relationship Id="rId4" Type="http://schemas.openxmlformats.org/officeDocument/2006/relationships/image" Target="../media/image100.emf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110.emf"/><Relationship Id="rId7" Type="http://schemas.openxmlformats.org/officeDocument/2006/relationships/image" Target="../media/image114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emf"/><Relationship Id="rId11" Type="http://schemas.openxmlformats.org/officeDocument/2006/relationships/image" Target="../media/image58.png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5" Type="http://schemas.openxmlformats.org/officeDocument/2006/relationships/image" Target="../media/image119.emf"/><Relationship Id="rId4" Type="http://schemas.openxmlformats.org/officeDocument/2006/relationships/image" Target="../media/image11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emf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544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524000" y="5620543"/>
            <a:ext cx="9144000" cy="1100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  <a:p>
            <a:r>
              <a:rPr lang="en-US" b="1" dirty="0"/>
              <a:t>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#28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6447-FDEB-40FD-A120-7A7314ED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r>
              <a:rPr lang="en-US" b="1" dirty="0"/>
              <a:t> </a:t>
            </a:r>
            <a:r>
              <a:rPr lang="en-US" b="1" dirty="0" err="1"/>
              <a:t>vektor-vektor</a:t>
            </a:r>
            <a:r>
              <a:rPr lang="en-US" b="1" dirty="0"/>
              <a:t>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C82A-7B6E-4434-AAEC-BD7D1775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936"/>
            <a:ext cx="10515600" cy="492493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Vektor-vektor</a:t>
            </a:r>
            <a:r>
              <a:rPr lang="en-US" sz="2400" dirty="0"/>
              <a:t> basis </a:t>
            </a:r>
            <a:r>
              <a:rPr lang="en-US" sz="2400" dirty="0" err="1"/>
              <a:t>satuan</a:t>
            </a:r>
            <a:r>
              <a:rPr lang="en-US" sz="2400" dirty="0"/>
              <a:t> standard </a:t>
            </a:r>
            <a:r>
              <a:rPr lang="en-US" sz="2400" dirty="0" err="1"/>
              <a:t>adalah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, e</a:t>
            </a:r>
            <a:r>
              <a:rPr lang="en-US" sz="2400" baseline="-25000" dirty="0"/>
              <a:t>2</a:t>
            </a:r>
            <a:r>
              <a:rPr lang="en-US" sz="2400" dirty="0"/>
              <a:t>, e</a:t>
            </a:r>
            <a:r>
              <a:rPr lang="en-US" sz="2400" baseline="-25000" dirty="0"/>
              <a:t>3</a:t>
            </a:r>
            <a:r>
              <a:rPr lang="en-US" sz="2400" dirty="0"/>
              <a:t>, …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 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=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  +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 = 1 + 0 = 1    </a:t>
            </a:r>
            <a:r>
              <a:rPr lang="en-US" sz="2400" dirty="0">
                <a:sym typeface="Symbol" panose="05050102010706020507" pitchFamily="18" charset="2"/>
              </a:rPr>
              <a:t>   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= e</a:t>
            </a:r>
            <a:r>
              <a:rPr lang="en-US" sz="2400" baseline="-25000" dirty="0"/>
              <a:t>1</a:t>
            </a:r>
            <a:r>
              <a:rPr lang="en-US" sz="2400" baseline="30000" dirty="0"/>
              <a:t>2 </a:t>
            </a:r>
            <a:r>
              <a:rPr lang="en-US" sz="2400" dirty="0"/>
              <a:t>= 1  </a:t>
            </a:r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   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= e</a:t>
            </a:r>
            <a:r>
              <a:rPr lang="en-US" sz="2400" baseline="-25000" dirty="0"/>
              <a:t>2</a:t>
            </a:r>
            <a:r>
              <a:rPr lang="en-US" sz="2400" baseline="30000" dirty="0"/>
              <a:t>2 </a:t>
            </a:r>
            <a:r>
              <a:rPr lang="en-US" sz="2400" dirty="0"/>
              <a:t>= 1    dan    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= e</a:t>
            </a:r>
            <a:r>
              <a:rPr lang="en-US" sz="2400" baseline="-25000" dirty="0"/>
              <a:t>3</a:t>
            </a:r>
            <a:r>
              <a:rPr lang="en-US" sz="2400" baseline="30000" dirty="0"/>
              <a:t>2 </a:t>
            </a:r>
            <a:r>
              <a:rPr lang="en-US" sz="2400" dirty="0"/>
              <a:t>= 1 </a:t>
            </a:r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 e</a:t>
            </a:r>
            <a:r>
              <a:rPr lang="en-US" sz="2400" baseline="-25000" dirty="0"/>
              <a:t>1 </a:t>
            </a:r>
            <a:r>
              <a:rPr lang="en-US" sz="2400" dirty="0"/>
              <a:t>dan  e</a:t>
            </a:r>
            <a:r>
              <a:rPr lang="en-US" sz="2400" baseline="-25000" dirty="0"/>
              <a:t>2 </a:t>
            </a:r>
            <a:r>
              <a:rPr lang="en-US" sz="2400" dirty="0"/>
              <a:t>: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 e</a:t>
            </a:r>
            <a:r>
              <a:rPr lang="en-US" baseline="-25000" dirty="0"/>
              <a:t>2</a:t>
            </a:r>
            <a:r>
              <a:rPr lang="en-US" dirty="0"/>
              <a:t>  +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=  0 +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=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    </a:t>
            </a:r>
            <a:r>
              <a:rPr lang="en-US" dirty="0">
                <a:sym typeface="Symbol" panose="05050102010706020507" pitchFamily="18" charset="2"/>
              </a:rPr>
              <a:t>  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</a:t>
            </a:r>
            <a:r>
              <a:rPr lang="en-US" u="sng" dirty="0"/>
              <a:t>Note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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12</a:t>
            </a:r>
            <a:r>
              <a:rPr lang="en-US" dirty="0"/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e</a:t>
            </a:r>
            <a:r>
              <a:rPr lang="en-US" baseline="-25000" dirty="0"/>
              <a:t>2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= e</a:t>
            </a:r>
            <a:r>
              <a:rPr lang="en-US" baseline="-25000" dirty="0"/>
              <a:t>2 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 e</a:t>
            </a:r>
            <a:r>
              <a:rPr lang="en-US" baseline="-25000" dirty="0"/>
              <a:t>1</a:t>
            </a:r>
            <a:r>
              <a:rPr lang="en-US" dirty="0"/>
              <a:t>  + e</a:t>
            </a:r>
            <a:r>
              <a:rPr lang="en-US" baseline="-25000" dirty="0"/>
              <a:t>2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 =  0 + e</a:t>
            </a:r>
            <a:r>
              <a:rPr lang="en-US" baseline="-25000" dirty="0"/>
              <a:t>2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 =  –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</a:t>
            </a:r>
            <a:r>
              <a:rPr lang="en-US" dirty="0">
                <a:sym typeface="Symbol" panose="05050102010706020507" pitchFamily="18" charset="2"/>
              </a:rPr>
              <a:t>  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= –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</a:t>
            </a:r>
            <a:r>
              <a:rPr lang="en-US" u="sng" dirty="0"/>
              <a:t>Note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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–e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–e</a:t>
            </a:r>
            <a:r>
              <a:rPr lang="en-US" baseline="-25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818FF-181B-484C-89E6-6BEB22FF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159DF6-80B0-4C22-87D9-30AEFEA8C124}"/>
              </a:ext>
            </a:extLst>
          </p:cNvPr>
          <p:cNvSpPr/>
          <p:nvPr/>
        </p:nvSpPr>
        <p:spPr>
          <a:xfrm>
            <a:off x="6662056" y="1974913"/>
            <a:ext cx="1948544" cy="6026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A7F1B-97A7-4B20-AE6D-45ECAAF746E4}"/>
              </a:ext>
            </a:extLst>
          </p:cNvPr>
          <p:cNvSpPr/>
          <p:nvPr/>
        </p:nvSpPr>
        <p:spPr>
          <a:xfrm>
            <a:off x="5039360" y="2826328"/>
            <a:ext cx="1876236" cy="585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1887F-914F-4938-8E57-B643BCCA9497}"/>
              </a:ext>
            </a:extLst>
          </p:cNvPr>
          <p:cNvSpPr/>
          <p:nvPr/>
        </p:nvSpPr>
        <p:spPr>
          <a:xfrm>
            <a:off x="7636328" y="2809392"/>
            <a:ext cx="1948544" cy="6026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6D55BE-59E2-493B-B653-C4BF6FA5F32E}"/>
              </a:ext>
            </a:extLst>
          </p:cNvPr>
          <p:cNvSpPr/>
          <p:nvPr/>
        </p:nvSpPr>
        <p:spPr>
          <a:xfrm>
            <a:off x="7788728" y="4243245"/>
            <a:ext cx="1948544" cy="486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B8739-0778-454A-860D-F9A9FBE62315}"/>
              </a:ext>
            </a:extLst>
          </p:cNvPr>
          <p:cNvSpPr/>
          <p:nvPr/>
        </p:nvSpPr>
        <p:spPr>
          <a:xfrm>
            <a:off x="7890328" y="5278433"/>
            <a:ext cx="1948544" cy="486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1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1C2A-D874-42DF-8201-5F4B6B59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dan </a:t>
            </a:r>
            <a:r>
              <a:rPr lang="en-US" dirty="0" err="1"/>
              <a:t>Jawaban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F026-7F52-4F02-A960-F5792CC3E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2019)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05C73-347B-4909-BD7D-B1290F56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E84C2-0DEF-429F-84E6-2390ACF1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96" y="2351561"/>
            <a:ext cx="8723144" cy="39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5D23-3664-4E9D-8424-B10DA8585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400"/>
            <a:ext cx="10998200" cy="5801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1)  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i="1" dirty="0"/>
              <a:t>b</a:t>
            </a:r>
            <a:r>
              <a:rPr lang="en-US" sz="2600" dirty="0"/>
              <a:t> = (2e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+ e</a:t>
            </a:r>
            <a:r>
              <a:rPr lang="en-US" sz="2600" baseline="-25000" dirty="0"/>
              <a:t>3</a:t>
            </a:r>
            <a:r>
              <a:rPr lang="en-US" sz="2600" dirty="0"/>
              <a:t>) + (3e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2e</a:t>
            </a:r>
            <a:r>
              <a:rPr lang="en-US" sz="2600" baseline="-25000" dirty="0"/>
              <a:t>3</a:t>
            </a:r>
            <a:r>
              <a:rPr lang="en-US" sz="2600" dirty="0"/>
              <a:t>) = 5e</a:t>
            </a:r>
            <a:r>
              <a:rPr lang="en-US" sz="2600" baseline="-25000" dirty="0"/>
              <a:t>1</a:t>
            </a:r>
            <a:r>
              <a:rPr lang="en-US" sz="2600" dirty="0"/>
              <a:t> + 4e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     (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i="1" dirty="0"/>
              <a:t>b</a:t>
            </a:r>
            <a:r>
              <a:rPr lang="en-US" sz="2600" dirty="0"/>
              <a:t>)</a:t>
            </a:r>
            <a:r>
              <a:rPr lang="en-US" sz="2600" i="1" dirty="0"/>
              <a:t>c </a:t>
            </a:r>
            <a:r>
              <a:rPr lang="en-US" sz="2600" dirty="0"/>
              <a:t>= (5e</a:t>
            </a:r>
            <a:r>
              <a:rPr lang="en-US" sz="2600" baseline="-25000" dirty="0"/>
              <a:t>1</a:t>
            </a:r>
            <a:r>
              <a:rPr lang="en-US" sz="2600" dirty="0"/>
              <a:t> + 4e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)(e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)     </a:t>
            </a:r>
          </a:p>
          <a:p>
            <a:pPr marL="0" indent="0">
              <a:buNone/>
            </a:pPr>
            <a:r>
              <a:rPr lang="en-US" sz="2600" dirty="0"/>
              <a:t>	      = 5 + 10e</a:t>
            </a:r>
            <a:r>
              <a:rPr lang="en-US" sz="2600" baseline="-25000" dirty="0"/>
              <a:t>12</a:t>
            </a:r>
            <a:r>
              <a:rPr lang="en-US" sz="2600" dirty="0"/>
              <a:t> – 5e</a:t>
            </a:r>
            <a:r>
              <a:rPr lang="en-US" sz="2600" baseline="-25000" dirty="0"/>
              <a:t>13</a:t>
            </a:r>
            <a:r>
              <a:rPr lang="en-US" sz="2600" dirty="0"/>
              <a:t> + 4e</a:t>
            </a:r>
            <a:r>
              <a:rPr lang="en-US" sz="2600" baseline="-25000" dirty="0"/>
              <a:t>21</a:t>
            </a:r>
            <a:r>
              <a:rPr lang="en-US" sz="2600" dirty="0"/>
              <a:t> + 8 – 4e</a:t>
            </a:r>
            <a:r>
              <a:rPr lang="en-US" sz="2600" baseline="-25000" dirty="0"/>
              <a:t>23</a:t>
            </a:r>
            <a:r>
              <a:rPr lang="en-US" sz="2600" dirty="0"/>
              <a:t> – e</a:t>
            </a:r>
            <a:r>
              <a:rPr lang="en-US" sz="2600" baseline="-25000" dirty="0"/>
              <a:t>31</a:t>
            </a:r>
            <a:r>
              <a:rPr lang="en-US" sz="2600" dirty="0"/>
              <a:t> – 2e</a:t>
            </a:r>
            <a:r>
              <a:rPr lang="en-US" sz="2600" baseline="-25000" dirty="0"/>
              <a:t>32</a:t>
            </a:r>
            <a:r>
              <a:rPr lang="en-US" sz="2600" dirty="0"/>
              <a:t> + 1</a:t>
            </a:r>
          </a:p>
          <a:p>
            <a:pPr marL="0" indent="0">
              <a:buNone/>
            </a:pPr>
            <a:r>
              <a:rPr lang="en-US" sz="2600" dirty="0"/>
              <a:t>	      = 14 + (10 – 4)e</a:t>
            </a:r>
            <a:r>
              <a:rPr lang="en-US" sz="2600" baseline="-25000" dirty="0"/>
              <a:t>12</a:t>
            </a:r>
            <a:r>
              <a:rPr lang="en-US" sz="2600" dirty="0"/>
              <a:t> + (–4 + 2)e</a:t>
            </a:r>
            <a:r>
              <a:rPr lang="en-US" sz="2600" baseline="-25000" dirty="0"/>
              <a:t>23</a:t>
            </a:r>
            <a:r>
              <a:rPr lang="en-US" sz="2600" dirty="0"/>
              <a:t> + (5 – 1)e</a:t>
            </a:r>
            <a:r>
              <a:rPr lang="en-US" sz="2600" baseline="-25000" dirty="0"/>
              <a:t>31</a:t>
            </a:r>
          </a:p>
          <a:p>
            <a:pPr marL="0" indent="0">
              <a:buNone/>
            </a:pPr>
            <a:r>
              <a:rPr lang="en-US" sz="2600" dirty="0"/>
              <a:t>	      = 14 + 6e</a:t>
            </a:r>
            <a:r>
              <a:rPr lang="en-US" sz="2600" baseline="-25000" dirty="0"/>
              <a:t>12</a:t>
            </a:r>
            <a:r>
              <a:rPr lang="en-US" sz="2600" dirty="0"/>
              <a:t>  –2e</a:t>
            </a:r>
            <a:r>
              <a:rPr lang="en-US" sz="2600" baseline="-25000" dirty="0"/>
              <a:t>23</a:t>
            </a:r>
            <a:r>
              <a:rPr lang="en-US" sz="2600" dirty="0"/>
              <a:t> + 4e</a:t>
            </a:r>
            <a:r>
              <a:rPr lang="en-US" sz="2600" baseline="-25000" dirty="0"/>
              <a:t>31</a:t>
            </a:r>
            <a:r>
              <a:rPr lang="en-US" sz="2600" dirty="0"/>
              <a:t> 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2) (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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) = (2e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+ e</a:t>
            </a:r>
            <a:r>
              <a:rPr lang="en-US" sz="2600" baseline="-25000" dirty="0"/>
              <a:t>3</a:t>
            </a:r>
            <a:r>
              <a:rPr lang="en-US" sz="2600" dirty="0"/>
              <a:t>) </a:t>
            </a:r>
            <a:r>
              <a:rPr lang="en-US" sz="2600" dirty="0">
                <a:sym typeface="Symbol" panose="05050102010706020507" pitchFamily="18" charset="2"/>
              </a:rPr>
              <a:t></a:t>
            </a:r>
            <a:r>
              <a:rPr lang="en-US" sz="2600" dirty="0"/>
              <a:t> (3e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2e</a:t>
            </a:r>
            <a:r>
              <a:rPr lang="en-US" sz="2600" baseline="-25000" dirty="0"/>
              <a:t>3</a:t>
            </a:r>
            <a:r>
              <a:rPr lang="en-US" sz="2600" dirty="0"/>
              <a:t>) </a:t>
            </a:r>
          </a:p>
          <a:p>
            <a:pPr marL="0" indent="0">
              <a:buNone/>
            </a:pPr>
            <a:r>
              <a:rPr lang="en-US" sz="2600" dirty="0"/>
              <a:t>	    = (4 – 6)e</a:t>
            </a:r>
            <a:r>
              <a:rPr lang="en-US" sz="2600" baseline="-25000" dirty="0"/>
              <a:t>12</a:t>
            </a:r>
            <a:r>
              <a:rPr lang="en-US" sz="2600" dirty="0"/>
              <a:t> + (–4 + 2)e</a:t>
            </a:r>
            <a:r>
              <a:rPr lang="en-US" sz="2600" baseline="-25000" dirty="0"/>
              <a:t>23</a:t>
            </a:r>
            <a:r>
              <a:rPr lang="en-US" sz="2600" dirty="0"/>
              <a:t> + (3 + 4)e</a:t>
            </a:r>
            <a:r>
              <a:rPr lang="en-US" sz="2600" baseline="-25000" dirty="0"/>
              <a:t>31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	    = –2e</a:t>
            </a:r>
            <a:r>
              <a:rPr lang="en-US" sz="2600" baseline="-25000" dirty="0"/>
              <a:t>12</a:t>
            </a:r>
            <a:r>
              <a:rPr lang="en-US" sz="2600" dirty="0"/>
              <a:t> – 2e</a:t>
            </a:r>
            <a:r>
              <a:rPr lang="en-US" sz="2600" baseline="-25000" dirty="0"/>
              <a:t>23</a:t>
            </a:r>
            <a:r>
              <a:rPr lang="en-US" sz="2600" dirty="0"/>
              <a:t> + 7e</a:t>
            </a:r>
            <a:r>
              <a:rPr lang="en-US" sz="2600" baseline="-25000" dirty="0"/>
              <a:t>31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   (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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)</a:t>
            </a:r>
            <a:r>
              <a:rPr lang="en-US" sz="2600" i="1" dirty="0"/>
              <a:t>c</a:t>
            </a:r>
            <a:r>
              <a:rPr lang="en-US" sz="2600" dirty="0"/>
              <a:t> = (–2e</a:t>
            </a:r>
            <a:r>
              <a:rPr lang="en-US" sz="2600" baseline="-25000" dirty="0"/>
              <a:t>12</a:t>
            </a:r>
            <a:r>
              <a:rPr lang="en-US" sz="2600" dirty="0"/>
              <a:t> – 2e</a:t>
            </a:r>
            <a:r>
              <a:rPr lang="en-US" sz="2600" baseline="-25000" dirty="0"/>
              <a:t>23</a:t>
            </a:r>
            <a:r>
              <a:rPr lang="en-US" sz="2600" dirty="0"/>
              <a:t> + 7e</a:t>
            </a:r>
            <a:r>
              <a:rPr lang="en-US" sz="2600" baseline="-25000" dirty="0"/>
              <a:t>31</a:t>
            </a:r>
            <a:r>
              <a:rPr lang="en-US" sz="2600" dirty="0"/>
              <a:t>)(e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)    </a:t>
            </a:r>
          </a:p>
          <a:p>
            <a:pPr marL="0" indent="0">
              <a:buNone/>
            </a:pPr>
            <a:r>
              <a:rPr lang="en-US" sz="2600" dirty="0"/>
              <a:t>	    = 2e</a:t>
            </a:r>
            <a:r>
              <a:rPr lang="en-US" sz="2600" baseline="-25000" dirty="0"/>
              <a:t>2</a:t>
            </a:r>
            <a:r>
              <a:rPr lang="en-US" sz="2600" dirty="0"/>
              <a:t> – 4e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123</a:t>
            </a:r>
            <a:r>
              <a:rPr lang="en-US" sz="2600" dirty="0"/>
              <a:t> – 2e</a:t>
            </a:r>
            <a:r>
              <a:rPr lang="en-US" sz="2600" baseline="-25000" dirty="0"/>
              <a:t>123</a:t>
            </a:r>
            <a:r>
              <a:rPr lang="en-US" sz="2600" dirty="0"/>
              <a:t> + 4e</a:t>
            </a:r>
            <a:r>
              <a:rPr lang="en-US" sz="2600" baseline="-25000" dirty="0"/>
              <a:t>3</a:t>
            </a:r>
            <a:r>
              <a:rPr lang="en-US" sz="2600" dirty="0"/>
              <a:t> + e</a:t>
            </a:r>
            <a:r>
              <a:rPr lang="en-US" sz="2600" baseline="-25000" dirty="0"/>
              <a:t>2</a:t>
            </a:r>
            <a:r>
              <a:rPr lang="en-US" sz="2600" dirty="0"/>
              <a:t> +  7e</a:t>
            </a:r>
            <a:r>
              <a:rPr lang="en-US" sz="2600" baseline="-25000" dirty="0"/>
              <a:t>3</a:t>
            </a:r>
            <a:r>
              <a:rPr lang="en-US" sz="2600" dirty="0"/>
              <a:t> + 14e</a:t>
            </a:r>
            <a:r>
              <a:rPr lang="en-US" sz="2600" baseline="-25000" dirty="0"/>
              <a:t>123</a:t>
            </a:r>
            <a:r>
              <a:rPr lang="en-US" sz="2600" dirty="0"/>
              <a:t> + 7e</a:t>
            </a:r>
            <a:r>
              <a:rPr lang="en-US" sz="2600" baseline="-25000" dirty="0"/>
              <a:t>1</a:t>
            </a:r>
            <a:r>
              <a:rPr lang="en-US" sz="2600" dirty="0"/>
              <a:t>   </a:t>
            </a:r>
          </a:p>
          <a:p>
            <a:pPr marL="0" indent="0">
              <a:buNone/>
            </a:pPr>
            <a:r>
              <a:rPr lang="en-US" sz="2600" dirty="0"/>
              <a:t>	    = (–4 + 7)e</a:t>
            </a:r>
            <a:r>
              <a:rPr lang="en-US" sz="2600" baseline="-25000" dirty="0"/>
              <a:t>1</a:t>
            </a:r>
            <a:r>
              <a:rPr lang="en-US" sz="2600" dirty="0"/>
              <a:t> + (2 + 1)e</a:t>
            </a:r>
            <a:r>
              <a:rPr lang="en-US" sz="2600" baseline="-25000" dirty="0"/>
              <a:t>2</a:t>
            </a:r>
            <a:r>
              <a:rPr lang="en-US" sz="2600" dirty="0"/>
              <a:t>  + (4 + 7)e</a:t>
            </a:r>
            <a:r>
              <a:rPr lang="en-US" sz="2600" baseline="-25000" dirty="0"/>
              <a:t>3</a:t>
            </a:r>
            <a:r>
              <a:rPr lang="en-US" sz="2600" dirty="0"/>
              <a:t> + (2 – 2 + 14)e</a:t>
            </a:r>
            <a:r>
              <a:rPr lang="en-US" sz="2600" baseline="-25000" dirty="0"/>
              <a:t>123</a:t>
            </a:r>
            <a:r>
              <a:rPr lang="en-US" sz="2600" dirty="0"/>
              <a:t>  </a:t>
            </a:r>
          </a:p>
          <a:p>
            <a:pPr marL="0" indent="0">
              <a:buNone/>
            </a:pPr>
            <a:r>
              <a:rPr lang="en-US" sz="2600" dirty="0"/>
              <a:t>	    = 3e</a:t>
            </a:r>
            <a:r>
              <a:rPr lang="en-US" sz="2600" baseline="-25000" dirty="0"/>
              <a:t>1</a:t>
            </a:r>
            <a:r>
              <a:rPr lang="en-US" sz="2600" dirty="0"/>
              <a:t> + 3e</a:t>
            </a:r>
            <a:r>
              <a:rPr lang="en-US" sz="2600" baseline="-25000" dirty="0"/>
              <a:t>2</a:t>
            </a:r>
            <a:r>
              <a:rPr lang="en-US" sz="2600" dirty="0"/>
              <a:t>  + 11e</a:t>
            </a:r>
            <a:r>
              <a:rPr lang="en-US" sz="2600" baseline="-25000" dirty="0"/>
              <a:t>3</a:t>
            </a:r>
            <a:r>
              <a:rPr lang="en-US" sz="2600" dirty="0"/>
              <a:t> + 14e</a:t>
            </a:r>
            <a:r>
              <a:rPr lang="en-US" sz="2600" baseline="-25000" dirty="0"/>
              <a:t>123</a:t>
            </a:r>
            <a:r>
              <a:rPr lang="en-US" sz="2600" dirty="0"/>
              <a:t> </a:t>
            </a:r>
            <a:r>
              <a:rPr lang="en-US" sz="2400" dirty="0"/>
              <a:t>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4A050-DDC5-428B-ACC7-DAA4E219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9C90-260E-4031-A2F1-C4A3B63F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3) (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i="1" dirty="0"/>
              <a:t>c </a:t>
            </a:r>
            <a:r>
              <a:rPr lang="en-US" dirty="0"/>
              <a:t>= (5e</a:t>
            </a:r>
            <a:r>
              <a:rPr lang="en-US" baseline="-25000" dirty="0"/>
              <a:t>1</a:t>
            </a:r>
            <a:r>
              <a:rPr lang="en-US" dirty="0"/>
              <a:t> + 4e</a:t>
            </a:r>
            <a:r>
              <a:rPr lang="en-US" baseline="-25000" dirty="0"/>
              <a:t>2</a:t>
            </a:r>
            <a:r>
              <a:rPr lang="en-US" dirty="0"/>
              <a:t> – e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dirty="0"/>
              <a:t>(e</a:t>
            </a:r>
            <a:r>
              <a:rPr lang="en-US" baseline="-25000" dirty="0"/>
              <a:t>1</a:t>
            </a:r>
            <a:r>
              <a:rPr lang="en-US" dirty="0"/>
              <a:t> + 2e</a:t>
            </a:r>
            <a:r>
              <a:rPr lang="en-US" baseline="-25000" dirty="0"/>
              <a:t>2</a:t>
            </a:r>
            <a:r>
              <a:rPr lang="en-US" dirty="0"/>
              <a:t> – e</a:t>
            </a:r>
            <a:r>
              <a:rPr lang="en-US" baseline="-25000" dirty="0"/>
              <a:t>3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	           = (5)(1)  + (4)(2) + (–1)(–1)</a:t>
            </a:r>
          </a:p>
          <a:p>
            <a:pPr marL="0" indent="0">
              <a:buNone/>
            </a:pPr>
            <a:r>
              <a:rPr lang="en-US" dirty="0"/>
              <a:t>	           = 5 + 8 + 1</a:t>
            </a:r>
          </a:p>
          <a:p>
            <a:pPr marL="0" indent="0">
              <a:buNone/>
            </a:pPr>
            <a:r>
              <a:rPr lang="en-US" dirty="0"/>
              <a:t>		= 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4B484-DF0A-4A9A-B5BD-20D88403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5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9A9C-F251-4C27-97F0-7FE83BC1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Imajiner</a:t>
            </a:r>
            <a:r>
              <a:rPr lang="en-US" b="1" dirty="0"/>
              <a:t> </a:t>
            </a:r>
            <a:r>
              <a:rPr lang="en-US" b="1" i="1" dirty="0"/>
              <a:t>Outer Product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D0907-A925-4B0E-A782-756E1E01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160"/>
            <a:ext cx="10515600" cy="495871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 err="1"/>
              <a:t>Kuadratkan</a:t>
            </a:r>
            <a:r>
              <a:rPr lang="en-US" sz="2400" dirty="0"/>
              <a:t> </a:t>
            </a:r>
            <a:r>
              <a:rPr lang="en-US" sz="2400" i="1" dirty="0"/>
              <a:t>outer product </a:t>
            </a:r>
            <a:r>
              <a:rPr lang="en-US" sz="2400" dirty="0" err="1"/>
              <a:t>dari</a:t>
            </a:r>
            <a:r>
              <a:rPr lang="en-US" sz="2400" i="1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basis </a:t>
            </a:r>
            <a:r>
              <a:rPr lang="en-US" sz="2400" dirty="0" err="1"/>
              <a:t>satuan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 = 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		     = 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     = –e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     = –e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2 </a:t>
            </a:r>
          </a:p>
          <a:p>
            <a:pPr marL="0" indent="0">
              <a:buNone/>
            </a:pPr>
            <a:r>
              <a:rPr lang="en-US" sz="2400" baseline="30000" dirty="0"/>
              <a:t>		       </a:t>
            </a:r>
            <a:r>
              <a:rPr lang="en-US" sz="2400" dirty="0"/>
              <a:t>= –1</a:t>
            </a:r>
            <a:r>
              <a:rPr lang="en-US" sz="2400" baseline="30000" dirty="0"/>
              <a:t>2 </a:t>
            </a:r>
            <a:r>
              <a:rPr lang="en-US" sz="2400" dirty="0"/>
              <a:t>1</a:t>
            </a:r>
            <a:r>
              <a:rPr lang="en-US" sz="2400" baseline="30000" dirty="0"/>
              <a:t>2 	</a:t>
            </a:r>
          </a:p>
          <a:p>
            <a:pPr marL="0" indent="0">
              <a:buNone/>
            </a:pPr>
            <a:r>
              <a:rPr lang="en-US" sz="2400" baseline="30000" dirty="0"/>
              <a:t>		       </a:t>
            </a:r>
            <a:r>
              <a:rPr lang="en-US" sz="2400" dirty="0"/>
              <a:t>= –1</a:t>
            </a:r>
            <a:r>
              <a:rPr lang="en-US" sz="2400" baseline="30000" dirty="0"/>
              <a:t>	</a:t>
            </a:r>
          </a:p>
          <a:p>
            <a:r>
              <a:rPr lang="en-US" sz="2400" dirty="0" err="1"/>
              <a:t>Jadi</a:t>
            </a:r>
            <a:r>
              <a:rPr lang="en-US" sz="2400" dirty="0"/>
              <a:t>,   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 = –1      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 err="1">
                <a:sym typeface="Symbol" panose="05050102010706020507" pitchFamily="18" charset="2"/>
              </a:rPr>
              <a:t>mirip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imajiner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dirty="0"/>
              <a:t>–1 </a:t>
            </a:r>
            <a:r>
              <a:rPr lang="en-US" sz="2400" baseline="30000" dirty="0"/>
              <a:t>	</a:t>
            </a:r>
          </a:p>
          <a:p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juga </a:t>
            </a:r>
            <a:r>
              <a:rPr lang="en-US" sz="2400" dirty="0" err="1"/>
              <a:t>dengan</a:t>
            </a:r>
            <a:r>
              <a:rPr lang="en-US" sz="2400" dirty="0"/>
              <a:t> quaternion,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rotasi</a:t>
            </a:r>
            <a:r>
              <a:rPr lang="en-US" sz="2400" dirty="0"/>
              <a:t> pada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4ED5D-6F0E-48E9-83A1-E8B8F0BE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2689FE-CB38-4E53-8CE8-868FAC41E499}"/>
              </a:ext>
            </a:extLst>
          </p:cNvPr>
          <p:cNvCxnSpPr>
            <a:cxnSpLocks/>
          </p:cNvCxnSpPr>
          <p:nvPr/>
        </p:nvCxnSpPr>
        <p:spPr>
          <a:xfrm>
            <a:off x="3627120" y="2961640"/>
            <a:ext cx="5283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A5D766F-DEE3-4B7F-AF34-0DF28CF22024}"/>
              </a:ext>
            </a:extLst>
          </p:cNvPr>
          <p:cNvSpPr/>
          <p:nvPr/>
        </p:nvSpPr>
        <p:spPr>
          <a:xfrm>
            <a:off x="3595868" y="296164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–e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DC779E-FBF5-4107-A739-CB622473B183}"/>
              </a:ext>
            </a:extLst>
          </p:cNvPr>
          <p:cNvSpPr/>
          <p:nvPr/>
        </p:nvSpPr>
        <p:spPr>
          <a:xfrm>
            <a:off x="1824808" y="5171446"/>
            <a:ext cx="1948544" cy="52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ED6C-89B1-4E01-8A23-B1607F3C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Pseduoscalar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429B-2576-4EC6-BB55-26F6E4CAA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896"/>
          </a:xfrm>
        </p:spPr>
        <p:txBody>
          <a:bodyPr>
            <a:normAutofit/>
          </a:bodyPr>
          <a:lstStyle/>
          <a:p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skalar</a:t>
            </a:r>
            <a:r>
              <a:rPr lang="en-US" sz="2400" dirty="0"/>
              <a:t>  </a:t>
            </a:r>
            <a:r>
              <a:rPr lang="en-US" sz="2400" dirty="0">
                <a:sym typeface="Symbol" panose="05050102010706020507" pitchFamily="18" charset="2"/>
              </a:rPr>
              <a:t> grade-0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 grade-1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bivector  grade-2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 grade-3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dst</a:t>
            </a: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(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,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, </a:t>
            </a:r>
            <a:r>
              <a:rPr lang="en-US" sz="2400" dirty="0" err="1"/>
              <a:t>aljabar</a:t>
            </a:r>
            <a:r>
              <a:rPr lang="en-US" sz="2400" dirty="0"/>
              <a:t> bivector, </a:t>
            </a:r>
            <a:r>
              <a:rPr lang="en-US" sz="2400" dirty="0" err="1"/>
              <a:t>dst</a:t>
            </a:r>
            <a:r>
              <a:rPr lang="en-US" sz="2400" dirty="0"/>
              <a:t>), </a:t>
            </a:r>
            <a:r>
              <a:rPr lang="en-US" sz="2400" dirty="0" err="1"/>
              <a:t>elemen</a:t>
            </a:r>
            <a:r>
              <a:rPr lang="en-US" sz="2400" dirty="0"/>
              <a:t> paling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pseudoscalar</a:t>
            </a:r>
            <a:r>
              <a:rPr lang="en-US" sz="2400" dirty="0"/>
              <a:t> dan </a:t>
            </a:r>
            <a:r>
              <a:rPr lang="en-US" sz="2400" i="1" dirty="0"/>
              <a:t>grade-</a:t>
            </a:r>
            <a:r>
              <a:rPr lang="en-US" sz="2400" i="1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diasosiasikan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ruangnya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: -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dan </a:t>
            </a:r>
            <a:r>
              <a:rPr lang="en-US" sz="2400" dirty="0" err="1"/>
              <a:t>berdimensi</a:t>
            </a:r>
            <a:r>
              <a:rPr lang="en-US" sz="2400" dirty="0"/>
              <a:t> 2. </a:t>
            </a:r>
          </a:p>
          <a:p>
            <a:pPr marL="0" indent="0">
              <a:buNone/>
            </a:pPr>
            <a:r>
              <a:rPr lang="en-US" sz="2400" dirty="0"/>
              <a:t>	     - di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0D38E-DC20-4C88-A99A-A2549F61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8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07F-E80E-4207-93A5-51919F15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 err="1"/>
              <a:t>Pseudoscalar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25768-7B69-4C73-B92C-26950400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err="1"/>
              <a:t>Pseudoscalar</a:t>
            </a:r>
            <a:r>
              <a:rPr lang="en-US" sz="2400" i="1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rotor</a:t>
            </a:r>
            <a:r>
              <a:rPr lang="en-US" sz="2400" dirty="0"/>
              <a:t> (</a:t>
            </a:r>
            <a:r>
              <a:rPr lang="en-US" sz="2400" dirty="0" err="1"/>
              <a:t>penggerak</a:t>
            </a:r>
            <a:r>
              <a:rPr lang="en-US" sz="2400" dirty="0"/>
              <a:t> </a:t>
            </a:r>
            <a:r>
              <a:rPr lang="en-US" sz="2400" dirty="0" err="1"/>
              <a:t>rotasi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dirty="0"/>
              <a:t>,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i="1" dirty="0"/>
              <a:t>	 	I</a:t>
            </a:r>
            <a:r>
              <a:rPr lang="en-US" sz="2400" dirty="0"/>
              <a:t> =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12 </a:t>
            </a:r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 dan e</a:t>
            </a:r>
            <a:r>
              <a:rPr lang="en-US" sz="2400" baseline="-25000" dirty="0"/>
              <a:t>2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dirty="0"/>
              <a:t>: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i="1" dirty="0"/>
              <a:t>	</a:t>
            </a:r>
            <a:r>
              <a:rPr lang="en-US" dirty="0"/>
              <a:t> e</a:t>
            </a:r>
            <a:r>
              <a:rPr lang="en-US" baseline="-25000" dirty="0"/>
              <a:t>1</a:t>
            </a:r>
            <a:r>
              <a:rPr lang="en-US" i="1" dirty="0"/>
              <a:t>I</a:t>
            </a:r>
            <a:r>
              <a:rPr lang="en-US" dirty="0"/>
              <a:t> = 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12 </a:t>
            </a:r>
            <a:r>
              <a:rPr lang="en-US" dirty="0"/>
              <a:t>= 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2 </a:t>
            </a:r>
            <a:r>
              <a:rPr lang="en-US" dirty="0"/>
              <a:t>= e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(1)e</a:t>
            </a:r>
            <a:r>
              <a:rPr lang="en-US" baseline="-25000" dirty="0"/>
              <a:t>2</a:t>
            </a:r>
            <a:r>
              <a:rPr lang="en-US" dirty="0"/>
              <a:t> = e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 e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 = 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 </a:t>
            </a:r>
            <a:r>
              <a:rPr lang="en-US" sz="2400" dirty="0"/>
              <a:t>= 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2</a:t>
            </a:r>
            <a:r>
              <a:rPr lang="en-US" sz="2400" dirty="0"/>
              <a:t>(–e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)= –e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 </a:t>
            </a:r>
            <a:r>
              <a:rPr lang="en-US" sz="2400" dirty="0"/>
              <a:t>= –(1)e</a:t>
            </a:r>
            <a:r>
              <a:rPr lang="en-US" sz="2400" baseline="-25000" dirty="0"/>
              <a:t>1</a:t>
            </a:r>
            <a:r>
              <a:rPr lang="en-US" sz="2400" dirty="0"/>
              <a:t> = –e</a:t>
            </a:r>
            <a:r>
              <a:rPr lang="en-US" sz="2400" baseline="-25000" dirty="0"/>
              <a:t>1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sz="2400" dirty="0"/>
              <a:t>–e</a:t>
            </a:r>
            <a:r>
              <a:rPr lang="en-US" sz="2400" baseline="-25000" dirty="0"/>
              <a:t>1</a:t>
            </a:r>
            <a:r>
              <a:rPr lang="en-US" sz="2400" i="1" dirty="0"/>
              <a:t>I</a:t>
            </a:r>
            <a:r>
              <a:rPr lang="en-US" sz="2400" dirty="0"/>
              <a:t> = –e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12 </a:t>
            </a:r>
            <a:r>
              <a:rPr lang="en-US" sz="2400" dirty="0"/>
              <a:t>= –e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–e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= –(1)e</a:t>
            </a:r>
            <a:r>
              <a:rPr lang="en-US" sz="2400" baseline="-25000" dirty="0"/>
              <a:t>2</a:t>
            </a:r>
            <a:r>
              <a:rPr lang="en-US" sz="2400" dirty="0"/>
              <a:t> = –e</a:t>
            </a:r>
            <a:r>
              <a:rPr lang="en-US" sz="2400" baseline="-25000" dirty="0"/>
              <a:t>2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– e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 = 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 </a:t>
            </a:r>
            <a:r>
              <a:rPr lang="en-US" sz="2400" dirty="0"/>
              <a:t>= 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–e</a:t>
            </a:r>
            <a:r>
              <a:rPr lang="en-US" sz="2400" baseline="-25000" dirty="0"/>
              <a:t>2</a:t>
            </a:r>
            <a:r>
              <a:rPr lang="en-US" sz="2400" dirty="0"/>
              <a:t>(–e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) = e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 </a:t>
            </a:r>
            <a:r>
              <a:rPr lang="en-US" sz="2400" dirty="0"/>
              <a:t>= (1)e</a:t>
            </a:r>
            <a:r>
              <a:rPr lang="en-US" sz="2400" baseline="-25000" dirty="0"/>
              <a:t>1</a:t>
            </a:r>
            <a:r>
              <a:rPr lang="en-US" sz="2400" dirty="0"/>
              <a:t> = e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AA71D-BDDF-4BA0-9209-D1948232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4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8B46-3B77-415B-9995-9F1FFEC6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>
            <a:norm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dirty="0"/>
              <a:t>:  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8FDC2-EC88-4125-B198-D25B6E61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2B0CF-7FED-4512-AA2C-3B030C5C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2" y="1603221"/>
            <a:ext cx="1658875" cy="515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1B79A-D66A-4EE4-9141-1E8D19955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099" y="2298420"/>
            <a:ext cx="2752021" cy="356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0A237-CA28-43C7-A21B-D077AC12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098" y="2799153"/>
            <a:ext cx="2853622" cy="42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8A65A-DE3D-4BD5-A898-6A22D03F0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098" y="3373769"/>
            <a:ext cx="2285757" cy="42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923C0-A3B9-4EF8-AE46-4CC873C2C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098" y="3942826"/>
            <a:ext cx="2553240" cy="425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EA071-905F-4DA3-90E4-1347B2798011}"/>
              </a:ext>
            </a:extLst>
          </p:cNvPr>
          <p:cNvSpPr txBox="1"/>
          <p:nvPr/>
        </p:nvSpPr>
        <p:spPr>
          <a:xfrm>
            <a:off x="1275093" y="4579944"/>
            <a:ext cx="598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90</a:t>
            </a:r>
          </a:p>
          <a:p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 jam.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F374B-8EE1-41C0-9FA7-2F12B3399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9232" y="941664"/>
            <a:ext cx="4394288" cy="4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3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D706-B7A0-4A1D-B332-F621C5A7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720080"/>
          </a:xfrm>
        </p:spPr>
        <p:txBody>
          <a:bodyPr>
            <a:norm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I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: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Jadi</a:t>
            </a:r>
            <a:r>
              <a:rPr lang="en-US" sz="2400" dirty="0"/>
              <a:t>, </a:t>
            </a:r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komutatif</a:t>
            </a:r>
            <a:r>
              <a:rPr lang="en-US" sz="2400" dirty="0"/>
              <a:t>.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8DB14-20F0-4CBA-93BC-90B29A69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878EF-200D-4693-AD42-388F27BE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66" y="1312027"/>
            <a:ext cx="1907816" cy="505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52318-9B1F-4752-B584-A00B709A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33" y="1925675"/>
            <a:ext cx="2770148" cy="315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BDE43-1E9D-4B36-94C2-2E2E99AAB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33" y="2356536"/>
            <a:ext cx="2813589" cy="465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F6AF3-2C60-4CAC-93AE-5AD9D40B6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574" y="2846538"/>
            <a:ext cx="2444888" cy="399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AC23ED-72E0-4A4F-BEC3-0F3E54C50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433" y="3366654"/>
            <a:ext cx="1993110" cy="3990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9D64F-799F-4D37-B829-FCF2B6A00E59}"/>
              </a:ext>
            </a:extLst>
          </p:cNvPr>
          <p:cNvSpPr txBox="1"/>
          <p:nvPr/>
        </p:nvSpPr>
        <p:spPr>
          <a:xfrm>
            <a:off x="1302437" y="3859048"/>
            <a:ext cx="598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90</a:t>
            </a:r>
          </a:p>
          <a:p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searah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 jam.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6A64A-787D-4345-A0D7-CCDE36F97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741" y="5116555"/>
            <a:ext cx="2107247" cy="690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94007-CD37-4BAC-9208-D2D912669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9232" y="941664"/>
            <a:ext cx="4394288" cy="4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7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B4E21-7392-497D-8848-F472A916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A8323-C31F-49D4-A164-11C5F7B6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86" y="325121"/>
            <a:ext cx="9097171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F2CA-F096-4FBE-A374-38C8DE79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, bivector, dan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E8A45-2D03-45C8-9DBD-FACACE4E9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dan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di R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FB5B-CFC5-4723-B753-DE4ABB16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772CC-EC3A-4144-B6B4-4A336F63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87" y="2461440"/>
            <a:ext cx="6123633" cy="244694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794AF9-3653-473D-8793-29AB4592234A}"/>
              </a:ext>
            </a:extLst>
          </p:cNvPr>
          <p:cNvCxnSpPr>
            <a:cxnSpLocks/>
          </p:cNvCxnSpPr>
          <p:nvPr/>
        </p:nvCxnSpPr>
        <p:spPr>
          <a:xfrm>
            <a:off x="2997200" y="4923624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A3EED1-1E8A-4691-B36F-EE2F36803F21}"/>
              </a:ext>
            </a:extLst>
          </p:cNvPr>
          <p:cNvCxnSpPr>
            <a:cxnSpLocks/>
          </p:cNvCxnSpPr>
          <p:nvPr/>
        </p:nvCxnSpPr>
        <p:spPr>
          <a:xfrm>
            <a:off x="5298440" y="4908384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0667043-4309-4D07-8653-07F7946EE90E}"/>
              </a:ext>
            </a:extLst>
          </p:cNvPr>
          <p:cNvSpPr/>
          <p:nvPr/>
        </p:nvSpPr>
        <p:spPr>
          <a:xfrm>
            <a:off x="3581401" y="6018752"/>
            <a:ext cx="79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skalar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E2AC18-AA1B-465A-AD02-BAE524B2BCEF}"/>
              </a:ext>
            </a:extLst>
          </p:cNvPr>
          <p:cNvSpPr/>
          <p:nvPr/>
        </p:nvSpPr>
        <p:spPr>
          <a:xfrm>
            <a:off x="5735965" y="492362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 </a:t>
            </a:r>
            <a:r>
              <a:rPr lang="en-US" i="1" dirty="0">
                <a:sym typeface="Symbol" panose="05050102010706020507" pitchFamily="18" charset="2"/>
              </a:rPr>
              <a:t>b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289F15-F42F-4B54-ADED-0F650247C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682" y="5470453"/>
            <a:ext cx="4592998" cy="37080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A655A5-B9E9-4DE5-A85E-88A3009A6536}"/>
              </a:ext>
            </a:extLst>
          </p:cNvPr>
          <p:cNvCxnSpPr>
            <a:cxnSpLocks/>
          </p:cNvCxnSpPr>
          <p:nvPr/>
        </p:nvCxnSpPr>
        <p:spPr>
          <a:xfrm>
            <a:off x="2997200" y="6000584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C60193-B693-42D5-A190-2F346AE52E4F}"/>
              </a:ext>
            </a:extLst>
          </p:cNvPr>
          <p:cNvCxnSpPr>
            <a:cxnSpLocks/>
          </p:cNvCxnSpPr>
          <p:nvPr/>
        </p:nvCxnSpPr>
        <p:spPr>
          <a:xfrm>
            <a:off x="5191760" y="5996608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010C53-F66F-426A-AC8E-1B15E4A995DF}"/>
              </a:ext>
            </a:extLst>
          </p:cNvPr>
          <p:cNvSpPr/>
          <p:nvPr/>
        </p:nvSpPr>
        <p:spPr>
          <a:xfrm>
            <a:off x="3628002" y="5091265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87E0FF-6761-4483-B5A9-CD651FE10FC6}"/>
              </a:ext>
            </a:extLst>
          </p:cNvPr>
          <p:cNvSpPr/>
          <p:nvPr/>
        </p:nvSpPr>
        <p:spPr>
          <a:xfrm>
            <a:off x="5617835" y="5985128"/>
            <a:ext cx="95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bivector</a:t>
            </a:r>
          </a:p>
        </p:txBody>
      </p:sp>
    </p:spTree>
    <p:extLst>
      <p:ext uri="{BB962C8B-B14F-4D97-AF65-F5344CB8AC3E}">
        <p14:creationId xmlns:p14="http://schemas.microsoft.com/office/powerpoint/2010/main" val="1994369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7BBD-7D57-4AE3-963A-EACFBB56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 Z = p + qi.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kompleksZ</a:t>
            </a:r>
            <a:r>
              <a:rPr lang="en-US" sz="2400" dirty="0"/>
              <a:t> 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mengkombinasikan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dan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D4F72-26AD-4E5F-BCBE-74D8E348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CD999-3B5F-4129-80A5-13DB9D58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44" y="1360820"/>
            <a:ext cx="5008111" cy="43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06CF0C-C5ED-424E-84DC-0B8C85C9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397" y="4036349"/>
            <a:ext cx="4080883" cy="5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B1C15-F1E4-4AD6-A7DA-E53745F690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3280"/>
                <a:ext cx="10515600" cy="5588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Vektor </a:t>
                </a:r>
                <a:r>
                  <a:rPr lang="en-US" sz="2400" i="1" dirty="0"/>
                  <a:t>a </a:t>
                </a:r>
                <a:r>
                  <a:rPr lang="en-US" sz="2400" dirty="0" err="1"/>
                  <a:t>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dikonversi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a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Jadi</a:t>
                </a:r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err="1"/>
                  <a:t>Kalau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urutan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perkaliannya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dibalik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sekawan</a:t>
                </a:r>
                <a:r>
                  <a:rPr lang="en-US" sz="2400" dirty="0"/>
                  <a:t> (conjugate)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B1C15-F1E4-4AD6-A7DA-E53745F69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3280"/>
                <a:ext cx="10515600" cy="5588000"/>
              </a:xfrm>
              <a:blipFill>
                <a:blip r:embed="rId2"/>
                <a:stretch>
                  <a:fillRect l="-812" t="-1527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F47AB-2A23-4488-9C9D-6B17FD11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1202F-D078-4EF8-860D-4C9DC4A24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826" y="1836900"/>
            <a:ext cx="3381143" cy="55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8EAD7-F5ED-4F31-B4D3-50D573995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969" y="1888730"/>
            <a:ext cx="2538954" cy="55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C44886-6834-4968-BB5F-F46346A1F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745" y="1973540"/>
            <a:ext cx="1654455" cy="414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2AA43E-1ADB-4E92-986C-91D127822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863" y="3072848"/>
            <a:ext cx="1248006" cy="437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627F9E-6502-4BFA-A318-1FC0DC234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863" y="4602852"/>
            <a:ext cx="8451449" cy="528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40871B-26B6-458E-88AB-1B4E43A7D704}"/>
                  </a:ext>
                </a:extLst>
              </p:cNvPr>
              <p:cNvSpPr/>
              <p:nvPr/>
            </p:nvSpPr>
            <p:spPr>
              <a:xfrm>
                <a:off x="2615431" y="5916339"/>
                <a:ext cx="1083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/>
                  <a:t>a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40871B-26B6-458E-88AB-1B4E43A7D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31" y="5916339"/>
                <a:ext cx="1083438" cy="461665"/>
              </a:xfrm>
              <a:prstGeom prst="rect">
                <a:avLst/>
              </a:prstGeom>
              <a:blipFill>
                <a:blip r:embed="rId8"/>
                <a:stretch>
                  <a:fillRect l="-8427" t="-10667" r="-3370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CB7B1B0-875C-445F-9ABB-9B414B785263}"/>
              </a:ext>
            </a:extLst>
          </p:cNvPr>
          <p:cNvSpPr/>
          <p:nvPr/>
        </p:nvSpPr>
        <p:spPr>
          <a:xfrm>
            <a:off x="2307826" y="3012725"/>
            <a:ext cx="1644414" cy="52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2690A-0CDC-4BFF-98E0-397CC014F0B9}"/>
              </a:ext>
            </a:extLst>
          </p:cNvPr>
          <p:cNvSpPr/>
          <p:nvPr/>
        </p:nvSpPr>
        <p:spPr>
          <a:xfrm>
            <a:off x="2307826" y="5883844"/>
            <a:ext cx="1644414" cy="52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8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FE7A-143B-44A0-9501-4BD447A8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Mandiri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D719-7318-4D16-A677-685AE7800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(</a:t>
            </a:r>
            <a:r>
              <a:rPr lang="en-US" dirty="0" err="1"/>
              <a:t>Soal</a:t>
            </a:r>
            <a:r>
              <a:rPr lang="en-US" dirty="0"/>
              <a:t> UAS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9904D-DD54-495E-B631-B146D392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37BE0-4854-43CF-ACBF-D188E360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2" y="2571959"/>
            <a:ext cx="7277251" cy="36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2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A4A4-83EE-4475-90A7-54987BA9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2019) 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4B81E-1D87-4C82-B859-D2A74F0B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6DFA5-B88C-4E03-8A2E-89701E10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49" y="1658620"/>
            <a:ext cx="10482454" cy="1633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4FFE0-55D9-4634-A070-7BC267EF9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49" y="4381714"/>
            <a:ext cx="10524788" cy="13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86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3971-F23F-4D9D-96CF-59E366C5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Multivector</a:t>
            </a:r>
            <a:r>
              <a:rPr lang="en-US" b="1" dirty="0"/>
              <a:t> 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05D8D-E722-4547-8C68-CA15C45C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/>
              <a:t>Multivecto</a:t>
            </a:r>
            <a:r>
              <a:rPr lang="en-US" dirty="0" err="1"/>
              <a:t>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</a:t>
            </a:r>
            <a:r>
              <a:rPr lang="en-US" dirty="0" err="1"/>
              <a:t>vektor</a:t>
            </a:r>
            <a:r>
              <a:rPr lang="en-US" dirty="0"/>
              <a:t>, bivector, dan </a:t>
            </a:r>
            <a:r>
              <a:rPr lang="en-US" dirty="0" err="1"/>
              <a:t>objek</a:t>
            </a:r>
            <a:r>
              <a:rPr lang="en-US" dirty="0"/>
              <a:t> lain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 err="1"/>
              <a:t>Multivector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dijumlahkan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dikalikan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endParaRPr lang="en-US" dirty="0"/>
          </a:p>
          <a:p>
            <a:r>
              <a:rPr lang="en-US" i="1" dirty="0" err="1"/>
              <a:t>Multivector</a:t>
            </a:r>
            <a:r>
              <a:rPr lang="en-US" dirty="0"/>
              <a:t>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</a:t>
            </a:r>
            <a:r>
              <a:rPr lang="en-US" dirty="0" err="1"/>
              <a:t>vektor</a:t>
            </a:r>
            <a:r>
              <a:rPr lang="en-US" dirty="0"/>
              <a:t>, dan </a:t>
            </a:r>
            <a:r>
              <a:rPr lang="en-US" i="1" dirty="0"/>
              <a:t>bivector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 err="1"/>
              <a:t>Multivector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</a:t>
            </a:r>
            <a:r>
              <a:rPr lang="en-US" dirty="0" err="1"/>
              <a:t>vektor</a:t>
            </a:r>
            <a:r>
              <a:rPr lang="en-US" dirty="0"/>
              <a:t>, </a:t>
            </a:r>
            <a:r>
              <a:rPr lang="en-US" i="1" dirty="0"/>
              <a:t>bivector</a:t>
            </a:r>
            <a:r>
              <a:rPr lang="en-US" dirty="0"/>
              <a:t>, dan </a:t>
            </a:r>
            <a:r>
              <a:rPr lang="en-US" dirty="0" err="1"/>
              <a:t>trivector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 err="1"/>
              <a:t>multivector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BE08A-A332-4BAD-B01D-BF979D6B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E508-94F9-4DBA-9002-6A7C495F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Multivector</a:t>
            </a:r>
            <a:r>
              <a:rPr lang="en-US" b="1" dirty="0"/>
              <a:t> di R</a:t>
            </a:r>
            <a:r>
              <a:rPr lang="en-US" b="1" baseline="30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CDCB-1FB8-4108-A3B5-D0DFFFD40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sz="2400" i="1" dirty="0" err="1"/>
              <a:t>Multivector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linier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, </a:t>
            </a:r>
            <a:r>
              <a:rPr lang="en-US" sz="2400" dirty="0" err="1"/>
              <a:t>vektor</a:t>
            </a:r>
            <a:r>
              <a:rPr lang="en-US" sz="2400" dirty="0"/>
              <a:t>, dan </a:t>
            </a:r>
            <a:r>
              <a:rPr lang="en-US" sz="2400" i="1" dirty="0"/>
              <a:t>bivector.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multivector</a:t>
            </a:r>
            <a:r>
              <a:rPr lang="en-US" sz="2400" dirty="0"/>
              <a:t> </a:t>
            </a:r>
            <a:r>
              <a:rPr lang="en-US" sz="2400" dirty="0" err="1"/>
              <a:t>diresumekan</a:t>
            </a:r>
            <a:r>
              <a:rPr lang="en-US" sz="2400" dirty="0"/>
              <a:t> pada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Multivector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	  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 + 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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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(e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82228-788F-408D-B5F7-A44F8491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2ADCB-A157-4E5B-ADDF-58897206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19" y="2702878"/>
            <a:ext cx="5141001" cy="204692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D5C8E7-EADA-4CD6-920D-3D1C68FC81DC}"/>
              </a:ext>
            </a:extLst>
          </p:cNvPr>
          <p:cNvCxnSpPr/>
          <p:nvPr/>
        </p:nvCxnSpPr>
        <p:spPr>
          <a:xfrm>
            <a:off x="2489200" y="5943600"/>
            <a:ext cx="35560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D6F28F-118C-4587-A67D-236E6909A1AF}"/>
              </a:ext>
            </a:extLst>
          </p:cNvPr>
          <p:cNvCxnSpPr>
            <a:cxnSpLocks/>
          </p:cNvCxnSpPr>
          <p:nvPr/>
        </p:nvCxnSpPr>
        <p:spPr>
          <a:xfrm>
            <a:off x="3088619" y="5943600"/>
            <a:ext cx="1329002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4BA99D-C29D-4AD3-BB31-B231535D181F}"/>
              </a:ext>
            </a:extLst>
          </p:cNvPr>
          <p:cNvCxnSpPr>
            <a:cxnSpLocks/>
          </p:cNvCxnSpPr>
          <p:nvPr/>
        </p:nvCxnSpPr>
        <p:spPr>
          <a:xfrm>
            <a:off x="4743532" y="5943600"/>
            <a:ext cx="1265382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51DFF0-9F99-490C-8A36-868757D98511}"/>
              </a:ext>
            </a:extLst>
          </p:cNvPr>
          <p:cNvSpPr txBox="1"/>
          <p:nvPr/>
        </p:nvSpPr>
        <p:spPr>
          <a:xfrm>
            <a:off x="2359702" y="5987018"/>
            <a:ext cx="72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skalar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B01C4-B9D8-4838-864B-8E444D33EBEB}"/>
              </a:ext>
            </a:extLst>
          </p:cNvPr>
          <p:cNvSpPr txBox="1"/>
          <p:nvPr/>
        </p:nvSpPr>
        <p:spPr>
          <a:xfrm>
            <a:off x="3388661" y="5987018"/>
            <a:ext cx="78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vektor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D06CB-D4A9-408E-8058-EE8DBFDCFA04}"/>
              </a:ext>
            </a:extLst>
          </p:cNvPr>
          <p:cNvSpPr txBox="1"/>
          <p:nvPr/>
        </p:nvSpPr>
        <p:spPr>
          <a:xfrm>
            <a:off x="5011764" y="5948463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bivector</a:t>
            </a:r>
          </a:p>
        </p:txBody>
      </p:sp>
    </p:spTree>
    <p:extLst>
      <p:ext uri="{BB962C8B-B14F-4D97-AF65-F5344CB8AC3E}">
        <p14:creationId xmlns:p14="http://schemas.microsoft.com/office/powerpoint/2010/main" val="1027653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3254A-06C1-42EE-9508-5FCD530E2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7522"/>
            <a:ext cx="10515600" cy="55488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1: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 err="1"/>
              <a:t>multivector</a:t>
            </a:r>
            <a:r>
              <a:rPr lang="en-US" sz="2400" dirty="0"/>
              <a:t> A dan B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A</a:t>
            </a:r>
            <a:r>
              <a:rPr lang="en-US" sz="2400" dirty="0"/>
              <a:t> = 4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+ 5e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B</a:t>
            </a:r>
            <a:r>
              <a:rPr lang="en-US" sz="2400" dirty="0"/>
              <a:t> = 3</a:t>
            </a:r>
            <a:r>
              <a:rPr lang="en-US" sz="2400" dirty="0">
                <a:sym typeface="Symbol" panose="05050102010706020507" pitchFamily="18" charset="2"/>
              </a:rPr>
              <a:t> + 2e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Penjumlahan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dirty="0"/>
              <a:t> = 7</a:t>
            </a:r>
            <a:r>
              <a:rPr lang="en-US" sz="2400" dirty="0">
                <a:sym typeface="Symbol" panose="05050102010706020507" pitchFamily="18" charset="2"/>
              </a:rPr>
              <a:t> + 5e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+ 7e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+ 9e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 	</a:t>
            </a:r>
            <a:r>
              <a:rPr lang="en-US" sz="2400" i="1" dirty="0"/>
              <a:t>A</a:t>
            </a:r>
            <a:r>
              <a:rPr lang="en-US" sz="2400" dirty="0"/>
              <a:t> – </a:t>
            </a:r>
            <a:r>
              <a:rPr lang="en-US" sz="2400" i="1" dirty="0"/>
              <a:t>B</a:t>
            </a:r>
            <a:r>
              <a:rPr lang="en-US" sz="2400" dirty="0"/>
              <a:t> = 1 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(ii) </a:t>
            </a:r>
            <a:r>
              <a:rPr lang="en-US" sz="2400" dirty="0" err="1"/>
              <a:t>Perkalian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AB</a:t>
            </a:r>
            <a:r>
              <a:rPr lang="en-US" sz="2400" dirty="0"/>
              <a:t> = (4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+ 5e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)(3</a:t>
            </a:r>
            <a:r>
              <a:rPr lang="en-US" sz="2400" dirty="0">
                <a:sym typeface="Symbol" panose="05050102010706020507" pitchFamily="18" charset="2"/>
              </a:rPr>
              <a:t> + 2e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2400" dirty="0"/>
              <a:t>(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suku-suku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			 dan </a:t>
            </a:r>
            <a:r>
              <a:rPr lang="en-US" sz="2400" dirty="0" err="1"/>
              <a:t>gunakan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baseline="30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2</a:t>
            </a:r>
            <a:r>
              <a:rPr lang="en-US" sz="2400" baseline="30000" dirty="0"/>
              <a:t>2 </a:t>
            </a:r>
            <a:r>
              <a:rPr lang="en-US" sz="2400" dirty="0"/>
              <a:t>= 1, e</a:t>
            </a:r>
            <a:r>
              <a:rPr lang="en-US" sz="2400" baseline="-25000" dirty="0"/>
              <a:t>21 </a:t>
            </a:r>
            <a:r>
              <a:rPr lang="en-US" sz="2400" dirty="0">
                <a:sym typeface="Symbol" panose="05050102010706020507" pitchFamily="18" charset="2"/>
              </a:rPr>
              <a:t>= –</a:t>
            </a:r>
            <a:r>
              <a:rPr lang="en-US" sz="2400" dirty="0"/>
              <a:t>e</a:t>
            </a:r>
            <a:r>
              <a:rPr lang="en-US" sz="2400" baseline="-25000" dirty="0"/>
              <a:t>12</a:t>
            </a:r>
            <a:r>
              <a:rPr lang="en-US" sz="2400" dirty="0"/>
              <a:t>, e</a:t>
            </a:r>
            <a:r>
              <a:rPr lang="en-US" sz="2400" baseline="-25000" dirty="0"/>
              <a:t>12</a:t>
            </a:r>
            <a:r>
              <a:rPr lang="en-US" sz="2400" baseline="30000" dirty="0"/>
              <a:t>2</a:t>
            </a:r>
            <a:r>
              <a:rPr lang="en-US" sz="2400" dirty="0"/>
              <a:t> = –1 )</a:t>
            </a:r>
          </a:p>
          <a:p>
            <a:pPr marL="0" indent="0">
              <a:buNone/>
            </a:pPr>
            <a:r>
              <a:rPr lang="en-US" sz="2400" dirty="0"/>
              <a:t>		      = 10 + 16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+ 26e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+ 32e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  (</a:t>
            </a:r>
            <a:r>
              <a:rPr lang="en-US" sz="2400" dirty="0" err="1"/>
              <a:t>tunjukkan</a:t>
            </a:r>
            <a:r>
              <a:rPr lang="en-US" sz="2400" dirty="0"/>
              <a:t>!!)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E110E-D5BF-4127-8D1C-29CD9702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09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72F6-649A-4DB4-A616-DC4CA6DD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Rotasi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di R</a:t>
            </a:r>
            <a:r>
              <a:rPr lang="en-US" b="1" baseline="30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2002-922E-4CD5-8704-80A226076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bi </a:t>
            </a:r>
          </a:p>
          <a:p>
            <a:r>
              <a:rPr lang="en-US" sz="2400" dirty="0" err="1"/>
              <a:t>Rotasi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z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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 </a:t>
            </a:r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 </a:t>
            </a:r>
            <a:r>
              <a:rPr lang="en-US" sz="2400" dirty="0">
                <a:sym typeface="Symbol" panose="05050102010706020507" pitchFamily="18" charset="2"/>
              </a:rPr>
              <a:t>= cos  +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sin        (formula Euler) </a:t>
            </a:r>
          </a:p>
          <a:p>
            <a:r>
              <a:rPr lang="en-US" sz="2400" dirty="0">
                <a:sym typeface="Symbol" panose="05050102010706020507" pitchFamily="18" charset="2"/>
              </a:rPr>
              <a:t>Karena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–1,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 </a:t>
            </a:r>
            <a:r>
              <a:rPr lang="en-US" dirty="0" err="1">
                <a:sym typeface="Symbol" panose="05050102010706020507" pitchFamily="18" charset="2"/>
              </a:rPr>
              <a:t>e</a:t>
            </a:r>
            <a:r>
              <a:rPr lang="en-US" i="1" baseline="30000" dirty="0" err="1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 </a:t>
            </a:r>
            <a:r>
              <a:rPr lang="en-US" dirty="0">
                <a:sym typeface="Symbol" panose="05050102010706020507" pitchFamily="18" charset="2"/>
              </a:rPr>
              <a:t>= cos  + </a:t>
            </a:r>
            <a:r>
              <a:rPr lang="en-US" i="1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sin  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sehingga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	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24728-8A25-4F7A-A108-199AC124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68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C35C8-4B0A-414D-B309-996B8337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01472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 err="1"/>
              <a:t>multivector</a:t>
            </a:r>
            <a:r>
              <a:rPr lang="en-US" sz="2400" dirty="0"/>
              <a:t> 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scalar dan </a:t>
            </a:r>
            <a:r>
              <a:rPr lang="en-US" sz="2400" i="1" dirty="0"/>
              <a:t>bivector</a:t>
            </a:r>
            <a:r>
              <a:rPr lang="en-US" sz="2400" dirty="0"/>
              <a:t>, yang </a:t>
            </a:r>
            <a:r>
              <a:rPr lang="en-US" sz="2400" dirty="0" err="1"/>
              <a:t>identik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: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/>
              <a:t>		</a:t>
            </a:r>
            <a:r>
              <a:rPr lang="en-US" sz="2400" i="1" dirty="0"/>
              <a:t>Z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</a:t>
            </a:r>
            <a:r>
              <a:rPr lang="en-US" sz="2400" dirty="0"/>
              <a:t>    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identik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z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bi 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Z</a:t>
            </a:r>
            <a:r>
              <a:rPr lang="en-US" sz="2400" dirty="0"/>
              <a:t>’ = </a:t>
            </a:r>
            <a:r>
              <a:rPr lang="en-US" sz="2400" i="1" dirty="0" err="1"/>
              <a:t>Z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/>
              <a:t>  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dibuktikan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rotasi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 </a:t>
            </a:r>
            <a:r>
              <a:rPr lang="en-US" sz="2400" dirty="0" err="1">
                <a:sym typeface="Symbol" panose="05050102010706020507" pitchFamily="18" charset="2"/>
              </a:rPr>
              <a:t>menghasilkan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bayangan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v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>
                <a:sym typeface="Symbol" panose="05050102010706020507" pitchFamily="18" charset="2"/>
              </a:rPr>
              <a:t>   </a:t>
            </a:r>
          </a:p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= 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diputar</a:t>
            </a:r>
            <a:r>
              <a:rPr lang="en-US" sz="2400" dirty="0">
                <a:sym typeface="Symbol" panose="05050102010706020507" pitchFamily="18" charset="2"/>
              </a:rPr>
              <a:t> 90 </a:t>
            </a:r>
            <a:r>
              <a:rPr lang="en-US" sz="2400" dirty="0" err="1">
                <a:sym typeface="Symbol" panose="05050102010706020507" pitchFamily="18" charset="2"/>
              </a:rPr>
              <a:t>derajat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v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/>
              <a:t> = 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i="1" baseline="30000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(cos 90 + </a:t>
            </a:r>
            <a:r>
              <a:rPr lang="en-US" sz="2400" i="1" dirty="0">
                <a:sym typeface="Symbol" panose="05050102010706020507" pitchFamily="18" charset="2"/>
              </a:rPr>
              <a:t>I </a:t>
            </a:r>
            <a:r>
              <a:rPr lang="en-US" sz="2400" dirty="0">
                <a:sym typeface="Symbol" panose="05050102010706020507" pitchFamily="18" charset="2"/>
              </a:rPr>
              <a:t>sin 90)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(0  +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      (</a:t>
            </a:r>
            <a:r>
              <a:rPr lang="en-US" sz="2400" dirty="0" err="1">
                <a:sym typeface="Symbol" panose="05050102010706020507" pitchFamily="18" charset="2"/>
              </a:rPr>
              <a:t>ingat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/>
              <a:t>=  2</a:t>
            </a:r>
            <a:r>
              <a:rPr lang="en-US" sz="2400" dirty="0">
                <a:sym typeface="Symbol" panose="05050102010706020507" pitchFamily="18" charset="2"/>
              </a:rPr>
              <a:t>(1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/>
              <a:t>= 2e</a:t>
            </a:r>
            <a:r>
              <a:rPr lang="en-US" sz="2400" baseline="-25000" dirty="0"/>
              <a:t>2</a:t>
            </a:r>
            <a:r>
              <a:rPr lang="en-US" sz="2400" baseline="30000" dirty="0"/>
              <a:t> 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B2262-1491-4C99-B183-7B29252E5AEB}"/>
              </a:ext>
            </a:extLst>
          </p:cNvPr>
          <p:cNvSpPr/>
          <p:nvPr/>
        </p:nvSpPr>
        <p:spPr>
          <a:xfrm>
            <a:off x="2468880" y="3413760"/>
            <a:ext cx="1452880" cy="492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A54E49-E79D-42AA-8E7D-804E3FBCEB18}"/>
              </a:ext>
            </a:extLst>
          </p:cNvPr>
          <p:cNvCxnSpPr/>
          <p:nvPr/>
        </p:nvCxnSpPr>
        <p:spPr>
          <a:xfrm>
            <a:off x="9423400" y="6085840"/>
            <a:ext cx="1930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A6C632-C8AD-431B-90EA-F0BFFA71069A}"/>
              </a:ext>
            </a:extLst>
          </p:cNvPr>
          <p:cNvCxnSpPr>
            <a:cxnSpLocks/>
          </p:cNvCxnSpPr>
          <p:nvPr/>
        </p:nvCxnSpPr>
        <p:spPr>
          <a:xfrm flipV="1">
            <a:off x="9423400" y="4716483"/>
            <a:ext cx="0" cy="1369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4CF6DF-9554-4CF7-B0C5-B803E4D90EA2}"/>
              </a:ext>
            </a:extLst>
          </p:cNvPr>
          <p:cNvCxnSpPr>
            <a:cxnSpLocks/>
          </p:cNvCxnSpPr>
          <p:nvPr/>
        </p:nvCxnSpPr>
        <p:spPr>
          <a:xfrm>
            <a:off x="9432141" y="6077015"/>
            <a:ext cx="1100118" cy="81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68234-4C15-4F9B-B535-836801626C55}"/>
              </a:ext>
            </a:extLst>
          </p:cNvPr>
          <p:cNvCxnSpPr>
            <a:cxnSpLocks/>
          </p:cNvCxnSpPr>
          <p:nvPr/>
        </p:nvCxnSpPr>
        <p:spPr>
          <a:xfrm flipV="1">
            <a:off x="9432141" y="5244671"/>
            <a:ext cx="0" cy="8323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5D6BD2-52A6-462B-9FA3-25BB8A0049B1}"/>
              </a:ext>
            </a:extLst>
          </p:cNvPr>
          <p:cNvSpPr txBox="1"/>
          <p:nvPr/>
        </p:nvSpPr>
        <p:spPr>
          <a:xfrm>
            <a:off x="10263890" y="61596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A02831-86DA-4A23-A44B-6DA8D460B296}"/>
              </a:ext>
            </a:extLst>
          </p:cNvPr>
          <p:cNvSpPr txBox="1"/>
          <p:nvPr/>
        </p:nvSpPr>
        <p:spPr>
          <a:xfrm>
            <a:off x="9108685" y="519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3B8F33-B984-4495-A189-A5DD2B4B7A95}"/>
              </a:ext>
            </a:extLst>
          </p:cNvPr>
          <p:cNvSpPr/>
          <p:nvPr/>
        </p:nvSpPr>
        <p:spPr>
          <a:xfrm>
            <a:off x="11100620" y="609466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5671EA-42DD-406D-8302-D16BCD9826D6}"/>
              </a:ext>
            </a:extLst>
          </p:cNvPr>
          <p:cNvSpPr/>
          <p:nvPr/>
        </p:nvSpPr>
        <p:spPr>
          <a:xfrm>
            <a:off x="9000613" y="454184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15CD7F-75E2-4C32-A1FF-58BF722F20C1}"/>
              </a:ext>
            </a:extLst>
          </p:cNvPr>
          <p:cNvSpPr/>
          <p:nvPr/>
        </p:nvSpPr>
        <p:spPr>
          <a:xfrm>
            <a:off x="9697178" y="6094666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v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5729AF-38B1-4323-8007-DD0F873EF51A}"/>
              </a:ext>
            </a:extLst>
          </p:cNvPr>
          <p:cNvSpPr/>
          <p:nvPr/>
        </p:nvSpPr>
        <p:spPr>
          <a:xfrm>
            <a:off x="9043764" y="5497225"/>
            <a:ext cx="40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v’ </a:t>
            </a:r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8651313-89AE-48F2-834B-1052A7B34777}"/>
              </a:ext>
            </a:extLst>
          </p:cNvPr>
          <p:cNvSpPr/>
          <p:nvPr/>
        </p:nvSpPr>
        <p:spPr>
          <a:xfrm>
            <a:off x="8847117" y="5584048"/>
            <a:ext cx="1191821" cy="936712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70456-1A5D-48AD-B2EC-F4C151E49250}"/>
              </a:ext>
            </a:extLst>
          </p:cNvPr>
          <p:cNvSpPr/>
          <p:nvPr/>
        </p:nvSpPr>
        <p:spPr>
          <a:xfrm>
            <a:off x="9697178" y="537124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90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4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8B10-B776-4040-8EB8-40EDF147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Perkalian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Vektor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A563-C634-4E86-A0CD-A55090C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(</a:t>
            </a:r>
            <a:r>
              <a:rPr lang="en-US" i="1" dirty="0"/>
              <a:t>dot product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inner product</a:t>
            </a:r>
            <a:r>
              <a:rPr lang="en-US" dirty="0"/>
              <a:t>): 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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</a:p>
          <a:p>
            <a:pPr marL="514350" indent="-514350"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silang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i="1" dirty="0">
                <a:sym typeface="Symbol" panose="05050102010706020507" pitchFamily="18" charset="2"/>
              </a:rPr>
              <a:t>cross product</a:t>
            </a:r>
            <a:r>
              <a:rPr lang="en-US" dirty="0">
                <a:sym typeface="Symbol" panose="05050102010706020507" pitchFamily="18" charset="2"/>
              </a:rPr>
              <a:t>):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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</a:p>
          <a:p>
            <a:pPr marL="514350" indent="-514350"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luar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i="1" dirty="0">
                <a:sym typeface="Symbol" panose="05050102010706020507" pitchFamily="18" charset="2"/>
              </a:rPr>
              <a:t>outer product</a:t>
            </a:r>
            <a:r>
              <a:rPr lang="en-US" dirty="0">
                <a:sym typeface="Symbol" panose="05050102010706020507" pitchFamily="18" charset="2"/>
              </a:rPr>
              <a:t>):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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</a:p>
          <a:p>
            <a:pPr marL="514350" indent="-514350">
              <a:buAutoNum type="arabicPeriod"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Yang </a:t>
            </a:r>
            <a:r>
              <a:rPr lang="en-US" dirty="0" err="1">
                <a:sym typeface="Symbol" panose="05050102010706020507" pitchFamily="18" charset="2"/>
              </a:rPr>
              <a:t>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dipelajari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selanjutnya</a:t>
            </a:r>
            <a:r>
              <a:rPr lang="en-US" dirty="0">
                <a:sym typeface="Symbol" panose="05050102010706020507" pitchFamily="18" charset="2"/>
              </a:rPr>
              <a:t>  </a:t>
            </a: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geometri</a:t>
            </a:r>
            <a:r>
              <a:rPr lang="en-US" dirty="0">
                <a:sym typeface="Symbol" panose="05050102010706020507" pitchFamily="18" charset="2"/>
              </a:rPr>
              <a:t>: 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ab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84966-0729-458B-A708-066E90B9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0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B858-93E9-46BE-BAE4-4C899AA6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3:</a:t>
            </a:r>
            <a:r>
              <a:rPr lang="en-US" sz="2400" dirty="0"/>
              <a:t>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bayangan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= 2e</a:t>
            </a:r>
            <a:r>
              <a:rPr lang="en-US" sz="2400" baseline="-25000" dirty="0"/>
              <a:t>1</a:t>
            </a:r>
            <a:r>
              <a:rPr lang="en-US" sz="2400" dirty="0"/>
              <a:t> + e</a:t>
            </a:r>
            <a:r>
              <a:rPr lang="en-US" sz="2400" baseline="-25000" dirty="0"/>
              <a:t>2</a:t>
            </a:r>
            <a:r>
              <a:rPr lang="en-US" sz="2400" dirty="0"/>
              <a:t> yang </a:t>
            </a:r>
            <a:r>
              <a:rPr lang="en-US" sz="2400" dirty="0" err="1"/>
              <a:t>diputar</a:t>
            </a:r>
            <a:r>
              <a:rPr lang="en-US" sz="2400" dirty="0"/>
              <a:t> 90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jarium</a:t>
            </a:r>
            <a:r>
              <a:rPr lang="en-US" sz="2400" dirty="0"/>
              <a:t> jam.</a:t>
            </a:r>
          </a:p>
          <a:p>
            <a:pPr marL="0" indent="0">
              <a:buNone/>
            </a:pPr>
            <a:r>
              <a:rPr lang="en-US" sz="2400" u="sng" dirty="0" err="1"/>
              <a:t>Jawaban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v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/>
              <a:t> = 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 (cos 90 +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sin 90)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)(0  +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)(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)(e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aseline="30000" dirty="0"/>
              <a:t> 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     = </a:t>
            </a:r>
            <a:r>
              <a:rPr lang="en-US" sz="2400" dirty="0">
                <a:sym typeface="Symbol" panose="05050102010706020507" pitchFamily="18" charset="2"/>
              </a:rPr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/>
              <a:t>– e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2(1)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>
                <a:sym typeface="Symbol" panose="05050102010706020507" pitchFamily="18" charset="2"/>
              </a:rPr>
              <a:t>– (1)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 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–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>
                <a:sym typeface="Symbol" panose="05050102010706020507" pitchFamily="18" charset="2"/>
              </a:rPr>
              <a:t> 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5ED3-019B-4D14-B755-9096654F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A342F3-8424-4EE5-B893-5EB71C3ADDEA}"/>
              </a:ext>
            </a:extLst>
          </p:cNvPr>
          <p:cNvCxnSpPr>
            <a:cxnSpLocks/>
          </p:cNvCxnSpPr>
          <p:nvPr/>
        </p:nvCxnSpPr>
        <p:spPr>
          <a:xfrm>
            <a:off x="7125195" y="5248894"/>
            <a:ext cx="43463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44D3C7-3B05-4437-8387-38D5D3B82DE1}"/>
              </a:ext>
            </a:extLst>
          </p:cNvPr>
          <p:cNvCxnSpPr>
            <a:cxnSpLocks/>
          </p:cNvCxnSpPr>
          <p:nvPr/>
        </p:nvCxnSpPr>
        <p:spPr>
          <a:xfrm flipV="1">
            <a:off x="8370125" y="2600696"/>
            <a:ext cx="0" cy="31687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1BE5939-01C4-4FC4-A70F-2818C12C9EB9}"/>
              </a:ext>
            </a:extLst>
          </p:cNvPr>
          <p:cNvSpPr/>
          <p:nvPr/>
        </p:nvSpPr>
        <p:spPr>
          <a:xfrm>
            <a:off x="11138036" y="5324496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2802E-C057-4681-A837-9FEA3A4B31E8}"/>
              </a:ext>
            </a:extLst>
          </p:cNvPr>
          <p:cNvSpPr/>
          <p:nvPr/>
        </p:nvSpPr>
        <p:spPr>
          <a:xfrm>
            <a:off x="7938597" y="259039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559593-A0D5-40E5-BA9C-3CE7C7C8D638}"/>
              </a:ext>
            </a:extLst>
          </p:cNvPr>
          <p:cNvCxnSpPr>
            <a:cxnSpLocks/>
          </p:cNvCxnSpPr>
          <p:nvPr/>
        </p:nvCxnSpPr>
        <p:spPr>
          <a:xfrm flipV="1">
            <a:off x="8370125" y="4625072"/>
            <a:ext cx="1612075" cy="6238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496B89-CBC0-46E5-A741-326D3251AB37}"/>
              </a:ext>
            </a:extLst>
          </p:cNvPr>
          <p:cNvCxnSpPr>
            <a:cxnSpLocks/>
          </p:cNvCxnSpPr>
          <p:nvPr/>
        </p:nvCxnSpPr>
        <p:spPr>
          <a:xfrm flipH="1" flipV="1">
            <a:off x="7683335" y="4017386"/>
            <a:ext cx="686789" cy="12264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5E728C-05D1-4AB5-B8C0-03C5C0617892}"/>
              </a:ext>
            </a:extLst>
          </p:cNvPr>
          <p:cNvCxnSpPr/>
          <p:nvPr/>
        </p:nvCxnSpPr>
        <p:spPr>
          <a:xfrm>
            <a:off x="9982200" y="4669522"/>
            <a:ext cx="0" cy="57685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5F5774-E091-412F-A1B8-0E3A1B28ABF6}"/>
              </a:ext>
            </a:extLst>
          </p:cNvPr>
          <p:cNvCxnSpPr>
            <a:cxnSpLocks/>
          </p:cNvCxnSpPr>
          <p:nvPr/>
        </p:nvCxnSpPr>
        <p:spPr>
          <a:xfrm>
            <a:off x="7683336" y="4053260"/>
            <a:ext cx="0" cy="123252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5A76975-D5F6-4960-968E-5BE15EE7C3A1}"/>
              </a:ext>
            </a:extLst>
          </p:cNvPr>
          <p:cNvSpPr/>
          <p:nvPr/>
        </p:nvSpPr>
        <p:spPr>
          <a:xfrm>
            <a:off x="9749639" y="5194927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2 </a:t>
            </a: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7455DE-8429-496B-8009-60702F6D67CA}"/>
              </a:ext>
            </a:extLst>
          </p:cNvPr>
          <p:cNvSpPr/>
          <p:nvPr/>
        </p:nvSpPr>
        <p:spPr>
          <a:xfrm>
            <a:off x="8313539" y="377430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2 </a:t>
            </a:r>
            <a:endParaRPr lang="en-US" sz="2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735769-B5CD-49CD-89EE-C3F7AF6293E1}"/>
              </a:ext>
            </a:extLst>
          </p:cNvPr>
          <p:cNvCxnSpPr>
            <a:cxnSpLocks/>
          </p:cNvCxnSpPr>
          <p:nvPr/>
        </p:nvCxnSpPr>
        <p:spPr>
          <a:xfrm flipH="1">
            <a:off x="7724841" y="4007287"/>
            <a:ext cx="62741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FE5F2C-FE4D-4F60-856D-E95B681019B6}"/>
              </a:ext>
            </a:extLst>
          </p:cNvPr>
          <p:cNvCxnSpPr>
            <a:cxnSpLocks/>
          </p:cNvCxnSpPr>
          <p:nvPr/>
        </p:nvCxnSpPr>
        <p:spPr>
          <a:xfrm flipH="1">
            <a:off x="8370124" y="4588181"/>
            <a:ext cx="1584057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FF1675A-ECB8-4896-A47D-F44FE46AFD6F}"/>
              </a:ext>
            </a:extLst>
          </p:cNvPr>
          <p:cNvSpPr/>
          <p:nvPr/>
        </p:nvSpPr>
        <p:spPr>
          <a:xfrm>
            <a:off x="8325722" y="4214852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1 </a:t>
            </a:r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10018D-FD62-47E4-817E-C195B956444B}"/>
              </a:ext>
            </a:extLst>
          </p:cNvPr>
          <p:cNvSpPr/>
          <p:nvPr/>
        </p:nvSpPr>
        <p:spPr>
          <a:xfrm>
            <a:off x="7486151" y="5227779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–1 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65B25E-F0DF-4211-8332-8AD2943C9FC6}"/>
              </a:ext>
            </a:extLst>
          </p:cNvPr>
          <p:cNvSpPr/>
          <p:nvPr/>
        </p:nvSpPr>
        <p:spPr>
          <a:xfrm>
            <a:off x="8937252" y="4596738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v </a:t>
            </a: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47F668-0BE2-48E7-9452-B5C4CAE4F8BB}"/>
              </a:ext>
            </a:extLst>
          </p:cNvPr>
          <p:cNvSpPr/>
          <p:nvPr/>
        </p:nvSpPr>
        <p:spPr>
          <a:xfrm>
            <a:off x="7796543" y="4071212"/>
            <a:ext cx="429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v’ </a:t>
            </a:r>
            <a:endParaRPr lang="en-US" sz="2000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FFB4AC8-0B18-48DE-A356-7EE0ED71AB6E}"/>
              </a:ext>
            </a:extLst>
          </p:cNvPr>
          <p:cNvSpPr/>
          <p:nvPr/>
        </p:nvSpPr>
        <p:spPr>
          <a:xfrm>
            <a:off x="7481753" y="4767569"/>
            <a:ext cx="1278963" cy="745926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22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1A24-3A92-46CD-9890-81AFC00B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5935-0C9B-4DF8-8212-EAA3F7DB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v = 4e</a:t>
            </a:r>
            <a:r>
              <a:rPr lang="en-US" baseline="-25000" dirty="0"/>
              <a:t>1</a:t>
            </a:r>
            <a:r>
              <a:rPr lang="en-US" dirty="0"/>
              <a:t> – 3e</a:t>
            </a:r>
            <a:r>
              <a:rPr lang="en-US" baseline="-25000" dirty="0"/>
              <a:t>2 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(a) </a:t>
            </a:r>
            <a:r>
              <a:rPr lang="en-US" dirty="0" err="1"/>
              <a:t>diputar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45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</a:t>
            </a:r>
          </a:p>
          <a:p>
            <a:pPr marL="0" indent="0">
              <a:buNone/>
            </a:pPr>
            <a:r>
              <a:rPr lang="en-US" dirty="0"/>
              <a:t>	(b) </a:t>
            </a:r>
            <a:r>
              <a:rPr lang="en-US" dirty="0" err="1"/>
              <a:t>diputar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120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berlawaban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jarum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(c) </a:t>
            </a:r>
            <a:r>
              <a:rPr lang="en-US" dirty="0" err="1"/>
              <a:t>diputar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90 </a:t>
            </a:r>
            <a:r>
              <a:rPr lang="en-US" dirty="0" err="1"/>
              <a:t>searah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3A114-78C3-44DB-8760-CE723C23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6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2101-9183-4605-8E33-30BEEE08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Trivector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3A4B-1DBC-47D4-ADD8-91AE9987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51" y="1472572"/>
            <a:ext cx="10515600" cy="4486275"/>
          </a:xfrm>
        </p:spPr>
        <p:txBody>
          <a:bodyPr>
            <a:normAutofit/>
          </a:bodyPr>
          <a:lstStyle/>
          <a:p>
            <a:r>
              <a:rPr lang="en-US" sz="2400" dirty="0"/>
              <a:t>Pada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 (</a:t>
            </a:r>
            <a:r>
              <a:rPr lang="en-US" sz="2400" dirty="0" err="1"/>
              <a:t>Algeo</a:t>
            </a:r>
            <a:r>
              <a:rPr lang="en-US" sz="2400" dirty="0"/>
              <a:t> 22)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disinggung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volume </a:t>
            </a:r>
            <a:r>
              <a:rPr lang="en-US" sz="2400" i="1" dirty="0" err="1"/>
              <a:t>parallelpiped</a:t>
            </a:r>
            <a:r>
              <a:rPr lang="en-US" sz="2400" i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dibentuk</a:t>
            </a:r>
            <a:r>
              <a:rPr lang="en-US" sz="2400" dirty="0"/>
              <a:t> oleh vector 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, dan </a:t>
            </a:r>
            <a:r>
              <a:rPr lang="en-US" sz="2400" i="1" dirty="0"/>
              <a:t>c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58320-61CF-42F6-BFFF-831CDEF6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BB1BC-76A9-4D77-B2AC-0550DAF8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255" y="2273336"/>
            <a:ext cx="1613026" cy="524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51E56-C420-4DBA-8826-0B81E3F91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04" y="4021133"/>
            <a:ext cx="7939425" cy="2424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527E7-5AA2-49DC-8DAD-6AD20C418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95" y="6131756"/>
            <a:ext cx="1168101" cy="301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E05AC-FF93-4B40-99CD-6177518EF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148" y="6116992"/>
            <a:ext cx="1092183" cy="311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A411AB-754A-4F39-AC88-6A2FFEB1C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883" y="6149148"/>
            <a:ext cx="1216576" cy="2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0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50EE-DEBF-4610-8C06-72A5738E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volume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identik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Misalkan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maka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5DD6D-A00B-4C6F-A633-CC1C546C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42D37-A404-4FBA-A88E-5C8EFED9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52" y="1378240"/>
            <a:ext cx="6378862" cy="501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81D6A-16CB-4E82-B010-DB5BAAE38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78" y="2737280"/>
            <a:ext cx="3909851" cy="183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105E9-8EBB-4888-BBC9-4F42FC8D7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618" y="5533680"/>
            <a:ext cx="9970868" cy="5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9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8FD39-9C22-4280-94F1-7176E487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945FC-3ADF-488A-AD5D-665F55EAA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86" y="363045"/>
            <a:ext cx="9983028" cy="362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A5DCE5-4DEB-4C15-AC22-63329CF5F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137" y="4055025"/>
            <a:ext cx="8478393" cy="97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969B9-B3A1-40A6-ACA4-5847266E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65" y="5030865"/>
            <a:ext cx="2935569" cy="13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9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90CC-B344-46C1-85EF-BE30131C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Pseudoscalar</a:t>
            </a:r>
            <a:r>
              <a:rPr lang="en-US" b="1" dirty="0"/>
              <a:t> </a:t>
            </a:r>
            <a:r>
              <a:rPr lang="en-US" b="1" dirty="0" err="1"/>
              <a:t>trivector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3290D-677C-4DE2-A636-695452E1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/>
          <a:lstStyle/>
          <a:p>
            <a:r>
              <a:rPr lang="en-US" sz="2400" i="1" dirty="0" err="1"/>
              <a:t>Pseudoscalar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(</a:t>
            </a:r>
            <a:r>
              <a:rPr lang="en-US" sz="2400" i="1" dirty="0"/>
              <a:t>bivector</a:t>
            </a:r>
            <a:r>
              <a:rPr lang="en-US" sz="2400" dirty="0"/>
              <a:t>):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(e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–1 </a:t>
            </a:r>
          </a:p>
          <a:p>
            <a:endParaRPr lang="en-US" sz="2400" i="1" dirty="0"/>
          </a:p>
          <a:p>
            <a:r>
              <a:rPr lang="en-US" sz="2400" i="1" dirty="0" err="1"/>
              <a:t>Pseudoscalar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 (</a:t>
            </a:r>
            <a:r>
              <a:rPr lang="en-US" sz="2400" i="1" dirty="0" err="1"/>
              <a:t>trivector</a:t>
            </a:r>
            <a:r>
              <a:rPr lang="en-US" sz="2400" dirty="0"/>
              <a:t>):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 e</a:t>
            </a:r>
            <a:r>
              <a:rPr lang="en-US" sz="2400" baseline="-25000" dirty="0">
                <a:sym typeface="Symbol" panose="05050102010706020507" pitchFamily="18" charset="2"/>
              </a:rPr>
              <a:t>3 </a:t>
            </a:r>
            <a:r>
              <a:rPr lang="en-US" sz="2400" dirty="0">
                <a:sym typeface="Symbol" panose="05050102010706020507" pitchFamily="18" charset="2"/>
              </a:rPr>
              <a:t>= e</a:t>
            </a:r>
            <a:r>
              <a:rPr lang="en-US" sz="2400" baseline="-25000" dirty="0">
                <a:sym typeface="Symbol" panose="05050102010706020507" pitchFamily="18" charset="2"/>
              </a:rPr>
              <a:t>123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(e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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AD7E6-44B0-4E15-B2B3-4B94DE4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1F794-B65C-4254-97B8-5AFDF9D8E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85" y="4545602"/>
            <a:ext cx="4195063" cy="17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00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CD516-ADE3-4C74-AA97-0CF8A458E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8000"/>
                <a:ext cx="10515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Sudah </a:t>
                </a:r>
                <a:r>
                  <a:rPr lang="en-US" sz="2400" dirty="0" err="1"/>
                  <a:t>dibahas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sebelumnya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bahwa</a:t>
                </a:r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volume </a:t>
                </a:r>
                <a:r>
                  <a:rPr lang="en-US" sz="2400" i="1" dirty="0" err="1"/>
                  <a:t>parallelpiped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 V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4: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volume </a:t>
                </a:r>
                <a:r>
                  <a:rPr lang="en-US" sz="2400" i="1" dirty="0" err="1"/>
                  <a:t>parallelpiped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CD516-ADE3-4C74-AA97-0CF8A458E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8000"/>
                <a:ext cx="10515600" cy="5668963"/>
              </a:xfrm>
              <a:blipFill>
                <a:blip r:embed="rId2"/>
                <a:stretch>
                  <a:fillRect l="-928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F2B35-75D2-4607-B9DC-065929FF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4704F-F01F-473D-88F2-274EB3EFB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339" y="858378"/>
            <a:ext cx="4126661" cy="1407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1F878-7C0E-47D7-BA51-295ADC50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413" y="3228390"/>
            <a:ext cx="5234589" cy="449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8A271-6DB7-490F-91DA-E7CB40A91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760" y="4193685"/>
            <a:ext cx="4684804" cy="252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DAE499-0E80-47BA-A89E-A62D5A9A3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313" y="3779520"/>
            <a:ext cx="3353095" cy="29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7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E808-5F53-487A-A33C-7E886F95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358B-3D79-4BB2-BBCB-1E34BC19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 	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dirty="0">
                <a:sym typeface="Symbol" panose="05050102010706020507" pitchFamily="18" charset="2"/>
              </a:rPr>
              <a:t>3e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+ 4e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+ 5e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2e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+ 3e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+ 4e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 	c =  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– 3e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– 2e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volume </a:t>
            </a:r>
            <a:r>
              <a:rPr lang="en-US" i="1" dirty="0" err="1"/>
              <a:t>parallelpiped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oleh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dan 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6E3B-A5D9-4E38-A01B-BCBCEE1C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5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7313-0464-41B7-ACE7-E401C4A4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basis </a:t>
            </a:r>
            <a:r>
              <a:rPr lang="en-US" b="1" dirty="0" err="1"/>
              <a:t>satuan</a:t>
            </a:r>
            <a:r>
              <a:rPr lang="en-US" b="1" dirty="0"/>
              <a:t> standard di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2D76-D384-4BB8-A29B-D60A5A0F0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Vektor</a:t>
            </a:r>
            <a:r>
              <a:rPr lang="en-US" sz="2400" dirty="0"/>
              <a:t> basis </a:t>
            </a:r>
            <a:r>
              <a:rPr lang="en-US" sz="2400" dirty="0" err="1"/>
              <a:t>satuan</a:t>
            </a:r>
            <a:r>
              <a:rPr lang="en-US" sz="2400" dirty="0"/>
              <a:t> standard di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, e</a:t>
            </a:r>
            <a:r>
              <a:rPr lang="en-US" sz="2400" baseline="-25000" dirty="0"/>
              <a:t>2</a:t>
            </a:r>
            <a:r>
              <a:rPr lang="en-US" sz="2400" dirty="0"/>
              <a:t>, dan e</a:t>
            </a:r>
            <a:r>
              <a:rPr lang="en-US" sz="2400" baseline="-25000" dirty="0"/>
              <a:t>3</a:t>
            </a:r>
            <a:r>
              <a:rPr lang="en-US" sz="2400" dirty="0"/>
              <a:t>.</a:t>
            </a:r>
          </a:p>
          <a:p>
            <a:r>
              <a:rPr lang="en-US" sz="2400" dirty="0"/>
              <a:t>Hasil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standard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i="1" dirty="0"/>
              <a:t>Bivector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standard: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 bivector </a:t>
            </a:r>
            <a:r>
              <a:rPr lang="en-US" sz="2400" dirty="0" err="1"/>
              <a:t>satuan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615AF-C474-4CFB-BDAC-52B2C53D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B4DDA-B2A7-47DF-971D-6042B59F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91" y="2655520"/>
            <a:ext cx="2275917" cy="53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88934-5B04-4A8A-9EDE-C56229E26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857" y="3751894"/>
            <a:ext cx="2136576" cy="53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6284B-1EAC-439D-9EC8-0E2B0BA33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49" y="3667761"/>
            <a:ext cx="1939351" cy="497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457A0-3290-4F5F-9587-B0381C2A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359" y="3751894"/>
            <a:ext cx="1776201" cy="324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C4FC13-027F-4E1C-B7EF-80ABEEF37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857" y="5116509"/>
            <a:ext cx="3123735" cy="497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211195-5F70-4075-BD84-B49695043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191" y="5702478"/>
            <a:ext cx="3248401" cy="497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29AA6E-72BB-40F2-A516-90A2E3A1B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469" y="6288446"/>
            <a:ext cx="2965171" cy="4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71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DF92-ADC7-46E1-92F7-4403F373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bivector </a:t>
            </a:r>
            <a:r>
              <a:rPr lang="en-US" b="1" dirty="0" err="1"/>
              <a:t>satuan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BA94-731D-4A6B-B63E-8908648B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dan bivector </a:t>
            </a:r>
            <a:r>
              <a:rPr lang="en-US" sz="2400" dirty="0" err="1"/>
              <a:t>satuan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bivector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: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D85FD-8699-4DD6-B4BF-2084BBC8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C8785-DA44-4FE1-B4C6-58DB4673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64" y="1690688"/>
            <a:ext cx="3213335" cy="499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7497D-37CB-4A6E-A157-3D539AC2D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263" y="2325204"/>
            <a:ext cx="2095737" cy="402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50354-BC48-4E62-ADEA-1852790F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740" y="3711770"/>
            <a:ext cx="5268601" cy="19119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D2A74F-C8E0-4F5F-AD0D-CACC5942FF48}"/>
              </a:ext>
            </a:extLst>
          </p:cNvPr>
          <p:cNvCxnSpPr>
            <a:cxnSpLocks/>
          </p:cNvCxnSpPr>
          <p:nvPr/>
        </p:nvCxnSpPr>
        <p:spPr>
          <a:xfrm>
            <a:off x="3454379" y="5623698"/>
            <a:ext cx="1584981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6016A4-94A2-4703-99F2-B05E2B97BAF1}"/>
              </a:ext>
            </a:extLst>
          </p:cNvPr>
          <p:cNvCxnSpPr>
            <a:cxnSpLocks/>
          </p:cNvCxnSpPr>
          <p:nvPr/>
        </p:nvCxnSpPr>
        <p:spPr>
          <a:xfrm>
            <a:off x="5516880" y="5613814"/>
            <a:ext cx="77216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590368-01AA-4BCD-944E-6AD26B40FF77}"/>
              </a:ext>
            </a:extLst>
          </p:cNvPr>
          <p:cNvSpPr txBox="1"/>
          <p:nvPr/>
        </p:nvSpPr>
        <p:spPr>
          <a:xfrm>
            <a:off x="3964705" y="5712659"/>
            <a:ext cx="78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vektor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AEED8-054E-44AA-B4A4-8BFD37978A82}"/>
              </a:ext>
            </a:extLst>
          </p:cNvPr>
          <p:cNvSpPr txBox="1"/>
          <p:nvPr/>
        </p:nvSpPr>
        <p:spPr>
          <a:xfrm>
            <a:off x="5488705" y="5712659"/>
            <a:ext cx="8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216770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2614-F146-41DD-905C-9777454A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Perkalian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Geometri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A5586-CB41-4315-8F93-16A04F1F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dioperasikan</a:t>
            </a:r>
            <a:r>
              <a:rPr lang="en-US" dirty="0"/>
              <a:t> pada </a:t>
            </a:r>
            <a:r>
              <a:rPr lang="en-US" i="1" dirty="0" err="1"/>
              <a:t>multivector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area, dan volume</a:t>
            </a:r>
          </a:p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oleh William Kingdom Clifford (1845 – 1879)</a:t>
            </a:r>
          </a:p>
          <a:p>
            <a:endParaRPr lang="en-US" dirty="0"/>
          </a:p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dan </a:t>
            </a:r>
            <a:r>
              <a:rPr lang="en-US" i="1" dirty="0"/>
              <a:t>b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ab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 </a:t>
            </a:r>
            <a:r>
              <a:rPr lang="en-US" i="1" dirty="0"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5390C-F632-4D59-B45C-7E82D5E9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2F922C-AF9A-477F-B852-35859440B8DC}"/>
              </a:ext>
            </a:extLst>
          </p:cNvPr>
          <p:cNvCxnSpPr>
            <a:cxnSpLocks/>
          </p:cNvCxnSpPr>
          <p:nvPr/>
        </p:nvCxnSpPr>
        <p:spPr>
          <a:xfrm>
            <a:off x="3464560" y="5550491"/>
            <a:ext cx="60960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08114B-E76D-46A8-B4ED-AFE247F5FF8F}"/>
              </a:ext>
            </a:extLst>
          </p:cNvPr>
          <p:cNvCxnSpPr>
            <a:cxnSpLocks/>
          </p:cNvCxnSpPr>
          <p:nvPr/>
        </p:nvCxnSpPr>
        <p:spPr>
          <a:xfrm>
            <a:off x="4399280" y="5550491"/>
            <a:ext cx="7315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F1FDA2-5279-4AFB-88FC-62D6A94F8CFA}"/>
              </a:ext>
            </a:extLst>
          </p:cNvPr>
          <p:cNvSpPr txBox="1"/>
          <p:nvPr/>
        </p:nvSpPr>
        <p:spPr>
          <a:xfrm>
            <a:off x="3464560" y="5550491"/>
            <a:ext cx="72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skalar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E38EC-1A63-4FAB-8A71-E1AA2619A451}"/>
              </a:ext>
            </a:extLst>
          </p:cNvPr>
          <p:cNvSpPr txBox="1"/>
          <p:nvPr/>
        </p:nvSpPr>
        <p:spPr>
          <a:xfrm>
            <a:off x="4289429" y="5550491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bivector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449F00-0A9B-4121-A804-F7E1146C772B}"/>
              </a:ext>
            </a:extLst>
          </p:cNvPr>
          <p:cNvSpPr/>
          <p:nvPr/>
        </p:nvSpPr>
        <p:spPr>
          <a:xfrm>
            <a:off x="2550160" y="4836477"/>
            <a:ext cx="3129280" cy="109728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5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0044-C588-4D58-B428-1D6D7E4D7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geometrinya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, e</a:t>
            </a:r>
            <a:r>
              <a:rPr lang="en-US" sz="2400" baseline="-25000" dirty="0"/>
              <a:t>12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merotasi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pada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sejauh</a:t>
            </a:r>
            <a:r>
              <a:rPr lang="en-US" sz="2400" dirty="0">
                <a:sym typeface="Symbol" panose="05050102010706020507" pitchFamily="18" charset="2"/>
              </a:rPr>
              <a:t> 90 </a:t>
            </a:r>
            <a:r>
              <a:rPr lang="en-US" sz="2400" dirty="0" err="1">
                <a:sym typeface="Symbol" panose="05050102010706020507" pitchFamily="18" charset="2"/>
              </a:rPr>
              <a:t>searah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(ii) </a:t>
            </a:r>
            <a:r>
              <a:rPr lang="en-US" sz="2400" dirty="0" err="1">
                <a:sym typeface="Symbol" panose="05050102010706020507" pitchFamily="18" charset="2"/>
              </a:rPr>
              <a:t>membentuk</a:t>
            </a:r>
            <a:r>
              <a:rPr lang="en-US" sz="2400" dirty="0">
                <a:sym typeface="Symbol" panose="05050102010706020507" pitchFamily="18" charset="2"/>
              </a:rPr>
              <a:t> volume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bidang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alasnya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dan </a:t>
            </a:r>
            <a:r>
              <a:rPr lang="en-US" sz="2400" dirty="0" err="1">
                <a:sym typeface="Symbol" panose="05050102010706020507" pitchFamily="18" charset="2"/>
              </a:rPr>
              <a:t>tingginya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7DD00-F737-4583-A8FC-6EB4521A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43474-4808-4B84-AA94-817D8088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7" y="2736377"/>
            <a:ext cx="5138135" cy="3298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E24E42-1380-4F18-967A-98DCEA22A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50" y="2641701"/>
            <a:ext cx="4717999" cy="31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3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646B-5432-4BCF-A228-F2AEA838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840"/>
            <a:ext cx="10515600" cy="5425123"/>
          </a:xfrm>
        </p:spPr>
        <p:txBody>
          <a:bodyPr>
            <a:normAutofit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perkaliannya</a:t>
            </a:r>
            <a:r>
              <a:rPr lang="en-US" sz="2400" dirty="0"/>
              <a:t> </a:t>
            </a:r>
            <a:r>
              <a:rPr lang="en-US" sz="2400" dirty="0" err="1"/>
              <a:t>dibalik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geometrinya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, e</a:t>
            </a:r>
            <a:r>
              <a:rPr lang="en-US" sz="2400" baseline="-25000" dirty="0"/>
              <a:t>12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: </a:t>
            </a:r>
          </a:p>
          <a:p>
            <a:pPr marL="803275" indent="-803275">
              <a:buNone/>
            </a:pPr>
            <a:r>
              <a:rPr lang="en-US" sz="2400" dirty="0"/>
              <a:t>      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merotasi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pada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sejauh</a:t>
            </a:r>
            <a:r>
              <a:rPr lang="en-US" sz="2400" dirty="0">
                <a:sym typeface="Symbol" panose="05050102010706020507" pitchFamily="18" charset="2"/>
              </a:rPr>
              <a:t> 90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(ii) </a:t>
            </a:r>
            <a:r>
              <a:rPr lang="en-US" sz="2400" dirty="0" err="1">
                <a:sym typeface="Symbol" panose="05050102010706020507" pitchFamily="18" charset="2"/>
              </a:rPr>
              <a:t>membentuk</a:t>
            </a:r>
            <a:r>
              <a:rPr lang="en-US" sz="2400" dirty="0">
                <a:sym typeface="Symbol" panose="05050102010706020507" pitchFamily="18" charset="2"/>
              </a:rPr>
              <a:t> volume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bidang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alasnya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dan </a:t>
            </a:r>
            <a:r>
              <a:rPr lang="en-US" sz="2400" dirty="0" err="1">
                <a:sym typeface="Symbol" panose="05050102010706020507" pitchFamily="18" charset="2"/>
              </a:rPr>
              <a:t>tingginya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	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7EBA9-BA7B-432D-A49E-563F6B52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D0387-C4DA-4C9D-926B-3AB063BE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367" y="1258080"/>
            <a:ext cx="4698713" cy="16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92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560C-941D-4AA0-A8B7-8C0CC74A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515600" cy="5709603"/>
          </a:xfrm>
        </p:spPr>
        <p:txBody>
          <a:bodyPr>
            <a:norm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dan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dan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dan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7148D-C74F-4CDB-9E30-FD0366A4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8DD5F-9983-4765-B015-E1EC207E5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55" y="917075"/>
            <a:ext cx="4830793" cy="1044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0B4B50-F739-46E5-9A43-F677D56D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51" y="2056207"/>
            <a:ext cx="2976800" cy="37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8488E-CE1E-4906-BE36-4A6B014A4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55" y="2702632"/>
            <a:ext cx="4109935" cy="426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CCFC8-055D-4561-A8AB-6FF0B89A9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041" y="3524011"/>
            <a:ext cx="4942107" cy="1036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5027A-4671-4202-8AA6-1B548E8E4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425" y="4660263"/>
            <a:ext cx="3093326" cy="412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D3B45-4E5E-4E6B-AE64-4512C615E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532" y="5560425"/>
            <a:ext cx="4085962" cy="3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AE03-1893-4C49-8F2C-D9243EC4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E604-60AC-4BA9-817B-CE54FB6AF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 	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– 4e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+ 2e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 	</a:t>
            </a:r>
            <a:r>
              <a:rPr lang="en-US" i="1" dirty="0"/>
              <a:t>b</a:t>
            </a:r>
            <a:r>
              <a:rPr lang="en-US" dirty="0"/>
              <a:t> = 3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+ 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– 4e</a:t>
            </a:r>
            <a:r>
              <a:rPr lang="en-US" baseline="-25000" dirty="0">
                <a:sym typeface="Symbol" panose="05050102010706020507" pitchFamily="18" charset="2"/>
              </a:rPr>
              <a:t>3  </a:t>
            </a:r>
          </a:p>
          <a:p>
            <a:pPr marL="0" indent="0">
              <a:buNone/>
            </a:pPr>
            <a:r>
              <a:rPr lang="en-US" dirty="0" err="1">
                <a:sym typeface="Symbol" panose="05050102010706020507" pitchFamily="18" charset="2"/>
              </a:rPr>
              <a:t>Hitunglah</a:t>
            </a:r>
            <a:r>
              <a:rPr lang="en-US" dirty="0">
                <a:sym typeface="Symbol" panose="05050102010706020507" pitchFamily="18" charset="2"/>
              </a:rPr>
              <a:t> 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12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12</a:t>
            </a:r>
            <a:r>
              <a:rPr lang="en-US" dirty="0">
                <a:sym typeface="Symbol" panose="05050102010706020507" pitchFamily="18" charset="2"/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EB590-72B9-4B42-ACF5-DE8AFFB0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3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06B8-1C03-4AA3-8C62-5D22526F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dan bivector di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96E1-935A-4036-A378-9773CA19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72" y="1726882"/>
            <a:ext cx="10515600" cy="482218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dan bivector:</a:t>
            </a:r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dan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(</a:t>
            </a:r>
            <a:r>
              <a:rPr lang="en-US" sz="2400" dirty="0" err="1"/>
              <a:t>pembuktiannya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di </a:t>
            </a:r>
            <a:r>
              <a:rPr lang="en-US" sz="2400" dirty="0" err="1"/>
              <a:t>sini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dan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(</a:t>
            </a:r>
            <a:r>
              <a:rPr lang="en-US" sz="2400" dirty="0" err="1"/>
              <a:t>pembuktiannya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di </a:t>
            </a:r>
            <a:r>
              <a:rPr lang="en-US" sz="2400" dirty="0" err="1"/>
              <a:t>sini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7BBB5-4354-43E2-9820-BA9F5663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A7AE2-6FBD-41F1-99C5-AC99E522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624" y="1711006"/>
            <a:ext cx="2983421" cy="429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ABBA3A-BADB-4AB6-8FF1-83814C47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95" y="2117872"/>
            <a:ext cx="1322985" cy="364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D45EA-716E-4BC8-8008-DB3AE8120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715" y="3529551"/>
            <a:ext cx="3081804" cy="42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B33DF-7545-421D-B8DE-C6751B08B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104" y="4890826"/>
            <a:ext cx="2661988" cy="411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2BDD04-0BB4-4853-B7B8-935DD4473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817" y="5932117"/>
            <a:ext cx="3013879" cy="7189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F8F053-33D1-4325-A3E7-B9734B4CC26D}"/>
              </a:ext>
            </a:extLst>
          </p:cNvPr>
          <p:cNvSpPr/>
          <p:nvPr/>
        </p:nvSpPr>
        <p:spPr>
          <a:xfrm>
            <a:off x="3026715" y="3429000"/>
            <a:ext cx="3081804" cy="604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91A26-316F-48A1-B474-17B91CBB1CC9}"/>
              </a:ext>
            </a:extLst>
          </p:cNvPr>
          <p:cNvSpPr/>
          <p:nvPr/>
        </p:nvSpPr>
        <p:spPr>
          <a:xfrm>
            <a:off x="3037968" y="4794487"/>
            <a:ext cx="3081804" cy="604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80284-8A05-438B-A04C-979CDC26B2A6}"/>
              </a:ext>
            </a:extLst>
          </p:cNvPr>
          <p:cNvSpPr/>
          <p:nvPr/>
        </p:nvSpPr>
        <p:spPr>
          <a:xfrm>
            <a:off x="1993685" y="5897748"/>
            <a:ext cx="3081804" cy="7893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74083B-52FF-419A-9FCC-937571244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283" y="5932117"/>
            <a:ext cx="2912932" cy="6948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0339E8-205B-473E-AB55-75335DC10F2E}"/>
              </a:ext>
            </a:extLst>
          </p:cNvPr>
          <p:cNvSpPr/>
          <p:nvPr/>
        </p:nvSpPr>
        <p:spPr>
          <a:xfrm>
            <a:off x="6402847" y="5837605"/>
            <a:ext cx="3081804" cy="7893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5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DC78E-7BE1-4CA4-9BF2-B64A3E76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585"/>
            <a:ext cx="10515600" cy="5425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Hitunglah</a:t>
            </a:r>
            <a:r>
              <a:rPr lang="en-US" sz="2400" dirty="0"/>
              <a:t> 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i="1" dirty="0"/>
              <a:t>B </a:t>
            </a:r>
            <a:r>
              <a:rPr lang="en-US" sz="2400" dirty="0"/>
              <a:t>=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i="1" dirty="0">
                <a:sym typeface="Symbol" panose="05050102010706020507" pitchFamily="18" charset="2"/>
              </a:rPr>
              <a:t>c </a:t>
            </a:r>
            <a:r>
              <a:rPr lang="en-US" sz="2400" dirty="0">
                <a:sym typeface="Symbol" panose="05050102010706020507" pitchFamily="18" charset="2"/>
              </a:rPr>
              <a:t>        (ii) </a:t>
            </a:r>
            <a:r>
              <a:rPr lang="en-US" sz="2400" i="1" dirty="0" err="1">
                <a:sym typeface="Symbol" panose="05050102010706020507" pitchFamily="18" charset="2"/>
              </a:rPr>
              <a:t>aB</a:t>
            </a:r>
            <a:r>
              <a:rPr lang="en-US" sz="2400" i="1" dirty="0">
                <a:sym typeface="Symbol" panose="05050102010706020507" pitchFamily="18" charset="2"/>
              </a:rPr>
              <a:t>               </a:t>
            </a:r>
            <a:r>
              <a:rPr lang="en-US" sz="2400" dirty="0">
                <a:sym typeface="Symbol" panose="05050102010706020507" pitchFamily="18" charset="2"/>
              </a:rPr>
              <a:t>(iii) </a:t>
            </a:r>
            <a:r>
              <a:rPr lang="en-US" sz="2400" i="1" dirty="0">
                <a:sym typeface="Symbol" panose="05050102010706020507" pitchFamily="18" charset="2"/>
              </a:rPr>
              <a:t>Ba</a:t>
            </a:r>
            <a:r>
              <a:rPr lang="en-US" sz="2400" dirty="0">
                <a:sym typeface="Symbol" panose="05050102010706020507" pitchFamily="18" charset="2"/>
              </a:rPr>
              <a:t>      (iv)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 </a:t>
            </a:r>
            <a:r>
              <a:rPr lang="en-US" sz="2400" i="1" dirty="0">
                <a:sym typeface="Symbol" panose="05050102010706020507" pitchFamily="18" charset="2"/>
              </a:rPr>
              <a:t>B           </a:t>
            </a:r>
            <a:r>
              <a:rPr lang="en-US" sz="2400" dirty="0">
                <a:sym typeface="Symbol" panose="05050102010706020507" pitchFamily="18" charset="2"/>
              </a:rPr>
              <a:t>(v)  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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</a:p>
          <a:p>
            <a:pPr marL="0" indent="0">
              <a:buNone/>
            </a:pPr>
            <a:r>
              <a:rPr lang="en-US" sz="2400" u="sng" dirty="0" err="1">
                <a:sym typeface="Symbol" panose="05050102010706020507" pitchFamily="18" charset="2"/>
              </a:rPr>
              <a:t>Jawaban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16D-A47F-45CC-ACB8-C2563386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EC469-4CBD-494B-936A-05174383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52" y="1086770"/>
            <a:ext cx="2607955" cy="159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2EDDD-E063-4CD4-A506-1F63A9DD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84" y="3790820"/>
            <a:ext cx="6067237" cy="15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8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22905-0C51-4AC0-827F-4AD19E4F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62"/>
            <a:ext cx="10515600" cy="5912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(ii)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(iii)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(iv) 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B2B39-C319-4472-B6A7-F5296EEF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ED61A-24F8-4019-9C91-8B668953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96" y="192130"/>
            <a:ext cx="8088847" cy="167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56732-9763-4E16-99FF-7AA7FF65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96" y="2045316"/>
            <a:ext cx="8254914" cy="1585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6A4D0-00AE-4717-B251-A296A6DCC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192" y="3647084"/>
            <a:ext cx="8380847" cy="2905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8585BE-983D-4D50-912C-9F4E94202647}"/>
              </a:ext>
            </a:extLst>
          </p:cNvPr>
          <p:cNvSpPr txBox="1"/>
          <p:nvPr/>
        </p:nvSpPr>
        <p:spPr>
          <a:xfrm>
            <a:off x="5872543" y="1316803"/>
            <a:ext cx="271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vektor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trivector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19EC0-89D8-4E93-8BAC-618D6D4E0739}"/>
              </a:ext>
            </a:extLst>
          </p:cNvPr>
          <p:cNvSpPr txBox="1"/>
          <p:nvPr/>
        </p:nvSpPr>
        <p:spPr>
          <a:xfrm>
            <a:off x="5536419" y="3177415"/>
            <a:ext cx="271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vektor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trivector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3BA252-DFE7-44A7-AB80-461BFD37811C}"/>
              </a:ext>
            </a:extLst>
          </p:cNvPr>
          <p:cNvSpPr txBox="1"/>
          <p:nvPr/>
        </p:nvSpPr>
        <p:spPr>
          <a:xfrm>
            <a:off x="4726971" y="6107300"/>
            <a:ext cx="135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vektor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16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8FEC-2D70-49BB-98FD-F1A831F01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(v)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67928-FE1D-4C8C-9A5B-5B3CD5D8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C9DDC-2197-49D1-B583-5FB62BAA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5" y="531812"/>
            <a:ext cx="7739504" cy="1967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348EF-168D-4052-96AB-96A0FBB3EDD7}"/>
              </a:ext>
            </a:extLst>
          </p:cNvPr>
          <p:cNvSpPr txBox="1"/>
          <p:nvPr/>
        </p:nvSpPr>
        <p:spPr>
          <a:xfrm>
            <a:off x="3677983" y="2037694"/>
            <a:ext cx="162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trivector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FDD74-7A4A-4C50-9629-18387C29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06" y="3900468"/>
            <a:ext cx="4223953" cy="955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889340-948F-4532-976F-3D393C991A3A}"/>
              </a:ext>
            </a:extLst>
          </p:cNvPr>
          <p:cNvSpPr txBox="1"/>
          <p:nvPr/>
        </p:nvSpPr>
        <p:spPr>
          <a:xfrm>
            <a:off x="1029309" y="3259415"/>
            <a:ext cx="10817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Dari (iv) dan (v)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yng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i="1" dirty="0" err="1"/>
              <a:t>aB</a:t>
            </a:r>
            <a:r>
              <a:rPr lang="en-US" sz="2400" dirty="0"/>
              <a:t> </a:t>
            </a:r>
            <a:r>
              <a:rPr lang="en-US" sz="2400" dirty="0" err="1"/>
              <a:t>diidentifikasi</a:t>
            </a:r>
            <a:r>
              <a:rPr lang="en-US" sz="2400" dirty="0"/>
              <a:t> oleh </a:t>
            </a:r>
            <a:r>
              <a:rPr lang="en-US" sz="2400" i="1" dirty="0"/>
              <a:t>inner product </a:t>
            </a:r>
            <a:r>
              <a:rPr lang="en-US" sz="2400" dirty="0"/>
              <a:t>(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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) dan </a:t>
            </a:r>
            <a:r>
              <a:rPr lang="en-US" sz="2400" i="1" dirty="0">
                <a:sym typeface="Symbol" panose="05050102010706020507" pitchFamily="18" charset="2"/>
              </a:rPr>
              <a:t>outer product 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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endParaRPr lang="en-US" sz="2400" i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6632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59E3-85E5-4A30-89A8-88019E6A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i="1" dirty="0"/>
              <a:t>bivector-bivector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DC8F-5D8B-4675-AD4A-284C5D1F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B7953-B3C0-4725-B74B-15581A09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02" y="1690688"/>
            <a:ext cx="3234373" cy="762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61C58A-8BFD-47CA-810B-527C33764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06" y="2399333"/>
            <a:ext cx="3417363" cy="3531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5CA51-075B-4B38-8F23-356F019C3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201" y="1628564"/>
            <a:ext cx="4980797" cy="2849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300DE5-0A90-48D3-8196-C51E8E7D040E}"/>
              </a:ext>
            </a:extLst>
          </p:cNvPr>
          <p:cNvSpPr txBox="1"/>
          <p:nvPr/>
        </p:nvSpPr>
        <p:spPr>
          <a:xfrm>
            <a:off x="4589060" y="4515332"/>
            <a:ext cx="63678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Contoh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mendapatkan</a:t>
            </a:r>
            <a:r>
              <a:rPr lang="en-US" sz="2200" dirty="0"/>
              <a:t> salah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di </a:t>
            </a:r>
            <a:r>
              <a:rPr lang="en-US" sz="2200" dirty="0" err="1"/>
              <a:t>samping</a:t>
            </a:r>
            <a:r>
              <a:rPr lang="en-US" sz="2200" dirty="0"/>
              <a:t>:</a:t>
            </a:r>
          </a:p>
          <a:p>
            <a:r>
              <a:rPr lang="en-US" sz="2200" dirty="0"/>
              <a:t>     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23</a:t>
            </a:r>
            <a:r>
              <a:rPr lang="en-US" sz="2200" dirty="0">
                <a:solidFill>
                  <a:srgbClr val="FF0000"/>
                </a:solidFill>
              </a:rPr>
              <a:t> = 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                = –e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sz="2200" baseline="-25000" dirty="0">
                <a:solidFill>
                  <a:srgbClr val="FF0000"/>
                </a:solidFill>
              </a:rPr>
              <a:t>	 </a:t>
            </a:r>
            <a:r>
              <a:rPr lang="en-US" sz="2200" dirty="0">
                <a:solidFill>
                  <a:srgbClr val="FF0000"/>
                </a:solidFill>
              </a:rPr>
              <a:t> =  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sz="2200" baseline="-25000" dirty="0">
                <a:solidFill>
                  <a:srgbClr val="FF0000"/>
                </a:solidFill>
              </a:rPr>
              <a:t>	 </a:t>
            </a:r>
            <a:r>
              <a:rPr lang="en-US" sz="2200" dirty="0">
                <a:solidFill>
                  <a:srgbClr val="FF0000"/>
                </a:solidFill>
              </a:rPr>
              <a:t> =  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baseline="30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 </a:t>
            </a:r>
          </a:p>
          <a:p>
            <a:r>
              <a:rPr lang="en-US" sz="2200" baseline="-25000" dirty="0">
                <a:solidFill>
                  <a:srgbClr val="FF0000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  = (1)e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 </a:t>
            </a:r>
            <a:r>
              <a:rPr lang="en-US" sz="2200" dirty="0">
                <a:solidFill>
                  <a:srgbClr val="FF0000"/>
                </a:solidFill>
              </a:rPr>
              <a:t>= 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 </a:t>
            </a:r>
            <a:r>
              <a:rPr lang="en-US" sz="2200" dirty="0">
                <a:solidFill>
                  <a:srgbClr val="FF0000"/>
                </a:solidFill>
              </a:rPr>
              <a:t>= e</a:t>
            </a:r>
            <a:r>
              <a:rPr lang="en-US" sz="2200" baseline="-25000" dirty="0">
                <a:solidFill>
                  <a:srgbClr val="FF0000"/>
                </a:solidFill>
              </a:rPr>
              <a:t>12 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687507-B2E1-45B3-AA6A-EC2F7574BA5F}"/>
              </a:ext>
            </a:extLst>
          </p:cNvPr>
          <p:cNvCxnSpPr>
            <a:cxnSpLocks/>
          </p:cNvCxnSpPr>
          <p:nvPr/>
        </p:nvCxnSpPr>
        <p:spPr>
          <a:xfrm flipV="1">
            <a:off x="3348842" y="5129049"/>
            <a:ext cx="1514233" cy="4481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75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237B-6825-43CB-899B-A1DAB99C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dan </a:t>
            </a:r>
            <a:r>
              <a:rPr lang="en-US" b="1" i="1" dirty="0" err="1"/>
              <a:t>trivector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E7AAE-28C9-4C6C-86CC-318028AB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8FAFE-95C4-45B8-92A5-46F8D087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53" y="2872208"/>
            <a:ext cx="2200860" cy="1982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052C3-0C42-4169-9A80-D6ACA8F87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930" y="2872208"/>
            <a:ext cx="2127564" cy="1952371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9B3BAE66-DF5D-4973-9C3F-C147E663CB21}"/>
              </a:ext>
            </a:extLst>
          </p:cNvPr>
          <p:cNvSpPr/>
          <p:nvPr/>
        </p:nvSpPr>
        <p:spPr>
          <a:xfrm>
            <a:off x="4429757" y="3796171"/>
            <a:ext cx="1366315" cy="2336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98B9E-68BD-4955-B16C-82E5DF5F6896}"/>
              </a:ext>
            </a:extLst>
          </p:cNvPr>
          <p:cNvSpPr txBox="1"/>
          <p:nvPr/>
        </p:nvSpPr>
        <p:spPr>
          <a:xfrm>
            <a:off x="1836844" y="5164215"/>
            <a:ext cx="708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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bersifat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komutatif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882560-C2D8-43BB-84EA-11A29D4EFECB}"/>
              </a:ext>
            </a:extLst>
          </p:cNvPr>
          <p:cNvSpPr txBox="1"/>
          <p:nvPr/>
        </p:nvSpPr>
        <p:spPr>
          <a:xfrm>
            <a:off x="1593636" y="1999784"/>
            <a:ext cx="756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menghasilkan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bivector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1756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E6711-8C89-4717-85F9-000E7B88FD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2524"/>
                <a:ext cx="10515600" cy="545382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4000" b="1" dirty="0"/>
                  <a:t>Sifat-sifat </a:t>
                </a:r>
                <a:r>
                  <a:rPr lang="en-US" sz="4000" b="1" dirty="0" err="1"/>
                  <a:t>Perkalian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Geometri</a:t>
                </a:r>
                <a:endParaRPr lang="en-US" sz="4000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err="1"/>
                  <a:t>Asosiatif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(</a:t>
                </a:r>
                <a:r>
                  <a:rPr lang="en-US" dirty="0" err="1"/>
                  <a:t>i</a:t>
                </a:r>
                <a:r>
                  <a:rPr lang="en-US" dirty="0"/>
                  <a:t>)  </a:t>
                </a:r>
                <a:r>
                  <a:rPr lang="en-US" i="1" dirty="0"/>
                  <a:t>a</a:t>
                </a:r>
                <a:r>
                  <a:rPr lang="en-US" dirty="0"/>
                  <a:t>(</a:t>
                </a:r>
                <a:r>
                  <a:rPr lang="en-US" i="1" dirty="0" err="1"/>
                  <a:t>bc</a:t>
                </a:r>
                <a:r>
                  <a:rPr lang="en-US" dirty="0"/>
                  <a:t>) = (</a:t>
                </a:r>
                <a:r>
                  <a:rPr lang="en-US" i="1" dirty="0"/>
                  <a:t>ab</a:t>
                </a:r>
                <a:r>
                  <a:rPr lang="en-US" dirty="0"/>
                  <a:t>)</a:t>
                </a:r>
                <a:r>
                  <a:rPr lang="en-US" i="1" dirty="0"/>
                  <a:t>c</a:t>
                </a:r>
                <a:r>
                  <a:rPr lang="en-US" dirty="0"/>
                  <a:t> = </a:t>
                </a:r>
                <a:r>
                  <a:rPr lang="en-US" i="1" dirty="0" err="1"/>
                  <a:t>abc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(ii) (</a:t>
                </a: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r>
                  <a:rPr lang="en-US" i="1" dirty="0">
                    <a:sym typeface="Symbol" panose="05050102010706020507" pitchFamily="18" charset="2"/>
                  </a:rPr>
                  <a:t>b</a:t>
                </a:r>
                <a:r>
                  <a:rPr lang="en-US" dirty="0">
                    <a:sym typeface="Symbol" panose="05050102010706020507" pitchFamily="18" charset="2"/>
                  </a:rPr>
                  <a:t> = (</a:t>
                </a:r>
                <a:r>
                  <a:rPr lang="en-US" i="1" dirty="0">
                    <a:sym typeface="Symbol" panose="05050102010706020507" pitchFamily="18" charset="2"/>
                  </a:rPr>
                  <a:t>ab</a:t>
                </a:r>
                <a:r>
                  <a:rPr lang="en-US" dirty="0">
                    <a:sym typeface="Symbol" panose="05050102010706020507" pitchFamily="18" charset="2"/>
                  </a:rPr>
                  <a:t>) = </a:t>
                </a:r>
                <a:r>
                  <a:rPr lang="en-US" i="1" dirty="0">
                    <a:sym typeface="Symbol" panose="05050102010706020507" pitchFamily="18" charset="2"/>
                  </a:rPr>
                  <a:t>ab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2. </a:t>
                </a:r>
                <a:r>
                  <a:rPr lang="en-US" dirty="0" err="1">
                    <a:sym typeface="Symbol" panose="05050102010706020507" pitchFamily="18" charset="2"/>
                  </a:rPr>
                  <a:t>Distributif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(</a:t>
                </a:r>
                <a:r>
                  <a:rPr lang="en-US" dirty="0" err="1">
                    <a:sym typeface="Symbol" panose="05050102010706020507" pitchFamily="18" charset="2"/>
                  </a:rPr>
                  <a:t>i</a:t>
                </a:r>
                <a:r>
                  <a:rPr lang="en-US" dirty="0">
                    <a:sym typeface="Symbol" panose="05050102010706020507" pitchFamily="18" charset="2"/>
                  </a:rPr>
                  <a:t>) 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(</a:t>
                </a:r>
                <a:r>
                  <a:rPr lang="en-US" i="1" dirty="0">
                    <a:sym typeface="Symbol" panose="05050102010706020507" pitchFamily="18" charset="2"/>
                  </a:rPr>
                  <a:t>b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c</a:t>
                </a:r>
                <a:r>
                  <a:rPr lang="en-US" dirty="0">
                    <a:sym typeface="Symbol" panose="05050102010706020507" pitchFamily="18" charset="2"/>
                  </a:rPr>
                  <a:t>) = </a:t>
                </a:r>
                <a:r>
                  <a:rPr lang="en-US" i="1" dirty="0">
                    <a:sym typeface="Symbol" panose="05050102010706020507" pitchFamily="18" charset="2"/>
                  </a:rPr>
                  <a:t>ab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ac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(ii) (</a:t>
                </a:r>
                <a:r>
                  <a:rPr lang="en-US" i="1" dirty="0">
                    <a:sym typeface="Symbol" panose="05050102010706020507" pitchFamily="18" charset="2"/>
                  </a:rPr>
                  <a:t>b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c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:r>
                  <a:rPr lang="en-US" i="1" dirty="0" err="1">
                    <a:sym typeface="Symbol" panose="05050102010706020507" pitchFamily="18" charset="2"/>
                  </a:rPr>
                  <a:t>ba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ca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 startAt="3"/>
                </a:pPr>
                <a:r>
                  <a:rPr lang="en-US" dirty="0"/>
                  <a:t>Modulus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a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i="1" dirty="0"/>
                  <a:t>aa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E6711-8C89-4717-85F9-000E7B88F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2524"/>
                <a:ext cx="10515600" cy="5453825"/>
              </a:xfrm>
              <a:blipFill>
                <a:blip r:embed="rId2"/>
                <a:stretch>
                  <a:fillRect l="-1623" t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218CE-9989-4F5F-A4D0-EE36754B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0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92365-504C-49E8-BD41-9C7594DF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2: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a = 2e</a:t>
            </a:r>
            <a:r>
              <a:rPr lang="en-US" sz="2400" baseline="-25000" dirty="0"/>
              <a:t>1</a:t>
            </a:r>
            <a:r>
              <a:rPr lang="en-US" sz="2400" dirty="0"/>
              <a:t> + 3e</a:t>
            </a:r>
            <a:r>
              <a:rPr lang="en-US" sz="2400" baseline="-25000" dirty="0"/>
              <a:t>2</a:t>
            </a:r>
            <a:r>
              <a:rPr lang="en-US" sz="2400" dirty="0"/>
              <a:t> + 4e</a:t>
            </a:r>
            <a:r>
              <a:rPr lang="en-US" sz="2400" baseline="-25000" dirty="0"/>
              <a:t>3</a:t>
            </a:r>
            <a:r>
              <a:rPr lang="en-US" sz="2400" dirty="0"/>
              <a:t> dan </a:t>
            </a:r>
            <a:r>
              <a:rPr lang="en-US" sz="2400" dirty="0" err="1"/>
              <a:t>trivector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= 5(e</a:t>
            </a:r>
            <a:r>
              <a:rPr lang="en-US" sz="2400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) = 5e</a:t>
            </a:r>
            <a:r>
              <a:rPr lang="en-US" sz="2400" baseline="-25000" dirty="0"/>
              <a:t>123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i="1" dirty="0" err="1"/>
              <a:t>aB</a:t>
            </a:r>
            <a:r>
              <a:rPr lang="en-US" sz="2400" dirty="0" err="1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 err="1"/>
              <a:t>Jawaban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   </a:t>
            </a:r>
            <a:r>
              <a:rPr lang="en-US" sz="2400" i="1" dirty="0" err="1"/>
              <a:t>aB</a:t>
            </a:r>
            <a:r>
              <a:rPr lang="en-US" sz="2400" dirty="0"/>
              <a:t> = (2e</a:t>
            </a:r>
            <a:r>
              <a:rPr lang="en-US" sz="2400" baseline="-25000" dirty="0"/>
              <a:t>1</a:t>
            </a:r>
            <a:r>
              <a:rPr lang="en-US" sz="2400" dirty="0"/>
              <a:t> + 3e</a:t>
            </a:r>
            <a:r>
              <a:rPr lang="en-US" sz="2400" baseline="-25000" dirty="0"/>
              <a:t>2</a:t>
            </a:r>
            <a:r>
              <a:rPr lang="en-US" sz="2400" dirty="0"/>
              <a:t> + 4e</a:t>
            </a:r>
            <a:r>
              <a:rPr lang="en-US" sz="2400" baseline="-25000" dirty="0"/>
              <a:t>3</a:t>
            </a:r>
            <a:r>
              <a:rPr lang="en-US" sz="2400" dirty="0"/>
              <a:t>) 5e</a:t>
            </a:r>
            <a:r>
              <a:rPr lang="en-US" sz="2400" baseline="-25000" dirty="0"/>
              <a:t>123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123</a:t>
            </a:r>
            <a:r>
              <a:rPr lang="en-US" sz="2400" dirty="0"/>
              <a:t>  + 15e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123</a:t>
            </a:r>
            <a:r>
              <a:rPr lang="en-US" sz="2400" dirty="0"/>
              <a:t> + 20e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123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  </a:t>
            </a:r>
            <a:r>
              <a:rPr lang="en-US" sz="2400" dirty="0"/>
              <a:t>+ 15e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+ 20e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 </a:t>
            </a:r>
          </a:p>
          <a:p>
            <a:pPr marL="0" indent="0">
              <a:buNone/>
            </a:pPr>
            <a:r>
              <a:rPr lang="en-US" sz="2400" baseline="-25000" dirty="0"/>
              <a:t>	</a:t>
            </a:r>
            <a:r>
              <a:rPr lang="en-US" sz="2400" dirty="0"/>
              <a:t>        =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– 15e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–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– 15e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+ 20e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	 </a:t>
            </a:r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+ 15e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 + 20e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	 </a:t>
            </a:r>
          </a:p>
          <a:p>
            <a:pPr marL="0" indent="0">
              <a:buNone/>
            </a:pPr>
            <a:r>
              <a:rPr lang="en-US" sz="2400" dirty="0"/>
              <a:t>	        = 20e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 + 10e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+ 15e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 </a:t>
            </a:r>
            <a:r>
              <a:rPr lang="en-US" sz="2400" baseline="-25000" dirty="0"/>
              <a:t> 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        = 20e</a:t>
            </a:r>
            <a:r>
              <a:rPr lang="en-US" sz="2400" baseline="-25000" dirty="0"/>
              <a:t>12</a:t>
            </a:r>
            <a:r>
              <a:rPr lang="en-US" sz="2400" dirty="0"/>
              <a:t>  + 10e</a:t>
            </a:r>
            <a:r>
              <a:rPr lang="en-US" sz="2400" baseline="-25000" dirty="0"/>
              <a:t>23</a:t>
            </a:r>
            <a:r>
              <a:rPr lang="en-US" sz="2400" dirty="0"/>
              <a:t> + 15e</a:t>
            </a:r>
            <a:r>
              <a:rPr lang="en-US" sz="2400" baseline="-25000" dirty="0"/>
              <a:t>31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26C0E-73DC-43C3-8823-439E28F3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4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77AB-CD92-4BF7-A2C2-1B5766CD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i="1" dirty="0"/>
              <a:t>bivector</a:t>
            </a:r>
            <a:r>
              <a:rPr lang="en-US" b="1" dirty="0"/>
              <a:t> dan </a:t>
            </a:r>
            <a:r>
              <a:rPr lang="en-US" b="1" i="1" dirty="0" err="1"/>
              <a:t>trivector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B9DD4-54E5-463C-8C7D-F7906E9E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77636-BE98-4360-99B0-237A8EC0D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22" y="2133248"/>
            <a:ext cx="2441678" cy="1969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40506-F2F1-4604-8F79-4A37F954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33" y="2219504"/>
            <a:ext cx="2461138" cy="1796516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674ED938-2B5F-46ED-9E5B-541F244231E8}"/>
              </a:ext>
            </a:extLst>
          </p:cNvPr>
          <p:cNvSpPr/>
          <p:nvPr/>
        </p:nvSpPr>
        <p:spPr>
          <a:xfrm>
            <a:off x="4845090" y="3095588"/>
            <a:ext cx="1366315" cy="2336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5CAC2-2A34-4993-B616-F6C626EF20E5}"/>
              </a:ext>
            </a:extLst>
          </p:cNvPr>
          <p:cNvSpPr txBox="1"/>
          <p:nvPr/>
        </p:nvSpPr>
        <p:spPr>
          <a:xfrm>
            <a:off x="2172124" y="4154629"/>
            <a:ext cx="731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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bivector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bersifat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komutatif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F0691C-68D0-4A55-846F-5EDEC4A38E3C}"/>
              </a:ext>
            </a:extLst>
          </p:cNvPr>
          <p:cNvSpPr/>
          <p:nvPr/>
        </p:nvSpPr>
        <p:spPr>
          <a:xfrm>
            <a:off x="1127760" y="4808912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3 :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= 2e</a:t>
            </a:r>
            <a:r>
              <a:rPr lang="en-US" sz="2400" baseline="-25000" dirty="0"/>
              <a:t>12</a:t>
            </a:r>
            <a:r>
              <a:rPr lang="en-US" sz="2400" dirty="0"/>
              <a:t> + 3e</a:t>
            </a:r>
            <a:r>
              <a:rPr lang="en-US" sz="2400" baseline="-25000" dirty="0"/>
              <a:t>23</a:t>
            </a:r>
            <a:r>
              <a:rPr lang="en-US" sz="2400" dirty="0"/>
              <a:t> + 4e</a:t>
            </a:r>
            <a:r>
              <a:rPr lang="en-US" sz="2400" baseline="-25000" dirty="0"/>
              <a:t>31</a:t>
            </a:r>
            <a:r>
              <a:rPr lang="en-US" sz="2400" dirty="0"/>
              <a:t> dan </a:t>
            </a:r>
            <a:r>
              <a:rPr lang="en-US" sz="2400" i="1" dirty="0" err="1"/>
              <a:t>trivector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dirty="0"/>
              <a:t> = 5e</a:t>
            </a:r>
            <a:r>
              <a:rPr lang="en-US" sz="2400" baseline="-25000" dirty="0"/>
              <a:t>123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i="1" dirty="0"/>
              <a:t>BC</a:t>
            </a:r>
            <a:r>
              <a:rPr lang="en-US" sz="2400" dirty="0"/>
              <a:t>.</a:t>
            </a:r>
          </a:p>
          <a:p>
            <a:r>
              <a:rPr lang="en-US" sz="2400" u="sng" dirty="0" err="1"/>
              <a:t>Jawaban</a:t>
            </a:r>
            <a:r>
              <a:rPr lang="en-US" sz="2400" dirty="0"/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028E6-73FC-42AC-B170-6B2F075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370" y="5589202"/>
            <a:ext cx="4440430" cy="511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4F9735-AC4E-4635-8AB9-1927FDA83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291" y="6205107"/>
            <a:ext cx="2880910" cy="296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A12ACA-71FA-4BA1-A1CB-1D8EE81E1FFB}"/>
              </a:ext>
            </a:extLst>
          </p:cNvPr>
          <p:cNvSpPr txBox="1"/>
          <p:nvPr/>
        </p:nvSpPr>
        <p:spPr>
          <a:xfrm>
            <a:off x="1422024" y="1632869"/>
            <a:ext cx="7381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bivector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menghasilkan</a:t>
            </a:r>
            <a:r>
              <a:rPr lang="en-US" sz="2400" dirty="0">
                <a:sym typeface="Symbol" panose="05050102010706020507" pitchFamily="18" charset="2"/>
              </a:rPr>
              <a:t> vector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385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FDDD-E8FF-4667-87AD-AA085AEA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Ringkasan</a:t>
            </a:r>
            <a:r>
              <a:rPr lang="en-US" b="1" dirty="0"/>
              <a:t> </a:t>
            </a:r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84BBC-FA2A-4DB1-8611-866B9C7B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2BED6-49E1-47C6-A3F1-D2E03612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54" y="1610043"/>
            <a:ext cx="8325354" cy="48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58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3A5C5-242D-45B8-9964-8001EA3D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E1DE0-15A3-4631-862F-9BEC31B75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04" y="395879"/>
            <a:ext cx="8728060" cy="61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03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5D297-8B0C-4625-A5B8-6E88932B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AA44E-AE1F-411B-A44B-0126B278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86" y="1070000"/>
            <a:ext cx="10452814" cy="3918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4B54B1-7CA5-415C-A3B2-CA32892BED73}"/>
              </a:ext>
            </a:extLst>
          </p:cNvPr>
          <p:cNvSpPr txBox="1"/>
          <p:nvPr/>
        </p:nvSpPr>
        <p:spPr>
          <a:xfrm>
            <a:off x="1005840" y="5118457"/>
            <a:ext cx="484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Keterangan</a:t>
            </a:r>
            <a:r>
              <a:rPr lang="en-US" sz="2400" dirty="0"/>
              <a:t>: GP = Geometry Product</a:t>
            </a:r>
          </a:p>
        </p:txBody>
      </p:sp>
    </p:spTree>
    <p:extLst>
      <p:ext uri="{BB962C8B-B14F-4D97-AF65-F5344CB8AC3E}">
        <p14:creationId xmlns:p14="http://schemas.microsoft.com/office/powerpoint/2010/main" val="24040675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8224-AA6F-43C8-B7AC-CC58A055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Balikan</a:t>
            </a:r>
            <a:r>
              <a:rPr lang="en-US" b="1" dirty="0"/>
              <a:t> (</a:t>
            </a:r>
            <a:r>
              <a:rPr lang="en-US" b="1" i="1" dirty="0"/>
              <a:t>inverse</a:t>
            </a:r>
            <a:r>
              <a:rPr lang="en-US" b="1" dirty="0"/>
              <a:t>) </a:t>
            </a:r>
            <a:r>
              <a:rPr lang="en-US" b="1" dirty="0" err="1"/>
              <a:t>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3F56B-78E5-4713-9BDF-0BE6C103F8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640"/>
                <a:ext cx="10815320" cy="503935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Pada </a:t>
                </a:r>
                <a:r>
                  <a:rPr lang="en-US" sz="2400" dirty="0" err="1"/>
                  <a:t>aljabar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elementer</a:t>
                </a:r>
                <a:r>
                  <a:rPr lang="en-US" sz="2400" dirty="0"/>
                  <a:t>, </a:t>
                </a:r>
                <a:r>
                  <a:rPr lang="en-US" sz="2400" i="1" dirty="0"/>
                  <a:t>c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ab</a:t>
                </a:r>
                <a:r>
                  <a:rPr lang="en-US" sz="2400" dirty="0"/>
                  <a:t>   (</a:t>
                </a:r>
                <a:r>
                  <a:rPr lang="en-US" sz="2400" i="1" dirty="0"/>
                  <a:t>a</a:t>
                </a:r>
                <a:r>
                  <a:rPr lang="en-US" sz="2400" dirty="0"/>
                  <a:t> dan </a:t>
                </a:r>
                <a:r>
                  <a:rPr lang="en-US" sz="2400" i="1" dirty="0"/>
                  <a:t>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:r>
                  <a:rPr lang="en-US" sz="2400" i="1" dirty="0" err="1"/>
                  <a:t>cb</a:t>
                </a:r>
                <a:r>
                  <a:rPr lang="en-US" sz="2400" baseline="30000" dirty="0"/>
                  <a:t>–1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i="1" dirty="0"/>
                  <a:t>b</a:t>
                </a:r>
                <a:r>
                  <a:rPr lang="en-US" sz="2400" baseline="30000" dirty="0"/>
                  <a:t>–1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(</a:t>
                </a:r>
                <a:r>
                  <a:rPr lang="en-US" sz="2400" dirty="0" err="1"/>
                  <a:t>syarat</a:t>
                </a:r>
                <a:r>
                  <a:rPr lang="en-US" sz="2400" dirty="0"/>
                  <a:t>  </a:t>
                </a:r>
                <a:r>
                  <a:rPr lang="en-US" sz="2400" i="1" dirty="0"/>
                  <a:t>c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 0)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Pada </a:t>
                </a:r>
                <a:r>
                  <a:rPr lang="en-US" sz="2400" dirty="0" err="1"/>
                  <a:t>aljabar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geometri</a:t>
                </a:r>
                <a:r>
                  <a:rPr lang="en-US" sz="2400" dirty="0"/>
                  <a:t>,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ab</a:t>
                </a:r>
                <a:r>
                  <a:rPr lang="en-US" sz="2400" dirty="0"/>
                  <a:t>   (</a:t>
                </a:r>
                <a:r>
                  <a:rPr lang="en-US" sz="2400" i="1" dirty="0"/>
                  <a:t>a</a:t>
                </a:r>
                <a:r>
                  <a:rPr lang="en-US" sz="2400" dirty="0"/>
                  <a:t> dan </a:t>
                </a:r>
                <a:r>
                  <a:rPr lang="en-US" sz="2400" i="1" dirty="0"/>
                  <a:t>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, </a:t>
                </a:r>
                <a:r>
                  <a:rPr lang="en-US" sz="2400" i="1" dirty="0"/>
                  <a:t>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multivektor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:r>
                  <a:rPr lang="en-US" sz="2400" i="1" dirty="0"/>
                  <a:t>Bb</a:t>
                </a:r>
                <a:r>
                  <a:rPr lang="en-US" sz="2400" dirty="0"/>
                  <a:t> = (</a:t>
                </a:r>
                <a:r>
                  <a:rPr lang="en-US" sz="2400" i="1" dirty="0"/>
                  <a:t>ab</a:t>
                </a:r>
                <a:r>
                  <a:rPr lang="en-US" sz="2400" dirty="0"/>
                  <a:t>)</a:t>
                </a:r>
                <a:r>
                  <a:rPr lang="en-US" sz="2400" i="1" dirty="0"/>
                  <a:t>b</a:t>
                </a:r>
                <a:r>
                  <a:rPr lang="en-US" sz="2400" dirty="0"/>
                  <a:t>       	   (</a:t>
                </a:r>
                <a:r>
                  <a:rPr lang="en-US" sz="2400" dirty="0" err="1"/>
                  <a:t>kalikan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ruas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i="1" dirty="0"/>
                  <a:t>b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  = </a:t>
                </a:r>
                <a:r>
                  <a:rPr lang="en-US" sz="2400" i="1" dirty="0"/>
                  <a:t>ab</a:t>
                </a:r>
                <a:r>
                  <a:rPr lang="en-US" sz="2400" baseline="30000" dirty="0"/>
                  <a:t>2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      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:r>
                  <a:rPr lang="en-US" sz="2400" i="1" dirty="0"/>
                  <a:t>B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=</a:t>
                </a:r>
                <a:r>
                  <a:rPr lang="en-US" sz="2400" i="1" dirty="0"/>
                  <a:t> 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r>
                  <a:rPr lang="en-US" sz="2400" dirty="0"/>
                  <a:t>=</a:t>
                </a:r>
                <a:r>
                  <a:rPr lang="en-US" sz="2400" i="1" dirty="0"/>
                  <a:t> Bb</a:t>
                </a:r>
                <a:r>
                  <a:rPr lang="en-US" sz="2400" baseline="30000" dirty="0"/>
                  <a:t>–1</a:t>
                </a:r>
                <a:r>
                  <a:rPr lang="en-US" sz="2400" i="1" dirty="0"/>
                  <a:t>     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  		  a</a:t>
                </a:r>
                <a:r>
                  <a:rPr lang="en-US" sz="2400" dirty="0"/>
                  <a:t> = </a:t>
                </a:r>
                <a:r>
                  <a:rPr lang="en-US" sz="2400" i="1" dirty="0"/>
                  <a:t>Bb</a:t>
                </a:r>
                <a:r>
                  <a:rPr lang="en-US" sz="2400" baseline="30000" dirty="0"/>
                  <a:t>–1</a:t>
                </a:r>
                <a:r>
                  <a:rPr lang="en-US" sz="2400" i="1" dirty="0"/>
                  <a:t>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yang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i="1" dirty="0"/>
                  <a:t>		 b</a:t>
                </a:r>
                <a:r>
                  <a:rPr lang="en-US" sz="2400" baseline="30000" dirty="0"/>
                  <a:t>–1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balikan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b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3F56B-78E5-4713-9BDF-0BE6C103F8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640"/>
                <a:ext cx="10815320" cy="5039359"/>
              </a:xfrm>
              <a:blipFill>
                <a:blip r:embed="rId4"/>
                <a:stretch>
                  <a:fillRect l="-90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7FC9B-EC62-4CEF-AC9C-6352058C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A141E-3267-484A-9CA4-C44F67447535}"/>
              </a:ext>
            </a:extLst>
          </p:cNvPr>
          <p:cNvSpPr/>
          <p:nvPr/>
        </p:nvSpPr>
        <p:spPr>
          <a:xfrm>
            <a:off x="2519680" y="5703517"/>
            <a:ext cx="2570480" cy="7893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4CE57-2544-4589-B5D8-0D53EB69D6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5064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4: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dan </a:t>
                </a:r>
                <a:r>
                  <a:rPr lang="en-US" sz="2400" i="1" dirty="0"/>
                  <a:t>b</a:t>
                </a:r>
                <a:r>
                  <a:rPr lang="en-US" sz="2400" dirty="0"/>
                  <a:t>:                              </a:t>
                </a:r>
                <a:r>
                  <a:rPr lang="en-US" sz="2400" dirty="0" err="1"/>
                  <a:t>ddan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Hitung</a:t>
                </a:r>
                <a:r>
                  <a:rPr lang="en-US" sz="2400" dirty="0"/>
                  <a:t>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ab </a:t>
                </a:r>
                <a:r>
                  <a:rPr lang="en-US" sz="2400" dirty="0"/>
                  <a:t>dan </a:t>
                </a:r>
                <a:r>
                  <a:rPr lang="en-US" sz="2400" dirty="0" err="1"/>
                  <a:t>balikan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b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</a:t>
                </a:r>
              </a:p>
              <a:p>
                <a:pPr marL="514350" indent="-514350">
                  <a:buAutoNum type="romanLcParenBoth"/>
                </a:pPr>
                <a:r>
                  <a:rPr lang="en-US" sz="2400" i="1" dirty="0"/>
                  <a:t>B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ab </a:t>
                </a:r>
                <a:r>
                  <a:rPr lang="en-US" sz="2400" dirty="0"/>
                  <a:t>= (3e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+ 4e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)(e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= 3e</a:t>
                </a:r>
                <a:r>
                  <a:rPr lang="en-US" sz="2400" baseline="-25000" dirty="0"/>
                  <a:t>1</a:t>
                </a:r>
                <a:r>
                  <a:rPr lang="en-US" sz="2400" baseline="30000" dirty="0"/>
                  <a:t>2  </a:t>
                </a:r>
                <a:r>
                  <a:rPr lang="en-US" sz="2400" dirty="0"/>
                  <a:t>+</a:t>
                </a:r>
                <a:r>
                  <a:rPr lang="en-US" sz="2400" dirty="0">
                    <a:sym typeface="Symbol" panose="05050102010706020507" pitchFamily="18" charset="2"/>
                  </a:rPr>
                  <a:t>  3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</a:t>
                </a:r>
                <a:r>
                  <a:rPr lang="en-US" sz="2400" baseline="30000" dirty="0"/>
                  <a:t>  </a:t>
                </a:r>
                <a:r>
                  <a:rPr lang="en-US" sz="2400" dirty="0"/>
                  <a:t>+ </a:t>
                </a:r>
                <a:r>
                  <a:rPr lang="en-US" sz="2400" dirty="0">
                    <a:sym typeface="Symbol" panose="05050102010706020507" pitchFamily="18" charset="2"/>
                  </a:rPr>
                  <a:t>4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+ 4e</a:t>
                </a:r>
                <a:r>
                  <a:rPr lang="en-US" sz="2400" baseline="-25000" dirty="0"/>
                  <a:t>2</a:t>
                </a:r>
                <a:r>
                  <a:rPr lang="en-US" sz="2400" baseline="30000" dirty="0"/>
                  <a:t>2 </a:t>
                </a:r>
              </a:p>
              <a:p>
                <a:pPr marL="0" indent="0">
                  <a:buNone/>
                </a:pPr>
                <a:r>
                  <a:rPr lang="en-US" sz="2400" baseline="30000" dirty="0"/>
                  <a:t>				   </a:t>
                </a:r>
                <a:r>
                  <a:rPr lang="en-US" sz="2400" dirty="0"/>
                  <a:t>  = 3 + </a:t>
                </a:r>
                <a:r>
                  <a:rPr lang="en-US" sz="24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12</a:t>
                </a:r>
                <a:r>
                  <a:rPr lang="en-US" sz="2400" baseline="30000" dirty="0"/>
                  <a:t> </a:t>
                </a:r>
                <a:r>
                  <a:rPr lang="en-US" sz="2400" dirty="0"/>
                  <a:t> – </a:t>
                </a:r>
                <a:r>
                  <a:rPr lang="en-US" sz="2400" dirty="0">
                    <a:sym typeface="Symbol" panose="05050102010706020507" pitchFamily="18" charset="2"/>
                  </a:rPr>
                  <a:t>4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12</a:t>
                </a:r>
                <a:r>
                  <a:rPr lang="en-US" sz="2400" dirty="0"/>
                  <a:t> + 4 = 7</a:t>
                </a:r>
                <a:r>
                  <a:rPr lang="en-US" sz="2400" baseline="30000" dirty="0"/>
                  <a:t> </a:t>
                </a:r>
                <a:r>
                  <a:rPr lang="en-US" sz="2400" dirty="0"/>
                  <a:t> – e</a:t>
                </a:r>
                <a:r>
                  <a:rPr lang="en-US" sz="2400" baseline="-25000" dirty="0"/>
                  <a:t>12</a:t>
                </a:r>
                <a:r>
                  <a:rPr lang="en-US" sz="2400" baseline="30000" dirty="0"/>
                  <a:t> </a:t>
                </a:r>
                <a:r>
                  <a:rPr lang="en-US" sz="2400" dirty="0"/>
                  <a:t> </a:t>
                </a:r>
                <a:endParaRPr lang="en-US" sz="2400" baseline="30000" dirty="0"/>
              </a:p>
              <a:p>
                <a:pPr marL="0" indent="0">
                  <a:buNone/>
                </a:pPr>
                <a:r>
                  <a:rPr lang="en-US" sz="2400" dirty="0"/>
                  <a:t>       (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pakai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rumus</a:t>
                </a:r>
                <a:r>
                  <a:rPr lang="en-US" sz="2400" dirty="0"/>
                  <a:t>: </a:t>
                </a:r>
                <a:r>
                  <a:rPr lang="en-US" sz="2400" i="1" dirty="0"/>
                  <a:t>ab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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= (3)(1) + (4)(1) + {(3)(1) – (4)(1)} 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	                   = 7 –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12</a:t>
                </a:r>
                <a:r>
                  <a:rPr lang="en-US" sz="2400" dirty="0">
                    <a:sym typeface="Symbol" panose="05050102010706020507" pitchFamily="18" charset="2"/>
                  </a:rPr>
                  <a:t>   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(ii) </a:t>
                </a:r>
                <a:r>
                  <a:rPr lang="en-US" sz="2400" i="1" dirty="0"/>
                  <a:t>b</a:t>
                </a:r>
                <a:r>
                  <a:rPr lang="en-US" sz="2400" baseline="30000" dirty="0"/>
                  <a:t>–1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e</a:t>
                </a:r>
                <a:r>
                  <a:rPr lang="en-US" sz="2400" baseline="-25000" dirty="0"/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Periksa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bahwa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dapat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diperoleh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kembali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sebagai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berikut</a:t>
                </a:r>
                <a:r>
                  <a:rPr lang="en-US" sz="2400" dirty="0">
                    <a:sym typeface="Symbol" panose="05050102010706020507" pitchFamily="18" charset="2"/>
                  </a:rPr>
                  <a:t>:	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4CE57-2544-4589-B5D8-0D53EB69D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506403"/>
              </a:xfrm>
              <a:blipFill>
                <a:blip r:embed="rId4"/>
                <a:stretch>
                  <a:fillRect l="-928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3613C-D796-4142-8D14-0491AE9B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346AC-4C42-4575-90B8-7037D163E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473" y="694082"/>
            <a:ext cx="2153467" cy="378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CBAD8-EA6D-4002-9AEA-665A46316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702" y="681037"/>
            <a:ext cx="1476778" cy="411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7DEEF0-7E0A-45DE-A9E0-FBC47113D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863" y="5192396"/>
            <a:ext cx="1720049" cy="4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A75C82-67F3-44B0-BB20-1601280727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845" y="5021244"/>
            <a:ext cx="2749674" cy="688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03BD48-E4FC-43E5-BCD8-67ED67529A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5021244"/>
            <a:ext cx="3689834" cy="707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0FEEEB-DEB6-4B54-9DD3-D5181C0EAF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1" y="5955106"/>
            <a:ext cx="3047586" cy="645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FEF1EF-4C15-4619-8E63-DDE9BCDC1C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5206" y="6140971"/>
            <a:ext cx="1675998" cy="3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99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4024-7750-4B07-A7D6-055B92F4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i="1" dirty="0"/>
              <a:t>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BF60-F5C3-4CA1-A7BA-082DE518B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i="1" dirty="0"/>
              <a:t>meet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perpotongan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, </a:t>
            </a:r>
            <a:r>
              <a:rPr lang="en-US" sz="2400" dirty="0" err="1"/>
              <a:t>bidang</a:t>
            </a:r>
            <a:r>
              <a:rPr lang="en-US" sz="2400" dirty="0"/>
              <a:t>, volume, </a:t>
            </a:r>
            <a:r>
              <a:rPr lang="en-US" sz="2400" dirty="0" err="1"/>
              <a:t>dll</a:t>
            </a:r>
            <a:r>
              <a:rPr lang="en-US" sz="2400" dirty="0"/>
              <a:t>. lain. </a:t>
            </a:r>
          </a:p>
          <a:p>
            <a:r>
              <a:rPr lang="en-US" sz="2400" dirty="0" err="1"/>
              <a:t>Notasi</a:t>
            </a:r>
            <a:r>
              <a:rPr lang="en-US" sz="2400" dirty="0"/>
              <a:t>: </a:t>
            </a:r>
            <a:r>
              <a:rPr lang="en-US" sz="2400" i="1" dirty="0"/>
              <a:t>A </a:t>
            </a:r>
            <a:r>
              <a:rPr lang="en-US" sz="2400" dirty="0">
                <a:sym typeface="Symbol" panose="05050102010706020507" pitchFamily="18" charset="2"/>
              </a:rPr>
              <a:t> </a:t>
            </a:r>
            <a:r>
              <a:rPr lang="en-US" sz="2400" i="1" dirty="0">
                <a:sym typeface="Symbol" panose="05050102010706020507" pitchFamily="18" charset="2"/>
              </a:rPr>
              <a:t>B </a:t>
            </a: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err="1">
                <a:sym typeface="Symbol" panose="05050102010706020507" pitchFamily="18" charset="2"/>
              </a:rPr>
              <a:t>Operasi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meet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didefinisikan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yang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hal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ini</a:t>
            </a:r>
            <a:r>
              <a:rPr lang="en-US" sz="2400" dirty="0">
                <a:sym typeface="Symbol" panose="05050102010706020507" pitchFamily="18" charset="2"/>
              </a:rPr>
              <a:t>, 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* = </a:t>
            </a:r>
            <a:r>
              <a:rPr lang="en-US" sz="2400" dirty="0" err="1">
                <a:sym typeface="Symbol" panose="05050102010706020507" pitchFamily="18" charset="2"/>
              </a:rPr>
              <a:t>pseudoscalar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A 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i="1" dirty="0">
                <a:sym typeface="Symbol" panose="05050102010706020507" pitchFamily="18" charset="2"/>
              </a:rPr>
              <a:t>IA </a:t>
            </a:r>
          </a:p>
          <a:p>
            <a:pPr marL="0" indent="0">
              <a:buNone/>
            </a:pPr>
            <a:r>
              <a:rPr lang="en-US" sz="2400" i="1" dirty="0">
                <a:sym typeface="Symbol" panose="05050102010706020507" pitchFamily="18" charset="2"/>
              </a:rPr>
              <a:t>  </a:t>
            </a:r>
            <a:r>
              <a:rPr lang="en-US" sz="2400" dirty="0" err="1">
                <a:sym typeface="Symbol" panose="05050102010706020507" pitchFamily="18" charset="2"/>
              </a:rPr>
              <a:t>Contoh</a:t>
            </a:r>
            <a:r>
              <a:rPr lang="en-US" sz="2400" dirty="0">
                <a:sym typeface="Symbol" panose="05050102010706020507" pitchFamily="18" charset="2"/>
              </a:rPr>
              <a:t>: (</a:t>
            </a:r>
            <a:r>
              <a:rPr lang="en-US" sz="2400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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* = </a:t>
            </a:r>
            <a:r>
              <a:rPr lang="en-US" sz="2400" i="1" dirty="0">
                <a:sym typeface="Symbol" panose="05050102010706020507" pitchFamily="18" charset="2"/>
              </a:rPr>
              <a:t>IA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123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(ii)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=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 A* = </a:t>
            </a:r>
            <a:r>
              <a:rPr lang="en-US" sz="2400" i="1" dirty="0">
                <a:sym typeface="Symbol" panose="05050102010706020507" pitchFamily="18" charset="2"/>
              </a:rPr>
              <a:t>IA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123</a:t>
            </a:r>
            <a:r>
              <a:rPr lang="en-US" sz="2400" dirty="0">
                <a:sym typeface="Symbol" panose="05050102010706020507" pitchFamily="18" charset="2"/>
              </a:rPr>
              <a:t>(2e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)= 2e</a:t>
            </a:r>
            <a:r>
              <a:rPr lang="en-US" sz="2400" baseline="-25000" dirty="0">
                <a:sym typeface="Symbol" panose="05050102010706020507" pitchFamily="18" charset="2"/>
              </a:rPr>
              <a:t>123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e</a:t>
            </a:r>
            <a:r>
              <a:rPr lang="en-US" sz="2400" baseline="-25000" dirty="0">
                <a:sym typeface="Symbol" panose="05050102010706020507" pitchFamily="18" charset="2"/>
              </a:rPr>
              <a:t>123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3 </a:t>
            </a:r>
            <a:r>
              <a:rPr lang="en-US" sz="2400" dirty="0">
                <a:sym typeface="Symbol" panose="05050102010706020507" pitchFamily="18" charset="2"/>
              </a:rPr>
              <a:t>= 2e</a:t>
            </a:r>
            <a:r>
              <a:rPr lang="en-US" sz="2400" baseline="-25000" dirty="0">
                <a:sym typeface="Symbol" panose="05050102010706020507" pitchFamily="18" charset="2"/>
              </a:rPr>
              <a:t>23</a:t>
            </a:r>
            <a:r>
              <a:rPr lang="en-US" sz="2400" dirty="0">
                <a:sym typeface="Symbol" panose="05050102010706020507" pitchFamily="18" charset="2"/>
              </a:rPr>
              <a:t> +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F197F-E5FF-49BD-A64E-9D9BEE5D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65DC3-2518-470F-A38A-4E0C9EFD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482" y="3667140"/>
            <a:ext cx="2096238" cy="4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15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E2E77-1FAA-42B1-998E-E1B6DBAA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67A32-6EBE-4EF9-9228-038C97F28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22" y="1130980"/>
            <a:ext cx="5138847" cy="3329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899348-5AA0-4401-B306-DD09A976C6ED}"/>
              </a:ext>
            </a:extLst>
          </p:cNvPr>
          <p:cNvSpPr txBox="1"/>
          <p:nvPr/>
        </p:nvSpPr>
        <p:spPr>
          <a:xfrm>
            <a:off x="863600" y="457200"/>
            <a:ext cx="970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bilah</a:t>
            </a:r>
            <a:r>
              <a:rPr lang="en-US" sz="2400" dirty="0"/>
              <a:t> B</a:t>
            </a:r>
            <a:r>
              <a:rPr lang="en-US" sz="2400" baseline="-25000" dirty="0"/>
              <a:t>1</a:t>
            </a:r>
            <a:r>
              <a:rPr lang="en-US" sz="2400" dirty="0"/>
              <a:t>, B</a:t>
            </a:r>
            <a:r>
              <a:rPr lang="en-US" sz="2400" baseline="-25000" dirty="0"/>
              <a:t>2</a:t>
            </a:r>
            <a:r>
              <a:rPr lang="en-US" sz="2400" dirty="0"/>
              <a:t>, dan B</a:t>
            </a:r>
            <a:r>
              <a:rPr lang="en-US" sz="2400" baseline="-25000" dirty="0"/>
              <a:t>3</a:t>
            </a:r>
            <a:r>
              <a:rPr lang="en-US" sz="2400" dirty="0"/>
              <a:t> yang </a:t>
            </a:r>
            <a:r>
              <a:rPr lang="en-US" sz="2400" dirty="0" err="1"/>
              <a:t>dibentuk</a:t>
            </a:r>
            <a:r>
              <a:rPr lang="en-US" sz="2400" dirty="0"/>
              <a:t> oleh </a:t>
            </a:r>
            <a:r>
              <a:rPr lang="en-US" sz="2400" dirty="0" err="1"/>
              <a:t>vektor-vektor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6F6F3-73F2-4EB4-9A87-1366701C7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529" y="1521381"/>
            <a:ext cx="1916150" cy="575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7B721-84FC-416D-A46D-67EA2728F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969" y="2239137"/>
            <a:ext cx="1825710" cy="543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F8E37-63B7-47DD-B262-F7E947C6A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969" y="2970512"/>
            <a:ext cx="1687346" cy="458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19E526-7C07-439D-8301-AD075B85C25E}"/>
              </a:ext>
            </a:extLst>
          </p:cNvPr>
          <p:cNvSpPr txBox="1"/>
          <p:nvPr/>
        </p:nvSpPr>
        <p:spPr>
          <a:xfrm>
            <a:off x="1117600" y="4492714"/>
            <a:ext cx="638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Perpotongan</a:t>
            </a:r>
            <a:r>
              <a:rPr lang="en-US" sz="2400" dirty="0"/>
              <a:t> </a:t>
            </a:r>
            <a:r>
              <a:rPr lang="en-US" sz="2400" dirty="0" err="1"/>
              <a:t>bilah</a:t>
            </a:r>
            <a:r>
              <a:rPr lang="en-US" sz="2400" dirty="0"/>
              <a:t> B</a:t>
            </a:r>
            <a:r>
              <a:rPr lang="en-US" sz="2400" baseline="-25000" dirty="0"/>
              <a:t>1</a:t>
            </a:r>
            <a:r>
              <a:rPr lang="en-US" sz="2400" dirty="0"/>
              <a:t> dan B</a:t>
            </a:r>
            <a:r>
              <a:rPr lang="en-US" sz="2400" baseline="-25000" dirty="0"/>
              <a:t>2 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e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DAEC07-4588-48F4-824E-2803DEDE6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969" y="4492714"/>
            <a:ext cx="1635504" cy="419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8B9ECD-F434-4D59-A35A-5E1BA9D316B3}"/>
              </a:ext>
            </a:extLst>
          </p:cNvPr>
          <p:cNvSpPr txBox="1"/>
          <p:nvPr/>
        </p:nvSpPr>
        <p:spPr>
          <a:xfrm>
            <a:off x="1117599" y="5172641"/>
            <a:ext cx="638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Perpotongan</a:t>
            </a:r>
            <a:r>
              <a:rPr lang="en-US" sz="2400" dirty="0"/>
              <a:t> </a:t>
            </a:r>
            <a:r>
              <a:rPr lang="en-US" sz="2400" dirty="0" err="1"/>
              <a:t>bilah</a:t>
            </a:r>
            <a:r>
              <a:rPr lang="en-US" sz="2400" dirty="0"/>
              <a:t> B</a:t>
            </a:r>
            <a:r>
              <a:rPr lang="en-US" sz="2400" baseline="-25000" dirty="0"/>
              <a:t>2</a:t>
            </a:r>
            <a:r>
              <a:rPr lang="en-US" sz="2400" dirty="0"/>
              <a:t> dan B</a:t>
            </a:r>
            <a:r>
              <a:rPr lang="en-US" sz="2400" baseline="-25000" dirty="0"/>
              <a:t>3 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e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FF1ED-D61D-40B1-81FE-E7E3FD38D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7969" y="5231215"/>
            <a:ext cx="1513258" cy="3787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73D74D-0BA8-4D64-9BA8-6129D6717A33}"/>
              </a:ext>
            </a:extLst>
          </p:cNvPr>
          <p:cNvSpPr txBox="1"/>
          <p:nvPr/>
        </p:nvSpPr>
        <p:spPr>
          <a:xfrm>
            <a:off x="1117599" y="5924528"/>
            <a:ext cx="638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Perpotongan</a:t>
            </a:r>
            <a:r>
              <a:rPr lang="en-US" sz="2400" dirty="0"/>
              <a:t> </a:t>
            </a:r>
            <a:r>
              <a:rPr lang="en-US" sz="2400" dirty="0" err="1"/>
              <a:t>bilah</a:t>
            </a:r>
            <a:r>
              <a:rPr lang="en-US" sz="2400" dirty="0"/>
              <a:t> B</a:t>
            </a:r>
            <a:r>
              <a:rPr lang="en-US" sz="2400" baseline="-25000" dirty="0"/>
              <a:t>1</a:t>
            </a:r>
            <a:r>
              <a:rPr lang="en-US" sz="2400" dirty="0"/>
              <a:t> dan B</a:t>
            </a:r>
            <a:r>
              <a:rPr lang="en-US" sz="2400" baseline="-25000" dirty="0"/>
              <a:t>3 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842493-D281-49C5-B11A-6B37D49A2D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3834" y="6018092"/>
            <a:ext cx="1471225" cy="3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8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B3E4-ABAF-4E41-9B99-76A1A2C4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760"/>
            <a:ext cx="10515600" cy="5557203"/>
          </a:xfrm>
        </p:spPr>
        <p:txBody>
          <a:bodyPr>
            <a:normAutofit/>
          </a:bodyPr>
          <a:lstStyle/>
          <a:p>
            <a:r>
              <a:rPr lang="en-US" sz="2400" dirty="0"/>
              <a:t>Akan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           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i="1" dirty="0"/>
              <a:t>meet</a:t>
            </a:r>
            <a:r>
              <a:rPr lang="en-US" sz="2400" dirty="0"/>
              <a:t>: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233363" indent="-233363">
              <a:buNone/>
            </a:pPr>
            <a:r>
              <a:rPr lang="en-US" sz="2400" dirty="0"/>
              <a:t>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mengingat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                                          </a:t>
            </a:r>
            <a:r>
              <a:rPr lang="en-US" sz="2400" dirty="0" err="1"/>
              <a:t>maka</a:t>
            </a:r>
            <a:r>
              <a:rPr lang="en-US" sz="2400" dirty="0"/>
              <a:t>  –e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 e</a:t>
            </a:r>
            <a:r>
              <a:rPr lang="en-US" sz="2400" baseline="-25000" dirty="0">
                <a:sym typeface="Symbol" panose="05050102010706020507" pitchFamily="18" charset="2"/>
              </a:rPr>
              <a:t>23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dapat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dinyatakan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endParaRPr lang="en-US" sz="2400" dirty="0">
              <a:sym typeface="Symbol" panose="05050102010706020507" pitchFamily="18" charset="2"/>
            </a:endParaRPr>
          </a:p>
          <a:p>
            <a:pPr marL="233363" indent="-233363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pPr marL="233363" indent="-233363">
              <a:buNone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A1A13-4C3A-430D-806C-1C4C7519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A02F0-DA73-48B0-AC8B-B3FC4A213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182" y="1130072"/>
            <a:ext cx="3138488" cy="1138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391A3-DD54-4D51-88D9-67329A47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13" y="2310468"/>
            <a:ext cx="1408147" cy="341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FB978-158C-4076-8B23-F03F2CF25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918" y="619760"/>
            <a:ext cx="1635504" cy="41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A6348F-E531-4512-B937-03215FF2E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881" y="2745172"/>
            <a:ext cx="2866743" cy="683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76A009-C25F-43CC-8603-10AF98950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5996" y="3444081"/>
            <a:ext cx="2075527" cy="846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89DB3-365E-4F42-899A-849D7CF6F450}"/>
              </a:ext>
            </a:extLst>
          </p:cNvPr>
          <p:cNvSpPr/>
          <p:nvPr/>
        </p:nvSpPr>
        <p:spPr>
          <a:xfrm>
            <a:off x="2339890" y="3619893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–e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 e</a:t>
            </a:r>
            <a:r>
              <a:rPr lang="en-US" sz="2400" baseline="-25000" dirty="0">
                <a:sym typeface="Symbol" panose="05050102010706020507" pitchFamily="18" charset="2"/>
              </a:rPr>
              <a:t>23</a:t>
            </a:r>
            <a:r>
              <a:rPr lang="en-US" sz="2400" dirty="0">
                <a:sym typeface="Symbol" panose="05050102010706020507" pitchFamily="18" charset="2"/>
              </a:rPr>
              <a:t> =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F60B0C-F8CD-4709-A8F7-6CB4B85351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4667" y="4541799"/>
            <a:ext cx="3547286" cy="77540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37ED81-FBB6-4C83-B40B-137751991DF3}"/>
              </a:ext>
            </a:extLst>
          </p:cNvPr>
          <p:cNvCxnSpPr/>
          <p:nvPr/>
        </p:nvCxnSpPr>
        <p:spPr>
          <a:xfrm>
            <a:off x="8250889" y="3322002"/>
            <a:ext cx="28448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2E8F71-6DEA-48FC-BB46-BE8625AEB6B2}"/>
              </a:ext>
            </a:extLst>
          </p:cNvPr>
          <p:cNvCxnSpPr>
            <a:cxnSpLocks/>
          </p:cNvCxnSpPr>
          <p:nvPr/>
        </p:nvCxnSpPr>
        <p:spPr>
          <a:xfrm>
            <a:off x="8700152" y="3322002"/>
            <a:ext cx="363252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02E8E81-3C80-4AB3-9866-0F6EF09A1D1F}"/>
              </a:ext>
            </a:extLst>
          </p:cNvPr>
          <p:cNvSpPr txBox="1"/>
          <p:nvPr/>
        </p:nvSpPr>
        <p:spPr>
          <a:xfrm>
            <a:off x="8282485" y="332708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    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ACF652-80A4-4740-BFF9-E439F5D05050}"/>
                  </a:ext>
                </a:extLst>
              </p:cNvPr>
              <p:cNvSpPr txBox="1"/>
              <p:nvPr/>
            </p:nvSpPr>
            <p:spPr>
              <a:xfrm>
                <a:off x="5721523" y="4579146"/>
                <a:ext cx="2863797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ACF652-80A4-4740-BFF9-E439F5D05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23" y="4579146"/>
                <a:ext cx="2863797" cy="700705"/>
              </a:xfrm>
              <a:prstGeom prst="rect">
                <a:avLst/>
              </a:prstGeom>
              <a:blipFill>
                <a:blip r:embed="rId10"/>
                <a:stretch>
                  <a:fillRect l="-3412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13B9CE-508D-4BE0-8913-49607A91A8AA}"/>
                  </a:ext>
                </a:extLst>
              </p:cNvPr>
              <p:cNvSpPr txBox="1"/>
              <p:nvPr/>
            </p:nvSpPr>
            <p:spPr>
              <a:xfrm>
                <a:off x="5766738" y="5317198"/>
                <a:ext cx="2509533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13B9CE-508D-4BE0-8913-49607A91A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738" y="5317198"/>
                <a:ext cx="2509533" cy="700705"/>
              </a:xfrm>
              <a:prstGeom prst="rect">
                <a:avLst/>
              </a:prstGeom>
              <a:blipFill>
                <a:blip r:embed="rId11"/>
                <a:stretch>
                  <a:fillRect l="-3883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119C6A-04EB-4CD7-A3FA-7EA3DAD76E05}"/>
                  </a:ext>
                </a:extLst>
              </p:cNvPr>
              <p:cNvSpPr txBox="1"/>
              <p:nvPr/>
            </p:nvSpPr>
            <p:spPr>
              <a:xfrm>
                <a:off x="8059257" y="5317198"/>
                <a:ext cx="2334806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119C6A-04EB-4CD7-A3FA-7EA3DAD76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257" y="5317198"/>
                <a:ext cx="2334806" cy="700705"/>
              </a:xfrm>
              <a:prstGeom prst="rect">
                <a:avLst/>
              </a:prstGeom>
              <a:blipFill>
                <a:blip r:embed="rId12"/>
                <a:stretch>
                  <a:fillRect l="-3916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ADAF412-76FC-492C-B06D-65DF11A70948}"/>
              </a:ext>
            </a:extLst>
          </p:cNvPr>
          <p:cNvSpPr txBox="1"/>
          <p:nvPr/>
        </p:nvSpPr>
        <p:spPr>
          <a:xfrm>
            <a:off x="9446059" y="6041351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terbukti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30BCCB-34C6-4C60-953C-DD7747CE0AE2}"/>
                  </a:ext>
                </a:extLst>
              </p:cNvPr>
              <p:cNvSpPr txBox="1"/>
              <p:nvPr/>
            </p:nvSpPr>
            <p:spPr>
              <a:xfrm>
                <a:off x="7847115" y="1706961"/>
                <a:ext cx="256993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–e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) 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23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30BCCB-34C6-4C60-953C-DD7747CE0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115" y="1706961"/>
                <a:ext cx="2569934" cy="513282"/>
              </a:xfrm>
              <a:prstGeom prst="rect">
                <a:avLst/>
              </a:prstGeom>
              <a:blipFill>
                <a:blip r:embed="rId13"/>
                <a:stretch>
                  <a:fillRect l="-3555" t="-2381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B463CD-04BF-48A0-99A1-895CA5530D54}"/>
                  </a:ext>
                </a:extLst>
              </p:cNvPr>
              <p:cNvSpPr txBox="1"/>
              <p:nvPr/>
            </p:nvSpPr>
            <p:spPr>
              <a:xfrm>
                <a:off x="5305670" y="1687014"/>
                <a:ext cx="2759089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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23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B463CD-04BF-48A0-99A1-895CA553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70" y="1687014"/>
                <a:ext cx="2759089" cy="513282"/>
              </a:xfrm>
              <a:prstGeom prst="rect">
                <a:avLst/>
              </a:prstGeom>
              <a:blipFill>
                <a:blip r:embed="rId14"/>
                <a:stretch>
                  <a:fillRect l="-3311" t="-2381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97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9CC98-4CC3-4D0B-822E-7C457D27E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2800"/>
                <a:ext cx="10805160" cy="583184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Bukti </a:t>
                </a:r>
                <a:r>
                  <a:rPr lang="en-US" dirty="0" err="1"/>
                  <a:t>untuk</a:t>
                </a:r>
                <a:r>
                  <a:rPr lang="en-US" dirty="0"/>
                  <a:t> 3: </a:t>
                </a:r>
              </a:p>
              <a:p>
                <a:pPr marL="457200" lvl="1" indent="0">
                  <a:buNone/>
                </a:pPr>
                <a:r>
                  <a:rPr lang="en-US" sz="2800" dirty="0" err="1"/>
                  <a:t>Misalkan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=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 </a:t>
                </a:r>
                <a:r>
                  <a:rPr lang="en-US" sz="2800" dirty="0"/>
                  <a:t>+</a:t>
                </a:r>
                <a:r>
                  <a:rPr lang="en-US" sz="2800" baseline="-250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  </a:t>
                </a:r>
              </a:p>
              <a:p>
                <a:pPr marL="457200" lvl="1" indent="0">
                  <a:buNone/>
                </a:pPr>
                <a:r>
                  <a:rPr lang="en-US" sz="2800" dirty="0" err="1"/>
                  <a:t>maka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	  </a:t>
                </a:r>
                <a:r>
                  <a:rPr lang="en-US" sz="2800" dirty="0">
                    <a:sym typeface="Symbol" panose="05050102010706020507" pitchFamily="18" charset="2"/>
                  </a:rPr>
                  <a:t>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= </a:t>
                </a:r>
                <a:r>
                  <a:rPr lang="en-US" sz="2800" i="1" dirty="0"/>
                  <a:t>aa</a:t>
                </a:r>
                <a:r>
                  <a:rPr lang="en-US" sz="2800" dirty="0">
                    <a:sym typeface="Symbol" panose="05050102010706020507" pitchFamily="18" charset="2"/>
                  </a:rPr>
                  <a:t>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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a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i="1" dirty="0">
                    <a:sym typeface="Symbol" panose="05050102010706020507" pitchFamily="18" charset="2"/>
                  </a:rPr>
                  <a:t>		   </a:t>
                </a:r>
                <a:r>
                  <a:rPr lang="en-US" sz="2800" dirty="0">
                    <a:sym typeface="Symbol" panose="05050102010706020507" pitchFamily="18" charset="2"/>
                  </a:rPr>
                  <a:t>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800" dirty="0">
                    <a:sym typeface="Symbol" panose="05050102010706020507" pitchFamily="18" charset="2"/>
                  </a:rPr>
                  <a:t>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(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 </a:t>
                </a:r>
                <a:r>
                  <a:rPr lang="en-US" sz="2800" dirty="0"/>
                  <a:t>+</a:t>
                </a:r>
                <a:r>
                  <a:rPr lang="en-US" sz="2800" baseline="-250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)(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 </a:t>
                </a:r>
                <a:r>
                  <a:rPr lang="en-US" sz="2800" dirty="0"/>
                  <a:t>+</a:t>
                </a:r>
                <a:r>
                  <a:rPr lang="en-US" sz="2800" baseline="-250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i="1" dirty="0">
                    <a:sym typeface="Symbol" panose="05050102010706020507" pitchFamily="18" charset="2"/>
                  </a:rPr>
                  <a:t>		   </a:t>
                </a:r>
                <a:r>
                  <a:rPr lang="en-US" sz="2800" dirty="0">
                    <a:sym typeface="Symbol" panose="05050102010706020507" pitchFamily="18" charset="2"/>
                  </a:rPr>
                  <a:t>=</a:t>
                </a:r>
                <a:r>
                  <a:rPr lang="en-US" sz="2800" i="1" dirty="0">
                    <a:sym typeface="Symbol" panose="05050102010706020507" pitchFamily="18" charset="2"/>
                  </a:rPr>
                  <a:t> 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+ 0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) + 0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–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–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+ 0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/>
                  <a:t>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/>
                  <a:t>		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baseline="-25000" dirty="0"/>
                  <a:t>		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9CC98-4CC3-4D0B-822E-7C457D27E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2800"/>
                <a:ext cx="10805160" cy="5831840"/>
              </a:xfrm>
              <a:blipFill>
                <a:blip r:embed="rId2"/>
                <a:stretch>
                  <a:fillRect l="-790" t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81383-C91C-408B-A235-F0B6E362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6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0A76-8EFD-4DA5-A347-AD93F572C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640"/>
            <a:ext cx="10515600" cy="5120323"/>
          </a:xfrm>
        </p:spPr>
        <p:txBody>
          <a:bodyPr>
            <a:norm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57D72-1FBD-451D-BC48-D8944AFA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3DFFF-4DFF-445B-89FE-811126494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16" y="1733088"/>
            <a:ext cx="3568600" cy="3025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BF16F-C95D-438F-8F41-4743CF5A1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879" y="1866550"/>
            <a:ext cx="3912445" cy="2891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E9BAD-774B-4E29-AFB8-302E767EE75D}"/>
              </a:ext>
            </a:extLst>
          </p:cNvPr>
          <p:cNvSpPr txBox="1"/>
          <p:nvPr/>
        </p:nvSpPr>
        <p:spPr>
          <a:xfrm>
            <a:off x="5596103" y="288544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</a:t>
            </a:r>
          </a:p>
        </p:txBody>
      </p:sp>
    </p:spTree>
    <p:extLst>
      <p:ext uri="{BB962C8B-B14F-4D97-AF65-F5344CB8AC3E}">
        <p14:creationId xmlns:p14="http://schemas.microsoft.com/office/powerpoint/2010/main" val="10782196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80507-58F7-444C-9509-501BC4DB5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080"/>
            <a:ext cx="10515600" cy="5790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5: 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dan </a:t>
            </a:r>
            <a:r>
              <a:rPr lang="en-US" sz="2400" i="1" dirty="0"/>
              <a:t>b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perpotongan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dan </a:t>
            </a:r>
            <a:r>
              <a:rPr lang="en-US" sz="2400" i="1" dirty="0"/>
              <a:t>B</a:t>
            </a:r>
            <a:r>
              <a:rPr lang="en-US" sz="2400" dirty="0"/>
              <a:t>,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dan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</a:p>
          <a:p>
            <a:pPr marL="0" indent="0">
              <a:buNone/>
            </a:pPr>
            <a:r>
              <a:rPr lang="en-US" sz="2400" u="sng" dirty="0" err="1">
                <a:sym typeface="Symbol" panose="05050102010706020507" pitchFamily="18" charset="2"/>
              </a:rPr>
              <a:t>Jawaban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16A2D-621B-4F5E-95B1-81E56605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41A80-AF8B-4FE7-9BA9-C8CF32CB3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472" y="831180"/>
            <a:ext cx="2009184" cy="1017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2FF569-F662-4C8D-AE28-6793D5D9A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" y="2916162"/>
            <a:ext cx="5022312" cy="3416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B12CD8-C191-4E49-8CF7-4BEE01DF5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153" y="2436948"/>
            <a:ext cx="3545905" cy="958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B70A0-6FC6-4AB1-951E-6741F0EDB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533" y="3057137"/>
            <a:ext cx="2546534" cy="344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3F244-E674-4745-B029-475317A40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153" y="3628786"/>
            <a:ext cx="4290068" cy="995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D8FDEB-9B3B-40D9-B4B4-242BCE4EA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0221" y="4210902"/>
            <a:ext cx="2815734" cy="341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F9C43D-FD2D-42D9-AE17-B92906EEB2D9}"/>
              </a:ext>
            </a:extLst>
          </p:cNvPr>
          <p:cNvSpPr txBox="1"/>
          <p:nvPr/>
        </p:nvSpPr>
        <p:spPr>
          <a:xfrm>
            <a:off x="5023522" y="4746368"/>
            <a:ext cx="5069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Gunakan</a:t>
            </a:r>
            <a:r>
              <a:rPr lang="en-US" sz="2400" dirty="0"/>
              <a:t>                                           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F448D0-1883-4E63-8AF8-1771A1CE1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2101" y="4635286"/>
            <a:ext cx="2866743" cy="683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E42133-67B8-4873-B8EA-2ABDE3D697BA}"/>
                  </a:ext>
                </a:extLst>
              </p:cNvPr>
              <p:cNvSpPr/>
              <p:nvPr/>
            </p:nvSpPr>
            <p:spPr>
              <a:xfrm>
                <a:off x="5101681" y="5301057"/>
                <a:ext cx="5907386" cy="1070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/>
                  <a:t>A </a:t>
                </a:r>
                <a:r>
                  <a:rPr lang="en-US" sz="2400" dirty="0">
                    <a:sym typeface="Symbol" panose="05050102010706020507" pitchFamily="18" charset="2"/>
                  </a:rPr>
                  <a:t> </a:t>
                </a:r>
                <a:r>
                  <a:rPr lang="en-US" sz="2400" i="1" dirty="0">
                    <a:sym typeface="Symbol" panose="05050102010706020507" pitchFamily="18" charset="2"/>
                  </a:rPr>
                  <a:t>B </a:t>
                </a:r>
                <a:r>
                  <a:rPr lang="en-US" sz="2400" dirty="0">
                    <a:sym typeface="Symbol" panose="05050102010706020507" pitchFamily="18" charset="2"/>
                  </a:rPr>
                  <a:t>=</a:t>
                </a:r>
                <a:r>
                  <a:rPr lang="en-US" sz="2400" i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((–e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–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–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12</a:t>
                </a:r>
                <a:r>
                  <a:rPr lang="en-US" sz="2400" dirty="0">
                    <a:sym typeface="Symbol" panose="05050102010706020507" pitchFamily="18" charset="2"/>
                  </a:rPr>
                  <a:t> – 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12</a:t>
                </a:r>
                <a:r>
                  <a:rPr lang="en-US" sz="2400" dirty="0">
                    <a:sym typeface="Symbol" panose="05050102010706020507" pitchFamily="18" charset="2"/>
                  </a:rPr>
                  <a:t>(–e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–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–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))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    =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–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i="1" dirty="0">
                    <a:sym typeface="Symbol" panose="05050102010706020507" pitchFamily="18" charset="2"/>
                  </a:rPr>
                  <a:t>    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garis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berwarna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merah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E42133-67B8-4873-B8EA-2ABDE3D69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681" y="5301057"/>
                <a:ext cx="5907386" cy="1070037"/>
              </a:xfrm>
              <a:prstGeom prst="rect">
                <a:avLst/>
              </a:prstGeom>
              <a:blipFill>
                <a:blip r:embed="rId11"/>
                <a:stretch>
                  <a:fillRect l="-1651" r="-619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7F932A-0825-46B4-9F50-E26E298629F3}"/>
              </a:ext>
            </a:extLst>
          </p:cNvPr>
          <p:cNvCxnSpPr>
            <a:cxnSpLocks/>
          </p:cNvCxnSpPr>
          <p:nvPr/>
        </p:nvCxnSpPr>
        <p:spPr>
          <a:xfrm>
            <a:off x="2512366" y="3810000"/>
            <a:ext cx="1239106" cy="1859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819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2C44-4B59-491E-BB69-61F5A102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(</a:t>
            </a:r>
            <a:r>
              <a:rPr lang="en-US" dirty="0" err="1"/>
              <a:t>Soal</a:t>
            </a:r>
            <a:r>
              <a:rPr lang="en-US" dirty="0"/>
              <a:t> UAS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9DE6-FAE3-4750-8D84-B94F3E9A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a</a:t>
            </a:r>
            <a:r>
              <a:rPr lang="en-US" dirty="0"/>
              <a:t> = 2e</a:t>
            </a:r>
            <a:r>
              <a:rPr lang="en-US" baseline="-25000" dirty="0"/>
              <a:t>1</a:t>
            </a:r>
            <a:r>
              <a:rPr lang="en-US" dirty="0"/>
              <a:t> + e</a:t>
            </a:r>
            <a:r>
              <a:rPr lang="en-US" baseline="-25000" dirty="0"/>
              <a:t>2</a:t>
            </a:r>
            <a:r>
              <a:rPr lang="en-US" dirty="0"/>
              <a:t> – e</a:t>
            </a:r>
            <a:r>
              <a:rPr lang="en-US" baseline="-25000" dirty="0"/>
              <a:t>3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i="1" dirty="0"/>
              <a:t>	b</a:t>
            </a:r>
            <a:r>
              <a:rPr lang="en-US" dirty="0"/>
              <a:t> = e</a:t>
            </a:r>
            <a:r>
              <a:rPr lang="en-US" baseline="-25000" dirty="0"/>
              <a:t>1</a:t>
            </a:r>
            <a:r>
              <a:rPr lang="en-US" dirty="0"/>
              <a:t> – e</a:t>
            </a:r>
            <a:r>
              <a:rPr lang="en-US" baseline="-25000" dirty="0"/>
              <a:t>2</a:t>
            </a:r>
            <a:r>
              <a:rPr lang="en-US" dirty="0"/>
              <a:t> – e</a:t>
            </a:r>
            <a:r>
              <a:rPr lang="en-US" baseline="-25000" dirty="0"/>
              <a:t>3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i="1" dirty="0"/>
              <a:t>	c</a:t>
            </a:r>
            <a:r>
              <a:rPr lang="en-US" dirty="0"/>
              <a:t> = 2e</a:t>
            </a:r>
            <a:r>
              <a:rPr lang="en-US" baseline="-25000" dirty="0"/>
              <a:t>1</a:t>
            </a:r>
            <a:r>
              <a:rPr lang="en-US" dirty="0"/>
              <a:t> + 2e</a:t>
            </a:r>
            <a:r>
              <a:rPr lang="en-US" baseline="-25000" dirty="0"/>
              <a:t>2</a:t>
            </a:r>
            <a:r>
              <a:rPr lang="en-US" dirty="0"/>
              <a:t> – e</a:t>
            </a:r>
            <a:r>
              <a:rPr lang="en-US" baseline="-25000" dirty="0"/>
              <a:t>3</a:t>
            </a:r>
            <a:endParaRPr lang="en-US" dirty="0"/>
          </a:p>
          <a:p>
            <a:pPr marL="514350" lvl="0" indent="-514350">
              <a:spcBef>
                <a:spcPts val="1800"/>
              </a:spcBef>
              <a:buFont typeface="+mj-lt"/>
              <a:buAutoNum type="alphaLcParenR"/>
            </a:pPr>
            <a:r>
              <a:rPr lang="en-US" dirty="0" err="1"/>
              <a:t>Jika</a:t>
            </a:r>
            <a:r>
              <a:rPr lang="en-US" dirty="0"/>
              <a:t> 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multivektor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dirty="0" err="1"/>
              <a:t>perlihatkan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a = </a:t>
            </a:r>
            <a:r>
              <a:rPr lang="en-US" i="1" dirty="0"/>
              <a:t>Bb</a:t>
            </a:r>
            <a:r>
              <a:rPr lang="en-US" baseline="30000" dirty="0"/>
              <a:t>-1 </a:t>
            </a:r>
            <a:endParaRPr lang="en-US" dirty="0"/>
          </a:p>
          <a:p>
            <a:pPr marL="514350" lvl="0" indent="-514350">
              <a:buFont typeface="+mj-lt"/>
              <a:buAutoNum type="alphaLcParenR"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perpotongan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oleh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dan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(e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</a:t>
            </a:r>
            <a:r>
              <a:rPr lang="en-US" dirty="0"/>
              <a:t> e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84C3-F81D-4E44-BA67-B83A9F1E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570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9CA183-9440-400A-97D4-9F32110BEA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38480"/>
                <a:ext cx="10515600" cy="563848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Jawaban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(a) </a:t>
                </a:r>
                <a:r>
                  <a:rPr lang="en-US" i="1" dirty="0"/>
                  <a:t>B</a:t>
                </a:r>
                <a:r>
                  <a:rPr lang="en-US" dirty="0"/>
                  <a:t> = </a:t>
                </a:r>
                <a:r>
                  <a:rPr lang="en-US" i="1" dirty="0"/>
                  <a:t>ab</a:t>
                </a:r>
                <a:r>
                  <a:rPr lang="en-US" dirty="0"/>
                  <a:t> = (2e</a:t>
                </a:r>
                <a:r>
                  <a:rPr lang="en-US" baseline="-25000" dirty="0"/>
                  <a:t>1</a:t>
                </a:r>
                <a:r>
                  <a:rPr lang="en-US" dirty="0"/>
                  <a:t> +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r>
                  <a:rPr lang="en-US" dirty="0"/>
                  <a:t>)(e</a:t>
                </a:r>
                <a:r>
                  <a:rPr lang="en-US" baseline="-25000" dirty="0"/>
                  <a:t>1</a:t>
                </a:r>
                <a:r>
                  <a:rPr lang="en-US" dirty="0"/>
                  <a:t> –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r>
                  <a:rPr lang="en-US" dirty="0"/>
                  <a:t>) = 2 – 3e</a:t>
                </a:r>
                <a:r>
                  <a:rPr lang="en-US" baseline="-25000" dirty="0"/>
                  <a:t>12</a:t>
                </a:r>
                <a:r>
                  <a:rPr lang="en-US" dirty="0"/>
                  <a:t> – 2e</a:t>
                </a:r>
                <a:r>
                  <a:rPr lang="en-US" baseline="-25000" dirty="0"/>
                  <a:t>23</a:t>
                </a:r>
                <a:r>
                  <a:rPr lang="en-US" dirty="0"/>
                  <a:t> + e</a:t>
                </a:r>
                <a:r>
                  <a:rPr lang="en-US" baseline="-25000" dirty="0"/>
                  <a:t>31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sz="2400" i="1" dirty="0"/>
                  <a:t>b</a:t>
                </a:r>
                <a:r>
                  <a:rPr lang="en-US" sz="2400" baseline="30000" dirty="0"/>
                  <a:t>–1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000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3 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3 </m:t>
                        </m:r>
                      </m:sub>
                    </m:sSub>
                  </m:oMath>
                </a14:m>
                <a:r>
                  <a:rPr lang="en-US" sz="26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dirty="0" err="1"/>
                  <a:t>sehingga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i="1" dirty="0"/>
                  <a:t>Bb</a:t>
                </a:r>
                <a:r>
                  <a:rPr lang="en-US" baseline="30000" dirty="0"/>
                  <a:t>–1</a:t>
                </a:r>
                <a:r>
                  <a:rPr lang="en-US" dirty="0"/>
                  <a:t> = (2 – 3e</a:t>
                </a:r>
                <a:r>
                  <a:rPr lang="en-US" baseline="-25000" dirty="0"/>
                  <a:t>12</a:t>
                </a:r>
                <a:r>
                  <a:rPr lang="en-US" dirty="0"/>
                  <a:t> – 2e</a:t>
                </a:r>
                <a:r>
                  <a:rPr lang="en-US" baseline="-25000" dirty="0"/>
                  <a:t>23</a:t>
                </a:r>
                <a:r>
                  <a:rPr lang="en-US" dirty="0"/>
                  <a:t> + e</a:t>
                </a:r>
                <a:r>
                  <a:rPr lang="en-US" baseline="-25000" dirty="0"/>
                  <a:t>31</a:t>
                </a:r>
                <a:r>
                  <a:rPr lang="en-US" dirty="0"/>
                  <a:t>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3 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((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3 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) 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) + </a:t>
                </a:r>
              </a:p>
              <a:p>
                <a:pPr marL="0" indent="0">
                  <a:buNone/>
                </a:pPr>
                <a:r>
                  <a:rPr lang="en-US" dirty="0"/>
                  <a:t>		     </a:t>
                </a:r>
                <a:r>
                  <a:rPr lang="en-US" dirty="0">
                    <a:sym typeface="Symbol" panose="05050102010706020507" pitchFamily="18" charset="2"/>
                  </a:rPr>
                  <a:t>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) 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))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3 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3 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:r>
                  <a:rPr lang="en-US" i="1" dirty="0">
                    <a:sym typeface="Symbol" panose="05050102010706020507" pitchFamily="18" charset="2"/>
                  </a:rPr>
                  <a:t>a      </a:t>
                </a:r>
                <a:r>
                  <a:rPr lang="en-US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terbukti</a:t>
                </a:r>
                <a:r>
                  <a:rPr lang="en-US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)</a:t>
                </a:r>
                <a:r>
                  <a:rPr lang="en-US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9CA183-9440-400A-97D4-9F32110BEA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38480"/>
                <a:ext cx="10515600" cy="5638483"/>
              </a:xfrm>
              <a:blipFill>
                <a:blip r:embed="rId4"/>
                <a:stretch>
                  <a:fillRect l="-1043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D7255-6D5B-43DA-B7BE-C5D2DDA2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40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F908EE-A436-46EF-B60A-9ADC5207CE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6080"/>
                <a:ext cx="11160760" cy="6217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(b) </a:t>
                </a:r>
                <a:r>
                  <a:rPr lang="en-US" sz="2400" dirty="0" err="1"/>
                  <a:t>Bidang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dibentuk</a:t>
                </a:r>
                <a:r>
                  <a:rPr lang="en-US" sz="2400" dirty="0"/>
                  <a:t> oleh </a:t>
                </a:r>
                <a:r>
                  <a:rPr lang="en-US" sz="2400" i="1" dirty="0"/>
                  <a:t>b</a:t>
                </a:r>
                <a:r>
                  <a:rPr lang="en-US" sz="2400" dirty="0"/>
                  <a:t> dan </a:t>
                </a:r>
                <a:r>
                  <a:rPr lang="en-US" sz="2400" i="1" dirty="0"/>
                  <a:t>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:r>
                  <a:rPr lang="en-US" sz="2400" i="1" dirty="0"/>
                  <a:t>b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</a:t>
                </a:r>
                <a:r>
                  <a:rPr lang="en-US" sz="2400" i="1" dirty="0">
                    <a:sym typeface="Symbol" panose="05050102010706020507" pitchFamily="18" charset="2"/>
                  </a:rPr>
                  <a:t>c</a:t>
                </a:r>
                <a:r>
                  <a:rPr lang="en-US" sz="2400" dirty="0">
                    <a:sym typeface="Symbol" panose="05050102010706020507" pitchFamily="18" charset="2"/>
                  </a:rPr>
                  <a:t> = (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– 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e</a:t>
                </a:r>
                <a:r>
                  <a:rPr lang="en-US" sz="2400" baseline="-25000" dirty="0"/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)  (</a:t>
                </a:r>
                <a:r>
                  <a:rPr lang="en-US" sz="2400" dirty="0"/>
                  <a:t>2e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+ 2e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e</a:t>
                </a:r>
                <a:r>
                  <a:rPr lang="en-US" sz="2400" baseline="-25000" dirty="0"/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   = 4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12</a:t>
                </a:r>
                <a:r>
                  <a:rPr lang="en-US" sz="2400" dirty="0"/>
                  <a:t> + 3e</a:t>
                </a:r>
                <a:r>
                  <a:rPr lang="en-US" sz="2400" baseline="-25000" dirty="0"/>
                  <a:t>23</a:t>
                </a:r>
                <a:r>
                  <a:rPr lang="en-US" sz="2400" dirty="0"/>
                  <a:t> – e</a:t>
                </a:r>
                <a:r>
                  <a:rPr lang="en-US" sz="2400" baseline="-25000" dirty="0"/>
                  <a:t>31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  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perpotongan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</a:t>
                </a:r>
                <a:r>
                  <a:rPr lang="en-US" sz="2400" dirty="0"/>
                  <a:t> e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dihitung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operasi</a:t>
                </a:r>
                <a:r>
                  <a:rPr lang="en-US" sz="2400" dirty="0"/>
                  <a:t> </a:t>
                </a:r>
                <a:r>
                  <a:rPr lang="en-US" sz="2400" i="1" dirty="0"/>
                  <a:t>meet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 (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</a:t>
                </a:r>
                <a:r>
                  <a:rPr lang="en-US" sz="2400" dirty="0"/>
                  <a:t> e</a:t>
                </a:r>
                <a:r>
                  <a:rPr lang="en-US" sz="2400" baseline="-25000" dirty="0"/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) = A*  (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</a:t>
                </a:r>
                <a:r>
                  <a:rPr lang="en-US" sz="2400" dirty="0"/>
                  <a:t> e</a:t>
                </a:r>
                <a:r>
                  <a:rPr lang="en-US" sz="2400" baseline="-25000" dirty="0"/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)                    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          = 	</a:t>
                </a:r>
                <a:r>
                  <a:rPr lang="en-US" sz="2400" dirty="0"/>
                  <a:t> e</a:t>
                </a:r>
                <a:r>
                  <a:rPr lang="en-US" sz="2400" baseline="-25000" dirty="0"/>
                  <a:t>123</a:t>
                </a:r>
                <a:r>
                  <a:rPr lang="en-US" sz="2400" dirty="0">
                    <a:sym typeface="Symbol" panose="05050102010706020507" pitchFamily="18" charset="2"/>
                  </a:rPr>
                  <a:t>(4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12</a:t>
                </a:r>
                <a:r>
                  <a:rPr lang="en-US" sz="2400" dirty="0"/>
                  <a:t> + 3e</a:t>
                </a:r>
                <a:r>
                  <a:rPr lang="en-US" sz="2400" baseline="-25000" dirty="0"/>
                  <a:t>23</a:t>
                </a:r>
                <a:r>
                  <a:rPr lang="en-US" sz="2400" dirty="0"/>
                  <a:t> – e</a:t>
                </a:r>
                <a:r>
                  <a:rPr lang="en-US" sz="2400" baseline="-25000" dirty="0"/>
                  <a:t>31</a:t>
                </a:r>
                <a:r>
                  <a:rPr lang="en-US" sz="2400" dirty="0">
                    <a:sym typeface="Symbol" panose="05050102010706020507" pitchFamily="18" charset="2"/>
                  </a:rPr>
                  <a:t>)  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23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      (</a:t>
                </a:r>
                <a:r>
                  <a:rPr lang="en-US" sz="2400" dirty="0" err="1">
                    <a:sym typeface="Symbol" panose="05050102010706020507" pitchFamily="18" charset="2"/>
                  </a:rPr>
                  <a:t>Ket</a:t>
                </a:r>
                <a:r>
                  <a:rPr lang="en-US" sz="2400" dirty="0">
                    <a:sym typeface="Symbol" panose="05050102010706020507" pitchFamily="18" charset="2"/>
                  </a:rPr>
                  <a:t>: A* = </a:t>
                </a:r>
                <a:r>
                  <a:rPr lang="en-US" sz="2400" i="1" dirty="0">
                    <a:sym typeface="Symbol" panose="05050102010706020507" pitchFamily="18" charset="2"/>
                  </a:rPr>
                  <a:t>IA </a:t>
                </a:r>
                <a:r>
                  <a:rPr lang="en-US" sz="2400" dirty="0">
                    <a:sym typeface="Symbol" panose="05050102010706020507" pitchFamily="18" charset="2"/>
                  </a:rPr>
                  <a:t>= 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123</a:t>
                </a:r>
                <a:r>
                  <a:rPr lang="en-US" sz="2400" i="1" dirty="0"/>
                  <a:t>A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      = 	 4e</a:t>
                </a:r>
                <a:r>
                  <a:rPr lang="en-US" sz="2400" baseline="-25000" dirty="0"/>
                  <a:t>12312</a:t>
                </a:r>
                <a:r>
                  <a:rPr lang="en-US" sz="2400" dirty="0"/>
                  <a:t> + 3e</a:t>
                </a:r>
                <a:r>
                  <a:rPr lang="en-US" sz="2400" baseline="-25000" dirty="0"/>
                  <a:t>12323</a:t>
                </a:r>
                <a:r>
                  <a:rPr lang="en-US" sz="2400" dirty="0"/>
                  <a:t> – e</a:t>
                </a:r>
                <a:r>
                  <a:rPr lang="en-US" sz="2400" baseline="-25000" dirty="0"/>
                  <a:t>12331</a:t>
                </a:r>
                <a:r>
                  <a:rPr lang="en-US" sz="2400" dirty="0">
                    <a:sym typeface="Symbol" panose="05050102010706020507" pitchFamily="18" charset="2"/>
                  </a:rPr>
                  <a:t>)  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23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      = (–4e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– 3e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e</a:t>
                </a:r>
                <a:r>
                  <a:rPr lang="en-US" sz="2400" baseline="-25000" dirty="0"/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 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23</a:t>
                </a:r>
                <a:r>
                  <a:rPr lang="en-US" sz="2400" dirty="0"/>
                  <a:t> 	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      = 	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dirty="0"/>
                  <a:t>(–4e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– 3e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e</a:t>
                </a:r>
                <a:r>
                  <a:rPr lang="en-US" sz="2400" baseline="-25000" dirty="0"/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23</a:t>
                </a:r>
                <a:r>
                  <a:rPr lang="en-US" sz="2400" dirty="0">
                    <a:sym typeface="Symbol" panose="05050102010706020507" pitchFamily="18" charset="2"/>
                  </a:rPr>
                  <a:t> – 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23</a:t>
                </a:r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dirty="0"/>
                  <a:t>–4e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– 3e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e</a:t>
                </a:r>
                <a:r>
                  <a:rPr lang="en-US" sz="2400" baseline="-25000" dirty="0"/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))</a:t>
                </a: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     = 	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/>
                  <a:t>(–4e</a:t>
                </a:r>
                <a:r>
                  <a:rPr lang="en-US" sz="2400" baseline="-25000" dirty="0"/>
                  <a:t>323</a:t>
                </a:r>
                <a:r>
                  <a:rPr lang="en-US" sz="2400" dirty="0"/>
                  <a:t> – 3e</a:t>
                </a:r>
                <a:r>
                  <a:rPr lang="en-US" sz="2400" baseline="-25000" dirty="0"/>
                  <a:t>123</a:t>
                </a:r>
                <a:r>
                  <a:rPr lang="en-US" sz="2400" dirty="0"/>
                  <a:t> + e</a:t>
                </a:r>
                <a:r>
                  <a:rPr lang="en-US" sz="2400" baseline="-25000" dirty="0"/>
                  <a:t>223</a:t>
                </a:r>
                <a:r>
                  <a:rPr lang="en-US" sz="2400" dirty="0">
                    <a:sym typeface="Symbol" panose="05050102010706020507" pitchFamily="18" charset="2"/>
                  </a:rPr>
                  <a:t> + 4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233</a:t>
                </a:r>
                <a:r>
                  <a:rPr lang="en-US" sz="2400" dirty="0"/>
                  <a:t> + 3e</a:t>
                </a:r>
                <a:r>
                  <a:rPr lang="en-US" sz="2400" baseline="-25000" dirty="0"/>
                  <a:t>231</a:t>
                </a:r>
                <a:r>
                  <a:rPr lang="en-US" sz="2400" dirty="0"/>
                  <a:t> – e</a:t>
                </a:r>
                <a:r>
                  <a:rPr lang="en-US" sz="2400" baseline="-25000" dirty="0"/>
                  <a:t>232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/>
                  <a:t>(8e</a:t>
                </a:r>
                <a:r>
                  <a:rPr lang="en-US" sz="2400" baseline="-25000" dirty="0"/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+ 2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       = 4e</a:t>
                </a:r>
                <a:r>
                  <a:rPr lang="en-US" sz="2400" baseline="-25000" dirty="0"/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3 </a:t>
                </a:r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F908EE-A436-46EF-B60A-9ADC5207C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6080"/>
                <a:ext cx="11160760" cy="6217920"/>
              </a:xfrm>
              <a:blipFill>
                <a:blip r:embed="rId4"/>
                <a:stretch>
                  <a:fillRect l="-874" t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81FB4-7E0E-4FED-8217-E0F88D68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0B91F-F2A4-4C5E-8AA7-0FB6383093AC}"/>
              </a:ext>
            </a:extLst>
          </p:cNvPr>
          <p:cNvSpPr txBox="1"/>
          <p:nvPr/>
        </p:nvSpPr>
        <p:spPr>
          <a:xfrm>
            <a:off x="7197762" y="3559108"/>
            <a:ext cx="435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Gunakan</a:t>
            </a:r>
            <a:r>
              <a:rPr lang="en-US" sz="2400" dirty="0"/>
              <a:t>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B2ABC-8EAE-46D6-9E12-4051A9E04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239" y="3448026"/>
            <a:ext cx="2866743" cy="6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411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46DC-CD7D-4508-AB07-BA0CAF7C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A6C7E-1A0F-4D31-B55A-CFAF5F3F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51635-A3A1-49E9-A897-D1AF2E0D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09" y="1997935"/>
            <a:ext cx="9051661" cy="34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198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67F3-7FEF-49BA-8D91-CB9D26A0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quaternion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0ED51-4177-4B4B-91C9-F575566B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65E03-DF15-4ADD-9622-72419A23F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12" y="3015278"/>
            <a:ext cx="4096856" cy="213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4742A-1E11-43F4-A0DC-BFF7CB6D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85" y="5289134"/>
            <a:ext cx="1215675" cy="362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6A7253-FCEC-4C40-A08A-507C6EDAF0BC}"/>
              </a:ext>
            </a:extLst>
          </p:cNvPr>
          <p:cNvSpPr txBox="1"/>
          <p:nvPr/>
        </p:nvSpPr>
        <p:spPr>
          <a:xfrm>
            <a:off x="1016100" y="2053897"/>
            <a:ext cx="383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/>
              <a:t>j</a:t>
            </a:r>
            <a:r>
              <a:rPr lang="en-US" sz="2400" dirty="0"/>
              <a:t>, dan </a:t>
            </a:r>
            <a:r>
              <a:rPr lang="en-US" sz="2400" i="1" dirty="0"/>
              <a:t>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endParaRPr lang="en-US" sz="2400" dirty="0"/>
          </a:p>
          <a:p>
            <a:r>
              <a:rPr lang="en-US" sz="2400" dirty="0" err="1"/>
              <a:t>aljabar</a:t>
            </a:r>
            <a:r>
              <a:rPr lang="en-US" sz="2400" dirty="0"/>
              <a:t> quaternion: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B47D0-6473-4940-90FB-CEFACCBDA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854" y="2608318"/>
            <a:ext cx="1648079" cy="147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AD899-F247-4D2F-A288-AC5110724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972" y="4705410"/>
            <a:ext cx="3810228" cy="213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F0E503-CDFC-4FB6-AF98-E286314DB6B7}"/>
              </a:ext>
            </a:extLst>
          </p:cNvPr>
          <p:cNvSpPr txBox="1"/>
          <p:nvPr/>
        </p:nvSpPr>
        <p:spPr>
          <a:xfrm>
            <a:off x="5936278" y="2040892"/>
            <a:ext cx="5348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E874F-CB31-45D2-A8E6-63416429FCB5}"/>
              </a:ext>
            </a:extLst>
          </p:cNvPr>
          <p:cNvSpPr txBox="1"/>
          <p:nvPr/>
        </p:nvSpPr>
        <p:spPr>
          <a:xfrm>
            <a:off x="6005156" y="4070462"/>
            <a:ext cx="507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712D06-95E2-4372-A81F-5E73D909D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7960" y="5892240"/>
            <a:ext cx="1383784" cy="41558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E1C513-B540-4828-96FE-90456C3D8A87}"/>
              </a:ext>
            </a:extLst>
          </p:cNvPr>
          <p:cNvCxnSpPr>
            <a:cxnSpLocks/>
          </p:cNvCxnSpPr>
          <p:nvPr/>
        </p:nvCxnSpPr>
        <p:spPr>
          <a:xfrm>
            <a:off x="2209800" y="4070462"/>
            <a:ext cx="2590572" cy="74109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6CD4BE-759D-4DC2-92A8-D554C30AA8EB}"/>
              </a:ext>
            </a:extLst>
          </p:cNvPr>
          <p:cNvCxnSpPr>
            <a:cxnSpLocks/>
          </p:cNvCxnSpPr>
          <p:nvPr/>
        </p:nvCxnSpPr>
        <p:spPr>
          <a:xfrm>
            <a:off x="7315314" y="5751780"/>
            <a:ext cx="2590572" cy="74109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655D685-5618-4252-BF06-05609999A1D7}"/>
              </a:ext>
            </a:extLst>
          </p:cNvPr>
          <p:cNvSpPr txBox="1"/>
          <p:nvPr/>
        </p:nvSpPr>
        <p:spPr>
          <a:xfrm>
            <a:off x="838200" y="5867072"/>
            <a:ext cx="5091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Pada </a:t>
            </a:r>
            <a:r>
              <a:rPr lang="en-US" sz="2000" dirty="0" err="1">
                <a:solidFill>
                  <a:srgbClr val="FF0000"/>
                </a:solidFill>
              </a:rPr>
              <a:t>kedua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tabel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hasil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perkalian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merupakan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pencerminan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terhadap</a:t>
            </a:r>
            <a:r>
              <a:rPr lang="en-US" sz="2000" dirty="0">
                <a:solidFill>
                  <a:srgbClr val="FF0000"/>
                </a:solidFill>
              </a:rPr>
              <a:t> diagonal </a:t>
            </a:r>
            <a:r>
              <a:rPr lang="en-US" sz="2000" dirty="0" err="1">
                <a:solidFill>
                  <a:srgbClr val="FF0000"/>
                </a:solidFill>
              </a:rPr>
              <a:t>utama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namun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dengan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tanda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berbeda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356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8BD6-59B8-4694-8198-BA69CE0C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i="1" dirty="0"/>
              <a:t>outer product </a:t>
            </a:r>
            <a:r>
              <a:rPr lang="en-US" b="1" dirty="0"/>
              <a:t>dan </a:t>
            </a:r>
            <a:r>
              <a:rPr lang="en-US" b="1" i="1" dirty="0"/>
              <a:t>cross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273EC-3263-456C-B920-D33CBF87F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: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dan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D4C75-625B-40CC-AA4D-A7690B16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656AE-BD5C-41D1-9CFE-C78E330E2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07" y="2484000"/>
            <a:ext cx="7773967" cy="189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A28C0-1099-4C08-BAA0-4CB1AF818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32" y="4553387"/>
            <a:ext cx="8067135" cy="3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321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39B3-AB15-4191-8D05-1076ADE8D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120"/>
            <a:ext cx="10515600" cy="5902960"/>
          </a:xfrm>
        </p:spPr>
        <p:txBody>
          <a:bodyPr>
            <a:normAutofit/>
          </a:bodyPr>
          <a:lstStyle/>
          <a:p>
            <a:r>
              <a:rPr lang="en-US" sz="2400" dirty="0" err="1"/>
              <a:t>Kalikan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123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i="1" dirty="0">
                <a:sym typeface="Symbol" panose="05050102010706020507" pitchFamily="18" charset="2"/>
              </a:rPr>
              <a:t>b 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err="1">
                <a:sym typeface="Symbol" panose="05050102010706020507" pitchFamily="18" charset="2"/>
              </a:rPr>
              <a:t>Kalikan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kedua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ruas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 –1: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dapat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dinyatakan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bahwa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mengingat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bahwa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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menghasilkan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 yang </a:t>
            </a:r>
            <a:r>
              <a:rPr lang="en-US" sz="2400" dirty="0" err="1">
                <a:sym typeface="Symbol" panose="05050102010706020507" pitchFamily="18" charset="2"/>
              </a:rPr>
              <a:t>ortogonal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a </a:t>
            </a:r>
            <a:r>
              <a:rPr lang="en-US" sz="2400" dirty="0">
                <a:sym typeface="Symbol" panose="05050102010706020507" pitchFamily="18" charset="2"/>
              </a:rPr>
              <a:t>dan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8B5C8-8E8D-42C2-81BD-24C55779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E1188-E37C-4E36-AA08-70AF1C799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76" y="1254865"/>
            <a:ext cx="9862281" cy="99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CF410-DF93-40C7-8A6E-D086EC5E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76" y="3078760"/>
            <a:ext cx="8382484" cy="5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3FD478-96DA-44EF-8055-9ECE10850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920" y="4449055"/>
            <a:ext cx="2682160" cy="346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37B166-9691-4C15-AC04-32C142728206}"/>
              </a:ext>
            </a:extLst>
          </p:cNvPr>
          <p:cNvSpPr txBox="1"/>
          <p:nvPr/>
        </p:nvSpPr>
        <p:spPr>
          <a:xfrm>
            <a:off x="4450080" y="439128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C2C62-DDA1-4252-B423-2DBE699F9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543" y="4411512"/>
            <a:ext cx="1318457" cy="329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806726-14F0-41C4-A1F1-76579E583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299" y="5916529"/>
            <a:ext cx="1349901" cy="4102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79BB3-5F64-463A-B0AD-663BD1956B89}"/>
              </a:ext>
            </a:extLst>
          </p:cNvPr>
          <p:cNvSpPr txBox="1"/>
          <p:nvPr/>
        </p:nvSpPr>
        <p:spPr>
          <a:xfrm>
            <a:off x="4892548" y="5865097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i="1" dirty="0"/>
              <a:t>v </a:t>
            </a:r>
            <a:r>
              <a:rPr lang="en-US" sz="2400" dirty="0"/>
              <a:t>=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 </a:t>
            </a:r>
            <a:r>
              <a:rPr lang="en-US" sz="2400" i="1" dirty="0">
                <a:sym typeface="Symbol" panose="05050102010706020507" pitchFamily="18" charset="2"/>
              </a:rPr>
              <a:t>b </a:t>
            </a:r>
            <a:r>
              <a:rPr lang="en-US" sz="2400" dirty="0">
                <a:sym typeface="Symbol" panose="05050102010706020507" pitchFamily="18" charset="2"/>
              </a:rPr>
              <a:t> dan </a:t>
            </a:r>
            <a:r>
              <a:rPr lang="en-US" sz="2400" i="1" dirty="0">
                <a:sym typeface="Symbol" panose="05050102010706020507" pitchFamily="18" charset="2"/>
              </a:rPr>
              <a:t>B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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000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DBC2F-051F-4F0F-A205-6358E0BD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6560"/>
            <a:ext cx="10515600" cy="5750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6: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silang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dan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pula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939A-12BA-48C2-B32B-5434704E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830C6-BC30-4C29-81C6-F27AC70F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562" y="844560"/>
            <a:ext cx="2078926" cy="901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F0964-D720-4C1E-8163-0FF2FA55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74" y="2174400"/>
            <a:ext cx="3644378" cy="1643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A5AA8-78A0-4347-8C1F-54A3E6465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05" y="4554560"/>
            <a:ext cx="5076767" cy="1941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847E3-441F-4B89-92BD-9CD8FC6B5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035" y="4554560"/>
            <a:ext cx="3410260" cy="198435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D227ED6-78A9-4B49-9CA2-228D2BC501E5}"/>
              </a:ext>
            </a:extLst>
          </p:cNvPr>
          <p:cNvSpPr/>
          <p:nvPr/>
        </p:nvSpPr>
        <p:spPr>
          <a:xfrm>
            <a:off x="6429177" y="5598160"/>
            <a:ext cx="1109543" cy="2336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FF2189-FBE8-4953-B5BB-5382ECEB4F10}"/>
              </a:ext>
            </a:extLst>
          </p:cNvPr>
          <p:cNvSpPr txBox="1"/>
          <p:nvPr/>
        </p:nvSpPr>
        <p:spPr>
          <a:xfrm>
            <a:off x="10113322" y="6123127"/>
            <a:ext cx="1795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hasilnya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sama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686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5C1793-7BBB-4503-8940-ABCBF2E32B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9710"/>
                <a:ext cx="10515600" cy="650176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1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3e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+ 4e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 dan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2e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+ 5e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, </a:t>
                </a: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ab</a:t>
                </a:r>
                <a:r>
                  <a:rPr lang="en-US" sz="2400" dirty="0"/>
                  <a:t> dan </a:t>
                </a:r>
                <a:r>
                  <a:rPr lang="en-US" sz="2400" i="1" dirty="0"/>
                  <a:t>a</a:t>
                </a:r>
                <a:r>
                  <a:rPr lang="en-US" sz="2400" baseline="30000" dirty="0"/>
                  <a:t>2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a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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 </a:t>
                </a:r>
                <a:r>
                  <a:rPr lang="en-US" sz="2400" i="1" dirty="0">
                    <a:sym typeface="Symbol" panose="05050102010706020507" pitchFamily="18" charset="2"/>
                  </a:rPr>
                  <a:t>b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ym typeface="Symbol" panose="05050102010706020507" pitchFamily="18" charset="2"/>
                  </a:rPr>
                  <a:t>	      </a:t>
                </a:r>
                <a:r>
                  <a:rPr lang="en-US" sz="2400" dirty="0">
                    <a:sym typeface="Symbol" panose="05050102010706020507" pitchFamily="18" charset="2"/>
                  </a:rPr>
                  <a:t>= </a:t>
                </a:r>
                <a:r>
                  <a:rPr lang="en-US" sz="2400" dirty="0"/>
                  <a:t>{(3)(2) + (4)(5)} + </a:t>
                </a:r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dirty="0"/>
                  <a:t>3e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+ 4e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)(</a:t>
                </a:r>
                <a:r>
                  <a:rPr lang="en-US" sz="2400" dirty="0"/>
                  <a:t>2e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+ 5e</a:t>
                </a:r>
                <a:r>
                  <a:rPr lang="en-US" sz="2400" baseline="-25000" dirty="0"/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{6 + 20} + 6(e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)+ 15(e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)+ 8(e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)+ 20(e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26 +  (6)(0) +  15(e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)+ 8(e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)+ (20)(0)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26 + 15(e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– 8(e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26 + 7(e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/>
                  <a:t>aa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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 </a:t>
                </a:r>
                <a:r>
                  <a:rPr lang="en-US" sz="2400" i="1" dirty="0">
                    <a:sym typeface="Symbol" panose="05050102010706020507" pitchFamily="18" charset="2"/>
                  </a:rPr>
                  <a:t>a  </a:t>
                </a:r>
                <a:r>
                  <a:rPr lang="en-US" sz="2400" dirty="0">
                    <a:sym typeface="Symbol" panose="05050102010706020507" pitchFamily="18" charset="2"/>
                  </a:rPr>
                  <a:t>=</a:t>
                </a:r>
                <a:r>
                  <a:rPr lang="en-US" sz="2400" i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		  = 3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+ 4</a:t>
                </a:r>
                <a:r>
                  <a:rPr lang="en-US" sz="2400" baseline="30000" dirty="0"/>
                  <a:t>2</a:t>
                </a:r>
              </a:p>
              <a:p>
                <a:pPr marL="0" indent="0">
                  <a:buNone/>
                </a:pPr>
                <a:r>
                  <a:rPr lang="en-US" sz="2400" dirty="0"/>
                  <a:t>		  = 9 + 16</a:t>
                </a:r>
              </a:p>
              <a:p>
                <a:pPr marL="0" indent="0">
                  <a:buNone/>
                </a:pPr>
                <a:r>
                  <a:rPr lang="en-US" sz="2400" dirty="0"/>
                  <a:t>		  = 25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5C1793-7BBB-4503-8940-ABCBF2E32B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9710"/>
                <a:ext cx="10515600" cy="6501765"/>
              </a:xfrm>
              <a:blipFill>
                <a:blip r:embed="rId2"/>
                <a:stretch>
                  <a:fillRect l="-928" t="-1312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6E800-E142-4390-9673-381F0B90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11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D229-0378-487A-ACCA-CF1616D5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8C251-68F6-4DB9-BE43-5928B07F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6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05BF7-94F2-482A-8A2E-ED5096CD1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2000"/>
                <a:ext cx="10515600" cy="5414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Modulus </a:t>
                </a:r>
                <a:r>
                  <a:rPr lang="en-US" i="1" dirty="0"/>
                  <a:t>ab</a:t>
                </a:r>
                <a:r>
                  <a:rPr lang="en-US" dirty="0"/>
                  <a:t>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dalil</a:t>
                </a:r>
                <a:r>
                  <a:rPr lang="en-US" dirty="0"/>
                  <a:t> </a:t>
                </a:r>
                <a:r>
                  <a:rPr lang="en-US" dirty="0" err="1"/>
                  <a:t>Phytagoras</a:t>
                </a:r>
                <a:r>
                  <a:rPr lang="en-US" dirty="0"/>
                  <a:t> </a:t>
                </a:r>
                <a:r>
                  <a:rPr lang="en-US" dirty="0" err="1"/>
                  <a:t>sbb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sin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+ </a:t>
                </a:r>
                <a:r>
                  <a:rPr lang="en-US" dirty="0"/>
                  <a:t>sin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)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     (</a:t>
                </a:r>
                <a:r>
                  <a:rPr lang="en-US" dirty="0" err="1">
                    <a:sym typeface="Symbol" panose="05050102010706020507" pitchFamily="18" charset="2"/>
                  </a:rPr>
                  <a:t>sebab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+ </a:t>
                </a:r>
                <a:r>
                  <a:rPr lang="en-US" dirty="0"/>
                  <a:t>sin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= 1) 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dirty="0" err="1">
                    <a:sym typeface="Symbol" panose="05050102010706020507" pitchFamily="18" charset="2"/>
                  </a:rPr>
                  <a:t>Jadi</a:t>
                </a:r>
                <a:r>
                  <a:rPr lang="en-US" dirty="0">
                    <a:sym typeface="Symbol" panose="05050102010706020507" pitchFamily="18" charset="2"/>
                  </a:rPr>
                  <a:t>,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</m:oMath>
                </a14:m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05BF7-94F2-482A-8A2E-ED5096CD1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2000"/>
                <a:ext cx="10515600" cy="5414963"/>
              </a:xfrm>
              <a:blipFill>
                <a:blip r:embed="rId2"/>
                <a:stretch>
                  <a:fillRect l="-1043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773DA-3981-46B1-AC9F-16C1A68E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4BB30-684F-4CE2-9B8B-68F7C533E903}"/>
              </a:ext>
            </a:extLst>
          </p:cNvPr>
          <p:cNvSpPr/>
          <p:nvPr/>
        </p:nvSpPr>
        <p:spPr>
          <a:xfrm>
            <a:off x="3082570" y="4726379"/>
            <a:ext cx="2866968" cy="7362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302D1-22D9-4FE7-A9F5-E2555F7CF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6894"/>
                <a:ext cx="10515600" cy="56794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 </a:t>
                </a:r>
                <a:r>
                  <a:rPr lang="en-US" dirty="0" err="1"/>
                  <a:t>Kemudian</a:t>
                </a:r>
                <a:r>
                  <a:rPr lang="en-US" dirty="0"/>
                  <a:t>,</a:t>
                </a:r>
              </a:p>
              <a:p>
                <a:pPr marL="914400" lvl="2" indent="0">
                  <a:buNone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i="1" dirty="0"/>
                  <a:t>ab</a:t>
                </a:r>
                <a:r>
                  <a:rPr lang="en-US" sz="2800" dirty="0"/>
                  <a:t> =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 </a:t>
                </a:r>
              </a:p>
              <a:p>
                <a:pPr marL="914400" lvl="2" indent="0">
                  <a:buNone/>
                </a:pPr>
                <a:r>
                  <a:rPr lang="en-US" sz="2800" i="1" dirty="0"/>
                  <a:t> </a:t>
                </a:r>
                <a:r>
                  <a:rPr lang="en-US" sz="2800" i="1" dirty="0" err="1"/>
                  <a:t>ba</a:t>
                </a:r>
                <a:r>
                  <a:rPr lang="en-US" sz="2800" dirty="0"/>
                  <a:t> = </a:t>
                </a:r>
                <a:r>
                  <a:rPr lang="en-US" sz="2800" i="1" dirty="0"/>
                  <a:t>b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a </a:t>
                </a:r>
                <a:r>
                  <a:rPr lang="en-US" sz="2800" dirty="0">
                    <a:sym typeface="Symbol" panose="05050102010706020507" pitchFamily="18" charset="2"/>
                  </a:rPr>
                  <a:t>=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–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 </a:t>
                </a:r>
              </a:p>
              <a:p>
                <a:pPr marL="914400" lvl="2" indent="0">
                  <a:buNone/>
                </a:pPr>
                <a:r>
                  <a:rPr lang="en-US" sz="2800" i="1" dirty="0"/>
                  <a:t> ab</a:t>
                </a:r>
                <a:r>
                  <a:rPr lang="en-US" sz="2800" dirty="0"/>
                  <a:t> – </a:t>
                </a:r>
                <a:r>
                  <a:rPr lang="en-US" sz="2800" i="1" dirty="0" err="1"/>
                  <a:t>ba</a:t>
                </a:r>
                <a:r>
                  <a:rPr lang="en-US" sz="2800" i="1" dirty="0"/>
                  <a:t> </a:t>
                </a:r>
                <a:r>
                  <a:rPr lang="en-US" sz="2800" dirty="0"/>
                  <a:t> =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–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–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914400" lvl="2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                =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+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= 2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914400" lvl="2" indent="0">
                  <a:buNone/>
                </a:pPr>
                <a:r>
                  <a:rPr lang="en-US" sz="2800" dirty="0" err="1">
                    <a:sym typeface="Symbol" panose="05050102010706020507" pitchFamily="18" charset="2"/>
                  </a:rPr>
                  <a:t>Jadi</a:t>
                </a:r>
                <a:r>
                  <a:rPr lang="en-US" sz="2800" dirty="0">
                    <a:sym typeface="Symbol" panose="05050102010706020507" pitchFamily="18" charset="2"/>
                  </a:rPr>
                  <a:t>,  </a:t>
                </a:r>
              </a:p>
              <a:p>
                <a:pPr marL="914400" lvl="2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(</a:t>
                </a:r>
                <a:r>
                  <a:rPr lang="en-US" sz="2800" i="1" dirty="0"/>
                  <a:t>ab</a:t>
                </a:r>
                <a:r>
                  <a:rPr lang="en-US" sz="2800" dirty="0"/>
                  <a:t> – </a:t>
                </a:r>
                <a:r>
                  <a:rPr lang="en-US" sz="2800" i="1" dirty="0" err="1"/>
                  <a:t>ba</a:t>
                </a:r>
                <a:r>
                  <a:rPr lang="en-US" sz="2800" dirty="0"/>
                  <a:t>)</a:t>
                </a:r>
              </a:p>
              <a:p>
                <a:pPr marL="457200" lvl="2" indent="-457200"/>
                <a:endParaRPr lang="en-US" sz="2800" dirty="0"/>
              </a:p>
              <a:p>
                <a:pPr marL="457200" lvl="2" indent="-457200"/>
                <a:r>
                  <a:rPr lang="en-US" sz="2800" dirty="0" err="1"/>
                  <a:t>Selanjutnya</a:t>
                </a:r>
                <a:r>
                  <a:rPr lang="en-US" sz="2800" dirty="0"/>
                  <a:t>, </a:t>
                </a:r>
              </a:p>
              <a:p>
                <a:pPr marL="914400" lvl="2" indent="0">
                  <a:buNone/>
                </a:pPr>
                <a:r>
                  <a:rPr lang="en-US" sz="2800" i="1" dirty="0"/>
                  <a:t>ab</a:t>
                </a:r>
                <a:r>
                  <a:rPr lang="en-US" sz="2800" dirty="0"/>
                  <a:t> + </a:t>
                </a:r>
                <a:r>
                  <a:rPr lang="en-US" sz="2800" i="1" dirty="0" err="1"/>
                  <a:t>ba</a:t>
                </a:r>
                <a:r>
                  <a:rPr lang="en-US" sz="2800" i="1" dirty="0"/>
                  <a:t> </a:t>
                </a:r>
                <a:r>
                  <a:rPr lang="en-US" sz="2800" dirty="0"/>
                  <a:t> =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+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–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= 2(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) </a:t>
                </a:r>
              </a:p>
              <a:p>
                <a:pPr marL="914400" lvl="2" indent="-450850">
                  <a:buNone/>
                </a:pPr>
                <a:r>
                  <a:rPr lang="en-US" sz="2800" dirty="0" err="1">
                    <a:sym typeface="Symbol" panose="05050102010706020507" pitchFamily="18" charset="2"/>
                  </a:rPr>
                  <a:t>Jadi</a:t>
                </a:r>
                <a:r>
                  <a:rPr lang="en-US" sz="2800" dirty="0">
                    <a:sym typeface="Symbol" panose="05050102010706020507" pitchFamily="18" charset="2"/>
                  </a:rPr>
                  <a:t>,  </a:t>
                </a:r>
              </a:p>
              <a:p>
                <a:pPr marL="914400" lvl="2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(</a:t>
                </a:r>
                <a:r>
                  <a:rPr lang="en-US" sz="2800" i="1" dirty="0"/>
                  <a:t>ab</a:t>
                </a:r>
                <a:r>
                  <a:rPr lang="en-US" sz="2800" dirty="0"/>
                  <a:t> + </a:t>
                </a:r>
                <a:r>
                  <a:rPr lang="en-US" sz="2800" i="1" dirty="0" err="1"/>
                  <a:t>ba</a:t>
                </a:r>
                <a:r>
                  <a:rPr lang="en-US" sz="2800" dirty="0"/>
                  <a:t>)</a:t>
                </a:r>
              </a:p>
              <a:p>
                <a:pPr marL="457200" lvl="3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302D1-22D9-4FE7-A9F5-E2555F7CF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6894"/>
                <a:ext cx="10515600" cy="5679456"/>
              </a:xfrm>
              <a:blipFill>
                <a:blip r:embed="rId2"/>
                <a:stretch>
                  <a:fillRect l="-1043" t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0E3ED-C095-487B-A5AD-4FD0F34B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235D4-BC2A-46D9-9E65-F6489BE81B64}"/>
              </a:ext>
            </a:extLst>
          </p:cNvPr>
          <p:cNvSpPr/>
          <p:nvPr/>
        </p:nvSpPr>
        <p:spPr>
          <a:xfrm>
            <a:off x="2707573" y="2945081"/>
            <a:ext cx="3075709" cy="8520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9707C-E4F4-4303-BE75-603B861A0DA3}"/>
              </a:ext>
            </a:extLst>
          </p:cNvPr>
          <p:cNvSpPr/>
          <p:nvPr/>
        </p:nvSpPr>
        <p:spPr>
          <a:xfrm>
            <a:off x="2595681" y="5165766"/>
            <a:ext cx="3075709" cy="7362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8858</TotalTime>
  <Words>4335</Words>
  <Application>Microsoft Office PowerPoint</Application>
  <PresentationFormat>Widescreen</PresentationFormat>
  <Paragraphs>646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Office Theme</vt:lpstr>
      <vt:lpstr>Perkalian Geometri </vt:lpstr>
      <vt:lpstr>PowerPoint Presentation</vt:lpstr>
      <vt:lpstr>Perkalian Vektor</vt:lpstr>
      <vt:lpstr>Perkalian Geometri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Perkalian geometri vektor-vektor basis</vt:lpstr>
      <vt:lpstr>Soal Latihan dan Jawaban</vt:lpstr>
      <vt:lpstr>PowerPoint Presentation</vt:lpstr>
      <vt:lpstr>PowerPoint Presentation</vt:lpstr>
      <vt:lpstr>Sifat-sifat Imajiner Outer Product </vt:lpstr>
      <vt:lpstr>Pseduoscalar</vt:lpstr>
      <vt:lpstr>Rotasi dengan Pseudoscalar</vt:lpstr>
      <vt:lpstr>PowerPoint Presentation</vt:lpstr>
      <vt:lpstr>PowerPoint Presentation</vt:lpstr>
      <vt:lpstr>PowerPoint Presentation</vt:lpstr>
      <vt:lpstr>Hubungan antara vektor, bivector, dan bilangan kompleks</vt:lpstr>
      <vt:lpstr>PowerPoint Presentation</vt:lpstr>
      <vt:lpstr>PowerPoint Presentation</vt:lpstr>
      <vt:lpstr>Soal Latihan Mandiri</vt:lpstr>
      <vt:lpstr>PowerPoint Presentation</vt:lpstr>
      <vt:lpstr>Multivector </vt:lpstr>
      <vt:lpstr>Multivector di R2</vt:lpstr>
      <vt:lpstr>PowerPoint Presentation</vt:lpstr>
      <vt:lpstr>Rotasi Vektor di R2</vt:lpstr>
      <vt:lpstr>PowerPoint Presentation</vt:lpstr>
      <vt:lpstr>PowerPoint Presentation</vt:lpstr>
      <vt:lpstr>Latihan</vt:lpstr>
      <vt:lpstr>Trivector</vt:lpstr>
      <vt:lpstr>PowerPoint Presentation</vt:lpstr>
      <vt:lpstr>PowerPoint Presentation</vt:lpstr>
      <vt:lpstr>Pseudoscalar trivector satuan</vt:lpstr>
      <vt:lpstr>PowerPoint Presentation</vt:lpstr>
      <vt:lpstr>Latihan</vt:lpstr>
      <vt:lpstr>Perkalian vektor basis satuan standard di R3</vt:lpstr>
      <vt:lpstr>Perkalian vektor dengan bivector satuan di R3</vt:lpstr>
      <vt:lpstr>PowerPoint Presentation</vt:lpstr>
      <vt:lpstr>PowerPoint Presentation</vt:lpstr>
      <vt:lpstr>PowerPoint Presentation</vt:lpstr>
      <vt:lpstr>Latihan</vt:lpstr>
      <vt:lpstr>Perkalian vektor dan bivector di R3</vt:lpstr>
      <vt:lpstr>PowerPoint Presentation</vt:lpstr>
      <vt:lpstr>PowerPoint Presentation</vt:lpstr>
      <vt:lpstr>PowerPoint Presentation</vt:lpstr>
      <vt:lpstr>Perkalian bivector-bivector satuan di R3</vt:lpstr>
      <vt:lpstr>Perkalian vektor dan trivector di R3</vt:lpstr>
      <vt:lpstr>PowerPoint Presentation</vt:lpstr>
      <vt:lpstr>Perkalian bivector dan trivector di R3</vt:lpstr>
      <vt:lpstr>Ringkasan perkalian vektor di R3</vt:lpstr>
      <vt:lpstr>PowerPoint Presentation</vt:lpstr>
      <vt:lpstr>PowerPoint Presentation</vt:lpstr>
      <vt:lpstr>Balikan (inverse) vektor</vt:lpstr>
      <vt:lpstr>PowerPoint Presentation</vt:lpstr>
      <vt:lpstr>Operasi meet</vt:lpstr>
      <vt:lpstr>PowerPoint Presentation</vt:lpstr>
      <vt:lpstr>PowerPoint Presentation</vt:lpstr>
      <vt:lpstr>PowerPoint Presentation</vt:lpstr>
      <vt:lpstr>PowerPoint Presentation</vt:lpstr>
      <vt:lpstr>Latihan (Soal UAS 2019)</vt:lpstr>
      <vt:lpstr>PowerPoint Presentation</vt:lpstr>
      <vt:lpstr>PowerPoint Presentation</vt:lpstr>
      <vt:lpstr>Hubungan antara aljabar vektor dengan aljabar geometri</vt:lpstr>
      <vt:lpstr>Hubungan antara aljabar geometri dengan aljabar quaternion</vt:lpstr>
      <vt:lpstr>Hubungan antara outer product dan cross product</vt:lpstr>
      <vt:lpstr>PowerPoint Presentation</vt:lpstr>
      <vt:lpstr>PowerPoint Presentation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 di Ruang Euclidean (bagian 2)</dc:title>
  <dc:creator>Rinaldi Munir</dc:creator>
  <cp:lastModifiedBy>Rinaldi Munir</cp:lastModifiedBy>
  <cp:revision>579</cp:revision>
  <dcterms:created xsi:type="dcterms:W3CDTF">2020-09-19T08:47:06Z</dcterms:created>
  <dcterms:modified xsi:type="dcterms:W3CDTF">2022-11-29T01:18:03Z</dcterms:modified>
</cp:coreProperties>
</file>