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5" r:id="rId3"/>
    <p:sldId id="299" r:id="rId4"/>
    <p:sldId id="312" r:id="rId5"/>
    <p:sldId id="314" r:id="rId6"/>
    <p:sldId id="300" r:id="rId7"/>
    <p:sldId id="305" r:id="rId8"/>
    <p:sldId id="326" r:id="rId9"/>
    <p:sldId id="341" r:id="rId10"/>
    <p:sldId id="327" r:id="rId11"/>
    <p:sldId id="306" r:id="rId12"/>
    <p:sldId id="307" r:id="rId13"/>
    <p:sldId id="315" r:id="rId14"/>
    <p:sldId id="308" r:id="rId15"/>
    <p:sldId id="309" r:id="rId16"/>
    <p:sldId id="310" r:id="rId17"/>
    <p:sldId id="311" r:id="rId18"/>
    <p:sldId id="3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aldi Munir" initials="RM" lastIdx="1" clrIdx="0">
    <p:extLst>
      <p:ext uri="{19B8F6BF-5375-455C-9EA6-DF929625EA0E}">
        <p15:presenceInfo xmlns:p15="http://schemas.microsoft.com/office/powerpoint/2012/main" userId="S::rinaldi@office.itb.ac.id::0250d78b-f287-4f30-b22c-e6993933f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86" autoAdjust="0"/>
    <p:restoredTop sz="94660"/>
  </p:normalViewPr>
  <p:slideViewPr>
    <p:cSldViewPr snapToGrid="0">
      <p:cViewPr varScale="1">
        <p:scale>
          <a:sx n="63" d="100"/>
          <a:sy n="63" d="100"/>
        </p:scale>
        <p:origin x="3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1B41-0456-41F9-B030-AC8139DE18C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1333C-F46B-4B77-A695-4B81C60D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EB15B557-A684-73D7-1F7A-BAF108F857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782C3D6-D592-4DF0-A366-3268E8B72B26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DC82D773-9256-CF14-3CA5-C9ECBE0A7B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5E2771B-E94B-8B6C-42B7-C1B9E6F1B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B760F86-DFDF-60E5-0116-01DB4ED59B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4589E29-249B-4C2D-8C16-BB84B34D2570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22CED40F-3943-DFC8-5C79-5413859A17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931ED5CF-C6A1-B4E3-CDA8-E80A34B6D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37CD-CE78-4FCD-BCAB-C0F0F79A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4832E-F54A-4609-8D2B-9D0BE96B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B926-A790-4FE5-A1AA-D0CF387F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743-B54A-44BA-A288-511FD440633A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4C40-C62A-4836-8B97-AD69B4EF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AE4-19F9-496E-864F-5EE3DF08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F28B-1CF0-40BF-B92B-B20ED43C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E0D43-B1CF-4434-962E-6DEAEB567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0CF5-F3B3-4D10-930E-1B88DDB3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742-AAAF-4DB6-B1FB-A75BA6BEA262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EF53-4848-4F14-A22D-65021E5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D63D-CB56-4921-940B-0A525623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2F150-17FA-4B96-8E59-2D54BED7B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F0885-2ECA-4FE4-8CB2-5CA69466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764BB-F607-4999-9CD2-CAD86489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6755-F1D5-446E-84EC-B769D29C2F1E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E871-729A-435F-A427-AAC40AEE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64E3-3D36-4C83-AF32-E7CFB59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0BFA-B8A1-4F2D-9084-6C4FD6D7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5B39-E63F-47A9-A04A-D5C48EE1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97E2-A878-41C2-9F41-623D0FB3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8D5-85FD-4E5F-AF91-989B5BBE3886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6176-1C1C-4909-AD57-C6090B66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F866F-3874-4027-8136-D258DFF9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0A8B-C1D4-4069-822A-BE1EFECE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A7D5-1055-4D4A-8757-BE41C9AAD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04C6-8064-4BA0-A41A-1803CA99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55FE-8CA8-4F66-A287-6A03BDC77400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A181-E393-4639-90AF-319625C4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DC94-3126-4077-AFBF-1E23C4C6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230-68DF-4982-8C83-7D93DBC8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C013-4249-4FC9-A3C1-F8631DA8E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1C195-9880-4F52-AF5E-837F566D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A447-C6E7-48E3-8EC9-25EDDE9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D376-1FDB-44CA-8D9E-62E02C28FFB2}" type="datetime1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767D-FBEE-435F-A536-92F32FF5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E5766-3D29-4CA5-AF94-03B9F1FF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B810-235E-479D-81D2-1E0F1DD6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5716-C407-47CB-ADB2-485A2959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9DF2E-D4AA-4AA8-A29A-B478E5F58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7B1DB-1435-4747-BCF7-93DB496DC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AF528-B277-4374-9DAA-77DEAE5A2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4E5D4-A9A1-4FC8-B13B-8FFBE352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B93E-A9CA-4AEB-91D6-DC93088AF47A}" type="datetime1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A54C6-C0E3-463A-A234-87CE6221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3A467-8BB6-4A87-B219-6D2867A0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CC31-F7BF-42F3-9647-93F09F6E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6F97A-6916-4807-93CB-F0953545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C496-8F04-45ED-8AC7-AA067C67E5B0}" type="datetime1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A5416-48CB-4064-8DC4-FBAE3C3B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F1356-E64B-45CF-9714-A165A62C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8CD48-1A3B-4195-828B-22DD940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6FB5-E7D9-4073-B61A-5D9C5B894384}" type="datetime1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C7592-1A28-40CA-AC6B-043B5C2A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99571-51BA-462E-8F25-D111B2AE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76DB-6D14-418F-94F3-59B55795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FFD3-B798-4092-B882-8A35572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C2E3-DE42-468A-90E6-09AFF27E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712F8-3612-49F5-8D6C-083CA9ED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CD72-1CB4-40B0-BB8B-9626092F46D0}" type="datetime1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B86A6-4874-4746-B3E7-E5D9E8F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295CF-D0AD-444F-A970-F0088B2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8E7D-2038-44FE-AE61-170A8660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5A6E8-794C-4909-9F98-40B044B76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81D3B-1866-4307-A9CE-D0212345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6F73-16A7-4C87-8071-ABC3B887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0561-7287-4A5A-8239-C04835A34DBE}" type="datetime1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74D48-DA16-4437-989C-AB6C8A53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B6A5-E7D0-4126-8087-982BA588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F55D6-C563-4083-B332-E85CCB3B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1A43-E56E-45EE-A1D8-9D0736E0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6FEF-EC6E-4D2A-B198-16A7E0EE3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38EC-E453-4A86-8C56-4A886B450C85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0A32-AF53-49C6-9A89-AAF8E4A2B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C2AB-07D7-4BE9-861F-FB6F15CD9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epettoweb.laas.fr/hpp/pinocchio/doxygen-html/md_doc_c-maths_b-rigid-bodies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obotics.com/library/understanding-quaternion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041400"/>
            <a:ext cx="9966960" cy="2387600"/>
          </a:xfrm>
        </p:spPr>
        <p:txBody>
          <a:bodyPr>
            <a:normAutofit/>
          </a:bodyPr>
          <a:lstStyle/>
          <a:p>
            <a:r>
              <a:rPr lang="en-US" b="1" dirty="0" err="1"/>
              <a:t>Aljabar</a:t>
            </a:r>
            <a:r>
              <a:rPr lang="en-US" b="1" dirty="0"/>
              <a:t> Quaternion</a:t>
            </a:r>
            <a:br>
              <a:rPr lang="en-US" b="1" dirty="0"/>
            </a:b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240" y="3429000"/>
            <a:ext cx="9144000" cy="1655762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  <a:p>
            <a:r>
              <a:rPr lang="en-US" dirty="0"/>
              <a:t>Oleh: Rinaldi Munir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666240" y="5628640"/>
            <a:ext cx="9144000" cy="1010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  <a:p>
            <a:r>
              <a:rPr lang="en-US" b="1" dirty="0"/>
              <a:t>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4093801" y="406697"/>
            <a:ext cx="3712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Algeo</a:t>
            </a:r>
            <a:r>
              <a:rPr lang="en-US" sz="2400" b="1" dirty="0">
                <a:solidFill>
                  <a:srgbClr val="FF0000"/>
                </a:solidFill>
              </a:rPr>
              <a:t> #25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7503A-EB97-4796-AFCC-4F6CC94A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CA707-250C-0927-E8B8-657A6FC91C63}"/>
              </a:ext>
            </a:extLst>
          </p:cNvPr>
          <p:cNvSpPr txBox="1"/>
          <p:nvPr/>
        </p:nvSpPr>
        <p:spPr>
          <a:xfrm>
            <a:off x="9281619" y="2215456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(Bagian 2)</a:t>
            </a:r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Freeform 13">
            <a:extLst>
              <a:ext uri="{FF2B5EF4-FFF2-40B4-BE49-F238E27FC236}">
                <a16:creationId xmlns:a16="http://schemas.microsoft.com/office/drawing/2014/main" id="{2B49922D-394C-29A0-1265-2655CDEAE109}"/>
              </a:ext>
            </a:extLst>
          </p:cNvPr>
          <p:cNvSpPr>
            <a:spLocks/>
          </p:cNvSpPr>
          <p:nvPr/>
        </p:nvSpPr>
        <p:spPr bwMode="auto">
          <a:xfrm rot="19833690">
            <a:off x="4343400" y="2819400"/>
            <a:ext cx="1676400" cy="363538"/>
          </a:xfrm>
          <a:custGeom>
            <a:avLst/>
            <a:gdLst>
              <a:gd name="T0" fmla="*/ 2147483646 w 442"/>
              <a:gd name="T1" fmla="*/ 2147483646 h 576"/>
              <a:gd name="T2" fmla="*/ 2147483646 w 442"/>
              <a:gd name="T3" fmla="*/ 2147483646 h 576"/>
              <a:gd name="T4" fmla="*/ 2147483646 w 44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" h="576">
                <a:moveTo>
                  <a:pt x="350" y="453"/>
                </a:moveTo>
                <a:cubicBezTo>
                  <a:pt x="442" y="206"/>
                  <a:pt x="349" y="0"/>
                  <a:pt x="195" y="72"/>
                </a:cubicBezTo>
                <a:cubicBezTo>
                  <a:pt x="41" y="144"/>
                  <a:pt x="0" y="494"/>
                  <a:pt x="185" y="576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642FCDD-22CA-DF5A-8FED-DB4D14410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新細明體" panose="02020500000000000000" pitchFamily="18" charset="-120"/>
              </a:rPr>
              <a:t>Let’s do another one!</a:t>
            </a:r>
          </a:p>
        </p:txBody>
      </p:sp>
      <p:sp>
        <p:nvSpPr>
          <p:cNvPr id="32780" name="Line 12">
            <a:extLst>
              <a:ext uri="{FF2B5EF4-FFF2-40B4-BE49-F238E27FC236}">
                <a16:creationId xmlns:a16="http://schemas.microsoft.com/office/drawing/2014/main" id="{AFFD442A-E1A7-5050-E384-62E15D3100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8200" y="1981200"/>
            <a:ext cx="2514600" cy="464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72" name="Group 4">
            <a:extLst>
              <a:ext uri="{FF2B5EF4-FFF2-40B4-BE49-F238E27FC236}">
                <a16:creationId xmlns:a16="http://schemas.microsoft.com/office/drawing/2014/main" id="{CCEEB330-5220-7CEA-1268-371233728533}"/>
              </a:ext>
            </a:extLst>
          </p:cNvPr>
          <p:cNvGrpSpPr>
            <a:grpSpLocks/>
          </p:cNvGrpSpPr>
          <p:nvPr/>
        </p:nvGrpSpPr>
        <p:grpSpPr bwMode="auto">
          <a:xfrm>
            <a:off x="3429001" y="1371601"/>
            <a:ext cx="5872163" cy="5033963"/>
            <a:chOff x="1200" y="864"/>
            <a:chExt cx="3699" cy="3171"/>
          </a:xfrm>
        </p:grpSpPr>
        <p:sp>
          <p:nvSpPr>
            <p:cNvPr id="48140" name="Line 5">
              <a:extLst>
                <a:ext uri="{FF2B5EF4-FFF2-40B4-BE49-F238E27FC236}">
                  <a16:creationId xmlns:a16="http://schemas.microsoft.com/office/drawing/2014/main" id="{C8349817-E0E9-92D7-706D-C4739ED7BF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7" y="1362"/>
              <a:ext cx="2" cy="17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1" name="Line 6">
              <a:extLst>
                <a:ext uri="{FF2B5EF4-FFF2-40B4-BE49-F238E27FC236}">
                  <a16:creationId xmlns:a16="http://schemas.microsoft.com/office/drawing/2014/main" id="{A3E96519-6063-FA48-42AF-E241BF2B0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7" y="3140"/>
              <a:ext cx="1636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Line 7">
              <a:extLst>
                <a:ext uri="{FF2B5EF4-FFF2-40B4-BE49-F238E27FC236}">
                  <a16:creationId xmlns:a16="http://schemas.microsoft.com/office/drawing/2014/main" id="{DA8877F2-1A23-8A24-43E4-23E2D4CF33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9" y="3140"/>
              <a:ext cx="1388" cy="7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3" name="Text Box 8">
              <a:extLst>
                <a:ext uri="{FF2B5EF4-FFF2-40B4-BE49-F238E27FC236}">
                  <a16:creationId xmlns:a16="http://schemas.microsoft.com/office/drawing/2014/main" id="{0EDDEC06-4946-0A91-16FA-553AB87A8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" y="3282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48144" name="Text Box 9">
              <a:extLst>
                <a:ext uri="{FF2B5EF4-FFF2-40B4-BE49-F238E27FC236}">
                  <a16:creationId xmlns:a16="http://schemas.microsoft.com/office/drawing/2014/main" id="{9B33BEB8-DD46-567D-FB80-FE3BEFE28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5" y="86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48145" name="Text Box 10">
              <a:extLst>
                <a:ext uri="{FF2B5EF4-FFF2-40B4-BE49-F238E27FC236}">
                  <a16:creationId xmlns:a16="http://schemas.microsoft.com/office/drawing/2014/main" id="{3A2F965B-7803-DB5B-955B-EA364E62C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4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</a:p>
          </p:txBody>
        </p:sp>
      </p:grpSp>
      <p:sp>
        <p:nvSpPr>
          <p:cNvPr id="32779" name="Rectangle 11">
            <a:extLst>
              <a:ext uri="{FF2B5EF4-FFF2-40B4-BE49-F238E27FC236}">
                <a16:creationId xmlns:a16="http://schemas.microsoft.com/office/drawing/2014/main" id="{77A10A23-8801-0438-7DDB-6E0BE3AF2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4252914"/>
            <a:ext cx="1485900" cy="1362075"/>
          </a:xfrm>
          <a:prstGeom prst="rect">
            <a:avLst/>
          </a:prstGeom>
          <a:solidFill>
            <a:srgbClr val="00CCFF">
              <a:alpha val="9019"/>
            </a:srgbClr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300000" lon="1500000" rev="0"/>
            </a:camera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32783" name="Line 15">
            <a:extLst>
              <a:ext uri="{FF2B5EF4-FFF2-40B4-BE49-F238E27FC236}">
                <a16:creationId xmlns:a16="http://schemas.microsoft.com/office/drawing/2014/main" id="{5D353184-D117-53B9-830A-1DBF8A3A0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2800" y="4303713"/>
            <a:ext cx="4191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90" name="Group 22">
            <a:extLst>
              <a:ext uri="{FF2B5EF4-FFF2-40B4-BE49-F238E27FC236}">
                <a16:creationId xmlns:a16="http://schemas.microsoft.com/office/drawing/2014/main" id="{B04C8E0C-9BB9-D7C6-1141-AAE45EF05481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657600"/>
            <a:ext cx="2400300" cy="1906588"/>
            <a:chOff x="2592" y="2304"/>
            <a:chExt cx="1512" cy="1201"/>
          </a:xfrm>
        </p:grpSpPr>
        <p:sp>
          <p:nvSpPr>
            <p:cNvPr id="48137" name="Rectangle 19">
              <a:extLst>
                <a:ext uri="{FF2B5EF4-FFF2-40B4-BE49-F238E27FC236}">
                  <a16:creationId xmlns:a16="http://schemas.microsoft.com/office/drawing/2014/main" id="{6BBB3811-53B0-0A7B-9D3C-144AF471C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936" cy="858"/>
            </a:xfrm>
            <a:prstGeom prst="rect">
              <a:avLst/>
            </a:prstGeom>
            <a:solidFill>
              <a:srgbClr val="00CCFF">
                <a:alpha val="9019"/>
              </a:srgbClr>
            </a:solidFill>
            <a:ln w="9525">
              <a:miter lim="800000"/>
              <a:headEnd/>
              <a:tailEnd/>
            </a:ln>
            <a:effectLst/>
            <a:scene3d>
              <a:camera prst="legacyPerspectiveTopLeft">
                <a:rot lat="19199990" lon="18300000" rev="0"/>
              </a:camera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00CCFF"/>
              </a:extrusionClr>
              <a:contourClr>
                <a:srgbClr val="00C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48138" name="Line 20">
              <a:extLst>
                <a:ext uri="{FF2B5EF4-FFF2-40B4-BE49-F238E27FC236}">
                  <a16:creationId xmlns:a16="http://schemas.microsoft.com/office/drawing/2014/main" id="{A1642DA9-7C1C-CE8F-2A20-6DBBA5D3A3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400"/>
              <a:ext cx="100" cy="1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9" name="Line 21">
              <a:extLst>
                <a:ext uri="{FF2B5EF4-FFF2-40B4-BE49-F238E27FC236}">
                  <a16:creationId xmlns:a16="http://schemas.microsoft.com/office/drawing/2014/main" id="{415F3077-7B8A-C97E-8A44-3D790BE509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9" y="3375"/>
              <a:ext cx="65" cy="1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D254A-2934-4BDB-9A2F-804EAF1C76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880" y="870267"/>
                <a:ext cx="10911840" cy="548608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Contoh 3 (</a:t>
                </a:r>
                <a:r>
                  <a:rPr lang="en-US" sz="2400" b="1" dirty="0" err="1"/>
                  <a:t>Soal</a:t>
                </a:r>
                <a:r>
                  <a:rPr lang="en-US" sz="2400" b="1" dirty="0"/>
                  <a:t> UAS 2019):  </a:t>
                </a:r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sebuah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p</a:t>
                </a:r>
                <a:r>
                  <a:rPr lang="en-US" sz="2400" dirty="0"/>
                  <a:t> = 2</a:t>
                </a:r>
                <a:r>
                  <a:rPr lang="en-US" sz="2400" b="1" dirty="0"/>
                  <a:t>i</a:t>
                </a:r>
                <a:r>
                  <a:rPr lang="en-US" sz="2400" dirty="0"/>
                  <a:t> – 4</a:t>
                </a:r>
                <a:r>
                  <a:rPr lang="en-US" sz="2400" b="1" dirty="0"/>
                  <a:t>j</a:t>
                </a:r>
                <a:r>
                  <a:rPr lang="en-US" sz="2400" dirty="0"/>
                  <a:t> + 5</a:t>
                </a:r>
                <a:r>
                  <a:rPr lang="en-US" sz="2400" b="1" dirty="0"/>
                  <a:t>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diputar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berlawanan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arah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jarum</a:t>
                </a:r>
                <a:r>
                  <a:rPr lang="en-US" sz="2400" dirty="0"/>
                  <a:t> jam </a:t>
                </a:r>
                <a:r>
                  <a:rPr lang="en-US" sz="2400" dirty="0" err="1"/>
                  <a:t>sejauh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 = 120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sumbu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rotasinya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i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j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. </a:t>
                </a:r>
                <a:r>
                  <a:rPr lang="en-US" sz="2400" dirty="0" err="1">
                    <a:sym typeface="Symbol" panose="05050102010706020507" pitchFamily="18" charset="2"/>
                  </a:rPr>
                  <a:t>Tentukan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bayangannya</a:t>
                </a:r>
                <a:r>
                  <a:rPr lang="en-US" sz="2400" dirty="0">
                    <a:sym typeface="Symbol" panose="05050102010706020507" pitchFamily="18" charset="2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u="sng" dirty="0" err="1"/>
                  <a:t>Jawaban</a:t>
                </a:r>
                <a:r>
                  <a:rPr lang="en-US" sz="2400" dirty="0"/>
                  <a:t>: 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i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j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dirty="0" err="1">
                    <a:sym typeface="Symbol" panose="05050102010706020507" pitchFamily="18" charset="2"/>
                  </a:rPr>
                  <a:t>panjangnya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satuannya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(</a:t>
                </a:r>
                <a:r>
                  <a:rPr lang="en-US" sz="2400" b="1" dirty="0">
                    <a:sym typeface="Symbol" panose="05050102010706020507" pitchFamily="18" charset="2"/>
                  </a:rPr>
                  <a:t>i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j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)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p</a:t>
                </a:r>
                <a:r>
                  <a:rPr lang="en-US" sz="2400" dirty="0"/>
                  <a:t> = (2, –4, 5) = 2</a:t>
                </a:r>
                <a:r>
                  <a:rPr lang="en-US" sz="2400" b="1" dirty="0"/>
                  <a:t>i</a:t>
                </a:r>
                <a:r>
                  <a:rPr lang="en-US" sz="2400" dirty="0"/>
                  <a:t> – 4</a:t>
                </a:r>
                <a:r>
                  <a:rPr lang="en-US" sz="2400" b="1" dirty="0"/>
                  <a:t>j</a:t>
                </a:r>
                <a:r>
                  <a:rPr lang="en-US" sz="2400" dirty="0"/>
                  <a:t> + 5</a:t>
                </a:r>
                <a:r>
                  <a:rPr lang="en-US" sz="2400" b="1" dirty="0"/>
                  <a:t>k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Nyatakan</a:t>
                </a:r>
                <a:r>
                  <a:rPr lang="en-US" sz="2400" dirty="0"/>
                  <a:t> </a:t>
                </a:r>
                <a:r>
                  <a:rPr lang="en-US" sz="2400" b="1" dirty="0"/>
                  <a:t>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quaternion </a:t>
                </a:r>
                <a:r>
                  <a:rPr lang="en-US" sz="2400" dirty="0">
                    <a:sym typeface="Symbol" panose="05050102010706020507" pitchFamily="18" charset="2"/>
                  </a:rPr>
                  <a:t> </a:t>
                </a:r>
                <a:r>
                  <a:rPr lang="en-US" sz="2400" i="1" dirty="0">
                    <a:sym typeface="Symbol" panose="05050102010706020507" pitchFamily="18" charset="2"/>
                  </a:rPr>
                  <a:t>p</a:t>
                </a:r>
                <a:r>
                  <a:rPr lang="en-US" sz="2400" dirty="0">
                    <a:sym typeface="Symbol" panose="05050102010706020507" pitchFamily="18" charset="2"/>
                  </a:rPr>
                  <a:t> = 0 + 2</a:t>
                </a:r>
                <a:r>
                  <a:rPr lang="en-US" sz="2400" dirty="0"/>
                  <a:t>i – 4j + 5k</a:t>
                </a:r>
              </a:p>
              <a:p>
                <a:pPr marL="0" indent="0">
                  <a:buNone/>
                </a:pPr>
                <a:r>
                  <a:rPr lang="en-US" sz="2400" i="1" dirty="0"/>
                  <a:t>q</a:t>
                </a:r>
                <a:r>
                  <a:rPr lang="en-US" sz="2400" dirty="0"/>
                  <a:t> = cos(</a:t>
                </a:r>
                <a:r>
                  <a:rPr lang="en-US" sz="2400" dirty="0">
                    <a:sym typeface="Symbol" panose="05050102010706020507" pitchFamily="18" charset="2"/>
                  </a:rPr>
                  <a:t>/2) + sin</a:t>
                </a:r>
                <a:r>
                  <a:rPr lang="en-US" sz="2400" dirty="0"/>
                  <a:t>(</a:t>
                </a:r>
                <a:r>
                  <a:rPr lang="en-US" sz="2400" dirty="0">
                    <a:sym typeface="Symbol" panose="05050102010706020507" pitchFamily="18" charset="2"/>
                  </a:rPr>
                  <a:t>/2)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= cos 60 + sin 60(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(</a:t>
                </a:r>
                <a:r>
                  <a:rPr lang="en-US" sz="2400" dirty="0">
                    <a:sym typeface="Symbol" panose="05050102010706020507" pitchFamily="18" charset="2"/>
                  </a:rPr>
                  <a:t>i + j + k)) 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	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(</a:t>
                </a:r>
                <a:r>
                  <a:rPr lang="en-US" sz="2400" dirty="0">
                    <a:sym typeface="Symbol" panose="05050102010706020507" pitchFamily="18" charset="2"/>
                  </a:rPr>
                  <a:t>i + j + k</a:t>
                </a:r>
                <a:r>
                  <a:rPr lang="en-US" sz="2400" dirty="0"/>
                  <a:t>))  =  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(i + j + k) =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(1 +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+ j + k)  </a:t>
                </a:r>
              </a:p>
              <a:p>
                <a:pPr marL="0" indent="0">
                  <a:buNone/>
                </a:pPr>
                <a:r>
                  <a:rPr lang="en-US" sz="2400" i="1" dirty="0"/>
                  <a:t>q</a:t>
                </a:r>
                <a:r>
                  <a:rPr lang="en-US" sz="2400" baseline="30000" dirty="0"/>
                  <a:t>–1</a:t>
                </a:r>
                <a:r>
                  <a:rPr lang="en-US" sz="2400" dirty="0"/>
                  <a:t> = cos(</a:t>
                </a:r>
                <a:r>
                  <a:rPr lang="en-US" sz="2400" dirty="0">
                    <a:sym typeface="Symbol" panose="05050102010706020507" pitchFamily="18" charset="2"/>
                  </a:rPr>
                  <a:t>/2) – sin</a:t>
                </a:r>
                <a:r>
                  <a:rPr lang="en-US" sz="2400" dirty="0"/>
                  <a:t>(</a:t>
                </a:r>
                <a:r>
                  <a:rPr lang="en-US" sz="2400" dirty="0">
                    <a:sym typeface="Symbol" panose="05050102010706020507" pitchFamily="18" charset="2"/>
                  </a:rPr>
                  <a:t>/2)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= cos 60 – sin 60(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(</a:t>
                </a:r>
                <a:r>
                  <a:rPr lang="en-US" sz="2400" dirty="0">
                    <a:sym typeface="Symbol" panose="05050102010706020507" pitchFamily="18" charset="2"/>
                  </a:rPr>
                  <a:t>i + j + k))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	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 –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(</a:t>
                </a:r>
                <a:r>
                  <a:rPr lang="en-US" sz="2400" dirty="0">
                    <a:sym typeface="Symbol" panose="05050102010706020507" pitchFamily="18" charset="2"/>
                  </a:rPr>
                  <a:t>i + j + k)) </a:t>
                </a:r>
                <a:r>
                  <a:rPr lang="en-US" sz="2400" dirty="0"/>
                  <a:t>= 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(1 –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– j – k)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D254A-2934-4BDB-9A2F-804EAF1C76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880" y="870267"/>
                <a:ext cx="10911840" cy="5486083"/>
              </a:xfrm>
              <a:blipFill>
                <a:blip r:embed="rId2"/>
                <a:stretch>
                  <a:fillRect l="-838" t="-2111" r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DA7D4-CA2E-49B5-885F-BB3607880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53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DD9651-CA77-49BA-9244-B0F2E03B99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0560"/>
                <a:ext cx="10515600" cy="56857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Bayangan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p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b="1" dirty="0"/>
                  <a:t>p’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>
                    <a:sym typeface="Symbol" panose="05050102010706020507" pitchFamily="18" charset="2"/>
                  </a:rPr>
                  <a:t> p</a:t>
                </a:r>
                <a:r>
                  <a:rPr lang="en-US" dirty="0">
                    <a:sym typeface="Symbol" panose="05050102010706020507" pitchFamily="18" charset="2"/>
                  </a:rPr>
                  <a:t>’ =  </a:t>
                </a:r>
                <a:r>
                  <a:rPr lang="en-US" i="1" dirty="0" err="1">
                    <a:sym typeface="Symbol" panose="05050102010706020507" pitchFamily="18" charset="2"/>
                  </a:rPr>
                  <a:t>q</a:t>
                </a:r>
                <a:r>
                  <a:rPr lang="en-US" b="1" dirty="0" err="1">
                    <a:sym typeface="Symbol" panose="05050102010706020507" pitchFamily="18" charset="2"/>
                  </a:rPr>
                  <a:t>p</a:t>
                </a:r>
                <a:r>
                  <a:rPr lang="en-US" i="1" dirty="0" err="1">
                    <a:sym typeface="Symbol" panose="05050102010706020507" pitchFamily="18" charset="2"/>
                  </a:rPr>
                  <a:t>q</a:t>
                </a:r>
                <a:r>
                  <a:rPr lang="en-US" baseline="30000" dirty="0">
                    <a:sym typeface="Symbol" panose="05050102010706020507" pitchFamily="18" charset="2"/>
                  </a:rPr>
                  <a:t>–1  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   </a:t>
                </a:r>
                <a:r>
                  <a:rPr lang="en-US" dirty="0" err="1">
                    <a:sym typeface="Symbol" panose="05050102010706020507" pitchFamily="18" charset="2"/>
                  </a:rPr>
                  <a:t>Dalam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bentuk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perkalian</a:t>
                </a:r>
                <a:r>
                  <a:rPr lang="en-US" dirty="0">
                    <a:sym typeface="Symbol" panose="05050102010706020507" pitchFamily="18" charset="2"/>
                  </a:rPr>
                  <a:t> quaternion: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</a:t>
                </a:r>
                <a:r>
                  <a:rPr lang="en-US" i="1" dirty="0">
                    <a:sym typeface="Symbol" panose="05050102010706020507" pitchFamily="18" charset="2"/>
                  </a:rPr>
                  <a:t>p</a:t>
                </a:r>
                <a:r>
                  <a:rPr lang="en-US" dirty="0">
                    <a:sym typeface="Symbol" panose="05050102010706020507" pitchFamily="18" charset="2"/>
                  </a:rPr>
                  <a:t>’ = </a:t>
                </a:r>
                <a:r>
                  <a:rPr lang="en-US" i="1" dirty="0" err="1">
                    <a:sym typeface="Symbol" panose="05050102010706020507" pitchFamily="18" charset="2"/>
                  </a:rPr>
                  <a:t>qpq</a:t>
                </a:r>
                <a:r>
                  <a:rPr lang="en-US" baseline="30000" dirty="0">
                    <a:sym typeface="Symbol" panose="05050102010706020507" pitchFamily="18" charset="2"/>
                  </a:rPr>
                  <a:t>–1 </a:t>
                </a:r>
                <a:r>
                  <a:rPr lang="en-US" dirty="0">
                    <a:sym typeface="Symbol" panose="05050102010706020507" pitchFamily="18" charset="2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(1 + </a:t>
                </a:r>
                <a:r>
                  <a:rPr lang="en-US" dirty="0" err="1"/>
                  <a:t>i</a:t>
                </a:r>
                <a:r>
                  <a:rPr lang="en-US" dirty="0"/>
                  <a:t> + j + k)(</a:t>
                </a:r>
                <a:r>
                  <a:rPr lang="en-US" dirty="0">
                    <a:sym typeface="Symbol" panose="05050102010706020507" pitchFamily="18" charset="2"/>
                  </a:rPr>
                  <a:t>0 + 2</a:t>
                </a:r>
                <a:r>
                  <a:rPr lang="en-US" dirty="0"/>
                  <a:t>i – 4j + 5k)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(1 – </a:t>
                </a:r>
                <a:r>
                  <a:rPr lang="en-US" dirty="0" err="1"/>
                  <a:t>i</a:t>
                </a:r>
                <a:r>
                  <a:rPr lang="en-US" dirty="0"/>
                  <a:t> – j – k)</a:t>
                </a:r>
              </a:p>
              <a:p>
                <a:pPr marL="0" indent="0">
                  <a:buNone/>
                </a:pPr>
                <a:r>
                  <a:rPr lang="en-US" dirty="0"/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(11i – 7j – k – 3)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(1 – i – j – k) </a:t>
                </a:r>
              </a:p>
              <a:p>
                <a:pPr marL="0" indent="0">
                  <a:buNone/>
                </a:pPr>
                <a:r>
                  <a:rPr lang="en-US" dirty="0"/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(20i + 8j – 16k + 0) </a:t>
                </a:r>
              </a:p>
              <a:p>
                <a:pPr marL="0" indent="0">
                  <a:buNone/>
                </a:pPr>
                <a:r>
                  <a:rPr lang="en-US" dirty="0"/>
                  <a:t>	    = 0 + 5i + j – 4k </a:t>
                </a:r>
              </a:p>
              <a:p>
                <a:pPr marL="0" indent="0"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, </a:t>
                </a:r>
                <a:r>
                  <a:rPr lang="en-US" b="1" dirty="0"/>
                  <a:t>p’</a:t>
                </a:r>
                <a:r>
                  <a:rPr lang="en-US" dirty="0"/>
                  <a:t> = (5, 1, –4 ) =  5</a:t>
                </a:r>
                <a:r>
                  <a:rPr lang="en-US" b="1" dirty="0"/>
                  <a:t>i </a:t>
                </a:r>
                <a:r>
                  <a:rPr lang="en-US" dirty="0"/>
                  <a:t>+ </a:t>
                </a:r>
                <a:r>
                  <a:rPr lang="en-US" b="1" dirty="0"/>
                  <a:t>j</a:t>
                </a:r>
                <a:r>
                  <a:rPr lang="en-US" dirty="0"/>
                  <a:t> – 4</a:t>
                </a:r>
                <a:r>
                  <a:rPr lang="en-US" b="1" dirty="0"/>
                  <a:t>k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DD9651-CA77-49BA-9244-B0F2E03B99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0560"/>
                <a:ext cx="10515600" cy="5685790"/>
              </a:xfrm>
              <a:blipFill>
                <a:blip r:embed="rId2"/>
                <a:stretch>
                  <a:fillRect l="-1217" t="-1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F5232-890F-4361-84F9-B065B663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19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AB8E96-77BF-EC8A-3E50-95E60884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A178B-ADF2-E7A5-6315-959A7E040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4" y="1161089"/>
            <a:ext cx="4974157" cy="3339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8EE8D6-895A-8113-CE88-A7A42A45132C}"/>
              </a:ext>
            </a:extLst>
          </p:cNvPr>
          <p:cNvSpPr txBox="1"/>
          <p:nvPr/>
        </p:nvSpPr>
        <p:spPr>
          <a:xfrm>
            <a:off x="1035356" y="4723120"/>
            <a:ext cx="4491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rotation around its diagonal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93BA121-D01E-BD00-2C3E-9C632CB9C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871" y="1161089"/>
            <a:ext cx="4524209" cy="34642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372588-ADBA-AA8B-27B4-766347E7F6BE}"/>
              </a:ext>
            </a:extLst>
          </p:cNvPr>
          <p:cNvSpPr txBox="1"/>
          <p:nvPr/>
        </p:nvSpPr>
        <p:spPr>
          <a:xfrm>
            <a:off x="7203440" y="4763840"/>
            <a:ext cx="335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Position and Landmark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0A1653-1A02-56D3-1531-17B0C09E836E}"/>
              </a:ext>
            </a:extLst>
          </p:cNvPr>
          <p:cNvSpPr txBox="1"/>
          <p:nvPr/>
        </p:nvSpPr>
        <p:spPr>
          <a:xfrm>
            <a:off x="1256858" y="6320704"/>
            <a:ext cx="996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https://gepettoweb.laas.fr/hpp/pinocchio/doxygen-html/md_doc_c-maths_b-rigid-bodies.html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15093-5538-81A6-F087-6ABA89E31CD8}"/>
              </a:ext>
            </a:extLst>
          </p:cNvPr>
          <p:cNvSpPr txBox="1"/>
          <p:nvPr/>
        </p:nvSpPr>
        <p:spPr>
          <a:xfrm>
            <a:off x="6529871" y="5406914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</a:t>
            </a:r>
            <a:r>
              <a:rPr lang="en-US" sz="2400" dirty="0"/>
              <a:t> = </a:t>
            </a:r>
            <a:r>
              <a:rPr lang="en-US" sz="2400" b="1" dirty="0" err="1"/>
              <a:t>i</a:t>
            </a:r>
            <a:r>
              <a:rPr lang="en-US" sz="2400" dirty="0"/>
              <a:t> + </a:t>
            </a:r>
            <a:r>
              <a:rPr lang="en-US" sz="2400" b="1" dirty="0"/>
              <a:t>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0C637F-2961-1265-6982-F903BAE3A2B5}"/>
              </a:ext>
            </a:extLst>
          </p:cNvPr>
          <p:cNvSpPr txBox="1"/>
          <p:nvPr/>
        </p:nvSpPr>
        <p:spPr>
          <a:xfrm>
            <a:off x="7795331" y="5349966"/>
            <a:ext cx="2477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putar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b="1" dirty="0">
                <a:solidFill>
                  <a:srgbClr val="FF0000"/>
                </a:solidFill>
              </a:rPr>
              <a:t>j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b="1" dirty="0">
                <a:solidFill>
                  <a:srgbClr val="FF0000"/>
                </a:solidFill>
              </a:rPr>
              <a:t>k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Sudut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putaran</a:t>
            </a:r>
            <a:r>
              <a:rPr lang="en-US" dirty="0">
                <a:solidFill>
                  <a:srgbClr val="FF0000"/>
                </a:solidFill>
              </a:rPr>
              <a:t> = 120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CF65C-CC34-5079-2A43-419E07528145}"/>
              </a:ext>
            </a:extLst>
          </p:cNvPr>
          <p:cNvSpPr txBox="1"/>
          <p:nvPr/>
        </p:nvSpPr>
        <p:spPr>
          <a:xfrm>
            <a:off x="10518494" y="5421596"/>
            <a:ext cx="1404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v’</a:t>
            </a:r>
            <a:r>
              <a:rPr lang="en-US" sz="2400" dirty="0"/>
              <a:t> = </a:t>
            </a:r>
            <a:r>
              <a:rPr lang="en-US" sz="2400" b="1" dirty="0" err="1"/>
              <a:t>i</a:t>
            </a:r>
            <a:r>
              <a:rPr lang="en-US" sz="2400" dirty="0"/>
              <a:t> + </a:t>
            </a:r>
            <a:r>
              <a:rPr lang="en-US" sz="2400" b="1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213474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A8D8-A09C-40D6-8021-BAD2EAA2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5C988-C1C6-47C8-9953-661A821C8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Soal</a:t>
            </a:r>
            <a:r>
              <a:rPr lang="en-US" dirty="0"/>
              <a:t> UAS 2015)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9A245-6658-4C8F-AB8C-E0CF287B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E706B-5E37-4C49-AC90-22BC1CDF2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02" y="2461826"/>
            <a:ext cx="10472098" cy="1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08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40C74-3648-406B-8653-FE42A478D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Quaternion di </a:t>
            </a:r>
            <a:r>
              <a:rPr lang="en-US" b="1" dirty="0" err="1"/>
              <a:t>dalam</a:t>
            </a:r>
            <a:r>
              <a:rPr lang="en-US" b="1" dirty="0"/>
              <a:t> Bahasa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6DBBD-B720-4BD5-A99E-1677FD539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690688"/>
            <a:ext cx="11104880" cy="489585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err="1"/>
              <a:t>Instalasi</a:t>
            </a:r>
            <a:r>
              <a:rPr lang="en-US" sz="2400" b="1" dirty="0"/>
              <a:t> </a:t>
            </a:r>
            <a:r>
              <a:rPr lang="en-US" sz="2400" b="1" dirty="0" err="1"/>
              <a:t>paket</a:t>
            </a:r>
            <a:r>
              <a:rPr lang="en-US" sz="2400" b="1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pyquaternion</a:t>
            </a:r>
            <a:r>
              <a:rPr lang="en-US" sz="2400" b="1" dirty="0"/>
              <a:t>: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pip install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pyquaternion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2400" dirty="0"/>
          </a:p>
          <a:p>
            <a:r>
              <a:rPr lang="en-US" sz="2400" b="1" dirty="0" err="1"/>
              <a:t>Gunakan</a:t>
            </a:r>
            <a:r>
              <a:rPr lang="en-US" sz="2400" b="1" dirty="0"/>
              <a:t> </a:t>
            </a:r>
            <a:r>
              <a:rPr lang="en-US" sz="2400" b="1" dirty="0" err="1"/>
              <a:t>paket</a:t>
            </a:r>
            <a:r>
              <a:rPr lang="en-US" sz="2400" b="1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pyquaternion</a:t>
            </a:r>
            <a:r>
              <a:rPr lang="en-US" sz="2400" b="1" dirty="0"/>
              <a:t>:  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pyquaternion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import Quaternion </a:t>
            </a:r>
          </a:p>
          <a:p>
            <a:pPr lvl="1"/>
            <a:endParaRPr lang="en-US" dirty="0"/>
          </a:p>
          <a:p>
            <a:pPr marL="173038" lvl="1" indent="-173038"/>
            <a:r>
              <a:rPr lang="en-US" b="1" dirty="0"/>
              <a:t>  </a:t>
            </a:r>
            <a:r>
              <a:rPr lang="en-US" b="1" dirty="0" err="1"/>
              <a:t>Buat</a:t>
            </a:r>
            <a:r>
              <a:rPr lang="en-US" b="1" dirty="0"/>
              <a:t> (</a:t>
            </a:r>
            <a:r>
              <a:rPr lang="en-US" b="1" i="1" dirty="0"/>
              <a:t>create</a:t>
            </a:r>
            <a:r>
              <a:rPr lang="en-US" b="1" dirty="0"/>
              <a:t>) </a:t>
            </a:r>
            <a:r>
              <a:rPr lang="en-US" b="1" dirty="0" err="1"/>
              <a:t>objek</a:t>
            </a:r>
            <a:r>
              <a:rPr lang="en-US" b="1" dirty="0"/>
              <a:t> quaternion, </a:t>
            </a: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b="1" dirty="0" err="1"/>
              <a:t>banyak</a:t>
            </a:r>
            <a:r>
              <a:rPr lang="en-US" b="1" dirty="0"/>
              <a:t> </a:t>
            </a:r>
            <a:r>
              <a:rPr lang="en-US" b="1" dirty="0" err="1"/>
              <a:t>cara</a:t>
            </a:r>
            <a:r>
              <a:rPr lang="en-US" b="1" dirty="0"/>
              <a:t>: 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q1 = Quaternion(scalar=1.0, vector=(0., 0., 0.))</a:t>
            </a:r>
          </a:p>
          <a:p>
            <a:pPr marL="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	q2 = Quaternion(scalar=1.0, vector=[0., 0., 0.])</a:t>
            </a:r>
          </a:p>
          <a:p>
            <a:pPr marL="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	q3 = Quaternion(scalar=1.0, vector=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([0., 0., 0.]))</a:t>
            </a:r>
          </a:p>
          <a:p>
            <a:pPr marL="0" lvl="1" indent="0">
              <a:buNone/>
            </a:pP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q4 = Quaternion([1., 0., 0., 0.])</a:t>
            </a:r>
          </a:p>
          <a:p>
            <a:pPr marL="0" lvl="1" indent="0">
              <a:buNone/>
            </a:pP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 	q5 = Quaternion((1., 0., 0., 0.))</a:t>
            </a:r>
          </a:p>
          <a:p>
            <a:pPr marL="0" lvl="1" indent="0">
              <a:buNone/>
            </a:pP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q6 = Quaternion(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([1.0, 0., 0., 0.]))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dirty="0"/>
              <a:t>    </a:t>
            </a:r>
            <a:r>
              <a:rPr lang="en-US" dirty="0" err="1"/>
              <a:t>Semuanya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quaternion: q = 1 + 0i + 0j + 0k	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E569-7869-4E6B-B8DE-5F5B08B8C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25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545A-02B0-4C3B-BEC1-0B67693E2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Hitung</a:t>
            </a:r>
            <a:r>
              <a:rPr lang="en-US" sz="2400" b="1" dirty="0"/>
              <a:t> </a:t>
            </a:r>
            <a:r>
              <a:rPr lang="en-US" sz="2400" b="1" dirty="0" err="1"/>
              <a:t>norma</a:t>
            </a:r>
            <a:r>
              <a:rPr lang="en-US" sz="2400" b="1" dirty="0"/>
              <a:t> (magnitude) quaternion </a:t>
            </a:r>
          </a:p>
          <a:p>
            <a:pPr marL="0" indent="0">
              <a:buNone/>
            </a:pPr>
            <a:r>
              <a:rPr lang="en-US" sz="2400" dirty="0"/>
              <a:t>        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q7 = Quaternion(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([1., 0., 0., 0.]))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(q7.norm)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1.0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(q7.magnitude)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1.0  </a:t>
            </a:r>
          </a:p>
          <a:p>
            <a:pPr marL="0" indent="0">
              <a:buNone/>
            </a:pPr>
            <a:endParaRPr lang="en-US" sz="2400" dirty="0">
              <a:latin typeface="+mj-lt"/>
              <a:cs typeface="Courier New" panose="02070309020205020404" pitchFamily="49" charset="0"/>
            </a:endParaRPr>
          </a:p>
          <a:p>
            <a:r>
              <a:rPr lang="en-US" sz="2400" b="1" dirty="0" err="1">
                <a:cs typeface="Courier New" panose="02070309020205020404" pitchFamily="49" charset="0"/>
              </a:rPr>
              <a:t>Hitung</a:t>
            </a:r>
            <a:r>
              <a:rPr lang="en-US" sz="2400" b="1" dirty="0"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cs typeface="Courier New" panose="02070309020205020404" pitchFamily="49" charset="0"/>
              </a:rPr>
              <a:t>balikan</a:t>
            </a:r>
            <a:r>
              <a:rPr lang="en-US" sz="2400" b="1" dirty="0">
                <a:cs typeface="Courier New" panose="02070309020205020404" pitchFamily="49" charset="0"/>
              </a:rPr>
              <a:t> (inverse) quaternion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(q7.inverse)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1.000 -0.000i -0.000j -0.000k </a:t>
            </a:r>
          </a:p>
          <a:p>
            <a:endParaRPr lang="en-US" sz="2200" b="1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01D9E-7213-4C10-A9EA-FB83996F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25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B5D76-75D7-4F1C-B14A-104665A0A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3440"/>
            <a:ext cx="10515600" cy="5323523"/>
          </a:xfrm>
        </p:spPr>
        <p:txBody>
          <a:bodyPr>
            <a:normAutofit/>
          </a:bodyPr>
          <a:lstStyle/>
          <a:p>
            <a:r>
              <a:rPr lang="en-US" sz="2400" b="1" dirty="0" err="1">
                <a:cs typeface="Courier New" panose="02070309020205020404" pitchFamily="49" charset="0"/>
              </a:rPr>
              <a:t>Hitung</a:t>
            </a:r>
            <a:r>
              <a:rPr lang="en-US" sz="2400" b="1" dirty="0">
                <a:cs typeface="Courier New" panose="02070309020205020404" pitchFamily="49" charset="0"/>
              </a:rPr>
              <a:t> </a:t>
            </a:r>
            <a:r>
              <a:rPr lang="en-US" sz="2400" b="1" i="1" dirty="0">
                <a:cs typeface="Courier New" panose="02070309020205020404" pitchFamily="49" charset="0"/>
              </a:rPr>
              <a:t>conjugate</a:t>
            </a:r>
            <a:r>
              <a:rPr lang="en-US" sz="2400" b="1" dirty="0">
                <a:cs typeface="Courier New" panose="02070309020205020404" pitchFamily="49" charset="0"/>
              </a:rPr>
              <a:t> quaternion 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	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(q7.inverse)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1.000 -0.000i -0.000j -0.000k</a:t>
            </a:r>
          </a:p>
          <a:p>
            <a:pPr marL="0" indent="0">
              <a:buNone/>
            </a:pPr>
            <a:r>
              <a:rPr lang="en-US" sz="2400" dirty="0"/>
              <a:t>  </a:t>
            </a:r>
          </a:p>
          <a:p>
            <a:r>
              <a:rPr lang="en-US" sz="2400" b="1" dirty="0" err="1"/>
              <a:t>Hitung</a:t>
            </a:r>
            <a:r>
              <a:rPr lang="en-US" sz="2400" b="1" dirty="0"/>
              <a:t> quaternion </a:t>
            </a:r>
            <a:r>
              <a:rPr lang="en-US" sz="2400" b="1" dirty="0" err="1"/>
              <a:t>satuan</a:t>
            </a:r>
            <a:r>
              <a:rPr lang="en-US" sz="2400" b="1" dirty="0"/>
              <a:t> (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menormalisasi</a:t>
            </a:r>
            <a:r>
              <a:rPr lang="en-US" sz="2400" b="1" dirty="0"/>
              <a:t> quaternion):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q8 = Quaternion(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([2.0, 1., 1., 1.]))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print(q8.normalised)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0.756 +0.378i +0.378j +0.378k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DC0AD-9A2F-4D94-8F95-B79E244A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98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12668-FC54-426E-A6CD-A2360B0C3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92" y="782750"/>
            <a:ext cx="10515600" cy="540506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program </a:t>
            </a:r>
            <a:r>
              <a:rPr lang="en-US" dirty="0" err="1"/>
              <a:t>rotasi</a:t>
            </a:r>
            <a:r>
              <a:rPr lang="en-US" dirty="0"/>
              <a:t> vector </a:t>
            </a:r>
            <a:r>
              <a:rPr lang="en-US" dirty="0" err="1"/>
              <a:t>dengan</a:t>
            </a:r>
            <a:r>
              <a:rPr lang="en-US" dirty="0"/>
              <a:t> quaternion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E92B7-F8D6-4839-885E-1B7DBF78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772D53-1FBE-4677-B44F-0DF2D2B6BF89}"/>
              </a:ext>
            </a:extLst>
          </p:cNvPr>
          <p:cNvSpPr/>
          <p:nvPr/>
        </p:nvSpPr>
        <p:spPr>
          <a:xfrm>
            <a:off x="286492" y="1607847"/>
            <a:ext cx="1169571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roslib</a:t>
            </a:r>
            <a:endParaRPr lang="en-US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roslib.load_manifest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7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tf</a:t>
            </a:r>
            <a:r>
              <a:rPr lang="en-US" sz="17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7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tf.transformations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*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7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we want to rotate the point using the x-axis ("roll")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rot=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quaternion_from_euler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numpy.pi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/4,0,0)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7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the object is located in the y=1. We use the format [</a:t>
            </a:r>
            <a:r>
              <a:rPr lang="en-US" sz="17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x,y,z,w</a:t>
            </a:r>
            <a:r>
              <a:rPr lang="en-US" sz="17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and w is </a:t>
            </a:r>
            <a:r>
              <a:rPr lang="en-US" sz="17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allways</a:t>
            </a:r>
            <a:r>
              <a:rPr lang="en-US" sz="17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 for </a:t>
            </a:r>
          </a:p>
          <a:p>
            <a:r>
              <a:rPr lang="en-US" sz="17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vectors</a:t>
            </a:r>
          </a:p>
          <a:p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= [0,1,0,0]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7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#now we apply the mathematical operation res=q*v*q'. We use this #function </a:t>
            </a:r>
          </a:p>
          <a:p>
            <a:r>
              <a:rPr lang="en-US" sz="17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#for multiplication but internally it is just a complex #multiplication #operation.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result=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quaternion_multiply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quaternion_multiply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(rot, 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quaternion_conjugate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(rot))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DCFB03-C06E-47FF-98A8-495DFE734573}"/>
              </a:ext>
            </a:extLst>
          </p:cNvPr>
          <p:cNvSpPr/>
          <p:nvPr/>
        </p:nvSpPr>
        <p:spPr>
          <a:xfrm>
            <a:off x="2496291" y="6096316"/>
            <a:ext cx="9580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:  https://geus.wordpress.com/2012/02/16/basic-rotations-with-quaternions/</a:t>
            </a:r>
          </a:p>
        </p:txBody>
      </p:sp>
    </p:spTree>
    <p:extLst>
      <p:ext uri="{BB962C8B-B14F-4D97-AF65-F5344CB8AC3E}">
        <p14:creationId xmlns:p14="http://schemas.microsoft.com/office/powerpoint/2010/main" val="82257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DC3C-C7BC-4C44-AAAF-07AC4C15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Sumber</a:t>
            </a:r>
            <a:r>
              <a:rPr lang="en-US" b="1" dirty="0"/>
              <a:t>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John Vince, </a:t>
            </a:r>
            <a:r>
              <a:rPr lang="en-US" i="1" dirty="0"/>
              <a:t>Geometric Algebra for Computer Graphics</a:t>
            </a:r>
            <a:r>
              <a:rPr lang="en-US" dirty="0"/>
              <a:t>. Springer. 2007 </a:t>
            </a:r>
          </a:p>
          <a:p>
            <a:pPr marL="0" indent="0">
              <a:buNone/>
            </a:pPr>
            <a:r>
              <a:rPr lang="en-US" i="1" dirty="0"/>
              <a:t>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F5921-AC98-4AC8-B93A-04020B34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1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F35A-E491-4945-8500-6D6C8FD2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Rotasi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Vektor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dengan</a:t>
            </a:r>
            <a:r>
              <a:rPr lang="en-US" b="1" dirty="0">
                <a:latin typeface="+mn-lt"/>
              </a:rPr>
              <a:t> Quaternion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DA35D-BAF2-45F7-B69B-1A5C57228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b="1" dirty="0"/>
              <a:t>p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di R</a:t>
            </a:r>
            <a:r>
              <a:rPr lang="en-US" sz="2400" baseline="30000" dirty="0"/>
              <a:t>3</a:t>
            </a:r>
          </a:p>
          <a:p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b="1" dirty="0"/>
              <a:t>p</a:t>
            </a:r>
            <a:r>
              <a:rPr lang="en-US" sz="2400" dirty="0"/>
              <a:t> </a:t>
            </a:r>
            <a:r>
              <a:rPr lang="en-US" sz="2400" dirty="0" err="1"/>
              <a:t>diputar</a:t>
            </a:r>
            <a:r>
              <a:rPr lang="en-US" sz="2400" dirty="0"/>
              <a:t> </a:t>
            </a:r>
            <a:r>
              <a:rPr lang="en-US" sz="2400" dirty="0" err="1"/>
              <a:t>sejauh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 </a:t>
            </a:r>
            <a:r>
              <a:rPr lang="en-US" sz="2400" dirty="0" err="1">
                <a:sym typeface="Symbol" panose="05050102010706020507" pitchFamily="18" charset="2"/>
              </a:rPr>
              <a:t>berlawanan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arah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jarum</a:t>
            </a:r>
            <a:r>
              <a:rPr lang="en-US" sz="2400" dirty="0">
                <a:sym typeface="Symbol" panose="05050102010706020507" pitchFamily="18" charset="2"/>
              </a:rPr>
              <a:t> jam </a:t>
            </a:r>
            <a:r>
              <a:rPr lang="en-US" sz="2400" dirty="0" err="1">
                <a:sym typeface="Symbol" panose="05050102010706020507" pitchFamily="18" charset="2"/>
              </a:rPr>
              <a:t>terhadap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sumbu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>
                <a:sym typeface="Symbol" panose="05050102010706020507" pitchFamily="18" charset="2"/>
              </a:rPr>
              <a:t>u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bayangannya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>
                <a:sym typeface="Symbol" panose="05050102010706020507" pitchFamily="18" charset="2"/>
              </a:rPr>
              <a:t>p</a:t>
            </a:r>
            <a:r>
              <a:rPr lang="en-US" sz="2400" dirty="0">
                <a:sym typeface="Symbol" panose="05050102010706020507" pitchFamily="18" charset="2"/>
              </a:rPr>
              <a:t>’, yang </a:t>
            </a:r>
            <a:r>
              <a:rPr lang="en-US" sz="2400" dirty="0" err="1">
                <a:sym typeface="Symbol" panose="05050102010706020507" pitchFamily="18" charset="2"/>
              </a:rPr>
              <a:t>dihitung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persamaan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400" dirty="0">
                <a:sym typeface="Symbol" panose="05050102010706020507" pitchFamily="18" charset="2"/>
              </a:rPr>
              <a:t>		</a:t>
            </a:r>
            <a:r>
              <a:rPr lang="en-US" sz="2400" b="1" dirty="0">
                <a:sym typeface="Symbol" panose="05050102010706020507" pitchFamily="18" charset="2"/>
              </a:rPr>
              <a:t>p</a:t>
            </a:r>
            <a:r>
              <a:rPr lang="en-US" sz="2400" dirty="0">
                <a:sym typeface="Symbol" panose="05050102010706020507" pitchFamily="18" charset="2"/>
              </a:rPr>
              <a:t>’ =  </a:t>
            </a:r>
            <a:r>
              <a:rPr lang="en-US" sz="2400" i="1" dirty="0" err="1">
                <a:sym typeface="Symbol" panose="05050102010706020507" pitchFamily="18" charset="2"/>
              </a:rPr>
              <a:t>q</a:t>
            </a:r>
            <a:r>
              <a:rPr lang="en-US" sz="2400" b="1" dirty="0" err="1">
                <a:sym typeface="Symbol" panose="05050102010706020507" pitchFamily="18" charset="2"/>
              </a:rPr>
              <a:t>p</a:t>
            </a:r>
            <a:r>
              <a:rPr lang="en-US" sz="2400" i="1" dirty="0" err="1">
                <a:sym typeface="Symbol" panose="05050102010706020507" pitchFamily="18" charset="2"/>
              </a:rPr>
              <a:t>q</a:t>
            </a:r>
            <a:r>
              <a:rPr lang="en-US" sz="2400" baseline="30000" dirty="0">
                <a:sym typeface="Symbol" panose="05050102010706020507" pitchFamily="18" charset="2"/>
              </a:rPr>
              <a:t>–1 </a:t>
            </a:r>
          </a:p>
          <a:p>
            <a:pPr marL="0" indent="0">
              <a:buNone/>
            </a:pPr>
            <a:r>
              <a:rPr lang="en-US" sz="2400" b="1" dirty="0">
                <a:sym typeface="Symbol" panose="05050102010706020507" pitchFamily="18" charset="2"/>
              </a:rPr>
              <a:t>  </a:t>
            </a:r>
            <a:r>
              <a:rPr lang="en-US" sz="2400" dirty="0">
                <a:sym typeface="Symbol" panose="05050102010706020507" pitchFamily="18" charset="2"/>
              </a:rPr>
              <a:t>yang </a:t>
            </a:r>
            <a:r>
              <a:rPr lang="en-US" sz="2400" dirty="0" err="1">
                <a:sym typeface="Symbol" panose="05050102010706020507" pitchFamily="18" charset="2"/>
              </a:rPr>
              <a:t>dalam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hal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ini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0A500-5582-4DE8-BF6E-191BFA688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9EDEB-9746-4236-9391-D088B1826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311" y="4374460"/>
            <a:ext cx="4296299" cy="23470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6D5848-C2B5-4588-9B4E-E2623C8CE31A}"/>
              </a:ext>
            </a:extLst>
          </p:cNvPr>
          <p:cNvSpPr/>
          <p:nvPr/>
        </p:nvSpPr>
        <p:spPr>
          <a:xfrm>
            <a:off x="2590800" y="3095943"/>
            <a:ext cx="1747520" cy="55114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143355-251C-4EB6-84BC-BEB0CB2CBB9A}"/>
                  </a:ext>
                </a:extLst>
              </p:cNvPr>
              <p:cNvSpPr txBox="1"/>
              <p:nvPr/>
            </p:nvSpPr>
            <p:spPr>
              <a:xfrm>
                <a:off x="7224721" y="4510227"/>
                <a:ext cx="3676840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satuan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u</a:t>
                </a:r>
                <a:r>
                  <a:rPr lang="en-US" sz="2400" dirty="0"/>
                  <a:t> = xi + </a:t>
                </a:r>
                <a:r>
                  <a:rPr lang="en-US" sz="2400" dirty="0" err="1"/>
                  <a:t>y</a:t>
                </a:r>
                <a:r>
                  <a:rPr lang="en-US" sz="2400" b="1" dirty="0" err="1"/>
                  <a:t>j</a:t>
                </a:r>
                <a:r>
                  <a:rPr lang="en-US" sz="2400" dirty="0"/>
                  <a:t> + </a:t>
                </a:r>
                <a:r>
                  <a:rPr lang="en-US" sz="2400" dirty="0" err="1"/>
                  <a:t>z</a:t>
                </a:r>
                <a:r>
                  <a:rPr lang="en-US" sz="2400" b="1" dirty="0" err="1"/>
                  <a:t>k</a:t>
                </a:r>
                <a:r>
                  <a:rPr lang="en-US" sz="2400" dirty="0"/>
                  <a:t> </a:t>
                </a:r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800"/>
                  </a:spcBef>
                  <a:spcAft>
                    <a:spcPts val="1800"/>
                  </a:spcAft>
                </a:pPr>
                <a:r>
                  <a:rPr lang="en-US" sz="2400" b="1" dirty="0"/>
                  <a:t>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/>
                  <a:t> = </a:t>
                </a:r>
                <a:r>
                  <a:rPr lang="en-US" sz="2400" i="1" dirty="0" err="1"/>
                  <a:t>x</a:t>
                </a:r>
                <a:r>
                  <a:rPr lang="en-US" sz="2400" dirty="0" err="1"/>
                  <a:t>’</a:t>
                </a:r>
                <a:r>
                  <a:rPr lang="en-US" sz="2400" b="1" dirty="0" err="1"/>
                  <a:t>i</a:t>
                </a:r>
                <a:r>
                  <a:rPr lang="en-US" sz="2400" dirty="0"/>
                  <a:t> + </a:t>
                </a:r>
                <a:r>
                  <a:rPr lang="en-US" sz="2400" i="1" dirty="0" err="1"/>
                  <a:t>y</a:t>
                </a:r>
                <a:r>
                  <a:rPr lang="en-US" sz="2400" dirty="0" err="1"/>
                  <a:t>’</a:t>
                </a:r>
                <a:r>
                  <a:rPr lang="en-US" sz="2400" b="1" dirty="0" err="1"/>
                  <a:t>j</a:t>
                </a:r>
                <a:r>
                  <a:rPr lang="en-US" sz="2400" dirty="0"/>
                  <a:t> + </a:t>
                </a:r>
                <a:r>
                  <a:rPr lang="en-US" sz="2400" i="1" dirty="0" err="1"/>
                  <a:t>z</a:t>
                </a:r>
                <a:r>
                  <a:rPr lang="en-US" sz="2400" dirty="0" err="1"/>
                  <a:t>’</a:t>
                </a:r>
                <a:r>
                  <a:rPr lang="en-US" sz="2400" b="1" dirty="0" err="1"/>
                  <a:t>k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dengan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/>
                  <a:t> = 1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143355-251C-4EB6-84BC-BEB0CB2CB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721" y="4510227"/>
                <a:ext cx="3676840" cy="2031325"/>
              </a:xfrm>
              <a:prstGeom prst="rect">
                <a:avLst/>
              </a:prstGeom>
              <a:blipFill>
                <a:blip r:embed="rId3"/>
                <a:stretch>
                  <a:fillRect l="-2488" t="-2402" b="-6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4">
            <a:extLst>
              <a:ext uri="{FF2B5EF4-FFF2-40B4-BE49-F238E27FC236}">
                <a16:creationId xmlns:a16="http://schemas.microsoft.com/office/drawing/2014/main" id="{8DA493D6-C966-4D91-946C-350EDF4253BC}"/>
              </a:ext>
            </a:extLst>
          </p:cNvPr>
          <p:cNvSpPr>
            <a:spLocks/>
          </p:cNvSpPr>
          <p:nvPr/>
        </p:nvSpPr>
        <p:spPr bwMode="auto">
          <a:xfrm rot="19833690">
            <a:off x="9889709" y="1415397"/>
            <a:ext cx="1676400" cy="363538"/>
          </a:xfrm>
          <a:custGeom>
            <a:avLst/>
            <a:gdLst>
              <a:gd name="T0" fmla="*/ 2147483646 w 442"/>
              <a:gd name="T1" fmla="*/ 2147483646 h 576"/>
              <a:gd name="T2" fmla="*/ 2147483646 w 442"/>
              <a:gd name="T3" fmla="*/ 2147483646 h 576"/>
              <a:gd name="T4" fmla="*/ 2147483646 w 44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" h="576">
                <a:moveTo>
                  <a:pt x="350" y="453"/>
                </a:moveTo>
                <a:cubicBezTo>
                  <a:pt x="442" y="206"/>
                  <a:pt x="349" y="0"/>
                  <a:pt x="195" y="72"/>
                </a:cubicBezTo>
                <a:cubicBezTo>
                  <a:pt x="41" y="144"/>
                  <a:pt x="0" y="494"/>
                  <a:pt x="185" y="576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339D8A84-5942-40EF-BFBA-DEAA7C6AD9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194509" y="577197"/>
            <a:ext cx="1500994" cy="26650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2CC9A43A-DC79-48D2-954C-B677835C72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03909" y="958197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70DD1AE3-8C46-4F4B-9B94-E91C626AC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764" y="957245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D780C474-2D17-47A0-AFD4-2560768D3A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951779" y="466838"/>
            <a:ext cx="488583" cy="230176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0288BE91-A670-47D2-8E7C-AA64EFA86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5641" y="229630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F2A302-49B6-4723-BCC4-EB5C8EDAB421}"/>
              </a:ext>
            </a:extLst>
          </p:cNvPr>
          <p:cNvSpPr/>
          <p:nvPr/>
        </p:nvSpPr>
        <p:spPr>
          <a:xfrm>
            <a:off x="10174426" y="1284289"/>
            <a:ext cx="34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274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11CB39-C943-4A20-A568-AF3949FA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742D73B-AEE0-4B55-8FE5-69B73F048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31" y="841439"/>
            <a:ext cx="7229258" cy="46264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C6136E-161D-47FB-8594-C5D3411A2A24}"/>
              </a:ext>
            </a:extLst>
          </p:cNvPr>
          <p:cNvSpPr/>
          <p:nvPr/>
        </p:nvSpPr>
        <p:spPr>
          <a:xfrm>
            <a:off x="3842031" y="5987018"/>
            <a:ext cx="7743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http://www.chrobotics.com/library/understanding-quaternions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580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52E724-7B20-922F-1F4D-B731871D7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C710E-D625-C6DF-CBA8-1A72406DB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34" y="788670"/>
            <a:ext cx="4733925" cy="476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2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66FB90-55D1-4EBE-90E3-37942919DC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63600"/>
                <a:ext cx="10515600" cy="53133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Contoh 2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sebuah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P(0, 1, 1),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p</a:t>
                </a:r>
                <a:r>
                  <a:rPr lang="en-US" sz="2400" dirty="0"/>
                  <a:t> = (0, 1, 1), </a:t>
                </a:r>
                <a:r>
                  <a:rPr lang="en-US" sz="2400" dirty="0" err="1"/>
                  <a:t>diputar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berlawanan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arah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jarum</a:t>
                </a:r>
                <a:r>
                  <a:rPr lang="en-US" sz="2400" dirty="0"/>
                  <a:t> jam </a:t>
                </a:r>
                <a:r>
                  <a:rPr lang="en-US" sz="2400" dirty="0" err="1"/>
                  <a:t>sejauh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 = </a:t>
                </a:r>
                <a:r>
                  <a:rPr lang="en-US" sz="2400" dirty="0"/>
                  <a:t>90</a:t>
                </a:r>
                <a:r>
                  <a:rPr lang="en-US" sz="2400" dirty="0">
                    <a:sym typeface="Symbol" panose="05050102010706020507" pitchFamily="18" charset="2"/>
                  </a:rPr>
                  <a:t>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sumbu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rotasinya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i="1" dirty="0">
                    <a:sym typeface="Symbol" panose="05050102010706020507" pitchFamily="18" charset="2"/>
                  </a:rPr>
                  <a:t>j</a:t>
                </a:r>
                <a:r>
                  <a:rPr lang="en-US" sz="2400" dirty="0">
                    <a:sym typeface="Symbol" panose="05050102010706020507" pitchFamily="18" charset="2"/>
                  </a:rPr>
                  <a:t>. </a:t>
                </a:r>
                <a:r>
                  <a:rPr lang="en-US" sz="2400" dirty="0" err="1">
                    <a:sym typeface="Symbol" panose="05050102010706020507" pitchFamily="18" charset="2"/>
                  </a:rPr>
                  <a:t>Tentukan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bayangannya</a:t>
                </a:r>
                <a:r>
                  <a:rPr 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u="sng" dirty="0" err="1">
                    <a:sym typeface="Symbol" panose="05050102010706020507" pitchFamily="18" charset="2"/>
                  </a:rPr>
                  <a:t>Jawaban</a:t>
                </a:r>
                <a:r>
                  <a:rPr lang="en-US" sz="2400" dirty="0">
                    <a:sym typeface="Symbol" panose="05050102010706020507" pitchFamily="18" charset="2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b="1" dirty="0">
                    <a:sym typeface="Symbol" panose="05050102010706020507" pitchFamily="18" charset="2"/>
                  </a:rPr>
                  <a:t>j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dirty="0" err="1">
                    <a:sym typeface="Symbol" panose="05050102010706020507" pitchFamily="18" charset="2"/>
                  </a:rPr>
                  <a:t>panjangnya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sama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satu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satuannya</a:t>
                </a:r>
                <a:r>
                  <a:rPr lang="en-US" sz="2400" dirty="0">
                    <a:sym typeface="Symbol" panose="05050102010706020507" pitchFamily="18" charset="2"/>
                  </a:rPr>
                  <a:t> juga </a:t>
                </a:r>
                <a:r>
                  <a:rPr lang="en-US" sz="2400" dirty="0" err="1">
                    <a:sym typeface="Symbol" panose="05050102010706020507" pitchFamily="18" charset="2"/>
                  </a:rPr>
                  <a:t>sama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yaitu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/>
                  <a:t> = </a:t>
                </a:r>
                <a:r>
                  <a:rPr lang="en-US" sz="2400" i="1" dirty="0"/>
                  <a:t>j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p</a:t>
                </a:r>
                <a:r>
                  <a:rPr lang="en-US" sz="2400" dirty="0"/>
                  <a:t> = (0, 1, 1) = 0</a:t>
                </a:r>
                <a:r>
                  <a:rPr lang="en-US" sz="2400" b="1" dirty="0"/>
                  <a:t>i</a:t>
                </a:r>
                <a:r>
                  <a:rPr lang="en-US" sz="2400" dirty="0"/>
                  <a:t> + </a:t>
                </a:r>
                <a:r>
                  <a:rPr lang="en-US" sz="2400" b="1" dirty="0"/>
                  <a:t>j</a:t>
                </a:r>
                <a:r>
                  <a:rPr lang="en-US" sz="2400" dirty="0"/>
                  <a:t> + </a:t>
                </a:r>
                <a:r>
                  <a:rPr lang="en-US" sz="2400" b="1" dirty="0"/>
                  <a:t>k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Nyatakan</a:t>
                </a:r>
                <a:r>
                  <a:rPr lang="en-US" sz="2400" dirty="0"/>
                  <a:t> </a:t>
                </a:r>
                <a:r>
                  <a:rPr lang="en-US" sz="2400" b="1" dirty="0"/>
                  <a:t>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quaternion </a:t>
                </a:r>
                <a:r>
                  <a:rPr lang="en-US" sz="2400" dirty="0">
                    <a:sym typeface="Symbol" panose="05050102010706020507" pitchFamily="18" charset="2"/>
                  </a:rPr>
                  <a:t> </a:t>
                </a:r>
                <a:r>
                  <a:rPr lang="en-US" sz="2400" i="1" dirty="0">
                    <a:sym typeface="Symbol" panose="05050102010706020507" pitchFamily="18" charset="2"/>
                  </a:rPr>
                  <a:t>p</a:t>
                </a:r>
                <a:r>
                  <a:rPr lang="en-US" sz="2400" dirty="0">
                    <a:sym typeface="Symbol" panose="05050102010706020507" pitchFamily="18" charset="2"/>
                  </a:rPr>
                  <a:t> = 0 + </a:t>
                </a:r>
                <a:r>
                  <a:rPr lang="en-US" sz="2400" dirty="0"/>
                  <a:t>0i + j + k</a:t>
                </a:r>
              </a:p>
              <a:p>
                <a:pPr marL="0" indent="0">
                  <a:buNone/>
                </a:pPr>
                <a:r>
                  <a:rPr lang="en-US" sz="2400" i="1" dirty="0"/>
                  <a:t>q</a:t>
                </a:r>
                <a:r>
                  <a:rPr lang="en-US" sz="2400" dirty="0"/>
                  <a:t> = cos(</a:t>
                </a:r>
                <a:r>
                  <a:rPr lang="en-US" sz="2400" dirty="0">
                    <a:sym typeface="Symbol" panose="05050102010706020507" pitchFamily="18" charset="2"/>
                  </a:rPr>
                  <a:t>/2) + sin</a:t>
                </a:r>
                <a:r>
                  <a:rPr lang="en-US" sz="2400" dirty="0"/>
                  <a:t>(</a:t>
                </a:r>
                <a:r>
                  <a:rPr lang="en-US" sz="2400" dirty="0">
                    <a:sym typeface="Symbol" panose="05050102010706020507" pitchFamily="18" charset="2"/>
                  </a:rPr>
                  <a:t>/2)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= cos 45 + sin 45(0i + j + 0k)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	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(0i + j + 0k)  = 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(1 + 0i + j + 0k) </a:t>
                </a:r>
              </a:p>
              <a:p>
                <a:pPr marL="0" indent="0">
                  <a:buNone/>
                </a:pPr>
                <a:r>
                  <a:rPr lang="en-US" sz="2400" i="1" dirty="0"/>
                  <a:t>q</a:t>
                </a:r>
                <a:r>
                  <a:rPr lang="en-US" sz="2400" baseline="30000" dirty="0"/>
                  <a:t>–1</a:t>
                </a:r>
                <a:r>
                  <a:rPr lang="en-US" sz="2400" dirty="0"/>
                  <a:t> = cos(</a:t>
                </a:r>
                <a:r>
                  <a:rPr lang="en-US" sz="2400" dirty="0">
                    <a:sym typeface="Symbol" panose="05050102010706020507" pitchFamily="18" charset="2"/>
                  </a:rPr>
                  <a:t>/2) – sin</a:t>
                </a:r>
                <a:r>
                  <a:rPr lang="en-US" sz="2400" dirty="0"/>
                  <a:t>(</a:t>
                </a:r>
                <a:r>
                  <a:rPr lang="en-US" sz="2400" dirty="0">
                    <a:sym typeface="Symbol" panose="05050102010706020507" pitchFamily="18" charset="2"/>
                  </a:rPr>
                  <a:t>/2)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= cos 45 – sin 45(0i + j + 0k)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	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 –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(0i + j + 0k)  = 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(1 – 0i – j – 0k) 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66FB90-55D1-4EBE-90E3-37942919D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63600"/>
                <a:ext cx="10515600" cy="5313363"/>
              </a:xfrm>
              <a:blipFill>
                <a:blip r:embed="rId2"/>
                <a:stretch>
                  <a:fillRect l="-928" t="-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DC237-C4B8-409B-977E-99B3B4EB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6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DD9651-CA77-49BA-9244-B0F2E03B99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0560"/>
                <a:ext cx="10515600" cy="568579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Bayangan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p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b="1" dirty="0"/>
                  <a:t>p’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>
                    <a:sym typeface="Symbol" panose="05050102010706020507" pitchFamily="18" charset="2"/>
                  </a:rPr>
                  <a:t> p</a:t>
                </a:r>
                <a:r>
                  <a:rPr lang="en-US" dirty="0">
                    <a:sym typeface="Symbol" panose="05050102010706020507" pitchFamily="18" charset="2"/>
                  </a:rPr>
                  <a:t>’ =  </a:t>
                </a:r>
                <a:r>
                  <a:rPr lang="en-US" i="1" dirty="0" err="1">
                    <a:sym typeface="Symbol" panose="05050102010706020507" pitchFamily="18" charset="2"/>
                  </a:rPr>
                  <a:t>q</a:t>
                </a:r>
                <a:r>
                  <a:rPr lang="en-US" b="1" dirty="0" err="1">
                    <a:sym typeface="Symbol" panose="05050102010706020507" pitchFamily="18" charset="2"/>
                  </a:rPr>
                  <a:t>p</a:t>
                </a:r>
                <a:r>
                  <a:rPr lang="en-US" i="1" dirty="0" err="1">
                    <a:sym typeface="Symbol" panose="05050102010706020507" pitchFamily="18" charset="2"/>
                  </a:rPr>
                  <a:t>q</a:t>
                </a:r>
                <a:r>
                  <a:rPr lang="en-US" baseline="30000" dirty="0">
                    <a:sym typeface="Symbol" panose="05050102010706020507" pitchFamily="18" charset="2"/>
                  </a:rPr>
                  <a:t>–1  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   </a:t>
                </a:r>
                <a:r>
                  <a:rPr lang="en-US" dirty="0" err="1">
                    <a:sym typeface="Symbol" panose="05050102010706020507" pitchFamily="18" charset="2"/>
                  </a:rPr>
                  <a:t>Dalam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bentuk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perkalian</a:t>
                </a:r>
                <a:r>
                  <a:rPr lang="en-US" dirty="0">
                    <a:sym typeface="Symbol" panose="05050102010706020507" pitchFamily="18" charset="2"/>
                  </a:rPr>
                  <a:t> quaternion: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</a:t>
                </a:r>
                <a:r>
                  <a:rPr lang="en-US" i="1" dirty="0">
                    <a:sym typeface="Symbol" panose="05050102010706020507" pitchFamily="18" charset="2"/>
                  </a:rPr>
                  <a:t>p</a:t>
                </a:r>
                <a:r>
                  <a:rPr lang="en-US" dirty="0">
                    <a:sym typeface="Symbol" panose="05050102010706020507" pitchFamily="18" charset="2"/>
                  </a:rPr>
                  <a:t>’ = </a:t>
                </a:r>
                <a:r>
                  <a:rPr lang="en-US" i="1" dirty="0" err="1">
                    <a:sym typeface="Symbol" panose="05050102010706020507" pitchFamily="18" charset="2"/>
                  </a:rPr>
                  <a:t>qpq</a:t>
                </a:r>
                <a:r>
                  <a:rPr lang="en-US" baseline="30000" dirty="0">
                    <a:sym typeface="Symbol" panose="05050102010706020507" pitchFamily="18" charset="2"/>
                  </a:rPr>
                  <a:t>–1 </a:t>
                </a:r>
                <a:r>
                  <a:rPr lang="en-US" dirty="0">
                    <a:sym typeface="Symbol" panose="05050102010706020507" pitchFamily="18" charset="2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(1 + 0i + j + 0k)</a:t>
                </a:r>
                <a:r>
                  <a:rPr lang="en-US" dirty="0">
                    <a:sym typeface="Symbol" panose="05050102010706020507" pitchFamily="18" charset="2"/>
                  </a:rPr>
                  <a:t>(0 + </a:t>
                </a:r>
                <a:r>
                  <a:rPr lang="en-US" dirty="0"/>
                  <a:t>0i + j + k)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(1 – 0i – j – 0k) </a:t>
                </a:r>
              </a:p>
              <a:p>
                <a:pPr marL="0" indent="0">
                  <a:buNone/>
                </a:pPr>
                <a:r>
                  <a:rPr lang="en-US" dirty="0"/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(–1   + </a:t>
                </a:r>
                <a:r>
                  <a:rPr lang="en-US" dirty="0" err="1"/>
                  <a:t>i</a:t>
                </a:r>
                <a:r>
                  <a:rPr lang="en-US" dirty="0"/>
                  <a:t> + j + k)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(1 – 0i – j – 0k) </a:t>
                </a:r>
              </a:p>
              <a:p>
                <a:pPr marL="0" indent="0">
                  <a:buNone/>
                </a:pPr>
                <a:r>
                  <a:rPr lang="en-US" dirty="0"/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(–1  + 1 + j + i + j + k  + </a:t>
                </a:r>
                <a:r>
                  <a:rPr lang="en-US" dirty="0" err="1"/>
                  <a:t>i</a:t>
                </a:r>
                <a:r>
                  <a:rPr lang="en-US" dirty="0"/>
                  <a:t> – k) </a:t>
                </a:r>
              </a:p>
              <a:p>
                <a:pPr marL="0" indent="0">
                  <a:buNone/>
                </a:pPr>
                <a:r>
                  <a:rPr lang="en-US" dirty="0"/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(0  + 2i + 2j + 0k)  </a:t>
                </a:r>
              </a:p>
              <a:p>
                <a:pPr marL="0" indent="0">
                  <a:buNone/>
                </a:pPr>
                <a:r>
                  <a:rPr lang="en-US" dirty="0"/>
                  <a:t>	    = 0 + </a:t>
                </a:r>
                <a:r>
                  <a:rPr lang="en-US" dirty="0" err="1"/>
                  <a:t>i</a:t>
                </a:r>
                <a:r>
                  <a:rPr lang="en-US" dirty="0"/>
                  <a:t> + j + 0k </a:t>
                </a:r>
              </a:p>
              <a:p>
                <a:pPr marL="0" indent="0"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, </a:t>
                </a:r>
                <a:r>
                  <a:rPr lang="en-US" b="1" dirty="0"/>
                  <a:t>p’</a:t>
                </a:r>
                <a:r>
                  <a:rPr lang="en-US" dirty="0"/>
                  <a:t> = (1, 1, 0) =  </a:t>
                </a:r>
                <a:r>
                  <a:rPr lang="en-US" b="1" dirty="0" err="1"/>
                  <a:t>i</a:t>
                </a:r>
                <a:r>
                  <a:rPr lang="en-US" b="1" dirty="0"/>
                  <a:t> </a:t>
                </a:r>
                <a:r>
                  <a:rPr lang="en-US" dirty="0"/>
                  <a:t>+ </a:t>
                </a:r>
                <a:r>
                  <a:rPr lang="en-US" b="1" dirty="0"/>
                  <a:t>j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DD9651-CA77-49BA-9244-B0F2E03B99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0560"/>
                <a:ext cx="10515600" cy="5685790"/>
              </a:xfrm>
              <a:blipFill>
                <a:blip r:embed="rId2"/>
                <a:stretch>
                  <a:fillRect l="-1217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F5232-890F-4361-84F9-B065B663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68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58E1ED9-7A4C-FBD1-F791-841F25117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新細明體" panose="02020500000000000000" pitchFamily="18" charset="-120"/>
              </a:rPr>
              <a:t>Let’s do rotation!</a:t>
            </a:r>
          </a:p>
        </p:txBody>
      </p:sp>
      <p:grpSp>
        <p:nvGrpSpPr>
          <p:cNvPr id="45059" name="Group 26">
            <a:extLst>
              <a:ext uri="{FF2B5EF4-FFF2-40B4-BE49-F238E27FC236}">
                <a16:creationId xmlns:a16="http://schemas.microsoft.com/office/drawing/2014/main" id="{ADF582C6-E45D-06FE-563F-8B0DEA858343}"/>
              </a:ext>
            </a:extLst>
          </p:cNvPr>
          <p:cNvGrpSpPr>
            <a:grpSpLocks/>
          </p:cNvGrpSpPr>
          <p:nvPr/>
        </p:nvGrpSpPr>
        <p:grpSpPr bwMode="auto">
          <a:xfrm>
            <a:off x="3429001" y="1371601"/>
            <a:ext cx="5872163" cy="5033963"/>
            <a:chOff x="1200" y="864"/>
            <a:chExt cx="3699" cy="3171"/>
          </a:xfrm>
        </p:grpSpPr>
        <p:sp>
          <p:nvSpPr>
            <p:cNvPr id="45067" name="Line 5">
              <a:extLst>
                <a:ext uri="{FF2B5EF4-FFF2-40B4-BE49-F238E27FC236}">
                  <a16:creationId xmlns:a16="http://schemas.microsoft.com/office/drawing/2014/main" id="{171DFEF9-3A5E-DECC-422E-C88F010A50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7" y="1362"/>
              <a:ext cx="2" cy="17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Line 6">
              <a:extLst>
                <a:ext uri="{FF2B5EF4-FFF2-40B4-BE49-F238E27FC236}">
                  <a16:creationId xmlns:a16="http://schemas.microsoft.com/office/drawing/2014/main" id="{862AB841-68D3-44F6-FE07-9A454E8B27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7" y="3140"/>
              <a:ext cx="1636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Line 7">
              <a:extLst>
                <a:ext uri="{FF2B5EF4-FFF2-40B4-BE49-F238E27FC236}">
                  <a16:creationId xmlns:a16="http://schemas.microsoft.com/office/drawing/2014/main" id="{28897305-7888-E3EC-43FF-1C3E9D8D52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9" y="3140"/>
              <a:ext cx="1388" cy="7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Text Box 8">
              <a:extLst>
                <a:ext uri="{FF2B5EF4-FFF2-40B4-BE49-F238E27FC236}">
                  <a16:creationId xmlns:a16="http://schemas.microsoft.com/office/drawing/2014/main" id="{BF781C30-3C8D-6C66-5149-4E9ED7BA07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" y="3282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45071" name="Text Box 9">
              <a:extLst>
                <a:ext uri="{FF2B5EF4-FFF2-40B4-BE49-F238E27FC236}">
                  <a16:creationId xmlns:a16="http://schemas.microsoft.com/office/drawing/2014/main" id="{59F2037F-B71A-BFE5-7C59-606166FDF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5" y="86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45072" name="Text Box 10">
              <a:extLst>
                <a:ext uri="{FF2B5EF4-FFF2-40B4-BE49-F238E27FC236}">
                  <a16:creationId xmlns:a16="http://schemas.microsoft.com/office/drawing/2014/main" id="{4DAD8549-22B4-D28D-663D-C29B0A5BE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4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</a:p>
          </p:txBody>
        </p:sp>
      </p:grpSp>
      <p:sp>
        <p:nvSpPr>
          <p:cNvPr id="31755" name="Freeform 11">
            <a:extLst>
              <a:ext uri="{FF2B5EF4-FFF2-40B4-BE49-F238E27FC236}">
                <a16:creationId xmlns:a16="http://schemas.microsoft.com/office/drawing/2014/main" id="{60B09257-B8EC-C32D-6B68-2ECEA0BCA92E}"/>
              </a:ext>
            </a:extLst>
          </p:cNvPr>
          <p:cNvSpPr>
            <a:spLocks/>
          </p:cNvSpPr>
          <p:nvPr/>
        </p:nvSpPr>
        <p:spPr bwMode="auto">
          <a:xfrm>
            <a:off x="7251701" y="4306889"/>
            <a:ext cx="1039813" cy="1354137"/>
          </a:xfrm>
          <a:custGeom>
            <a:avLst/>
            <a:gdLst>
              <a:gd name="T0" fmla="*/ 2147483646 w 442"/>
              <a:gd name="T1" fmla="*/ 2147483646 h 576"/>
              <a:gd name="T2" fmla="*/ 2147483646 w 442"/>
              <a:gd name="T3" fmla="*/ 2147483646 h 576"/>
              <a:gd name="T4" fmla="*/ 2147483646 w 44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" h="576">
                <a:moveTo>
                  <a:pt x="350" y="453"/>
                </a:moveTo>
                <a:cubicBezTo>
                  <a:pt x="442" y="206"/>
                  <a:pt x="349" y="0"/>
                  <a:pt x="195" y="72"/>
                </a:cubicBezTo>
                <a:cubicBezTo>
                  <a:pt x="41" y="144"/>
                  <a:pt x="0" y="494"/>
                  <a:pt x="185" y="57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Freeform 12">
            <a:extLst>
              <a:ext uri="{FF2B5EF4-FFF2-40B4-BE49-F238E27FC236}">
                <a16:creationId xmlns:a16="http://schemas.microsoft.com/office/drawing/2014/main" id="{891E3EE0-2FD7-F6E6-FF9C-933AA36A8EF1}"/>
              </a:ext>
            </a:extLst>
          </p:cNvPr>
          <p:cNvSpPr>
            <a:spLocks/>
          </p:cNvSpPr>
          <p:nvPr/>
        </p:nvSpPr>
        <p:spPr bwMode="auto">
          <a:xfrm>
            <a:off x="5257800" y="2667000"/>
            <a:ext cx="1676400" cy="363538"/>
          </a:xfrm>
          <a:custGeom>
            <a:avLst/>
            <a:gdLst>
              <a:gd name="T0" fmla="*/ 2147483646 w 442"/>
              <a:gd name="T1" fmla="*/ 2147483646 h 576"/>
              <a:gd name="T2" fmla="*/ 2147483646 w 442"/>
              <a:gd name="T3" fmla="*/ 2147483646 h 576"/>
              <a:gd name="T4" fmla="*/ 2147483646 w 44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" h="576">
                <a:moveTo>
                  <a:pt x="350" y="453"/>
                </a:moveTo>
                <a:cubicBezTo>
                  <a:pt x="442" y="206"/>
                  <a:pt x="349" y="0"/>
                  <a:pt x="195" y="72"/>
                </a:cubicBezTo>
                <a:cubicBezTo>
                  <a:pt x="41" y="144"/>
                  <a:pt x="0" y="494"/>
                  <a:pt x="185" y="57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Rectangle 13">
            <a:extLst>
              <a:ext uri="{FF2B5EF4-FFF2-40B4-BE49-F238E27FC236}">
                <a16:creationId xmlns:a16="http://schemas.microsoft.com/office/drawing/2014/main" id="{16A9F5B2-198C-7405-3BD4-0F4A2F0B7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0" y="4445000"/>
            <a:ext cx="914400" cy="838200"/>
          </a:xfrm>
          <a:prstGeom prst="rect">
            <a:avLst/>
          </a:prstGeom>
          <a:solidFill>
            <a:srgbClr val="00CCFF">
              <a:alpha val="9019"/>
            </a:srgbClr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300000" lon="150000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31763" name="Rectangle 19">
            <a:extLst>
              <a:ext uri="{FF2B5EF4-FFF2-40B4-BE49-F238E27FC236}">
                <a16:creationId xmlns:a16="http://schemas.microsoft.com/office/drawing/2014/main" id="{81B4C9D4-A079-C3D8-BD49-A543AC508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029200"/>
            <a:ext cx="914400" cy="838200"/>
          </a:xfrm>
          <a:prstGeom prst="rect">
            <a:avLst/>
          </a:prstGeom>
          <a:solidFill>
            <a:srgbClr val="00CCFF">
              <a:alpha val="9019"/>
            </a:srgbClr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2700000" lon="899994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31767" name="Rectangle 23">
            <a:extLst>
              <a:ext uri="{FF2B5EF4-FFF2-40B4-BE49-F238E27FC236}">
                <a16:creationId xmlns:a16="http://schemas.microsoft.com/office/drawing/2014/main" id="{329574A1-8E4F-B3CD-8A1D-65A70742A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852988"/>
            <a:ext cx="914400" cy="838200"/>
          </a:xfrm>
          <a:prstGeom prst="rect">
            <a:avLst/>
          </a:prstGeom>
          <a:solidFill>
            <a:srgbClr val="00CCFF">
              <a:alpha val="9019"/>
            </a:srgbClr>
          </a:solidFill>
          <a:ln w="9525">
            <a:miter lim="800000"/>
            <a:headEnd/>
            <a:tailEnd/>
          </a:ln>
          <a:effectLst/>
          <a:scene3d>
            <a:camera prst="legacyPerspectiveTop">
              <a:rot lat="3000000" lon="20099988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31768" name="Freeform 24">
            <a:extLst>
              <a:ext uri="{FF2B5EF4-FFF2-40B4-BE49-F238E27FC236}">
                <a16:creationId xmlns:a16="http://schemas.microsoft.com/office/drawing/2014/main" id="{1AB38D45-DFDE-EF23-0E6B-54619518C59F}"/>
              </a:ext>
            </a:extLst>
          </p:cNvPr>
          <p:cNvSpPr>
            <a:spLocks/>
          </p:cNvSpPr>
          <p:nvPr/>
        </p:nvSpPr>
        <p:spPr bwMode="auto">
          <a:xfrm>
            <a:off x="3810000" y="4876800"/>
            <a:ext cx="1295400" cy="1354138"/>
          </a:xfrm>
          <a:custGeom>
            <a:avLst/>
            <a:gdLst>
              <a:gd name="T0" fmla="*/ 2147483646 w 442"/>
              <a:gd name="T1" fmla="*/ 2147483646 h 576"/>
              <a:gd name="T2" fmla="*/ 2147483646 w 442"/>
              <a:gd name="T3" fmla="*/ 2147483646 h 576"/>
              <a:gd name="T4" fmla="*/ 2147483646 w 44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" h="576">
                <a:moveTo>
                  <a:pt x="350" y="453"/>
                </a:moveTo>
                <a:cubicBezTo>
                  <a:pt x="442" y="206"/>
                  <a:pt x="349" y="0"/>
                  <a:pt x="195" y="72"/>
                </a:cubicBezTo>
                <a:cubicBezTo>
                  <a:pt x="41" y="144"/>
                  <a:pt x="0" y="494"/>
                  <a:pt x="185" y="57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9" name="Rectangle 25">
            <a:extLst>
              <a:ext uri="{FF2B5EF4-FFF2-40B4-BE49-F238E27FC236}">
                <a16:creationId xmlns:a16="http://schemas.microsoft.com/office/drawing/2014/main" id="{E73F0DB8-10FA-5EAE-BE84-4C97A2F51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313" y="3937000"/>
            <a:ext cx="914400" cy="838200"/>
          </a:xfrm>
          <a:prstGeom prst="rect">
            <a:avLst/>
          </a:prstGeom>
          <a:solidFill>
            <a:srgbClr val="00CCFF">
              <a:alpha val="9019"/>
            </a:srgbClr>
          </a:solidFill>
          <a:ln w="9525">
            <a:miter lim="800000"/>
            <a:headEnd/>
            <a:tailEnd/>
          </a:ln>
          <a:effectLst/>
          <a:scene3d>
            <a:camera prst="legacyPerspectiveBottomLeft">
              <a:rot lat="20399988" lon="19799986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7A503-ACD3-3B5E-056D-954C81485244}"/>
              </a:ext>
            </a:extLst>
          </p:cNvPr>
          <p:cNvSpPr txBox="1"/>
          <p:nvPr/>
        </p:nvSpPr>
        <p:spPr>
          <a:xfrm>
            <a:off x="7421564" y="6338888"/>
            <a:ext cx="40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Jyun</a:t>
            </a:r>
            <a:r>
              <a:rPr lang="en-US" dirty="0">
                <a:solidFill>
                  <a:srgbClr val="FF0000"/>
                </a:solidFill>
              </a:rPr>
              <a:t>-Ming Chen, 3D-Kinematics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animBg="1"/>
      <p:bldP spid="31763" grpId="0" animBg="1"/>
      <p:bldP spid="31763" grpId="1" animBg="1"/>
      <p:bldP spid="31767" grpId="0" animBg="1"/>
      <p:bldP spid="31767" grpId="1" animBg="1"/>
      <p:bldP spid="317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8" name="Freeform 38">
            <a:extLst>
              <a:ext uri="{FF2B5EF4-FFF2-40B4-BE49-F238E27FC236}">
                <a16:creationId xmlns:a16="http://schemas.microsoft.com/office/drawing/2014/main" id="{5159327E-54B9-4938-177F-0154C6EEE2FC}"/>
              </a:ext>
            </a:extLst>
          </p:cNvPr>
          <p:cNvSpPr>
            <a:spLocks/>
          </p:cNvSpPr>
          <p:nvPr/>
        </p:nvSpPr>
        <p:spPr bwMode="auto">
          <a:xfrm>
            <a:off x="5257800" y="2667000"/>
            <a:ext cx="1676400" cy="363538"/>
          </a:xfrm>
          <a:custGeom>
            <a:avLst/>
            <a:gdLst>
              <a:gd name="T0" fmla="*/ 2147483646 w 442"/>
              <a:gd name="T1" fmla="*/ 2147483646 h 576"/>
              <a:gd name="T2" fmla="*/ 2147483646 w 442"/>
              <a:gd name="T3" fmla="*/ 2147483646 h 576"/>
              <a:gd name="T4" fmla="*/ 2147483646 w 44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" h="576">
                <a:moveTo>
                  <a:pt x="350" y="453"/>
                </a:moveTo>
                <a:cubicBezTo>
                  <a:pt x="442" y="206"/>
                  <a:pt x="349" y="0"/>
                  <a:pt x="195" y="72"/>
                </a:cubicBezTo>
                <a:cubicBezTo>
                  <a:pt x="41" y="144"/>
                  <a:pt x="0" y="494"/>
                  <a:pt x="185" y="57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603DB86A-A195-E0D1-EE8F-F98ECDB31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新細明體" panose="02020500000000000000" pitchFamily="18" charset="-120"/>
              </a:rPr>
              <a:t>Let’s do rotation!</a:t>
            </a:r>
          </a:p>
        </p:txBody>
      </p:sp>
      <p:grpSp>
        <p:nvGrpSpPr>
          <p:cNvPr id="47108" name="Group 29">
            <a:extLst>
              <a:ext uri="{FF2B5EF4-FFF2-40B4-BE49-F238E27FC236}">
                <a16:creationId xmlns:a16="http://schemas.microsoft.com/office/drawing/2014/main" id="{C5BE0561-0345-3253-0E05-769F05E15926}"/>
              </a:ext>
            </a:extLst>
          </p:cNvPr>
          <p:cNvGrpSpPr>
            <a:grpSpLocks/>
          </p:cNvGrpSpPr>
          <p:nvPr/>
        </p:nvGrpSpPr>
        <p:grpSpPr bwMode="auto">
          <a:xfrm>
            <a:off x="3276601" y="1371600"/>
            <a:ext cx="6024563" cy="5257800"/>
            <a:chOff x="1104" y="864"/>
            <a:chExt cx="3795" cy="3312"/>
          </a:xfrm>
        </p:grpSpPr>
        <p:sp>
          <p:nvSpPr>
            <p:cNvPr id="47136" name="Line 4">
              <a:extLst>
                <a:ext uri="{FF2B5EF4-FFF2-40B4-BE49-F238E27FC236}">
                  <a16:creationId xmlns:a16="http://schemas.microsoft.com/office/drawing/2014/main" id="{F78741BF-0F70-3C97-D847-1639ABFB42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7" y="1362"/>
              <a:ext cx="2" cy="17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Line 5">
              <a:extLst>
                <a:ext uri="{FF2B5EF4-FFF2-40B4-BE49-F238E27FC236}">
                  <a16:creationId xmlns:a16="http://schemas.microsoft.com/office/drawing/2014/main" id="{E0F51575-ECFA-0B04-3A53-92E738360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7" y="3140"/>
              <a:ext cx="1636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8" name="Line 6">
              <a:extLst>
                <a:ext uri="{FF2B5EF4-FFF2-40B4-BE49-F238E27FC236}">
                  <a16:creationId xmlns:a16="http://schemas.microsoft.com/office/drawing/2014/main" id="{8951BB91-4BE2-3605-40C4-3C51DD2699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46" y="3140"/>
              <a:ext cx="1351" cy="7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Text Box 7">
              <a:extLst>
                <a:ext uri="{FF2B5EF4-FFF2-40B4-BE49-F238E27FC236}">
                  <a16:creationId xmlns:a16="http://schemas.microsoft.com/office/drawing/2014/main" id="{61FAD6F0-5EB4-A31A-DF1F-B263941B99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" y="3282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47140" name="Text Box 8">
              <a:extLst>
                <a:ext uri="{FF2B5EF4-FFF2-40B4-BE49-F238E27FC236}">
                  <a16:creationId xmlns:a16="http://schemas.microsoft.com/office/drawing/2014/main" id="{D411F5A0-ACB8-6C84-2188-0EB91A82F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5" y="86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47141" name="Text Box 9">
              <a:extLst>
                <a:ext uri="{FF2B5EF4-FFF2-40B4-BE49-F238E27FC236}">
                  <a16:creationId xmlns:a16="http://schemas.microsoft.com/office/drawing/2014/main" id="{ED3F75C3-829C-76CA-191E-FD71BC6B21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885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</a:p>
          </p:txBody>
        </p:sp>
      </p:grpSp>
      <p:sp>
        <p:nvSpPr>
          <p:cNvPr id="30731" name="Freeform 11">
            <a:extLst>
              <a:ext uri="{FF2B5EF4-FFF2-40B4-BE49-F238E27FC236}">
                <a16:creationId xmlns:a16="http://schemas.microsoft.com/office/drawing/2014/main" id="{AC1AE947-192F-C88B-FBE5-F191F2867765}"/>
              </a:ext>
            </a:extLst>
          </p:cNvPr>
          <p:cNvSpPr>
            <a:spLocks/>
          </p:cNvSpPr>
          <p:nvPr/>
        </p:nvSpPr>
        <p:spPr bwMode="auto">
          <a:xfrm>
            <a:off x="7251701" y="4306889"/>
            <a:ext cx="1039813" cy="1354137"/>
          </a:xfrm>
          <a:custGeom>
            <a:avLst/>
            <a:gdLst>
              <a:gd name="T0" fmla="*/ 2147483646 w 442"/>
              <a:gd name="T1" fmla="*/ 2147483646 h 576"/>
              <a:gd name="T2" fmla="*/ 2147483646 w 442"/>
              <a:gd name="T3" fmla="*/ 2147483646 h 576"/>
              <a:gd name="T4" fmla="*/ 2147483646 w 44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" h="576">
                <a:moveTo>
                  <a:pt x="350" y="453"/>
                </a:moveTo>
                <a:cubicBezTo>
                  <a:pt x="442" y="206"/>
                  <a:pt x="349" y="0"/>
                  <a:pt x="195" y="72"/>
                </a:cubicBezTo>
                <a:cubicBezTo>
                  <a:pt x="41" y="144"/>
                  <a:pt x="0" y="494"/>
                  <a:pt x="185" y="57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8" name="Group 18">
            <a:extLst>
              <a:ext uri="{FF2B5EF4-FFF2-40B4-BE49-F238E27FC236}">
                <a16:creationId xmlns:a16="http://schemas.microsoft.com/office/drawing/2014/main" id="{AA97F59D-429D-EE33-0311-DB3E775C25D6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3290888"/>
            <a:ext cx="2161887" cy="2184400"/>
            <a:chOff x="2352" y="1920"/>
            <a:chExt cx="919" cy="929"/>
          </a:xfrm>
        </p:grpSpPr>
        <p:sp>
          <p:nvSpPr>
            <p:cNvPr id="47130" name="Line 12">
              <a:extLst>
                <a:ext uri="{FF2B5EF4-FFF2-40B4-BE49-F238E27FC236}">
                  <a16:creationId xmlns:a16="http://schemas.microsoft.com/office/drawing/2014/main" id="{32324DA8-5D71-950E-5BA2-90D362A5B6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2112"/>
              <a:ext cx="0" cy="52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13">
              <a:extLst>
                <a:ext uri="{FF2B5EF4-FFF2-40B4-BE49-F238E27FC236}">
                  <a16:creationId xmlns:a16="http://schemas.microsoft.com/office/drawing/2014/main" id="{ACCCB052-F1E4-9EEB-0C9D-D9EF27546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640"/>
              <a:ext cx="429" cy="65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14">
              <a:extLst>
                <a:ext uri="{FF2B5EF4-FFF2-40B4-BE49-F238E27FC236}">
                  <a16:creationId xmlns:a16="http://schemas.microsoft.com/office/drawing/2014/main" id="{858751E7-AE30-7D8C-8EAD-FC7C3FA47C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9" y="2640"/>
              <a:ext cx="373" cy="209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Text Box 15">
              <a:extLst>
                <a:ext uri="{FF2B5EF4-FFF2-40B4-BE49-F238E27FC236}">
                  <a16:creationId xmlns:a16="http://schemas.microsoft.com/office/drawing/2014/main" id="{5D648F2F-5014-190F-8BB6-A28A2C6D2F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1920"/>
              <a:ext cx="158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7134" name="Text Box 16">
              <a:extLst>
                <a:ext uri="{FF2B5EF4-FFF2-40B4-BE49-F238E27FC236}">
                  <a16:creationId xmlns:a16="http://schemas.microsoft.com/office/drawing/2014/main" id="{219D0E08-1CE4-3394-8C08-279DBD2D0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2448"/>
              <a:ext cx="15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7135" name="Text Box 17">
              <a:extLst>
                <a:ext uri="{FF2B5EF4-FFF2-40B4-BE49-F238E27FC236}">
                  <a16:creationId xmlns:a16="http://schemas.microsoft.com/office/drawing/2014/main" id="{AE17D8B8-846F-19DA-55B8-58B34457A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592"/>
              <a:ext cx="15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6699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0747" name="Group 27">
            <a:extLst>
              <a:ext uri="{FF2B5EF4-FFF2-40B4-BE49-F238E27FC236}">
                <a16:creationId xmlns:a16="http://schemas.microsoft.com/office/drawing/2014/main" id="{B65962BD-C9B1-A878-93ED-E5FD97FD3484}"/>
              </a:ext>
            </a:extLst>
          </p:cNvPr>
          <p:cNvGrpSpPr>
            <a:grpSpLocks/>
          </p:cNvGrpSpPr>
          <p:nvPr/>
        </p:nvGrpSpPr>
        <p:grpSpPr bwMode="auto">
          <a:xfrm>
            <a:off x="5139010" y="3312127"/>
            <a:ext cx="1876153" cy="2381630"/>
            <a:chOff x="2414" y="1929"/>
            <a:chExt cx="797" cy="1013"/>
          </a:xfrm>
        </p:grpSpPr>
        <p:sp>
          <p:nvSpPr>
            <p:cNvPr id="47124" name="Line 21">
              <a:extLst>
                <a:ext uri="{FF2B5EF4-FFF2-40B4-BE49-F238E27FC236}">
                  <a16:creationId xmlns:a16="http://schemas.microsoft.com/office/drawing/2014/main" id="{885A6166-B523-CE88-480A-0557FE6AE8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982981" flipV="1">
              <a:off x="2726" y="2131"/>
              <a:ext cx="0" cy="52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>
              <a:extLst>
                <a:ext uri="{FF2B5EF4-FFF2-40B4-BE49-F238E27FC236}">
                  <a16:creationId xmlns:a16="http://schemas.microsoft.com/office/drawing/2014/main" id="{5BE9C8BC-268E-1166-D2A5-3B322A3B5E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617019">
              <a:off x="2881" y="2539"/>
              <a:ext cx="330" cy="250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>
              <a:extLst>
                <a:ext uri="{FF2B5EF4-FFF2-40B4-BE49-F238E27FC236}">
                  <a16:creationId xmlns:a16="http://schemas.microsoft.com/office/drawing/2014/main" id="{754BF1C1-644F-30B0-8C4E-72BA0A04FA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982981" flipH="1">
              <a:off x="2540" y="2704"/>
              <a:ext cx="373" cy="209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Text Box 24">
              <a:extLst>
                <a:ext uri="{FF2B5EF4-FFF2-40B4-BE49-F238E27FC236}">
                  <a16:creationId xmlns:a16="http://schemas.microsoft.com/office/drawing/2014/main" id="{E79A513F-B909-8054-3EED-5D0BDBF19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82981">
              <a:off x="2536" y="1929"/>
              <a:ext cx="158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7128" name="Text Box 25">
              <a:extLst>
                <a:ext uri="{FF2B5EF4-FFF2-40B4-BE49-F238E27FC236}">
                  <a16:creationId xmlns:a16="http://schemas.microsoft.com/office/drawing/2014/main" id="{F8B499F3-D0CB-D4D4-9E6B-21206505B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82981">
              <a:off x="3033" y="2269"/>
              <a:ext cx="15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7129" name="Text Box 26">
              <a:extLst>
                <a:ext uri="{FF2B5EF4-FFF2-40B4-BE49-F238E27FC236}">
                  <a16:creationId xmlns:a16="http://schemas.microsoft.com/office/drawing/2014/main" id="{0ED64781-49A0-A8FB-043D-4C5D6B270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82981">
              <a:off x="2414" y="2746"/>
              <a:ext cx="15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6699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0757" name="Group 37">
            <a:extLst>
              <a:ext uri="{FF2B5EF4-FFF2-40B4-BE49-F238E27FC236}">
                <a16:creationId xmlns:a16="http://schemas.microsoft.com/office/drawing/2014/main" id="{286C7B21-41C8-9D77-2FED-E9F4DF50C3C4}"/>
              </a:ext>
            </a:extLst>
          </p:cNvPr>
          <p:cNvGrpSpPr>
            <a:grpSpLocks/>
          </p:cNvGrpSpPr>
          <p:nvPr/>
        </p:nvGrpSpPr>
        <p:grpSpPr bwMode="auto">
          <a:xfrm>
            <a:off x="5616576" y="3305175"/>
            <a:ext cx="1452563" cy="2470150"/>
            <a:chOff x="2578" y="2082"/>
            <a:chExt cx="915" cy="1556"/>
          </a:xfrm>
        </p:grpSpPr>
        <p:sp>
          <p:nvSpPr>
            <p:cNvPr id="47118" name="Line 31">
              <a:extLst>
                <a:ext uri="{FF2B5EF4-FFF2-40B4-BE49-F238E27FC236}">
                  <a16:creationId xmlns:a16="http://schemas.microsoft.com/office/drawing/2014/main" id="{2624BC5A-BA0F-7922-C962-AAE461383C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982981" flipV="1">
              <a:off x="2752" y="2425"/>
              <a:ext cx="226" cy="691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Line 32">
              <a:extLst>
                <a:ext uri="{FF2B5EF4-FFF2-40B4-BE49-F238E27FC236}">
                  <a16:creationId xmlns:a16="http://schemas.microsoft.com/office/drawing/2014/main" id="{1E3B5B5A-F673-0308-E673-79A170FD400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617019">
              <a:off x="2938" y="2987"/>
              <a:ext cx="555" cy="225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0" name="Line 33">
              <a:extLst>
                <a:ext uri="{FF2B5EF4-FFF2-40B4-BE49-F238E27FC236}">
                  <a16:creationId xmlns:a16="http://schemas.microsoft.com/office/drawing/2014/main" id="{1FFE1FE3-0237-3307-F0C2-5A9BA697570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982981" flipH="1">
              <a:off x="2709" y="3181"/>
              <a:ext cx="334" cy="457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Text Box 34">
              <a:extLst>
                <a:ext uri="{FF2B5EF4-FFF2-40B4-BE49-F238E27FC236}">
                  <a16:creationId xmlns:a16="http://schemas.microsoft.com/office/drawing/2014/main" id="{2194CE53-227F-6AEE-4129-FC2017D720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418428">
              <a:off x="2673" y="2082"/>
              <a:ext cx="2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7122" name="Text Box 35">
              <a:extLst>
                <a:ext uri="{FF2B5EF4-FFF2-40B4-BE49-F238E27FC236}">
                  <a16:creationId xmlns:a16="http://schemas.microsoft.com/office/drawing/2014/main" id="{D8BD3A24-C547-D62E-786B-36273D7AD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82981">
              <a:off x="3250" y="2562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7123" name="Text Box 36">
              <a:extLst>
                <a:ext uri="{FF2B5EF4-FFF2-40B4-BE49-F238E27FC236}">
                  <a16:creationId xmlns:a16="http://schemas.microsoft.com/office/drawing/2014/main" id="{0383573E-A705-4DB4-44FE-E2DCEEBC4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82981">
              <a:off x="2578" y="3330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6699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30759" name="Freeform 39">
            <a:extLst>
              <a:ext uri="{FF2B5EF4-FFF2-40B4-BE49-F238E27FC236}">
                <a16:creationId xmlns:a16="http://schemas.microsoft.com/office/drawing/2014/main" id="{5619FBF9-425B-76E3-965A-2C66C289130F}"/>
              </a:ext>
            </a:extLst>
          </p:cNvPr>
          <p:cNvSpPr>
            <a:spLocks/>
          </p:cNvSpPr>
          <p:nvPr/>
        </p:nvSpPr>
        <p:spPr bwMode="auto">
          <a:xfrm>
            <a:off x="5730876" y="3709988"/>
            <a:ext cx="390525" cy="195262"/>
          </a:xfrm>
          <a:custGeom>
            <a:avLst/>
            <a:gdLst>
              <a:gd name="T0" fmla="*/ 2147483646 w 246"/>
              <a:gd name="T1" fmla="*/ 2147483646 h 123"/>
              <a:gd name="T2" fmla="*/ 0 w 246"/>
              <a:gd name="T3" fmla="*/ 2147483646 h 12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6" h="123">
                <a:moveTo>
                  <a:pt x="246" y="8"/>
                </a:moveTo>
                <a:cubicBezTo>
                  <a:pt x="131" y="0"/>
                  <a:pt x="65" y="25"/>
                  <a:pt x="0" y="12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0" name="Freeform 40">
            <a:extLst>
              <a:ext uri="{FF2B5EF4-FFF2-40B4-BE49-F238E27FC236}">
                <a16:creationId xmlns:a16="http://schemas.microsoft.com/office/drawing/2014/main" id="{0012449F-017F-A476-E2B7-FB17C741A298}"/>
              </a:ext>
            </a:extLst>
          </p:cNvPr>
          <p:cNvSpPr>
            <a:spLocks/>
          </p:cNvSpPr>
          <p:nvPr/>
        </p:nvSpPr>
        <p:spPr bwMode="auto">
          <a:xfrm>
            <a:off x="5299076" y="5461000"/>
            <a:ext cx="250825" cy="247650"/>
          </a:xfrm>
          <a:custGeom>
            <a:avLst/>
            <a:gdLst>
              <a:gd name="T0" fmla="*/ 0 w 158"/>
              <a:gd name="T1" fmla="*/ 0 h 156"/>
              <a:gd name="T2" fmla="*/ 2147483646 w 158"/>
              <a:gd name="T3" fmla="*/ 2147483646 h 1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8" h="156">
                <a:moveTo>
                  <a:pt x="0" y="0"/>
                </a:moveTo>
                <a:cubicBezTo>
                  <a:pt x="25" y="82"/>
                  <a:pt x="74" y="156"/>
                  <a:pt x="158" y="1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1" name="Freeform 41">
            <a:extLst>
              <a:ext uri="{FF2B5EF4-FFF2-40B4-BE49-F238E27FC236}">
                <a16:creationId xmlns:a16="http://schemas.microsoft.com/office/drawing/2014/main" id="{F2AAC125-018A-C573-9E56-627B4BF41C4A}"/>
              </a:ext>
            </a:extLst>
          </p:cNvPr>
          <p:cNvSpPr>
            <a:spLocks/>
          </p:cNvSpPr>
          <p:nvPr/>
        </p:nvSpPr>
        <p:spPr bwMode="auto">
          <a:xfrm rot="12543277">
            <a:off x="5715000" y="3962401"/>
            <a:ext cx="228600" cy="119063"/>
          </a:xfrm>
          <a:custGeom>
            <a:avLst/>
            <a:gdLst>
              <a:gd name="T0" fmla="*/ 2147483646 w 246"/>
              <a:gd name="T1" fmla="*/ 2147483646 h 123"/>
              <a:gd name="T2" fmla="*/ 0 w 246"/>
              <a:gd name="T3" fmla="*/ 2147483646 h 12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6" h="123">
                <a:moveTo>
                  <a:pt x="246" y="8"/>
                </a:moveTo>
                <a:cubicBezTo>
                  <a:pt x="131" y="0"/>
                  <a:pt x="65" y="25"/>
                  <a:pt x="0" y="12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2" name="Freeform 42">
            <a:extLst>
              <a:ext uri="{FF2B5EF4-FFF2-40B4-BE49-F238E27FC236}">
                <a16:creationId xmlns:a16="http://schemas.microsoft.com/office/drawing/2014/main" id="{92E6B2CF-F065-0442-7065-C8B5E535337A}"/>
              </a:ext>
            </a:extLst>
          </p:cNvPr>
          <p:cNvSpPr>
            <a:spLocks/>
          </p:cNvSpPr>
          <p:nvPr/>
        </p:nvSpPr>
        <p:spPr bwMode="auto">
          <a:xfrm rot="20313136">
            <a:off x="5715000" y="5638800"/>
            <a:ext cx="304800" cy="152400"/>
          </a:xfrm>
          <a:custGeom>
            <a:avLst/>
            <a:gdLst>
              <a:gd name="T0" fmla="*/ 0 w 158"/>
              <a:gd name="T1" fmla="*/ 0 h 156"/>
              <a:gd name="T2" fmla="*/ 2147483646 w 158"/>
              <a:gd name="T3" fmla="*/ 2147483646 h 1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8" h="156">
                <a:moveTo>
                  <a:pt x="0" y="0"/>
                </a:moveTo>
                <a:cubicBezTo>
                  <a:pt x="25" y="82"/>
                  <a:pt x="74" y="156"/>
                  <a:pt x="158" y="1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3" name="Freeform 43">
            <a:extLst>
              <a:ext uri="{FF2B5EF4-FFF2-40B4-BE49-F238E27FC236}">
                <a16:creationId xmlns:a16="http://schemas.microsoft.com/office/drawing/2014/main" id="{71946ED7-C290-6A98-D87F-285F1A17A672}"/>
              </a:ext>
            </a:extLst>
          </p:cNvPr>
          <p:cNvSpPr>
            <a:spLocks/>
          </p:cNvSpPr>
          <p:nvPr/>
        </p:nvSpPr>
        <p:spPr bwMode="auto">
          <a:xfrm rot="11869252">
            <a:off x="7010401" y="4876800"/>
            <a:ext cx="174625" cy="228600"/>
          </a:xfrm>
          <a:custGeom>
            <a:avLst/>
            <a:gdLst>
              <a:gd name="T0" fmla="*/ 0 w 158"/>
              <a:gd name="T1" fmla="*/ 0 h 156"/>
              <a:gd name="T2" fmla="*/ 2147483646 w 158"/>
              <a:gd name="T3" fmla="*/ 2147483646 h 1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8" h="156">
                <a:moveTo>
                  <a:pt x="0" y="0"/>
                </a:moveTo>
                <a:cubicBezTo>
                  <a:pt x="25" y="82"/>
                  <a:pt x="74" y="156"/>
                  <a:pt x="158" y="1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oval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6713</TotalTime>
  <Words>1406</Words>
  <Application>Microsoft Office PowerPoint</Application>
  <PresentationFormat>Widescreen</PresentationFormat>
  <Paragraphs>162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Courier New</vt:lpstr>
      <vt:lpstr>Tahoma</vt:lpstr>
      <vt:lpstr>Times New Roman</vt:lpstr>
      <vt:lpstr>Office Theme</vt:lpstr>
      <vt:lpstr>Aljabar Quaternion </vt:lpstr>
      <vt:lpstr>PowerPoint Presentation</vt:lpstr>
      <vt:lpstr>Rotasi Vektor dengan Quaternion</vt:lpstr>
      <vt:lpstr>PowerPoint Presentation</vt:lpstr>
      <vt:lpstr>PowerPoint Presentation</vt:lpstr>
      <vt:lpstr>PowerPoint Presentation</vt:lpstr>
      <vt:lpstr>PowerPoint Presentation</vt:lpstr>
      <vt:lpstr>Let’s do rotation!</vt:lpstr>
      <vt:lpstr>Let’s do rotation!</vt:lpstr>
      <vt:lpstr>Let’s do another one!</vt:lpstr>
      <vt:lpstr>PowerPoint Presentation</vt:lpstr>
      <vt:lpstr>PowerPoint Presentation</vt:lpstr>
      <vt:lpstr>PowerPoint Presentation</vt:lpstr>
      <vt:lpstr>Latihan 2</vt:lpstr>
      <vt:lpstr>Quaternion di dalam Bahasa Python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Vektor di Ruang Euclidean (bagian 2)</dc:title>
  <dc:creator>Rinaldi Munir</dc:creator>
  <cp:lastModifiedBy>Rinaldi Munir</cp:lastModifiedBy>
  <cp:revision>446</cp:revision>
  <dcterms:created xsi:type="dcterms:W3CDTF">2020-09-19T08:47:06Z</dcterms:created>
  <dcterms:modified xsi:type="dcterms:W3CDTF">2022-11-22T01:37:36Z</dcterms:modified>
</cp:coreProperties>
</file>