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75" r:id="rId3"/>
    <p:sldId id="276" r:id="rId4"/>
    <p:sldId id="283" r:id="rId5"/>
    <p:sldId id="277" r:id="rId6"/>
    <p:sldId id="292" r:id="rId7"/>
    <p:sldId id="298" r:id="rId8"/>
    <p:sldId id="281" r:id="rId9"/>
    <p:sldId id="282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4" r:id="rId19"/>
    <p:sldId id="295" r:id="rId20"/>
    <p:sldId id="297" r:id="rId21"/>
    <p:sldId id="293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naldi Munir" initials="RM" lastIdx="1" clrIdx="0">
    <p:extLst>
      <p:ext uri="{19B8F6BF-5375-455C-9EA6-DF929625EA0E}">
        <p15:presenceInfo xmlns:p15="http://schemas.microsoft.com/office/powerpoint/2012/main" userId="S::rinaldi@office.itb.ac.id::0250d78b-f287-4f30-b22c-e6993933f5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81" autoAdjust="0"/>
    <p:restoredTop sz="93792" autoAdjust="0"/>
  </p:normalViewPr>
  <p:slideViewPr>
    <p:cSldViewPr snapToGrid="0">
      <p:cViewPr varScale="1">
        <p:scale>
          <a:sx n="59" d="100"/>
          <a:sy n="59" d="100"/>
        </p:scale>
        <p:origin x="5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01B41-0456-41F9-B030-AC8139DE18C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1333C-F46B-4B77-A695-4B81C60DD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0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637CD-CE78-4FCD-BCAB-C0F0F79A6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4832E-F54A-4609-8D2B-9D0BE96B2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CB926-A790-4FE5-A1AA-D0CF387F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D743-B54A-44BA-A288-511FD440633A}" type="datetime1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04C40-C62A-4836-8B97-AD69B4EF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AAAE4-19F9-496E-864F-5EE3DF08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DF28B-1CF0-40BF-B92B-B20ED43C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E0D43-B1CF-4434-962E-6DEAEB567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60CF5-F3B3-4D10-930E-1B88DDB3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7742-AAAF-4DB6-B1FB-A75BA6BEA262}" type="datetime1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BEF53-4848-4F14-A22D-65021E59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6D63D-CB56-4921-940B-0A5256234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2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2F150-17FA-4B96-8E59-2D54BED7B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F0885-2ECA-4FE4-8CB2-5CA694668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764BB-F607-4999-9CD2-CAD86489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6755-F1D5-446E-84EC-B769D29C2F1E}" type="datetime1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2E871-729A-435F-A427-AAC40AEE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664E3-3D36-4C83-AF32-E7CFB59E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2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90BFA-B8A1-4F2D-9084-6C4FD6D7B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35B39-E63F-47A9-A04A-D5C48EE11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E97E2-A878-41C2-9F41-623D0FB3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8D5-85FD-4E5F-AF91-989B5BBE3886}" type="datetime1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16176-1C1C-4909-AD57-C6090B66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F866F-3874-4027-8136-D258DFF9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3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0A8B-C1D4-4069-822A-BE1EFECE5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A7D5-1055-4D4A-8757-BE41C9AAD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004C6-8064-4BA0-A41A-1803CA99E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55FE-8CA8-4F66-A287-6A03BDC77400}" type="datetime1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0A181-E393-4639-90AF-319625C4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FDC94-3126-4077-AFBF-1E23C4C6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9230-68DF-4982-8C83-7D93DBC8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6C013-4249-4FC9-A3C1-F8631DA8E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1C195-9880-4F52-AF5E-837F566D6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6A447-C6E7-48E3-8EC9-25EDDE9C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D376-1FDB-44CA-8D9E-62E02C28FFB2}" type="datetime1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7767D-FBEE-435F-A536-92F32FF5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E5766-3D29-4CA5-AF94-03B9F1FF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FB810-235E-479D-81D2-1E0F1DD66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C5716-C407-47CB-ADB2-485A2959C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9DF2E-D4AA-4AA8-A29A-B478E5F58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7B1DB-1435-4747-BCF7-93DB496DC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6AF528-B277-4374-9DAA-77DEAE5A2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24E5D4-A9A1-4FC8-B13B-8FFBE352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B93E-A9CA-4AEB-91D6-DC93088AF47A}" type="datetime1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DA54C6-C0E3-463A-A234-87CE6221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3A467-8BB6-4A87-B219-6D2867A09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0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CC31-F7BF-42F3-9647-93F09F6ED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6F97A-6916-4807-93CB-F0953545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C496-8F04-45ED-8AC7-AA067C67E5B0}" type="datetime1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A5416-48CB-4064-8DC4-FBAE3C3B8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F1356-E64B-45CF-9714-A165A62C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7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8CD48-1A3B-4195-828B-22DD9401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6FB5-E7D9-4073-B61A-5D9C5B894384}" type="datetime1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2C7592-1A28-40CA-AC6B-043B5C2AD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99571-51BA-462E-8F25-D111B2AE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A76DB-6D14-418F-94F3-59B55795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6FFD3-B798-4092-B882-8A355724F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7C2E3-DE42-468A-90E6-09AFF27E7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712F8-3612-49F5-8D6C-083CA9ED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CD72-1CB4-40B0-BB8B-9626092F46D0}" type="datetime1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B86A6-4874-4746-B3E7-E5D9E8FB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295CF-D0AD-444F-A970-F0088B24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9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8E7D-2038-44FE-AE61-170A8660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E5A6E8-794C-4909-9F98-40B044B76F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81D3B-1866-4307-A9CE-D02123458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46F73-16A7-4C87-8071-ABC3B887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0561-7287-4A5A-8239-C04835A34DBE}" type="datetime1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74D48-DA16-4437-989C-AB6C8A53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FB6A5-E7D0-4126-8087-982BA588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F55D6-C563-4083-B332-E85CCB3BD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41A43-E56E-45EE-A1D8-9D0736E08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46FEF-EC6E-4D2A-B198-16A7E0EE3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38EC-E453-4A86-8C56-4A886B450C85}" type="datetime1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0A32-AF53-49C6-9A89-AAF8E4A2B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C2AB-07D7-4BE9-861F-FB6F15CD9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3491-7631-4FD5-BAFE-F48873745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041400"/>
            <a:ext cx="9966960" cy="2387600"/>
          </a:xfrm>
        </p:spPr>
        <p:txBody>
          <a:bodyPr>
            <a:normAutofit/>
          </a:bodyPr>
          <a:lstStyle/>
          <a:p>
            <a:r>
              <a:rPr lang="en-US" b="1" dirty="0" err="1"/>
              <a:t>Aljabar</a:t>
            </a:r>
            <a:r>
              <a:rPr lang="en-US" b="1" dirty="0"/>
              <a:t> </a:t>
            </a:r>
            <a:r>
              <a:rPr lang="en-US" b="1" dirty="0" err="1"/>
              <a:t>Kompleks</a:t>
            </a:r>
            <a:br>
              <a:rPr lang="en-US" b="1" dirty="0"/>
            </a:br>
            <a:endParaRPr lang="en-US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1AE1D-41FE-4F1A-8CCF-26B677DAE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43116"/>
            <a:ext cx="9144000" cy="1655762"/>
          </a:xfrm>
        </p:spPr>
        <p:txBody>
          <a:bodyPr/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IF2123 </a:t>
            </a:r>
            <a:r>
              <a:rPr lang="en-US" dirty="0" err="1"/>
              <a:t>Aljabar</a:t>
            </a:r>
            <a:r>
              <a:rPr lang="en-US" dirty="0"/>
              <a:t> Linier dan </a:t>
            </a:r>
            <a:r>
              <a:rPr lang="en-US" dirty="0" err="1"/>
              <a:t>Geometri</a:t>
            </a:r>
            <a:endParaRPr lang="en-US" dirty="0"/>
          </a:p>
          <a:p>
            <a:endParaRPr lang="en-US" dirty="0"/>
          </a:p>
          <a:p>
            <a:r>
              <a:rPr lang="en-US" dirty="0"/>
              <a:t>Oleh: Rinaldi Munir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BC65914-AF0F-45C9-B40C-FAF194785A8F}"/>
              </a:ext>
            </a:extLst>
          </p:cNvPr>
          <p:cNvSpPr txBox="1">
            <a:spLocks/>
          </p:cNvSpPr>
          <p:nvPr/>
        </p:nvSpPr>
        <p:spPr>
          <a:xfrm>
            <a:off x="1666240" y="5440680"/>
            <a:ext cx="9144000" cy="11988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Program </a:t>
            </a:r>
            <a:r>
              <a:rPr lang="en-US" b="1" dirty="0" err="1"/>
              <a:t>Studi</a:t>
            </a:r>
            <a:r>
              <a:rPr lang="en-US" b="1" dirty="0"/>
              <a:t> Teknik </a:t>
            </a:r>
            <a:r>
              <a:rPr lang="en-US" b="1" dirty="0" err="1"/>
              <a:t>Informatika</a:t>
            </a:r>
            <a:endParaRPr lang="en-US" b="1" dirty="0"/>
          </a:p>
          <a:p>
            <a:r>
              <a:rPr lang="en-US" b="1" dirty="0"/>
              <a:t>STEI-ITB</a:t>
            </a:r>
          </a:p>
          <a:p>
            <a:r>
              <a:rPr lang="en-US" b="1" dirty="0"/>
              <a:t>2022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3E1C2-87A8-4F5F-8524-4A2CFDC7F168}"/>
              </a:ext>
            </a:extLst>
          </p:cNvPr>
          <p:cNvSpPr/>
          <p:nvPr/>
        </p:nvSpPr>
        <p:spPr>
          <a:xfrm>
            <a:off x="4093801" y="406697"/>
            <a:ext cx="3712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Seri </a:t>
            </a:r>
            <a:r>
              <a:rPr lang="en-US" sz="2400" b="1" dirty="0" err="1">
                <a:solidFill>
                  <a:srgbClr val="FF0000"/>
                </a:solidFill>
              </a:rPr>
              <a:t>bahan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kuliah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Algeo</a:t>
            </a:r>
            <a:r>
              <a:rPr lang="en-US" sz="2400" b="1" dirty="0">
                <a:solidFill>
                  <a:srgbClr val="FF0000"/>
                </a:solidFill>
              </a:rPr>
              <a:t> #23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7503A-EB97-4796-AFCC-4F6CC94AC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9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01A96D-3D17-40E5-727F-19852C9EA5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94080"/>
                <a:ext cx="10515600" cy="528288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Pembagian </a:t>
                </a:r>
                <a:r>
                  <a:rPr lang="en-US" sz="2400" dirty="0" err="1"/>
                  <a:t>bilangan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kompleks</a:t>
                </a:r>
                <a:r>
                  <a:rPr lang="en-US" sz="2400" dirty="0"/>
                  <a:t>: 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err="1"/>
                  <a:t>Misalkan</a:t>
                </a:r>
                <a:r>
                  <a:rPr lang="en-US" sz="2400" dirty="0"/>
                  <a:t> </a:t>
                </a:r>
                <a:r>
                  <a:rPr lang="en-US" sz="2400" i="1" dirty="0"/>
                  <a:t>z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= </a:t>
                </a:r>
                <a:r>
                  <a:rPr lang="en-US" sz="2400" i="1" dirty="0"/>
                  <a:t>a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+ </a:t>
                </a:r>
                <a:r>
                  <a:rPr lang="en-US" sz="2400" i="1" dirty="0"/>
                  <a:t>ib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dan </a:t>
                </a:r>
                <a:r>
                  <a:rPr lang="en-US" sz="2400" i="1" dirty="0"/>
                  <a:t>z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= </a:t>
                </a:r>
                <a:r>
                  <a:rPr lang="en-US" sz="2400" i="1" dirty="0"/>
                  <a:t>a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+ </a:t>
                </a:r>
                <a:r>
                  <a:rPr lang="en-US" sz="2400" i="1" dirty="0"/>
                  <a:t>ib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</a:t>
                </a:r>
                <a:r>
                  <a:rPr lang="en-US" sz="2400" dirty="0" err="1"/>
                  <a:t>maka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=</a:t>
                </a:r>
              </a:p>
              <a:p>
                <a:pPr marL="0" indent="0">
                  <a:buNone/>
                </a:pPr>
                <a:r>
                  <a:rPr lang="en-US" sz="2400" dirty="0"/>
                  <a:t>    Jadi,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01A96D-3D17-40E5-727F-19852C9EA5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94080"/>
                <a:ext cx="10515600" cy="5282883"/>
              </a:xfrm>
              <a:blipFill>
                <a:blip r:embed="rId2"/>
                <a:stretch>
                  <a:fillRect l="-81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29A9A-FDA2-521B-F340-20ECC9A33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84FAC0-B6B9-CB65-FF8B-101E11378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427" y="2171700"/>
            <a:ext cx="3496910" cy="774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EA6406-E770-1410-87E7-7FF7265B5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266" y="3487420"/>
            <a:ext cx="5203231" cy="268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28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A5585-AF4C-4D1E-4FE4-CB944E1E5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1200"/>
            <a:ext cx="10515600" cy="5465763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3: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Ketiga</a:t>
            </a:r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aritmetika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memperlihatkan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penjumlahan</a:t>
            </a:r>
            <a:r>
              <a:rPr lang="en-US" sz="2400" dirty="0"/>
              <a:t>, </a:t>
            </a:r>
            <a:r>
              <a:rPr lang="en-US" sz="2400" dirty="0" err="1"/>
              <a:t>perkalian</a:t>
            </a:r>
            <a:r>
              <a:rPr lang="en-US" sz="2400" dirty="0"/>
              <a:t>, dan </a:t>
            </a:r>
            <a:r>
              <a:rPr lang="en-US" sz="2400" dirty="0" err="1"/>
              <a:t>pembagian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 juga (</a:t>
            </a:r>
            <a:r>
              <a:rPr lang="en-US" sz="2400" dirty="0" err="1"/>
              <a:t>sifat</a:t>
            </a:r>
            <a:r>
              <a:rPr lang="en-US" sz="2400" dirty="0"/>
              <a:t> </a:t>
            </a:r>
            <a:r>
              <a:rPr lang="en-US" sz="2400" i="1" dirty="0"/>
              <a:t>closure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ketertutupan</a:t>
            </a:r>
            <a:r>
              <a:rPr lang="en-US" sz="2400" dirty="0"/>
              <a:t>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B33D3-1122-39F0-32C5-6004EBA5B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29B983-F5CB-75F6-9A19-2002105E4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127" y="1223010"/>
            <a:ext cx="3788395" cy="250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37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81F6E-EE99-765C-C68C-18173D380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8000"/>
            <a:ext cx="10515600" cy="5668963"/>
          </a:xfrm>
        </p:spPr>
        <p:txBody>
          <a:bodyPr>
            <a:normAutofit/>
          </a:bodyPr>
          <a:lstStyle/>
          <a:p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 </a:t>
            </a:r>
            <a:r>
              <a:rPr lang="en-US" sz="2400" dirty="0" err="1"/>
              <a:t>sekawan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:  </a:t>
            </a:r>
          </a:p>
          <a:p>
            <a:pPr marL="0" indent="0">
              <a:buNone/>
            </a:pPr>
            <a:r>
              <a:rPr lang="en-US" sz="2400" dirty="0"/>
              <a:t>          </a:t>
            </a:r>
            <a:r>
              <a:rPr lang="en-US" sz="2400" dirty="0" err="1"/>
              <a:t>Misalkan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dan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dirty="0" err="1"/>
              <a:t>maka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233363" indent="-233363">
              <a:buNone/>
            </a:pPr>
            <a:r>
              <a:rPr lang="en-US" sz="2400" dirty="0"/>
              <a:t>   </a:t>
            </a:r>
            <a:r>
              <a:rPr lang="en-US" sz="2400" dirty="0" err="1"/>
              <a:t>Perhatikan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                        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(</a:t>
            </a:r>
            <a:r>
              <a:rPr lang="en-US" sz="2400" i="1" dirty="0"/>
              <a:t>dot product</a:t>
            </a:r>
            <a:r>
              <a:rPr lang="en-US" sz="2400" dirty="0"/>
              <a:t>)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, </a:t>
            </a:r>
            <a:r>
              <a:rPr lang="en-US" sz="2400" dirty="0" err="1"/>
              <a:t>sedangkan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imajiner</a:t>
            </a:r>
            <a:r>
              <a:rPr lang="en-US" sz="2400" dirty="0"/>
              <a:t>,                        ,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determinan</a:t>
            </a:r>
            <a:r>
              <a:rPr lang="en-US" sz="2400" dirty="0"/>
              <a:t>: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14A0E-0025-9634-3E63-A83636CF4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6A6DFF-9205-B4C9-AFC0-C779458C7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622" y="1390885"/>
            <a:ext cx="1965289" cy="928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4E011B-2BED-71C2-C439-14743E329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349" y="2570699"/>
            <a:ext cx="1909834" cy="4859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F5AEDF-7B4B-BA05-68F2-C491DC75B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182" y="3581082"/>
            <a:ext cx="4973638" cy="10570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F8B5EF-D16F-8269-D7CF-62ABF5CA7D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6462" y="4639755"/>
            <a:ext cx="1592897" cy="3458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9C29E5-CC2D-E5D9-CD0B-A563510F1B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1960" y="4991120"/>
            <a:ext cx="1537554" cy="2776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ABAED5-A172-C79B-8110-731249299B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1621" y="5375814"/>
            <a:ext cx="1176779" cy="9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21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920BC-67C1-866A-1981-F695B52EB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1680"/>
            <a:ext cx="10515600" cy="5435283"/>
          </a:xfrm>
        </p:spPr>
        <p:txBody>
          <a:bodyPr>
            <a:normAutofit/>
          </a:bodyPr>
          <a:lstStyle/>
          <a:p>
            <a:r>
              <a:rPr lang="en-US" sz="2400" dirty="0" err="1"/>
              <a:t>Ingatlah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tafsiran</a:t>
            </a:r>
            <a:r>
              <a:rPr lang="en-US" sz="2400" dirty="0"/>
              <a:t> </a:t>
            </a:r>
            <a:r>
              <a:rPr lang="en-US" sz="2400" dirty="0" err="1"/>
              <a:t>determinan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aljabar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mutlak</a:t>
            </a:r>
            <a:r>
              <a:rPr lang="en-US" sz="2400" dirty="0"/>
              <a:t> </a:t>
            </a:r>
            <a:r>
              <a:rPr lang="en-US" sz="2400" dirty="0" err="1"/>
              <a:t>determinan</a:t>
            </a:r>
            <a:r>
              <a:rPr lang="en-US" sz="2400" dirty="0"/>
              <a:t>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luas</a:t>
            </a:r>
            <a:r>
              <a:rPr lang="en-US" sz="2400" dirty="0"/>
              <a:t> area parallelogram yang </a:t>
            </a:r>
            <a:r>
              <a:rPr lang="en-US" sz="2400" dirty="0" err="1"/>
              <a:t>yang</a:t>
            </a:r>
            <a:r>
              <a:rPr lang="en-US" sz="2400" dirty="0"/>
              <a:t> </a:t>
            </a:r>
            <a:r>
              <a:rPr lang="en-US" sz="2400" dirty="0" err="1"/>
              <a:t>dibentuk</a:t>
            </a:r>
            <a:r>
              <a:rPr lang="en-US" sz="2400" dirty="0"/>
              <a:t> oleh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Area parallelogram </a:t>
            </a:r>
            <a:r>
              <a:rPr lang="en-US" sz="2400" dirty="0" err="1"/>
              <a:t>dibentuk</a:t>
            </a:r>
            <a:r>
              <a:rPr lang="en-US" sz="2400" dirty="0"/>
              <a:t> oleh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i="1" dirty="0"/>
              <a:t>z</a:t>
            </a:r>
            <a:r>
              <a:rPr lang="en-US" sz="2400" baseline="-25000" dirty="0"/>
              <a:t>1</a:t>
            </a:r>
            <a:r>
              <a:rPr lang="en-US" sz="2400" dirty="0"/>
              <a:t> dan </a:t>
            </a:r>
            <a:r>
              <a:rPr lang="en-US" sz="2400" i="1" dirty="0"/>
              <a:t>z</a:t>
            </a:r>
            <a:r>
              <a:rPr lang="en-US" sz="2400" baseline="-25000" dirty="0"/>
              <a:t>2 </a:t>
            </a:r>
            <a:r>
              <a:rPr lang="en-US" sz="2400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0B1C4-F37E-2ABB-C79D-ADFD2060D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A36173-9E6B-51EE-FD27-F0EDF09B9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367" y="1985486"/>
            <a:ext cx="2753782" cy="9761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1D1FB2-4D6B-8151-48F8-8B2146325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0" y="2819082"/>
            <a:ext cx="4680640" cy="3719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E6F351-F958-ED7C-297F-FD7E4E7FF2D7}"/>
              </a:ext>
            </a:extLst>
          </p:cNvPr>
          <p:cNvSpPr txBox="1"/>
          <p:nvPr/>
        </p:nvSpPr>
        <p:spPr>
          <a:xfrm flipH="1">
            <a:off x="6301222" y="3318589"/>
            <a:ext cx="4556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Paralelogram</a:t>
            </a:r>
            <a:r>
              <a:rPr lang="en-US" sz="2400" dirty="0"/>
              <a:t> = area OZ</a:t>
            </a:r>
            <a:r>
              <a:rPr lang="en-US" sz="2400" baseline="-25000" dirty="0"/>
              <a:t>2</a:t>
            </a:r>
            <a:r>
              <a:rPr lang="en-US" sz="2400" dirty="0"/>
              <a:t>Z</a:t>
            </a:r>
            <a:r>
              <a:rPr lang="en-US" sz="2400" baseline="-25000" dirty="0"/>
              <a:t>21</a:t>
            </a:r>
            <a:r>
              <a:rPr lang="en-US" sz="2400" dirty="0"/>
              <a:t>Z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E0F646-2648-0F29-1CA4-E41F29D35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3602" y="4065725"/>
            <a:ext cx="1486212" cy="4022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D028D9-72CD-6EF7-CB74-8710B31520F1}"/>
              </a:ext>
            </a:extLst>
          </p:cNvPr>
          <p:cNvSpPr txBox="1"/>
          <p:nvPr/>
        </p:nvSpPr>
        <p:spPr>
          <a:xfrm flipH="1">
            <a:off x="6301222" y="4719121"/>
            <a:ext cx="561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Luas </a:t>
            </a:r>
            <a:r>
              <a:rPr lang="en-US" sz="2400" dirty="0" err="1"/>
              <a:t>segitiga</a:t>
            </a:r>
            <a:r>
              <a:rPr lang="en-US" sz="2400" dirty="0"/>
              <a:t> OZ</a:t>
            </a:r>
            <a:r>
              <a:rPr lang="en-US" sz="2400" baseline="-25000" dirty="0"/>
              <a:t>1</a:t>
            </a:r>
            <a:r>
              <a:rPr lang="en-US" sz="2400" dirty="0"/>
              <a:t>Z</a:t>
            </a:r>
            <a:r>
              <a:rPr lang="en-US" sz="2400" baseline="-25000" dirty="0"/>
              <a:t>2</a:t>
            </a:r>
            <a:r>
              <a:rPr lang="en-US" sz="2400" dirty="0"/>
              <a:t> = ½ Luas area OZ</a:t>
            </a:r>
            <a:r>
              <a:rPr lang="en-US" sz="2400" baseline="-25000" dirty="0"/>
              <a:t>2</a:t>
            </a:r>
            <a:r>
              <a:rPr lang="en-US" sz="2400" dirty="0"/>
              <a:t>Z</a:t>
            </a:r>
            <a:r>
              <a:rPr lang="en-US" sz="2400" baseline="-25000" dirty="0"/>
              <a:t>21</a:t>
            </a:r>
            <a:r>
              <a:rPr lang="en-US" sz="2400" dirty="0"/>
              <a:t>Z</a:t>
            </a:r>
            <a:r>
              <a:rPr lang="en-US" sz="2400" baseline="-25000" dirty="0"/>
              <a:t>1</a:t>
            </a:r>
            <a:r>
              <a:rPr lang="en-US" sz="2400" dirty="0"/>
              <a:t>    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C93B58-1BEA-9138-FA17-F4C9453FE933}"/>
              </a:ext>
            </a:extLst>
          </p:cNvPr>
          <p:cNvSpPr txBox="1"/>
          <p:nvPr/>
        </p:nvSpPr>
        <p:spPr>
          <a:xfrm flipH="1">
            <a:off x="6332219" y="4003972"/>
            <a:ext cx="4556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Luas area OZ</a:t>
            </a:r>
            <a:r>
              <a:rPr lang="en-US" sz="2400" baseline="-25000" dirty="0"/>
              <a:t>2</a:t>
            </a:r>
            <a:r>
              <a:rPr lang="en-US" sz="2400" dirty="0"/>
              <a:t>Z</a:t>
            </a:r>
            <a:r>
              <a:rPr lang="en-US" sz="2400" baseline="-25000" dirty="0"/>
              <a:t>21</a:t>
            </a:r>
            <a:r>
              <a:rPr lang="en-US" sz="2400" dirty="0"/>
              <a:t>Z</a:t>
            </a:r>
            <a:r>
              <a:rPr lang="en-US" sz="2400" baseline="-25000" dirty="0"/>
              <a:t>1</a:t>
            </a:r>
            <a:r>
              <a:rPr lang="en-US" sz="2400" dirty="0"/>
              <a:t> = |                     | </a:t>
            </a:r>
          </a:p>
        </p:txBody>
      </p:sp>
    </p:spTree>
    <p:extLst>
      <p:ext uri="{BB962C8B-B14F-4D97-AF65-F5344CB8AC3E}">
        <p14:creationId xmlns:p14="http://schemas.microsoft.com/office/powerpoint/2010/main" val="2028754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484B5-EF04-D6F6-9784-9C0EA3290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Aksioma-aksioma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kompleks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80FB3-2B6A-A579-2195-D43C4D9BD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Diberikan</a:t>
            </a:r>
            <a:r>
              <a:rPr lang="en-US" sz="2400" dirty="0"/>
              <a:t> z</a:t>
            </a:r>
            <a:r>
              <a:rPr lang="en-US" sz="2400" baseline="-25000" dirty="0"/>
              <a:t>1</a:t>
            </a:r>
            <a:r>
              <a:rPr lang="en-US" sz="2400" dirty="0"/>
              <a:t>, z</a:t>
            </a:r>
            <a:r>
              <a:rPr lang="en-US" sz="2400" baseline="-25000" dirty="0"/>
              <a:t>2</a:t>
            </a:r>
            <a:r>
              <a:rPr lang="en-US" sz="2400" dirty="0"/>
              <a:t>, z</a:t>
            </a:r>
            <a:r>
              <a:rPr lang="en-US" sz="2400" baseline="-25000" dirty="0"/>
              <a:t>3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 </a:t>
            </a:r>
            <a:r>
              <a:rPr lang="en-US" sz="2400" b="1" dirty="0">
                <a:sym typeface="Symbol" panose="05050102010706020507" pitchFamily="18" charset="2"/>
              </a:rPr>
              <a:t>C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dirty="0" err="1">
                <a:sym typeface="Symbol" panose="05050102010706020507" pitchFamily="18" charset="2"/>
              </a:rPr>
              <a:t>maka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aksioma-aksioma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berikut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berlaku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  <a:endParaRPr lang="en-US" sz="2400" b="1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2ACD8-051A-AD7C-2B09-AE2DEC96B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F02C7F-ABC0-2ED1-C0B1-1BF6F2868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93980"/>
            <a:ext cx="7232073" cy="2209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99C27F-3F4E-3EAA-C0FA-4F75E460F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832" y="4603780"/>
            <a:ext cx="7930949" cy="222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97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825956-3D75-D0E6-0A31-3C575F42C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27CA6C-DA89-2DB2-CD44-D994D3182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617" y="471805"/>
            <a:ext cx="7858125" cy="2419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0A27ED-1D11-DE09-083D-45C369769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91" y="3485515"/>
            <a:ext cx="80295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14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140503-3757-82F8-75AA-62BF1C9E4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469176-CD59-76B8-7C57-6C916F73A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687" y="641667"/>
            <a:ext cx="728662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66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6E0B1-8D78-410D-B681-084C6DBA9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i="1" dirty="0"/>
              <a:t>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rotor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A478B-0820-F647-02E2-D06AC278B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2277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Rotor: </a:t>
            </a:r>
            <a:r>
              <a:rPr lang="en-US" sz="2400" dirty="0" err="1"/>
              <a:t>sumbu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endParaRPr lang="en-US" sz="2400" dirty="0"/>
          </a:p>
          <a:p>
            <a:r>
              <a:rPr lang="en-US" sz="2400" i="1" dirty="0"/>
              <a:t>i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tafsiran</a:t>
            </a:r>
            <a:r>
              <a:rPr lang="en-US" sz="2400" dirty="0"/>
              <a:t> </a:t>
            </a:r>
            <a:r>
              <a:rPr lang="en-US" sz="2400" dirty="0" err="1"/>
              <a:t>geometri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rotor</a:t>
            </a:r>
          </a:p>
          <a:p>
            <a:r>
              <a:rPr lang="en-US" sz="2400" dirty="0"/>
              <a:t>Jika </a:t>
            </a:r>
            <a:r>
              <a:rPr lang="en-US" sz="2400" i="1" dirty="0"/>
              <a:t>a + bi  </a:t>
            </a:r>
            <a:r>
              <a:rPr lang="en-US" sz="2400" dirty="0" err="1"/>
              <a:t>dikalikan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 err="1"/>
              <a:t>i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hasilnya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i="1" dirty="0"/>
              <a:t>        </a:t>
            </a:r>
            <a:r>
              <a:rPr lang="en-US" sz="2400" i="1" dirty="0" err="1"/>
              <a:t>i</a:t>
            </a:r>
            <a:r>
              <a:rPr lang="en-US" sz="2400" dirty="0"/>
              <a:t>(</a:t>
            </a:r>
            <a:r>
              <a:rPr lang="en-US" sz="2400" i="1" dirty="0"/>
              <a:t>a</a:t>
            </a:r>
            <a:r>
              <a:rPr lang="en-US" sz="2400" dirty="0"/>
              <a:t> + </a:t>
            </a:r>
            <a:r>
              <a:rPr lang="en-US" sz="2400" i="1" dirty="0"/>
              <a:t>bi</a:t>
            </a:r>
            <a:r>
              <a:rPr lang="en-US" sz="2400" dirty="0"/>
              <a:t>) = </a:t>
            </a:r>
            <a:r>
              <a:rPr lang="en-US" sz="2400" i="1" dirty="0"/>
              <a:t>ai</a:t>
            </a:r>
            <a:r>
              <a:rPr lang="en-US" sz="2400" dirty="0"/>
              <a:t> + </a:t>
            </a:r>
            <a:r>
              <a:rPr lang="en-US" sz="2400" i="1" dirty="0"/>
              <a:t>bi</a:t>
            </a:r>
            <a:r>
              <a:rPr lang="en-US" sz="2400" baseline="30000" dirty="0"/>
              <a:t>2</a:t>
            </a:r>
            <a:r>
              <a:rPr lang="en-US" sz="2400" dirty="0"/>
              <a:t> = </a:t>
            </a:r>
            <a:r>
              <a:rPr lang="en-US" sz="2400" i="1" dirty="0"/>
              <a:t>ai </a:t>
            </a:r>
            <a:r>
              <a:rPr lang="en-US" sz="2400" dirty="0"/>
              <a:t>+ </a:t>
            </a:r>
            <a:r>
              <a:rPr lang="en-US" sz="2400" i="1" dirty="0"/>
              <a:t>b</a:t>
            </a:r>
            <a:r>
              <a:rPr lang="en-US" sz="2400" dirty="0"/>
              <a:t>(–1) = –</a:t>
            </a:r>
            <a:r>
              <a:rPr lang="en-US" sz="2400" i="1" dirty="0"/>
              <a:t>b </a:t>
            </a:r>
            <a:r>
              <a:rPr lang="en-US" sz="2400" dirty="0"/>
              <a:t>+ </a:t>
            </a:r>
            <a:r>
              <a:rPr lang="en-US" sz="2400" i="1" dirty="0"/>
              <a:t>ai</a:t>
            </a:r>
            <a:r>
              <a:rPr lang="en-US" sz="2400" dirty="0"/>
              <a:t> </a:t>
            </a:r>
          </a:p>
          <a:p>
            <a:r>
              <a:rPr lang="en-US" sz="2400" dirty="0"/>
              <a:t>Jika –</a:t>
            </a:r>
            <a:r>
              <a:rPr lang="en-US" sz="2400" i="1" dirty="0"/>
              <a:t>b </a:t>
            </a:r>
            <a:r>
              <a:rPr lang="en-US" sz="2400" dirty="0"/>
              <a:t>+ </a:t>
            </a:r>
            <a:r>
              <a:rPr lang="en-US" sz="2400" i="1" dirty="0"/>
              <a:t>ai</a:t>
            </a:r>
            <a:r>
              <a:rPr lang="en-US" sz="2400" dirty="0"/>
              <a:t> </a:t>
            </a:r>
            <a:r>
              <a:rPr lang="en-US" sz="2400" dirty="0" err="1"/>
              <a:t>dikalikan</a:t>
            </a:r>
            <a:r>
              <a:rPr lang="en-US" sz="2400" dirty="0"/>
              <a:t> </a:t>
            </a:r>
            <a:r>
              <a:rPr lang="en-US" sz="2400" dirty="0" err="1"/>
              <a:t>lagi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i, </a:t>
            </a:r>
            <a:r>
              <a:rPr lang="en-US" sz="2400" dirty="0" err="1"/>
              <a:t>maka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        </a:t>
            </a:r>
            <a:r>
              <a:rPr lang="en-US" sz="2400" i="1" dirty="0"/>
              <a:t> </a:t>
            </a:r>
            <a:r>
              <a:rPr lang="en-US" sz="2400" i="1" dirty="0" err="1"/>
              <a:t>i</a:t>
            </a:r>
            <a:r>
              <a:rPr lang="en-US" sz="2400" dirty="0"/>
              <a:t>(–</a:t>
            </a:r>
            <a:r>
              <a:rPr lang="en-US" sz="2400" i="1" dirty="0"/>
              <a:t>b </a:t>
            </a:r>
            <a:r>
              <a:rPr lang="en-US" sz="2400" dirty="0"/>
              <a:t>+ </a:t>
            </a:r>
            <a:r>
              <a:rPr lang="en-US" sz="2400" i="1" dirty="0"/>
              <a:t>ai</a:t>
            </a:r>
            <a:r>
              <a:rPr lang="en-US" sz="2400" dirty="0"/>
              <a:t> ) = –</a:t>
            </a:r>
            <a:r>
              <a:rPr lang="en-US" sz="2400" i="1" dirty="0"/>
              <a:t>bi </a:t>
            </a:r>
            <a:r>
              <a:rPr lang="en-US" sz="2400" dirty="0"/>
              <a:t>+ </a:t>
            </a:r>
            <a:r>
              <a:rPr lang="en-US" sz="2400" i="1" dirty="0"/>
              <a:t>ai</a:t>
            </a:r>
            <a:r>
              <a:rPr lang="en-US" sz="2400" baseline="30000" dirty="0"/>
              <a:t>2 </a:t>
            </a:r>
            <a:r>
              <a:rPr lang="en-US" sz="2400" dirty="0"/>
              <a:t> = –</a:t>
            </a:r>
            <a:r>
              <a:rPr lang="en-US" sz="2400" i="1" dirty="0"/>
              <a:t>a </a:t>
            </a:r>
            <a:r>
              <a:rPr lang="en-US" sz="2400" dirty="0"/>
              <a:t>– </a:t>
            </a:r>
            <a:r>
              <a:rPr lang="en-US" sz="2400" i="1" dirty="0"/>
              <a:t>bi </a:t>
            </a:r>
          </a:p>
          <a:p>
            <a:r>
              <a:rPr lang="en-US" sz="2400" dirty="0"/>
              <a:t>Jika –</a:t>
            </a:r>
            <a:r>
              <a:rPr lang="en-US" sz="2400" i="1" dirty="0"/>
              <a:t>a </a:t>
            </a:r>
            <a:r>
              <a:rPr lang="en-US" sz="2400" dirty="0"/>
              <a:t>– </a:t>
            </a:r>
            <a:r>
              <a:rPr lang="en-US" sz="2400" i="1" dirty="0"/>
              <a:t>bi </a:t>
            </a:r>
            <a:r>
              <a:rPr lang="en-US" sz="2400" dirty="0" err="1"/>
              <a:t>dikalikan</a:t>
            </a:r>
            <a:r>
              <a:rPr lang="en-US" sz="2400" dirty="0"/>
              <a:t> </a:t>
            </a:r>
            <a:r>
              <a:rPr lang="en-US" sz="2400" dirty="0" err="1"/>
              <a:t>lagi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        </a:t>
            </a:r>
            <a:r>
              <a:rPr lang="en-US" sz="2400" i="1" dirty="0"/>
              <a:t> </a:t>
            </a:r>
            <a:r>
              <a:rPr lang="en-US" sz="2400" i="1" dirty="0" err="1"/>
              <a:t>i</a:t>
            </a:r>
            <a:r>
              <a:rPr lang="en-US" sz="2400" dirty="0"/>
              <a:t>(–</a:t>
            </a:r>
            <a:r>
              <a:rPr lang="en-US" sz="2400" i="1" dirty="0"/>
              <a:t>a </a:t>
            </a:r>
            <a:r>
              <a:rPr lang="en-US" sz="2400" dirty="0"/>
              <a:t>– </a:t>
            </a:r>
            <a:r>
              <a:rPr lang="en-US" sz="2400" i="1" dirty="0"/>
              <a:t>bi</a:t>
            </a:r>
            <a:r>
              <a:rPr lang="en-US" sz="2400" dirty="0"/>
              <a:t>) = –</a:t>
            </a:r>
            <a:r>
              <a:rPr lang="en-US" sz="2400" i="1" dirty="0"/>
              <a:t>ai </a:t>
            </a:r>
            <a:r>
              <a:rPr lang="en-US" sz="2400" dirty="0"/>
              <a:t>– </a:t>
            </a:r>
            <a:r>
              <a:rPr lang="en-US" sz="2400" i="1" dirty="0"/>
              <a:t>bi</a:t>
            </a:r>
            <a:r>
              <a:rPr lang="en-US" sz="2400" baseline="30000" dirty="0"/>
              <a:t>2 </a:t>
            </a:r>
            <a:r>
              <a:rPr lang="en-US" sz="2400" dirty="0"/>
              <a:t> = </a:t>
            </a:r>
            <a:r>
              <a:rPr lang="en-US" sz="2400" i="1" dirty="0"/>
              <a:t>b </a:t>
            </a:r>
            <a:r>
              <a:rPr lang="en-US" sz="2400" dirty="0"/>
              <a:t>– </a:t>
            </a:r>
            <a:r>
              <a:rPr lang="en-US" sz="2400" i="1" dirty="0"/>
              <a:t>ai </a:t>
            </a:r>
          </a:p>
          <a:p>
            <a:r>
              <a:rPr lang="en-US" sz="2400" dirty="0"/>
              <a:t>Jika </a:t>
            </a:r>
            <a:r>
              <a:rPr lang="en-US" sz="2400" i="1" dirty="0"/>
              <a:t>b </a:t>
            </a:r>
            <a:r>
              <a:rPr lang="en-US" sz="2400" dirty="0"/>
              <a:t>– </a:t>
            </a:r>
            <a:r>
              <a:rPr lang="en-US" sz="2400" i="1" dirty="0"/>
              <a:t>ai </a:t>
            </a:r>
            <a:r>
              <a:rPr lang="en-US" sz="2400" dirty="0" err="1"/>
              <a:t>dikalikan</a:t>
            </a:r>
            <a:r>
              <a:rPr lang="en-US" sz="2400" dirty="0"/>
              <a:t> </a:t>
            </a:r>
            <a:r>
              <a:rPr lang="en-US" sz="2400" dirty="0" err="1"/>
              <a:t>lagi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        </a:t>
            </a:r>
            <a:r>
              <a:rPr lang="en-US" sz="2400" i="1" dirty="0"/>
              <a:t> </a:t>
            </a:r>
            <a:r>
              <a:rPr lang="en-US" sz="2400" i="1" dirty="0" err="1"/>
              <a:t>i</a:t>
            </a:r>
            <a:r>
              <a:rPr lang="en-US" sz="2400" i="1" dirty="0"/>
              <a:t>(b </a:t>
            </a:r>
            <a:r>
              <a:rPr lang="en-US" sz="2400" dirty="0"/>
              <a:t>– </a:t>
            </a:r>
            <a:r>
              <a:rPr lang="en-US" sz="2400" i="1" dirty="0"/>
              <a:t>ai </a:t>
            </a:r>
            <a:r>
              <a:rPr lang="en-US" sz="2400" dirty="0"/>
              <a:t>) = </a:t>
            </a:r>
            <a:r>
              <a:rPr lang="en-US" sz="2400" i="1" dirty="0"/>
              <a:t>bi </a:t>
            </a:r>
            <a:r>
              <a:rPr lang="en-US" sz="2400" dirty="0"/>
              <a:t>– </a:t>
            </a:r>
            <a:r>
              <a:rPr lang="en-US" sz="2400" i="1" dirty="0"/>
              <a:t>ai</a:t>
            </a:r>
            <a:r>
              <a:rPr lang="en-US" sz="2400" baseline="30000" dirty="0"/>
              <a:t>2 </a:t>
            </a:r>
            <a:r>
              <a:rPr lang="en-US" sz="2400" dirty="0"/>
              <a:t> = </a:t>
            </a:r>
            <a:r>
              <a:rPr lang="en-US" sz="2400" i="1" dirty="0"/>
              <a:t>a +</a:t>
            </a:r>
            <a:r>
              <a:rPr lang="en-US" sz="2400" dirty="0"/>
              <a:t> </a:t>
            </a:r>
            <a:r>
              <a:rPr lang="en-US" sz="2400" i="1" dirty="0"/>
              <a:t>bi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35196-32D3-25F7-B9CC-889D231A9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E4E70-D902-CA53-60BC-9CE5F656D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271" y="1837689"/>
            <a:ext cx="5420129" cy="44646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C7414E-E213-21EE-A055-E1E213D05219}"/>
              </a:ext>
            </a:extLst>
          </p:cNvPr>
          <p:cNvSpPr txBox="1"/>
          <p:nvPr/>
        </p:nvSpPr>
        <p:spPr>
          <a:xfrm>
            <a:off x="838200" y="6164567"/>
            <a:ext cx="777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FF0000"/>
                </a:solidFill>
              </a:rPr>
              <a:t>Pertanyaan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 err="1">
                <a:solidFill>
                  <a:srgbClr val="FF0000"/>
                </a:solidFill>
              </a:rPr>
              <a:t>apa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hasilnya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jika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i="1" dirty="0">
                <a:solidFill>
                  <a:srgbClr val="FF0000"/>
                </a:solidFill>
              </a:rPr>
              <a:t>bi </a:t>
            </a:r>
            <a:r>
              <a:rPr lang="en-US" sz="2400" dirty="0" err="1">
                <a:solidFill>
                  <a:srgbClr val="FF0000"/>
                </a:solidFill>
              </a:rPr>
              <a:t>dikaikan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dengan</a:t>
            </a:r>
            <a:r>
              <a:rPr lang="en-US" sz="2400" dirty="0">
                <a:solidFill>
                  <a:srgbClr val="FF0000"/>
                </a:solidFill>
              </a:rPr>
              <a:t> –</a:t>
            </a:r>
            <a:r>
              <a:rPr lang="en-US" sz="2400" i="1" dirty="0" err="1">
                <a:solidFill>
                  <a:srgbClr val="FF0000"/>
                </a:solidFill>
              </a:rPr>
              <a:t>i</a:t>
            </a:r>
            <a:r>
              <a:rPr lang="en-US" sz="2400" dirty="0">
                <a:solidFill>
                  <a:srgbClr val="FF0000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730004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E5AB4-D870-E8ED-0EB2-897748635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Persamaan</a:t>
            </a:r>
            <a:r>
              <a:rPr lang="en-US" dirty="0"/>
              <a:t> Euler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D634E-F9D0-B458-3772-53AE02885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alam</a:t>
            </a:r>
            <a:r>
              <a:rPr lang="en-US" sz="2400" dirty="0"/>
              <a:t> </a:t>
            </a:r>
            <a:r>
              <a:rPr lang="en-US" sz="2400" i="1" dirty="0"/>
              <a:t>e </a:t>
            </a:r>
            <a:r>
              <a:rPr lang="en-US" sz="2400" dirty="0" err="1"/>
              <a:t>didefinisikan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98BBB-3807-99DB-D2E2-00AD58B1A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10B303-A8E6-1ADF-4C82-92D22366A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010" y="2354262"/>
            <a:ext cx="2342368" cy="86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70A39D-1EA4-E846-6BDC-F01AE35830E1}"/>
              </a:ext>
            </a:extLst>
          </p:cNvPr>
          <p:cNvSpPr txBox="1"/>
          <p:nvPr/>
        </p:nvSpPr>
        <p:spPr>
          <a:xfrm>
            <a:off x="1076446" y="3429000"/>
            <a:ext cx="7396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juga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deret</a:t>
            </a:r>
            <a:r>
              <a:rPr lang="en-US" sz="2400" dirty="0"/>
              <a:t> McLaurin: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4602AD-3128-D0C6-51C7-2F6570A41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183" y="4042671"/>
            <a:ext cx="5220018" cy="8201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44F5A5-E310-EBAE-5634-857F27E4CB7F}"/>
              </a:ext>
            </a:extLst>
          </p:cNvPr>
          <p:cNvSpPr txBox="1"/>
          <p:nvPr/>
        </p:nvSpPr>
        <p:spPr>
          <a:xfrm>
            <a:off x="1076446" y="5034067"/>
            <a:ext cx="7675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e</a:t>
            </a:r>
            <a:r>
              <a:rPr lang="en-US" sz="2400" i="1" baseline="30000" dirty="0"/>
              <a:t>x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deret</a:t>
            </a:r>
            <a:r>
              <a:rPr lang="en-US" sz="2400" dirty="0"/>
              <a:t> McLaurin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329D13-B7EF-6A6D-64B9-DD7446657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1010" y="5664689"/>
            <a:ext cx="4772977" cy="80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08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740BA-9E67-0C41-211C-76806DEA2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0400"/>
            <a:ext cx="10515600" cy="5516563"/>
          </a:xfrm>
        </p:spPr>
        <p:txBody>
          <a:bodyPr>
            <a:normAutofit/>
          </a:bodyPr>
          <a:lstStyle/>
          <a:p>
            <a:r>
              <a:rPr lang="en-US" sz="2400" dirty="0"/>
              <a:t>sin(x) dan cos(x), x </a:t>
            </a:r>
            <a:r>
              <a:rPr lang="en-US" sz="2400" dirty="0" err="1"/>
              <a:t>dalam</a:t>
            </a:r>
            <a:r>
              <a:rPr lang="en-US" sz="2400" dirty="0"/>
              <a:t> radian,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deret</a:t>
            </a:r>
            <a:r>
              <a:rPr lang="en-US" sz="2400" dirty="0"/>
              <a:t> McLaurin: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0D954-9499-1802-A109-DC91CACF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EDCE72-8488-134E-D8B0-854078EE5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257" y="1178877"/>
            <a:ext cx="3734414" cy="15948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1365BD-5D06-5801-F3D7-07D9411C8981}"/>
              </a:ext>
            </a:extLst>
          </p:cNvPr>
          <p:cNvSpPr txBox="1"/>
          <p:nvPr/>
        </p:nvSpPr>
        <p:spPr>
          <a:xfrm>
            <a:off x="966077" y="2953067"/>
            <a:ext cx="9016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Perpangkatan</a:t>
            </a:r>
            <a:r>
              <a:rPr lang="en-US" sz="2400" dirty="0"/>
              <a:t> </a:t>
            </a:r>
            <a:r>
              <a:rPr lang="en-US" sz="2400" i="1" dirty="0"/>
              <a:t>e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 </a:t>
            </a:r>
            <a:r>
              <a:rPr lang="en-US" sz="2400" i="1" dirty="0"/>
              <a:t>ix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700687-00D7-E618-49B4-81907D9D3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513" y="3594118"/>
            <a:ext cx="5790054" cy="9548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667436-83F6-EA4C-14D5-C0052DD600C1}"/>
              </a:ext>
            </a:extLst>
          </p:cNvPr>
          <p:cNvSpPr txBox="1"/>
          <p:nvPr/>
        </p:nvSpPr>
        <p:spPr>
          <a:xfrm>
            <a:off x="1239520" y="4548970"/>
            <a:ext cx="3260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disederhanakan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C2EC7B-9CEE-906D-ED05-605D6E4DF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513" y="5146124"/>
            <a:ext cx="526799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08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6DC3C-C7BC-4C44-AAAF-07AC4C15B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21360"/>
            <a:ext cx="10918371" cy="545560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Sumber</a:t>
            </a:r>
            <a:r>
              <a:rPr lang="en-US" b="1" dirty="0"/>
              <a:t>: 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  <a:defRPr/>
            </a:pPr>
            <a:r>
              <a:rPr lang="en-US" dirty="0"/>
              <a:t>John Vince, </a:t>
            </a:r>
            <a:r>
              <a:rPr lang="en-US" i="1" dirty="0"/>
              <a:t>Geometric Algebra for Computer Graphics</a:t>
            </a:r>
            <a:r>
              <a:rPr lang="en-US" dirty="0"/>
              <a:t>. Springer. 2007 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US" sz="2800" dirty="0"/>
              <a:t>Howard Anton &amp; Chris </a:t>
            </a:r>
            <a:r>
              <a:rPr lang="en-US" sz="2800" dirty="0" err="1"/>
              <a:t>Rores</a:t>
            </a:r>
            <a:r>
              <a:rPr lang="en-US" sz="2800" dirty="0"/>
              <a:t>, </a:t>
            </a:r>
            <a:r>
              <a:rPr lang="en-US" sz="2800" i="1" dirty="0"/>
              <a:t>Elementary Linear Algebra, 10</a:t>
            </a:r>
            <a:r>
              <a:rPr lang="en-US" sz="2800" i="1" baseline="30000" dirty="0"/>
              <a:t>th</a:t>
            </a:r>
            <a:r>
              <a:rPr lang="en-US" sz="2800" i="1" dirty="0"/>
              <a:t> Edition</a:t>
            </a:r>
          </a:p>
          <a:p>
            <a:pPr marL="514350" indent="-514350">
              <a:buAutoNum type="arabicPeriod"/>
              <a:defRPr/>
            </a:pPr>
            <a:endParaRPr lang="en-US" dirty="0"/>
          </a:p>
          <a:p>
            <a:pPr marL="514350" indent="-514350">
              <a:buAutoNum type="arabicPeriod"/>
              <a:defRPr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0F5921-AC98-4AC8-B93A-04020B34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19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B371B-1C24-F9C8-9C84-8EB181D1C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9920"/>
            <a:ext cx="10515600" cy="5547043"/>
          </a:xfrm>
        </p:spPr>
        <p:txBody>
          <a:bodyPr>
            <a:normAutofit/>
          </a:bodyPr>
          <a:lstStyle/>
          <a:p>
            <a:r>
              <a:rPr lang="en-US" sz="2400" dirty="0" err="1"/>
              <a:t>Kumpulkan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riil</a:t>
            </a:r>
            <a:r>
              <a:rPr lang="en-US" sz="2400" dirty="0"/>
              <a:t> dan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imajiner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83256-AFD1-8710-9B25-EE25A279E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8C574-C6C7-DFDA-A5B8-74CD6DD03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409" y="1217612"/>
            <a:ext cx="6926877" cy="9667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AE16F6-EB3D-EFB7-01A8-F0E0FE60A09D}"/>
              </a:ext>
            </a:extLst>
          </p:cNvPr>
          <p:cNvSpPr txBox="1"/>
          <p:nvPr/>
        </p:nvSpPr>
        <p:spPr>
          <a:xfrm>
            <a:off x="3383280" y="2402760"/>
            <a:ext cx="913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cos(x)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EC7FD3-C25C-B91B-25EA-8C9D2CCDB994}"/>
              </a:ext>
            </a:extLst>
          </p:cNvPr>
          <p:cNvSpPr txBox="1"/>
          <p:nvPr/>
        </p:nvSpPr>
        <p:spPr>
          <a:xfrm>
            <a:off x="6784685" y="2310427"/>
            <a:ext cx="856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sin(x)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391DEF1-EBA3-3FD2-3B08-4F7A4FE10203}"/>
              </a:ext>
            </a:extLst>
          </p:cNvPr>
          <p:cNvCxnSpPr>
            <a:cxnSpLocks/>
          </p:cNvCxnSpPr>
          <p:nvPr/>
        </p:nvCxnSpPr>
        <p:spPr>
          <a:xfrm>
            <a:off x="2641600" y="2290107"/>
            <a:ext cx="258064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6B2A4F-B0C0-BF23-DAAB-FBA1269F01BA}"/>
              </a:ext>
            </a:extLst>
          </p:cNvPr>
          <p:cNvCxnSpPr>
            <a:cxnSpLocks/>
          </p:cNvCxnSpPr>
          <p:nvPr/>
        </p:nvCxnSpPr>
        <p:spPr>
          <a:xfrm>
            <a:off x="5950900" y="2310427"/>
            <a:ext cx="258064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9D91A71-04B1-94C4-BB5F-B8BF7CBCB015}"/>
              </a:ext>
            </a:extLst>
          </p:cNvPr>
          <p:cNvSpPr txBox="1"/>
          <p:nvPr/>
        </p:nvSpPr>
        <p:spPr>
          <a:xfrm>
            <a:off x="1281962" y="3218775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Jadi,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EF30962-A76C-84F9-BAF9-EAA4AB4E6977}"/>
                  </a:ext>
                </a:extLst>
              </p:cNvPr>
              <p:cNvSpPr txBox="1"/>
              <p:nvPr/>
            </p:nvSpPr>
            <p:spPr>
              <a:xfrm>
                <a:off x="2267404" y="3746569"/>
                <a:ext cx="3089051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EF30962-A76C-84F9-BAF9-EAA4AB4E6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404" y="3746569"/>
                <a:ext cx="3089051" cy="381258"/>
              </a:xfrm>
              <a:prstGeom prst="rect">
                <a:avLst/>
              </a:prstGeom>
              <a:blipFill>
                <a:blip r:embed="rId3"/>
                <a:stretch>
                  <a:fillRect l="-986" t="-1613" r="-2959" b="-3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03843D2C-8595-6F12-EF38-BBCE6E54B8A6}"/>
              </a:ext>
            </a:extLst>
          </p:cNvPr>
          <p:cNvSpPr/>
          <p:nvPr/>
        </p:nvSpPr>
        <p:spPr>
          <a:xfrm>
            <a:off x="2021267" y="3556000"/>
            <a:ext cx="3688653" cy="8432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6E0FA4-7DEF-AEEA-B045-5B8D15B00473}"/>
              </a:ext>
            </a:extLst>
          </p:cNvPr>
          <p:cNvSpPr txBox="1"/>
          <p:nvPr/>
        </p:nvSpPr>
        <p:spPr>
          <a:xfrm>
            <a:off x="1293787" y="6038462"/>
            <a:ext cx="7127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Persamaan</a:t>
            </a:r>
            <a:r>
              <a:rPr lang="en-US" sz="2400" dirty="0"/>
              <a:t> yang </a:t>
            </a:r>
            <a:r>
              <a:rPr lang="en-US" sz="2400" dirty="0" err="1"/>
              <a:t>terkenal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dinamakan</a:t>
            </a:r>
            <a:r>
              <a:rPr lang="en-US" sz="2400" dirty="0"/>
              <a:t> formula Euler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7B838A-9C49-56CD-F892-6AF67DEAEE1F}"/>
              </a:ext>
            </a:extLst>
          </p:cNvPr>
          <p:cNvSpPr txBox="1"/>
          <p:nvPr/>
        </p:nvSpPr>
        <p:spPr>
          <a:xfrm>
            <a:off x="6321087" y="3144300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dan,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D62753-58FA-4C75-26D3-1702E37A1C0F}"/>
              </a:ext>
            </a:extLst>
          </p:cNvPr>
          <p:cNvSpPr/>
          <p:nvPr/>
        </p:nvSpPr>
        <p:spPr>
          <a:xfrm>
            <a:off x="7147925" y="3588901"/>
            <a:ext cx="3688653" cy="8432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AC7E13C-F9EE-86CE-8749-F877DDB45CC5}"/>
                  </a:ext>
                </a:extLst>
              </p:cNvPr>
              <p:cNvSpPr txBox="1"/>
              <p:nvPr/>
            </p:nvSpPr>
            <p:spPr>
              <a:xfrm>
                <a:off x="7468304" y="3795335"/>
                <a:ext cx="3252557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AC7E13C-F9EE-86CE-8749-F877DDB45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304" y="3795335"/>
                <a:ext cx="3252557" cy="381258"/>
              </a:xfrm>
              <a:prstGeom prst="rect">
                <a:avLst/>
              </a:prstGeom>
              <a:blipFill>
                <a:blip r:embed="rId4"/>
                <a:stretch>
                  <a:fillRect l="-749" t="-1613" r="-2809" b="-3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F33FD19F-E7D8-C80F-49B2-AA552703B8E5}"/>
              </a:ext>
            </a:extLst>
          </p:cNvPr>
          <p:cNvSpPr txBox="1"/>
          <p:nvPr/>
        </p:nvSpPr>
        <p:spPr>
          <a:xfrm>
            <a:off x="4296350" y="4638745"/>
            <a:ext cx="814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atau</a:t>
            </a:r>
            <a:r>
              <a:rPr lang="en-US" sz="2400" dirty="0"/>
              <a:t>,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3BC2B7-832B-F0A3-3902-F0BF09B95192}"/>
              </a:ext>
            </a:extLst>
          </p:cNvPr>
          <p:cNvSpPr/>
          <p:nvPr/>
        </p:nvSpPr>
        <p:spPr>
          <a:xfrm>
            <a:off x="4560916" y="5113582"/>
            <a:ext cx="3688653" cy="8432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9D6471-CD24-2EB8-3153-02636950DC32}"/>
                  </a:ext>
                </a:extLst>
              </p:cNvPr>
              <p:cNvSpPr txBox="1"/>
              <p:nvPr/>
            </p:nvSpPr>
            <p:spPr>
              <a:xfrm>
                <a:off x="4703545" y="5310141"/>
                <a:ext cx="3257366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9D6471-CD24-2EB8-3153-02636950D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545" y="5310141"/>
                <a:ext cx="3257366" cy="381258"/>
              </a:xfrm>
              <a:prstGeom prst="rect">
                <a:avLst/>
              </a:prstGeom>
              <a:blipFill>
                <a:blip r:embed="rId5"/>
                <a:stretch>
                  <a:fillRect l="-936" t="-1587" r="-280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911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6A0DFB-D39B-937F-B675-59E8366FFE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02798"/>
                <a:ext cx="10515600" cy="545576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600" b="1" dirty="0" err="1"/>
                  <a:t>Contoh</a:t>
                </a:r>
                <a:r>
                  <a:rPr lang="en-US" sz="2600" b="1" dirty="0"/>
                  <a:t> 4:  </a:t>
                </a:r>
                <a:r>
                  <a:rPr lang="en-US" sz="2600" dirty="0" err="1"/>
                  <a:t>untuk</a:t>
                </a:r>
                <a:r>
                  <a:rPr lang="en-US" sz="2600" dirty="0"/>
                  <a:t> x = </a:t>
                </a:r>
                <a:r>
                  <a:rPr lang="en-US" sz="2600" dirty="0">
                    <a:sym typeface="Symbol" panose="05050102010706020507" pitchFamily="18" charset="2"/>
                  </a:rPr>
                  <a:t>/2, </a:t>
                </a:r>
                <a:r>
                  <a:rPr lang="en-US" sz="2600" dirty="0" err="1">
                    <a:sym typeface="Symbol" panose="05050102010706020507" pitchFamily="18" charset="2"/>
                  </a:rPr>
                  <a:t>maka</a:t>
                </a:r>
                <a:endParaRPr lang="en-US" sz="26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sym typeface="Symbol" panose="05050102010706020507" pitchFamily="18" charset="2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f>
                          <m:f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600" dirty="0"/>
                  <a:t> = cos(</a:t>
                </a:r>
                <a:r>
                  <a:rPr lang="en-US" sz="2600" dirty="0">
                    <a:sym typeface="Symbol" panose="05050102010706020507" pitchFamily="18" charset="2"/>
                  </a:rPr>
                  <a:t>/2) + </a:t>
                </a:r>
                <a:r>
                  <a:rPr lang="en-US" sz="2600" i="1" dirty="0" err="1">
                    <a:sym typeface="Symbol" panose="05050102010706020507" pitchFamily="18" charset="2"/>
                  </a:rPr>
                  <a:t>i</a:t>
                </a:r>
                <a:r>
                  <a:rPr lang="en-US" sz="2600" dirty="0">
                    <a:sym typeface="Symbol" panose="05050102010706020507" pitchFamily="18" charset="2"/>
                  </a:rPr>
                  <a:t> sin(/2) = 0 + </a:t>
                </a:r>
                <a:r>
                  <a:rPr lang="en-US" sz="2600" i="1" dirty="0" err="1">
                    <a:sym typeface="Symbol" panose="05050102010706020507" pitchFamily="18" charset="2"/>
                  </a:rPr>
                  <a:t>i</a:t>
                </a:r>
                <a:r>
                  <a:rPr lang="en-US" sz="2600" dirty="0">
                    <a:sym typeface="Symbol" panose="05050102010706020507" pitchFamily="18" charset="2"/>
                  </a:rPr>
                  <a:t> (1) = </a:t>
                </a:r>
                <a:r>
                  <a:rPr lang="en-US" sz="2600" i="1" dirty="0" err="1">
                    <a:sym typeface="Symbol" panose="05050102010706020507" pitchFamily="18" charset="2"/>
                  </a:rPr>
                  <a:t>i</a:t>
                </a:r>
                <a:r>
                  <a:rPr lang="en-US" sz="2600" i="1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endParaRPr lang="en-US" sz="2600" i="1" dirty="0"/>
              </a:p>
              <a:p>
                <a:pPr marL="0" indent="0">
                  <a:buNone/>
                </a:pPr>
                <a:r>
                  <a:rPr lang="en-US" sz="2600" i="1" dirty="0"/>
                  <a:t>	       </a:t>
                </a:r>
                <a:r>
                  <a:rPr lang="en-US" sz="2600" dirty="0" err="1"/>
                  <a:t>untuk</a:t>
                </a:r>
                <a:r>
                  <a:rPr lang="en-US" sz="2600" dirty="0"/>
                  <a:t> x = </a:t>
                </a:r>
                <a:r>
                  <a:rPr lang="en-US" sz="2600" dirty="0">
                    <a:sym typeface="Symbol" panose="05050102010706020507" pitchFamily="18" charset="2"/>
                  </a:rPr>
                  <a:t>, </a:t>
                </a:r>
                <a:r>
                  <a:rPr lang="en-US" sz="2600" dirty="0" err="1">
                    <a:sym typeface="Symbol" panose="05050102010706020507" pitchFamily="18" charset="2"/>
                  </a:rPr>
                  <a:t>maka</a:t>
                </a:r>
                <a:endParaRPr lang="en-US" sz="26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i="1" dirty="0">
                    <a:sym typeface="Symbol" panose="05050102010706020507" pitchFamily="18" charset="2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sup>
                    </m:sSup>
                  </m:oMath>
                </a14:m>
                <a:r>
                  <a:rPr lang="en-US" sz="2600" dirty="0"/>
                  <a:t> = cos(</a:t>
                </a:r>
                <a:r>
                  <a:rPr lang="en-US" sz="2600" dirty="0">
                    <a:sym typeface="Symbol" panose="05050102010706020507" pitchFamily="18" charset="2"/>
                  </a:rPr>
                  <a:t>) + </a:t>
                </a:r>
                <a:r>
                  <a:rPr lang="en-US" sz="2600" i="1" dirty="0" err="1">
                    <a:sym typeface="Symbol" panose="05050102010706020507" pitchFamily="18" charset="2"/>
                  </a:rPr>
                  <a:t>i</a:t>
                </a:r>
                <a:r>
                  <a:rPr lang="en-US" sz="2600" dirty="0">
                    <a:sym typeface="Symbol" panose="05050102010706020507" pitchFamily="18" charset="2"/>
                  </a:rPr>
                  <a:t> sin() = –1 – </a:t>
                </a:r>
                <a:r>
                  <a:rPr lang="en-US" sz="2600" i="1" dirty="0" err="1">
                    <a:sym typeface="Symbol" panose="05050102010706020507" pitchFamily="18" charset="2"/>
                  </a:rPr>
                  <a:t>i</a:t>
                </a:r>
                <a:r>
                  <a:rPr lang="en-US" sz="2600" dirty="0">
                    <a:sym typeface="Symbol" panose="05050102010706020507" pitchFamily="18" charset="2"/>
                  </a:rPr>
                  <a:t>(0) = –1 </a:t>
                </a:r>
                <a:r>
                  <a:rPr lang="en-US" sz="2600" i="1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endParaRPr lang="en-US" sz="2600" i="1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i="1" dirty="0">
                    <a:sym typeface="Symbol" panose="05050102010706020507" pitchFamily="18" charset="2"/>
                  </a:rPr>
                  <a:t>	</a:t>
                </a:r>
                <a:r>
                  <a:rPr lang="en-US" sz="2600" i="1" dirty="0"/>
                  <a:t>       </a:t>
                </a:r>
                <a:r>
                  <a:rPr lang="en-US" sz="2600" dirty="0" err="1"/>
                  <a:t>untuk</a:t>
                </a:r>
                <a:r>
                  <a:rPr lang="en-US" sz="2600" dirty="0"/>
                  <a:t> x = 0</a:t>
                </a:r>
                <a:r>
                  <a:rPr lang="en-US" sz="2600" dirty="0">
                    <a:sym typeface="Symbol" panose="05050102010706020507" pitchFamily="18" charset="2"/>
                  </a:rPr>
                  <a:t>, </a:t>
                </a:r>
                <a:r>
                  <a:rPr lang="en-US" sz="2600" dirty="0" err="1">
                    <a:sym typeface="Symbol" panose="05050102010706020507" pitchFamily="18" charset="2"/>
                  </a:rPr>
                  <a:t>maka</a:t>
                </a:r>
                <a:endParaRPr lang="en-US" sz="26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i="1" dirty="0">
                    <a:sym typeface="Symbol" panose="05050102010706020507" pitchFamily="18" charset="2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dirty="0"/>
                  <a:t> = cos(0</a:t>
                </a:r>
                <a:r>
                  <a:rPr lang="en-US" sz="2600" dirty="0">
                    <a:sym typeface="Symbol" panose="05050102010706020507" pitchFamily="18" charset="2"/>
                  </a:rPr>
                  <a:t>) + </a:t>
                </a:r>
                <a:r>
                  <a:rPr lang="en-US" sz="2600" i="1" dirty="0" err="1">
                    <a:sym typeface="Symbol" panose="05050102010706020507" pitchFamily="18" charset="2"/>
                  </a:rPr>
                  <a:t>i</a:t>
                </a:r>
                <a:r>
                  <a:rPr lang="en-US" sz="2600" dirty="0">
                    <a:sym typeface="Symbol" panose="05050102010706020507" pitchFamily="18" charset="2"/>
                  </a:rPr>
                  <a:t> sin(0) = 1 – </a:t>
                </a:r>
                <a:r>
                  <a:rPr lang="en-US" sz="2600" i="1" dirty="0" err="1">
                    <a:sym typeface="Symbol" panose="05050102010706020507" pitchFamily="18" charset="2"/>
                  </a:rPr>
                  <a:t>i</a:t>
                </a:r>
                <a:r>
                  <a:rPr lang="en-US" sz="2600" dirty="0">
                    <a:sym typeface="Symbol" panose="05050102010706020507" pitchFamily="18" charset="2"/>
                  </a:rPr>
                  <a:t>(0) = 1 </a:t>
                </a:r>
                <a:r>
                  <a:rPr lang="en-US" sz="2600" i="1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endParaRPr lang="en-US" sz="2600" i="1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i="1" dirty="0">
                    <a:sym typeface="Symbol" panose="05050102010706020507" pitchFamily="18" charset="2"/>
                  </a:rPr>
                  <a:t>	     </a:t>
                </a:r>
                <a:r>
                  <a:rPr lang="en-US" sz="2600" i="1" dirty="0"/>
                  <a:t> </a:t>
                </a:r>
                <a:r>
                  <a:rPr lang="en-US" sz="2600" dirty="0" err="1"/>
                  <a:t>untuk</a:t>
                </a:r>
                <a:r>
                  <a:rPr lang="en-US" sz="2600" dirty="0"/>
                  <a:t> x = </a:t>
                </a:r>
                <a:r>
                  <a:rPr lang="en-US" sz="2600" dirty="0">
                    <a:sym typeface="Symbol" panose="05050102010706020507" pitchFamily="18" charset="2"/>
                  </a:rPr>
                  <a:t>/4, </a:t>
                </a:r>
                <a:r>
                  <a:rPr lang="en-US" sz="2600" dirty="0" err="1">
                    <a:sym typeface="Symbol" panose="05050102010706020507" pitchFamily="18" charset="2"/>
                  </a:rPr>
                  <a:t>maka</a:t>
                </a:r>
                <a:endParaRPr lang="en-US" sz="26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i="1" dirty="0">
                    <a:sym typeface="Symbol" panose="05050102010706020507" pitchFamily="18" charset="2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600" dirty="0"/>
                  <a:t> = cos(</a:t>
                </a:r>
                <a:r>
                  <a:rPr lang="en-US" sz="2600" dirty="0">
                    <a:sym typeface="Symbol" panose="05050102010706020507" pitchFamily="18" charset="2"/>
                  </a:rPr>
                  <a:t>/4) + </a:t>
                </a:r>
                <a:r>
                  <a:rPr lang="en-US" sz="2600" i="1" dirty="0" err="1">
                    <a:sym typeface="Symbol" panose="05050102010706020507" pitchFamily="18" charset="2"/>
                  </a:rPr>
                  <a:t>i</a:t>
                </a:r>
                <a:r>
                  <a:rPr lang="en-US" sz="2600" dirty="0">
                    <a:sym typeface="Symbol" panose="05050102010706020507" pitchFamily="18" charset="2"/>
                  </a:rPr>
                  <a:t> sin(/4)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6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>
                    <a:sym typeface="Symbol" panose="05050102010706020507" pitchFamily="18" charset="2"/>
                  </a:rPr>
                  <a:t> + </a:t>
                </a:r>
                <a:r>
                  <a:rPr lang="en-US" sz="2600" i="1" dirty="0" err="1">
                    <a:sym typeface="Symbol" panose="05050102010706020507" pitchFamily="18" charset="2"/>
                  </a:rPr>
                  <a:t>i</a:t>
                </a:r>
                <a:r>
                  <a:rPr lang="en-US" sz="26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i="1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i="1" dirty="0">
                    <a:sym typeface="Symbol" panose="05050102010706020507" pitchFamily="18" charset="2"/>
                  </a:rPr>
                  <a:t>	</a:t>
                </a:r>
              </a:p>
              <a:p>
                <a:pPr marL="0" indent="0">
                  <a:buNone/>
                </a:pPr>
                <a:endParaRPr lang="en-US" sz="2400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6A0DFB-D39B-937F-B675-59E8366FFE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02798"/>
                <a:ext cx="10515600" cy="5455762"/>
              </a:xfrm>
              <a:blipFill>
                <a:blip r:embed="rId2"/>
                <a:stretch>
                  <a:fillRect l="-812" t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A5865-7747-6077-CB70-67266ADE0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19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2DD6D0-6ECF-70E1-BF65-E3EAA01F5F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1840" y="501650"/>
                <a:ext cx="10916920" cy="532352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Apabila </a:t>
                </a:r>
                <a:r>
                  <a:rPr lang="en-US" sz="2400" dirty="0" err="1"/>
                  <a:t>kita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mengalikan</a:t>
                </a:r>
                <a:r>
                  <a:rPr lang="en-US" sz="2400" dirty="0"/>
                  <a:t> </a:t>
                </a:r>
                <a:r>
                  <a:rPr lang="en-US" sz="2400" i="1" dirty="0"/>
                  <a:t>z</a:t>
                </a:r>
                <a:r>
                  <a:rPr lang="en-US" sz="2400" dirty="0"/>
                  <a:t> = </a:t>
                </a:r>
                <a:r>
                  <a:rPr lang="en-US" sz="2400" i="1" dirty="0"/>
                  <a:t>a</a:t>
                </a:r>
                <a:r>
                  <a:rPr lang="en-US" sz="2400" dirty="0"/>
                  <a:t> + </a:t>
                </a:r>
                <a:r>
                  <a:rPr lang="en-US" sz="2400" i="1" dirty="0"/>
                  <a:t>bi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sup>
                    </m:sSup>
                  </m:oMath>
                </a14:m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menjadi</a:t>
                </a:r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	  z’ = </a:t>
                </a:r>
                <a:r>
                  <a:rPr lang="en-US" sz="2400" i="1" dirty="0"/>
                  <a:t>z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sup>
                    </m:sSup>
                  </m:oMath>
                </a14:m>
                <a:r>
                  <a:rPr lang="en-US" sz="2400" dirty="0"/>
                  <a:t> = </a:t>
                </a:r>
                <a:r>
                  <a:rPr lang="en-US" sz="2400" i="1" dirty="0"/>
                  <a:t>z</a:t>
                </a:r>
                <a:r>
                  <a:rPr lang="en-US" sz="2400" dirty="0"/>
                  <a:t>(–1) = –(</a:t>
                </a:r>
                <a:r>
                  <a:rPr lang="en-US" sz="2400" i="1" dirty="0"/>
                  <a:t>a</a:t>
                </a:r>
                <a:r>
                  <a:rPr lang="en-US" sz="2400" dirty="0"/>
                  <a:t> + </a:t>
                </a:r>
                <a:r>
                  <a:rPr lang="en-US" sz="2400" i="1" dirty="0"/>
                  <a:t>bi</a:t>
                </a:r>
                <a:r>
                  <a:rPr lang="en-US" sz="2400" dirty="0"/>
                  <a:t>) = –</a:t>
                </a:r>
                <a:r>
                  <a:rPr lang="en-US" sz="2400" i="1" dirty="0"/>
                  <a:t>a</a:t>
                </a:r>
                <a:r>
                  <a:rPr lang="en-US" sz="2400" dirty="0"/>
                  <a:t> – </a:t>
                </a:r>
                <a:r>
                  <a:rPr lang="en-US" sz="2400" i="1" dirty="0"/>
                  <a:t>bi</a:t>
                </a:r>
                <a:r>
                  <a:rPr lang="en-US" sz="2400" dirty="0"/>
                  <a:t> 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yang </a:t>
                </a:r>
                <a:r>
                  <a:rPr lang="en-US" sz="2400" dirty="0" err="1"/>
                  <a:t>diinterpretasikan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sebagai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memutar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i="1" dirty="0"/>
                  <a:t>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sejauh</a:t>
                </a:r>
                <a:r>
                  <a:rPr lang="en-US" sz="2400" dirty="0"/>
                  <a:t> 180</a:t>
                </a:r>
                <a:r>
                  <a:rPr lang="en-US" sz="2400" dirty="0">
                    <a:sym typeface="Symbol" panose="05050102010706020507" pitchFamily="18" charset="2"/>
                  </a:rPr>
                  <a:t> </a:t>
                </a:r>
                <a:r>
                  <a:rPr lang="en-US" sz="2400" dirty="0" err="1">
                    <a:sym typeface="Symbol" panose="05050102010706020507" pitchFamily="18" charset="2"/>
                  </a:rPr>
                  <a:t>berlawanan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jarum</a:t>
                </a:r>
                <a:r>
                  <a:rPr lang="en-US" sz="2400" dirty="0">
                    <a:sym typeface="Symbol" panose="05050102010706020507" pitchFamily="18" charset="2"/>
                  </a:rPr>
                  <a:t> jam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2DD6D0-6ECF-70E1-BF65-E3EAA01F5F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1840" y="501650"/>
                <a:ext cx="10916920" cy="5323523"/>
              </a:xfrm>
              <a:blipFill>
                <a:blip r:embed="rId2"/>
                <a:stretch>
                  <a:fillRect l="-726" t="-1373" r="-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8CFED-477C-6BD2-BE8B-EDEDA7D6D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52DAC1-31F8-D096-0FAE-EB22BEB05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230" y="2324349"/>
            <a:ext cx="4866640" cy="40087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75D277-B140-004C-E88E-10EAAE7E7B8F}"/>
                  </a:ext>
                </a:extLst>
              </p:cNvPr>
              <p:cNvSpPr txBox="1"/>
              <p:nvPr/>
            </p:nvSpPr>
            <p:spPr>
              <a:xfrm>
                <a:off x="751840" y="2324349"/>
                <a:ext cx="6096000" cy="40320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Begitu juga, </a:t>
                </a:r>
                <a:r>
                  <a:rPr lang="en-US" sz="2400" dirty="0" err="1"/>
                  <a:t>jika</a:t>
                </a:r>
                <a:r>
                  <a:rPr lang="en-US" sz="2400" dirty="0"/>
                  <a:t> kita </a:t>
                </a:r>
                <a:r>
                  <a:rPr lang="en-US" sz="2400" dirty="0" err="1"/>
                  <a:t>mengalikan</a:t>
                </a:r>
                <a:r>
                  <a:rPr lang="en-US" sz="2400" dirty="0"/>
                  <a:t> </a:t>
                </a:r>
                <a:r>
                  <a:rPr lang="en-US" sz="2400" i="1" dirty="0"/>
                  <a:t>z</a:t>
                </a:r>
                <a:r>
                  <a:rPr lang="en-US" sz="2400" dirty="0"/>
                  <a:t> = </a:t>
                </a:r>
                <a:r>
                  <a:rPr lang="en-US" sz="2400" i="1" dirty="0"/>
                  <a:t>a</a:t>
                </a:r>
                <a:r>
                  <a:rPr lang="en-US" sz="2400" dirty="0"/>
                  <a:t> + </a:t>
                </a:r>
                <a:r>
                  <a:rPr lang="en-US" sz="2400" i="1" dirty="0"/>
                  <a:t>bi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menjadi</a:t>
                </a:r>
                <a:r>
                  <a:rPr lang="en-US" sz="2400" dirty="0"/>
                  <a:t>: </a:t>
                </a:r>
              </a:p>
              <a:p>
                <a:r>
                  <a:rPr lang="en-US" sz="2400" dirty="0"/>
                  <a:t>	  z’ = </a:t>
                </a:r>
                <a:r>
                  <a:rPr lang="en-US" sz="2400" i="1" dirty="0"/>
                  <a:t>z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/>
                  <a:t>= </a:t>
                </a:r>
                <a:r>
                  <a:rPr lang="en-US" sz="2400" i="1" dirty="0"/>
                  <a:t>zi</a:t>
                </a:r>
                <a:r>
                  <a:rPr lang="en-US" sz="2400" dirty="0"/>
                  <a:t> = (</a:t>
                </a:r>
                <a:r>
                  <a:rPr lang="en-US" sz="2400" i="1" dirty="0"/>
                  <a:t>a</a:t>
                </a:r>
                <a:r>
                  <a:rPr lang="en-US" sz="2400" dirty="0"/>
                  <a:t> + </a:t>
                </a:r>
                <a:r>
                  <a:rPr lang="en-US" sz="2400" i="1" dirty="0"/>
                  <a:t>bi</a:t>
                </a:r>
                <a:r>
                  <a:rPr lang="en-US" sz="2400" dirty="0"/>
                  <a:t>)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 = –</a:t>
                </a:r>
                <a:r>
                  <a:rPr lang="en-US" sz="2400" i="1" dirty="0"/>
                  <a:t>b +</a:t>
                </a:r>
                <a:r>
                  <a:rPr lang="en-US" sz="2400" dirty="0"/>
                  <a:t> </a:t>
                </a:r>
                <a:r>
                  <a:rPr lang="en-US" sz="2400" i="1" dirty="0"/>
                  <a:t>ai </a:t>
                </a:r>
                <a:r>
                  <a:rPr lang="en-US" sz="2400" dirty="0"/>
                  <a:t>  </a:t>
                </a:r>
              </a:p>
              <a:p>
                <a:pPr marL="233363" indent="-233363">
                  <a:buNone/>
                </a:pPr>
                <a:r>
                  <a:rPr lang="en-US" sz="2400" dirty="0"/>
                  <a:t>   yang </a:t>
                </a:r>
                <a:r>
                  <a:rPr lang="en-US" sz="2400" dirty="0" err="1"/>
                  <a:t>diinterpretasikan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sebagai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memutar</a:t>
                </a:r>
                <a:r>
                  <a:rPr lang="en-US" sz="2400" dirty="0"/>
                  <a:t> 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i="1" dirty="0"/>
                  <a:t>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sejauh</a:t>
                </a:r>
                <a:r>
                  <a:rPr lang="en-US" sz="2400" dirty="0"/>
                  <a:t> 90</a:t>
                </a:r>
                <a:r>
                  <a:rPr lang="en-US" sz="2400" dirty="0">
                    <a:sym typeface="Symbol" panose="05050102010706020507" pitchFamily="18" charset="2"/>
                  </a:rPr>
                  <a:t> </a:t>
                </a:r>
                <a:r>
                  <a:rPr lang="en-US" sz="2400" dirty="0" err="1">
                    <a:sym typeface="Symbol" panose="05050102010706020507" pitchFamily="18" charset="2"/>
                  </a:rPr>
                  <a:t>berlawanan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arah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jarum</a:t>
                </a:r>
                <a:r>
                  <a:rPr lang="en-US" sz="2400" dirty="0">
                    <a:sym typeface="Symbol" panose="05050102010706020507" pitchFamily="18" charset="2"/>
                  </a:rPr>
                  <a:t> jam</a:t>
                </a:r>
              </a:p>
              <a:p>
                <a:pPr marL="233363" indent="-233363">
                  <a:buNone/>
                </a:pPr>
                <a:endParaRPr lang="en-US" sz="2400" dirty="0">
                  <a:sym typeface="Symbol" panose="05050102010706020507" pitchFamily="18" charset="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ym typeface="Symbol" panose="05050102010706020507" pitchFamily="18" charset="2"/>
                  </a:rPr>
                  <a:t>Kesimpulan</a:t>
                </a:r>
                <a:r>
                  <a:rPr lang="en-US" sz="2400" dirty="0">
                    <a:sym typeface="Symbol" panose="05050102010706020507" pitchFamily="18" charset="2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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sebuah</a:t>
                </a:r>
                <a:r>
                  <a:rPr lang="en-US" sz="2400" dirty="0"/>
                  <a:t> rotor yang </a:t>
                </a:r>
                <a:r>
                  <a:rPr lang="en-US" sz="2400" dirty="0" err="1"/>
                  <a:t>memutar</a:t>
                </a:r>
                <a:r>
                  <a:rPr lang="en-US" sz="2400" dirty="0"/>
                  <a:t> </a:t>
                </a:r>
                <a:r>
                  <a:rPr lang="en-US" sz="2400" i="1" dirty="0"/>
                  <a:t>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menjadi</a:t>
                </a:r>
                <a:r>
                  <a:rPr lang="en-US" sz="2400" dirty="0"/>
                  <a:t> z’ </a:t>
                </a:r>
                <a:r>
                  <a:rPr lang="en-US" sz="2400" dirty="0" err="1"/>
                  <a:t>sejauh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 </a:t>
                </a:r>
                <a:r>
                  <a:rPr lang="en-US" sz="2400" dirty="0" err="1">
                    <a:sym typeface="Symbol" panose="05050102010706020507" pitchFamily="18" charset="2"/>
                  </a:rPr>
                  <a:t>berlawanan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arah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jaum</a:t>
                </a:r>
                <a:r>
                  <a:rPr lang="en-US" sz="2400" dirty="0">
                    <a:sym typeface="Symbol" panose="05050102010706020507" pitchFamily="18" charset="2"/>
                  </a:rPr>
                  <a:t> jam, </a:t>
                </a:r>
                <a:r>
                  <a:rPr lang="en-US" sz="2400" dirty="0" err="1">
                    <a:sym typeface="Symbol" panose="05050102010706020507" pitchFamily="18" charset="2"/>
                  </a:rPr>
                  <a:t>yaitu</a:t>
                </a:r>
                <a:r>
                  <a:rPr lang="en-US" sz="2400" dirty="0">
                    <a:sym typeface="Symbol" panose="05050102010706020507" pitchFamily="18" charset="2"/>
                  </a:rPr>
                  <a:t> z’ = </a:t>
                </a:r>
                <a:r>
                  <a:rPr lang="en-US" sz="2400" i="1" dirty="0">
                    <a:sym typeface="Symbol" panose="05050102010706020507" pitchFamily="18" charset="2"/>
                  </a:rPr>
                  <a:t>z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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75D277-B140-004C-E88E-10EAAE7E7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40" y="2324349"/>
                <a:ext cx="6096000" cy="4032001"/>
              </a:xfrm>
              <a:prstGeom prst="rect">
                <a:avLst/>
              </a:prstGeom>
              <a:blipFill>
                <a:blip r:embed="rId4"/>
                <a:stretch>
                  <a:fillRect l="-1300" t="-1208" b="-2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6683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C3711-78A1-402E-A6FB-70B3BF0E5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A17EBA-AF8A-F3C1-9C12-A9AB057BA30C}"/>
                  </a:ext>
                </a:extLst>
              </p:cNvPr>
              <p:cNvSpPr txBox="1"/>
              <p:nvPr/>
            </p:nvSpPr>
            <p:spPr>
              <a:xfrm>
                <a:off x="650236" y="697230"/>
                <a:ext cx="9862828" cy="842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 </a:t>
                </a:r>
                <a:r>
                  <a:rPr lang="en-US" sz="2400" dirty="0" err="1"/>
                  <a:t>Secara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geometri</a:t>
                </a:r>
                <a:r>
                  <a:rPr lang="en-US" sz="2400" dirty="0"/>
                  <a:t>  </a:t>
                </a:r>
                <a:r>
                  <a:rPr lang="en-US" sz="2400" dirty="0" err="1"/>
                  <a:t>diartikan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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terdapat</a:t>
                </a:r>
                <a:r>
                  <a:rPr lang="en-US" sz="2400" dirty="0"/>
                  <a:t> di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lingkaran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jari-jari</a:t>
                </a:r>
                <a:r>
                  <a:rPr lang="en-US" sz="2400" dirty="0"/>
                  <a:t> = 1</a:t>
                </a:r>
              </a:p>
              <a:p>
                <a:r>
                  <a:rPr lang="en-US" sz="2400" dirty="0"/>
                  <a:t> di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himpunan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bilangan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kompleks</a:t>
                </a:r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A17EBA-AF8A-F3C1-9C12-A9AB057BA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36" y="697230"/>
                <a:ext cx="9862828" cy="842923"/>
              </a:xfrm>
              <a:prstGeom prst="rect">
                <a:avLst/>
              </a:prstGeom>
              <a:blipFill>
                <a:blip r:embed="rId2"/>
                <a:stretch>
                  <a:fillRect l="-309" t="-4317" r="-618" b="-15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989C24F0-9797-8905-2617-E09B2E623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20" y="1843405"/>
            <a:ext cx="4400949" cy="47145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8FBA18-868E-3217-DB5E-8AC95AEF52DF}"/>
              </a:ext>
            </a:extLst>
          </p:cNvPr>
          <p:cNvSpPr txBox="1"/>
          <p:nvPr/>
        </p:nvSpPr>
        <p:spPr>
          <a:xfrm>
            <a:off x="6329363" y="5542259"/>
            <a:ext cx="53520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Gambar </a:t>
            </a:r>
            <a:r>
              <a:rPr lang="en-US" sz="2000" dirty="0" err="1"/>
              <a:t>persamaan</a:t>
            </a:r>
            <a:r>
              <a:rPr lang="en-US" sz="2000" dirty="0"/>
              <a:t> </a:t>
            </a:r>
            <a:r>
              <a:rPr lang="en-US" sz="2000" i="1" dirty="0" err="1"/>
              <a:t>e</a:t>
            </a:r>
            <a:r>
              <a:rPr lang="en-US" sz="2000" i="1" baseline="30000" dirty="0" err="1"/>
              <a:t>iφ</a:t>
            </a:r>
            <a:r>
              <a:rPr lang="en-US" sz="2000" dirty="0"/>
              <a:t> = cos </a:t>
            </a:r>
            <a:r>
              <a:rPr lang="en-US" sz="2000" i="1" dirty="0"/>
              <a:t>φ</a:t>
            </a:r>
            <a:r>
              <a:rPr lang="en-US" sz="2000" dirty="0"/>
              <a:t> + </a:t>
            </a:r>
            <a:r>
              <a:rPr lang="en-US" sz="2000" i="1" dirty="0" err="1"/>
              <a:t>i</a:t>
            </a:r>
            <a:r>
              <a:rPr lang="en-US" sz="2000" dirty="0"/>
              <a:t> sin </a:t>
            </a:r>
            <a:r>
              <a:rPr lang="en-US" sz="2000" i="1" dirty="0"/>
              <a:t>φ</a:t>
            </a:r>
            <a:r>
              <a:rPr lang="en-US" sz="2000" dirty="0"/>
              <a:t> </a:t>
            </a:r>
            <a:r>
              <a:rPr lang="en-US" sz="2000" dirty="0" err="1"/>
              <a:t>diilustrasikan</a:t>
            </a:r>
            <a:r>
              <a:rPr lang="en-US" sz="2000" dirty="0"/>
              <a:t> di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bidang</a:t>
            </a:r>
            <a:r>
              <a:rPr lang="en-US" sz="2000" dirty="0"/>
              <a:t> </a:t>
            </a:r>
            <a:r>
              <a:rPr lang="en-US" sz="2000" dirty="0" err="1"/>
              <a:t>kompleks</a:t>
            </a:r>
            <a:r>
              <a:rPr lang="en-US" sz="2000" dirty="0"/>
              <a:t>. </a:t>
            </a:r>
          </a:p>
          <a:p>
            <a:r>
              <a:rPr lang="en-US" sz="2000" dirty="0"/>
              <a:t>(</a:t>
            </a:r>
            <a:r>
              <a:rPr lang="en-US" sz="2000" dirty="0" err="1"/>
              <a:t>Sumber</a:t>
            </a:r>
            <a:r>
              <a:rPr lang="en-US" sz="2000" dirty="0"/>
              <a:t>: Wikipedia)</a:t>
            </a:r>
          </a:p>
        </p:txBody>
      </p:sp>
    </p:spTree>
    <p:extLst>
      <p:ext uri="{BB962C8B-B14F-4D97-AF65-F5344CB8AC3E}">
        <p14:creationId xmlns:p14="http://schemas.microsoft.com/office/powerpoint/2010/main" val="1129511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92E8B-2AD1-CB45-A146-E6D13F536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Soal</a:t>
            </a:r>
            <a:r>
              <a:rPr lang="en-US" dirty="0"/>
              <a:t> Latihan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6CD880-FE0C-18D0-451D-6FCDDBE392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Misalkan z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= 3 – 8i, z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= 5 + 10i, z</a:t>
                </a:r>
                <a:r>
                  <a:rPr lang="en-US" sz="2400" baseline="-25000" dirty="0"/>
                  <a:t>3</a:t>
                </a:r>
                <a:r>
                  <a:rPr lang="en-US" sz="2400" dirty="0"/>
                  <a:t> = –6i,  z</a:t>
                </a:r>
                <a:r>
                  <a:rPr lang="en-US" sz="2400" baseline="-25000" dirty="0"/>
                  <a:t>4</a:t>
                </a:r>
                <a:r>
                  <a:rPr lang="en-US" sz="2400" dirty="0"/>
                  <a:t> = 5, </a:t>
                </a:r>
                <a:r>
                  <a:rPr lang="en-US" sz="2400" dirty="0" err="1"/>
                  <a:t>hitunglah</a:t>
                </a:r>
                <a:r>
                  <a:rPr lang="en-US" sz="2400" dirty="0"/>
                  <a:t> 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(</a:t>
                </a:r>
                <a:r>
                  <a:rPr lang="en-US" sz="2400" dirty="0" err="1"/>
                  <a:t>i</a:t>
                </a:r>
                <a:r>
                  <a:rPr lang="en-US" sz="2400" dirty="0"/>
                  <a:t>) z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z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       (ii) z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z</a:t>
                </a:r>
                <a:r>
                  <a:rPr lang="en-US" sz="2400" baseline="-25000" dirty="0"/>
                  <a:t>3</a:t>
                </a:r>
                <a:r>
                  <a:rPr lang="en-US" sz="2400" dirty="0"/>
                  <a:t>        (iii) z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z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z</a:t>
                </a:r>
                <a:r>
                  <a:rPr lang="en-US" sz="2400" baseline="-25000" dirty="0"/>
                  <a:t>3</a:t>
                </a:r>
                <a:r>
                  <a:rPr lang="en-US" sz="2400" dirty="0"/>
                  <a:t>      (iv) z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/z</a:t>
                </a:r>
                <a:r>
                  <a:rPr lang="en-US" sz="2400" baseline="-25000" dirty="0"/>
                  <a:t>2           </a:t>
                </a:r>
                <a:r>
                  <a:rPr lang="en-US" sz="2400" dirty="0"/>
                  <a:t>(v) z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/z</a:t>
                </a:r>
                <a:r>
                  <a:rPr lang="en-US" sz="2400" baseline="-25000" dirty="0"/>
                  <a:t>3</a:t>
                </a:r>
                <a:r>
                  <a:rPr lang="en-US" sz="2400" dirty="0"/>
                  <a:t>     (vi) z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z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* (vi) z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*z</a:t>
                </a:r>
                <a:r>
                  <a:rPr lang="en-US" sz="2400" baseline="-25000" dirty="0"/>
                  <a:t>3</a:t>
                </a:r>
                <a:r>
                  <a:rPr lang="en-US" sz="2400" dirty="0"/>
                  <a:t>* </a:t>
                </a:r>
              </a:p>
              <a:p>
                <a:pPr marL="0" indent="0">
                  <a:buNone/>
                </a:pPr>
                <a:r>
                  <a:rPr lang="en-US" sz="2400" baseline="-25000" dirty="0"/>
                  <a:t>           </a:t>
                </a:r>
                <a:r>
                  <a:rPr lang="en-US" sz="2400" dirty="0"/>
                  <a:t>(vii) z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z</a:t>
                </a:r>
                <a:r>
                  <a:rPr lang="en-US" sz="2400" baseline="-25000" dirty="0"/>
                  <a:t>4</a:t>
                </a:r>
                <a:r>
                  <a:rPr lang="en-US" sz="2400" dirty="0"/>
                  <a:t>*     (ix) z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*/z</a:t>
                </a:r>
                <a:r>
                  <a:rPr lang="en-US" sz="2400" baseline="-25000" dirty="0"/>
                  <a:t>4</a:t>
                </a:r>
                <a:r>
                  <a:rPr lang="en-US" sz="2400" dirty="0"/>
                  <a:t>* </a:t>
                </a:r>
              </a:p>
              <a:p>
                <a:pPr marL="0" indent="0">
                  <a:buNone/>
                </a:pPr>
                <a:endParaRPr lang="en-US" sz="2400" baseline="-25000" dirty="0"/>
              </a:p>
              <a:p>
                <a:pPr marL="457200" indent="-457200">
                  <a:buAutoNum type="arabicPeriod" startAt="2"/>
                </a:pPr>
                <a:r>
                  <a:rPr lang="en-US" sz="2400" dirty="0" err="1"/>
                  <a:t>Hitunglah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𝑖𝑥</m:t>
                        </m:r>
                      </m:sup>
                    </m:sSup>
                  </m:oMath>
                </a14:m>
                <a:r>
                  <a:rPr lang="en-US" sz="2400" dirty="0"/>
                  <a:t> dan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𝑖𝑥</m:t>
                        </m:r>
                      </m:sup>
                    </m:sSup>
                  </m:oMath>
                </a14:m>
                <a:r>
                  <a:rPr lang="en-US" sz="2400" dirty="0"/>
                  <a:t> untuk </a:t>
                </a:r>
                <a:r>
                  <a:rPr lang="en-US" sz="2400" i="1" dirty="0"/>
                  <a:t>x</a:t>
                </a:r>
                <a:r>
                  <a:rPr lang="en-US" sz="2400" dirty="0"/>
                  <a:t> = 60</a:t>
                </a:r>
                <a:r>
                  <a:rPr lang="en-US" sz="2400" dirty="0">
                    <a:sym typeface="Symbol" panose="05050102010706020507" pitchFamily="18" charset="2"/>
                  </a:rPr>
                  <a:t> </a:t>
                </a:r>
              </a:p>
              <a:p>
                <a:pPr marL="457200" indent="-457200">
                  <a:buAutoNum type="arabicPeriod" startAt="2"/>
                </a:pPr>
                <a:endParaRPr lang="en-US" sz="2400" dirty="0">
                  <a:sym typeface="Symbol" panose="05050102010706020507" pitchFamily="18" charset="2"/>
                </a:endParaRPr>
              </a:p>
              <a:p>
                <a:pPr marL="457200" indent="-457200">
                  <a:buAutoNum type="arabicPeriod" startAt="2"/>
                </a:pPr>
                <a:r>
                  <a:rPr lang="en-US" sz="2400" dirty="0" err="1">
                    <a:sym typeface="Symbol" panose="05050102010706020507" pitchFamily="18" charset="2"/>
                  </a:rPr>
                  <a:t>Sebuah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bilangan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kompleks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i="1" dirty="0">
                    <a:sym typeface="Symbol" panose="05050102010706020507" pitchFamily="18" charset="2"/>
                  </a:rPr>
                  <a:t>z</a:t>
                </a:r>
                <a:r>
                  <a:rPr lang="en-US" sz="2400" dirty="0">
                    <a:sym typeface="Symbol" panose="05050102010706020507" pitchFamily="18" charset="2"/>
                  </a:rPr>
                  <a:t> = 4 – 9</a:t>
                </a:r>
                <a:r>
                  <a:rPr lang="en-US" sz="2400" i="1" dirty="0">
                    <a:sym typeface="Symbol" panose="05050102010706020507" pitchFamily="18" charset="2"/>
                  </a:rPr>
                  <a:t>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diputar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sejauh</a:t>
                </a:r>
                <a:r>
                  <a:rPr lang="en-US" sz="2400" dirty="0">
                    <a:sym typeface="Symbol" panose="05050102010706020507" pitchFamily="18" charset="2"/>
                  </a:rPr>
                  <a:t> 120 </a:t>
                </a:r>
                <a:r>
                  <a:rPr lang="en-US" sz="2400" dirty="0" err="1">
                    <a:sym typeface="Symbol" panose="05050102010706020507" pitchFamily="18" charset="2"/>
                  </a:rPr>
                  <a:t>derajat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searah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jarum</a:t>
                </a:r>
                <a:r>
                  <a:rPr lang="en-US" sz="2400" dirty="0">
                    <a:sym typeface="Symbol" panose="05050102010706020507" pitchFamily="18" charset="2"/>
                  </a:rPr>
                  <a:t> jam, </a:t>
                </a:r>
                <a:r>
                  <a:rPr lang="en-US" sz="2400" dirty="0" err="1">
                    <a:sym typeface="Symbol" panose="05050102010706020507" pitchFamily="18" charset="2"/>
                  </a:rPr>
                  <a:t>tentukan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bayangannya</a:t>
                </a:r>
                <a:r>
                  <a:rPr lang="en-US" sz="2400" dirty="0">
                    <a:sym typeface="Symbol" panose="05050102010706020507" pitchFamily="18" charset="2"/>
                  </a:rPr>
                  <a:t>.</a:t>
                </a:r>
              </a:p>
              <a:p>
                <a:pPr marL="457200" indent="-457200">
                  <a:buAutoNum type="arabicPeriod" startAt="2"/>
                </a:pPr>
                <a:endParaRPr lang="en-US" sz="2400" dirty="0">
                  <a:sym typeface="Symbol" panose="05050102010706020507" pitchFamily="18" charset="2"/>
                </a:endParaRPr>
              </a:p>
              <a:p>
                <a:pPr marL="457200" indent="-457200">
                  <a:buAutoNum type="arabicPeriod" startAt="2"/>
                </a:pPr>
                <a:r>
                  <a:rPr lang="en-US" sz="2400" dirty="0" err="1">
                    <a:sym typeface="Symbol" panose="05050102010706020507" pitchFamily="18" charset="2"/>
                  </a:rPr>
                  <a:t>Berapakah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i="1" dirty="0">
                    <a:sym typeface="Symbol" panose="05050102010706020507" pitchFamily="18" charset="2"/>
                  </a:rPr>
                  <a:t>i</a:t>
                </a:r>
                <a:r>
                  <a:rPr lang="en-US" sz="2400" i="1" baseline="30000" dirty="0">
                    <a:sym typeface="Symbol" panose="05050102010706020507" pitchFamily="18" charset="2"/>
                  </a:rPr>
                  <a:t>i</a:t>
                </a:r>
                <a:r>
                  <a:rPr lang="en-US" sz="2400" baseline="300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?                        </a:t>
                </a:r>
                <a:r>
                  <a:rPr lang="en-US" sz="24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(</a:t>
                </a:r>
                <a:r>
                  <a:rPr lang="en-US" sz="2400" dirty="0" err="1">
                    <a:solidFill>
                      <a:srgbClr val="FF0000"/>
                    </a:solidFill>
                    <a:sym typeface="Symbol" panose="05050102010706020507" pitchFamily="18" charset="2"/>
                  </a:rPr>
                  <a:t>hasilnya</a:t>
                </a:r>
                <a:r>
                  <a:rPr lang="en-US" sz="24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sym typeface="Symbol" panose="05050102010706020507" pitchFamily="18" charset="2"/>
                  </a:rPr>
                  <a:t>mengejutkan</a:t>
                </a:r>
                <a:r>
                  <a:rPr lang="en-US" sz="24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!)</a:t>
                </a:r>
                <a:endParaRPr lang="en-US" sz="24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6CD880-FE0C-18D0-451D-6FCDDBE392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4422E-FF96-3811-38C6-CFC91BF91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402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E0FEB-03FF-9597-0EC6-DD661C230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Vektor</a:t>
            </a:r>
            <a:r>
              <a:rPr lang="en-US" dirty="0"/>
              <a:t> di Ruang </a:t>
            </a:r>
            <a:r>
              <a:rPr lang="en-US" dirty="0" err="1"/>
              <a:t>Kompleks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09BA4-2BA8-65AA-7155-67EDD277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Ruang </a:t>
            </a:r>
            <a:r>
              <a:rPr lang="en-US" sz="2400" dirty="0" err="1"/>
              <a:t>vektor</a:t>
            </a:r>
            <a:r>
              <a:rPr lang="en-US" sz="2400" dirty="0"/>
              <a:t> yang </a:t>
            </a:r>
            <a:r>
              <a:rPr lang="en-US" sz="2400" dirty="0" err="1"/>
              <a:t>elemen-elemennya</a:t>
            </a:r>
            <a:r>
              <a:rPr lang="en-US" sz="2400" dirty="0"/>
              <a:t> </a:t>
            </a:r>
            <a:r>
              <a:rPr lang="en-US" sz="2400" dirty="0" err="1"/>
              <a:t>berbentuk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ruang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vektor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kompleks</a:t>
            </a:r>
            <a:r>
              <a:rPr lang="en-US" sz="2400" dirty="0"/>
              <a:t>.</a:t>
            </a:r>
          </a:p>
          <a:p>
            <a:r>
              <a:rPr lang="en-US" sz="2400" dirty="0"/>
              <a:t>Ruang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 </a:t>
            </a:r>
            <a:r>
              <a:rPr lang="en-US" sz="2400" dirty="0" err="1"/>
              <a:t>berorde</a:t>
            </a:r>
            <a:r>
              <a:rPr lang="en-US" sz="2400" dirty="0"/>
              <a:t>-n </a:t>
            </a:r>
            <a:r>
              <a:rPr lang="en-US" sz="2400" dirty="0" err="1"/>
              <a:t>dilambangkan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C</a:t>
            </a:r>
            <a:r>
              <a:rPr lang="en-US" sz="2400" baseline="30000" dirty="0"/>
              <a:t>n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C</a:t>
            </a:r>
            <a:r>
              <a:rPr lang="en-US" sz="2400" baseline="30000" dirty="0"/>
              <a:t>n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n-</a:t>
            </a:r>
            <a:r>
              <a:rPr lang="en-US" sz="2400" dirty="0" err="1"/>
              <a:t>komponen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b="1" dirty="0"/>
              <a:t>v </a:t>
            </a:r>
            <a:r>
              <a:rPr lang="en-US" sz="2400" dirty="0"/>
              <a:t>= (v</a:t>
            </a:r>
            <a:r>
              <a:rPr lang="en-US" sz="2400" baseline="-25000" dirty="0"/>
              <a:t>1</a:t>
            </a:r>
            <a:r>
              <a:rPr lang="en-US" sz="2400" dirty="0"/>
              <a:t>, v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dirty="0" err="1"/>
              <a:t>v</a:t>
            </a:r>
            <a:r>
              <a:rPr lang="en-US" sz="2400" baseline="-25000" dirty="0" err="1"/>
              <a:t>n</a:t>
            </a:r>
            <a:r>
              <a:rPr lang="en-US" sz="2400" dirty="0"/>
              <a:t>),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v</a:t>
            </a:r>
            <a:r>
              <a:rPr lang="en-US" sz="2400" baseline="-25000" dirty="0"/>
              <a:t>1</a:t>
            </a:r>
            <a:r>
              <a:rPr lang="en-US" sz="2400" dirty="0"/>
              <a:t>, v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dirty="0" err="1"/>
              <a:t>v</a:t>
            </a:r>
            <a:r>
              <a:rPr lang="en-US" sz="2400" baseline="-25000" dirty="0" err="1"/>
              <a:t>n</a:t>
            </a:r>
            <a:r>
              <a:rPr lang="en-US" sz="2400" baseline="-250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vektor-vektor</a:t>
            </a:r>
            <a:r>
              <a:rPr lang="en-US" sz="2400" dirty="0"/>
              <a:t> di C</a:t>
            </a:r>
            <a:r>
              <a:rPr lang="en-US" sz="2400" baseline="30000" dirty="0"/>
              <a:t>3</a:t>
            </a:r>
            <a:r>
              <a:rPr lang="en-US" sz="2400" dirty="0"/>
              <a:t>:  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0C8B7-82EE-E5B0-A13C-48236750E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F1FE70-B0E9-ABD9-AAE7-E6F649EB4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294" y="5288439"/>
            <a:ext cx="8493412" cy="6521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9C4AC3-0468-3627-6B15-57DB4D00A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735" y="4001294"/>
            <a:ext cx="6569336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30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64B2A-4177-37D5-AD40-8001C1EAD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7680"/>
            <a:ext cx="10515600" cy="5689283"/>
          </a:xfrm>
        </p:spPr>
        <p:txBody>
          <a:bodyPr>
            <a:normAutofit/>
          </a:bodyPr>
          <a:lstStyle/>
          <a:p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                                                  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 di C</a:t>
            </a:r>
            <a:r>
              <a:rPr lang="en-US" sz="2400" baseline="30000" dirty="0"/>
              <a:t>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dipecah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riil</a:t>
            </a:r>
            <a:r>
              <a:rPr lang="en-US" sz="2400" dirty="0"/>
              <a:t> dan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imajiner</a:t>
            </a:r>
            <a:r>
              <a:rPr lang="en-US" sz="2400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E10DE-57F1-B4B4-626F-1D158DCCE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35DC70-43CE-AED4-ECD6-6A88B9415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181" y="1023299"/>
            <a:ext cx="6729717" cy="4995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C35DEC-BB96-9A62-7687-F6609D99F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181" y="2378319"/>
            <a:ext cx="4977117" cy="4755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FCB94E-10DB-1906-6087-10DBFA24CE97}"/>
              </a:ext>
            </a:extLst>
          </p:cNvPr>
          <p:cNvSpPr txBox="1"/>
          <p:nvPr/>
        </p:nvSpPr>
        <p:spPr>
          <a:xfrm>
            <a:off x="1056640" y="2916915"/>
            <a:ext cx="4586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yang juga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600D3A-C987-FBCD-295A-428353FF8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843" y="3378580"/>
            <a:ext cx="2926397" cy="6187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D11D8A-6E91-6D69-2679-F6D4A03C91E9}"/>
              </a:ext>
            </a:extLst>
          </p:cNvPr>
          <p:cNvSpPr txBox="1"/>
          <p:nvPr/>
        </p:nvSpPr>
        <p:spPr>
          <a:xfrm>
            <a:off x="1105541" y="3918575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endParaRPr lang="en-US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95E1EE-E29A-C5C3-B1A9-7590EECBFF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0068" y="4537299"/>
            <a:ext cx="3147716" cy="4616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EEB62B-97F9-EB1D-FB28-00E22CCA1A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537" y="4546940"/>
            <a:ext cx="2842119" cy="4616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9FBBA53-9921-3E05-8EB4-55A0D6DDE772}"/>
              </a:ext>
            </a:extLst>
          </p:cNvPr>
          <p:cNvSpPr txBox="1"/>
          <p:nvPr/>
        </p:nvSpPr>
        <p:spPr>
          <a:xfrm>
            <a:off x="4659613" y="4546939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7D53CC-00DB-68A8-8B00-3B7FE3215654}"/>
                  </a:ext>
                </a:extLst>
              </p:cNvPr>
              <p:cNvSpPr txBox="1"/>
              <p:nvPr/>
            </p:nvSpPr>
            <p:spPr>
              <a:xfrm>
                <a:off x="892181" y="5165663"/>
                <a:ext cx="53842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Bentuk </a:t>
                </a:r>
                <a:r>
                  <a:rPr lang="en-US" sz="2400" dirty="0" err="1"/>
                  <a:t>sekawan</a:t>
                </a:r>
                <a:r>
                  <a:rPr lang="en-US" sz="2400" dirty="0"/>
                  <a:t> (</a:t>
                </a:r>
                <a:r>
                  <a:rPr lang="en-US" sz="2400" i="1" dirty="0"/>
                  <a:t>conjugate</a:t>
                </a:r>
                <a:r>
                  <a:rPr lang="en-US" sz="2400" dirty="0"/>
                  <a:t>) </a:t>
                </a:r>
                <a:r>
                  <a:rPr lang="en-US" sz="2400" b="1" dirty="0"/>
                  <a:t>v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acc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7D53CC-00DB-68A8-8B00-3B7FE3215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181" y="5165663"/>
                <a:ext cx="5384231" cy="461665"/>
              </a:xfrm>
              <a:prstGeom prst="rect">
                <a:avLst/>
              </a:prstGeom>
              <a:blipFill>
                <a:blip r:embed="rId7"/>
                <a:stretch>
                  <a:fillRect l="-1471" t="-10526" r="-486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0E452E1B-42DC-D69C-3FEA-1253F48E80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1981" y="5794027"/>
            <a:ext cx="6109667" cy="45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07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58279-BFBD-3B84-9BBB-D5E0AB7B4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080"/>
            <a:ext cx="10515600" cy="4774883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5: </a:t>
            </a:r>
            <a:r>
              <a:rPr lang="en-US" sz="2400" dirty="0" err="1"/>
              <a:t>Misalkan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        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         </a:t>
            </a:r>
            <a:r>
              <a:rPr lang="en-US" sz="2400" dirty="0" err="1"/>
              <a:t>maka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E72A0-36F9-1B21-27C9-B6A031FC1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3035E8-0CCF-5705-EC42-338F9FD4C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171" y="1899920"/>
            <a:ext cx="4952585" cy="1005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DA191C-EC65-290A-6EC3-0291ECE19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171" y="3527267"/>
            <a:ext cx="6331836" cy="182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13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35975-8669-DE8C-7E11-B9087D784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Teorema-teorema</a:t>
            </a:r>
            <a:r>
              <a:rPr lang="en-US" dirty="0"/>
              <a:t> </a:t>
            </a:r>
            <a:r>
              <a:rPr lang="en-US" dirty="0" err="1"/>
              <a:t>Aljabar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Kompleks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5C492-21B1-F374-E2C8-4BE1A3F41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17AFD8-569E-BA37-E8E4-6418197B3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29" y="1570944"/>
            <a:ext cx="5298666" cy="25438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CBC18-E351-514A-B878-B3EE4B41D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29" y="4391932"/>
            <a:ext cx="6656556" cy="227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63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EEE-651C-4ACD-38EA-E03D1D5D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2429" cy="1325563"/>
          </a:xfrm>
        </p:spPr>
        <p:txBody>
          <a:bodyPr/>
          <a:lstStyle/>
          <a:p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kompleks</a:t>
            </a:r>
            <a:r>
              <a:rPr lang="en-US" dirty="0"/>
              <a:t> (</a:t>
            </a:r>
            <a:r>
              <a:rPr lang="en-US" i="1" dirty="0"/>
              <a:t>complex dot product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10060B-22F3-CC8D-D2FA-FC224D5DF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Jika </a:t>
                </a:r>
                <a:r>
                  <a:rPr lang="en-US" sz="2400" b="1" dirty="0"/>
                  <a:t>u </a:t>
                </a:r>
                <a:r>
                  <a:rPr lang="en-US" sz="2400" dirty="0"/>
                  <a:t>= (u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u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…, u</a:t>
                </a:r>
                <a:r>
                  <a:rPr lang="en-US" sz="2400" baseline="-25000" dirty="0"/>
                  <a:t>n</a:t>
                </a:r>
                <a:r>
                  <a:rPr lang="en-US" sz="2400" dirty="0"/>
                  <a:t>) dan </a:t>
                </a:r>
                <a:r>
                  <a:rPr lang="en-US" sz="2400" b="1" dirty="0"/>
                  <a:t>v </a:t>
                </a:r>
                <a:r>
                  <a:rPr lang="en-US" sz="2400" dirty="0"/>
                  <a:t>= (v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v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…, </a:t>
                </a:r>
                <a:r>
                  <a:rPr lang="en-US" sz="2400" dirty="0" err="1"/>
                  <a:t>v</a:t>
                </a:r>
                <a:r>
                  <a:rPr lang="en-US" sz="2400" baseline="-25000" dirty="0" err="1"/>
                  <a:t>n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vektor-vektor</a:t>
                </a:r>
                <a:r>
                  <a:rPr lang="en-US" sz="2400" dirty="0"/>
                  <a:t> di C</a:t>
                </a:r>
                <a:r>
                  <a:rPr lang="en-US" sz="2400" baseline="30000" dirty="0"/>
                  <a:t>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perkalian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titik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dua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buah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didefinisikan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sebagai</a:t>
                </a:r>
                <a:r>
                  <a:rPr lang="en-US" sz="2400" dirty="0"/>
                  <a:t>: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b="1" dirty="0"/>
                  <a:t>u</a:t>
                </a:r>
                <a:r>
                  <a:rPr lang="en-US" sz="2400" dirty="0"/>
                  <a:t> dan </a:t>
                </a:r>
                <a:r>
                  <a:rPr lang="en-US" sz="2400" b="1" dirty="0"/>
                  <a:t>v</a:t>
                </a:r>
                <a:r>
                  <a:rPr lang="en-US" sz="2400" dirty="0"/>
                  <a:t> orthogonal </a:t>
                </a:r>
                <a:r>
                  <a:rPr lang="en-US" sz="2400" dirty="0" err="1"/>
                  <a:t>jika</a:t>
                </a:r>
                <a:r>
                  <a:rPr lang="en-US" sz="2400" dirty="0"/>
                  <a:t> </a:t>
                </a:r>
                <a:r>
                  <a:rPr lang="en-US" sz="2400" b="1" dirty="0"/>
                  <a:t>u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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 = 0</a:t>
                </a:r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Norma Euclidean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b="1" dirty="0"/>
                  <a:t>v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satuan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jika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= 1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10060B-22F3-CC8D-D2FA-FC224D5DF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812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678D6-705D-0512-AAB4-A1D712218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017C5F-3BFD-C04F-27FC-C2AD8E9AA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930" y="2776538"/>
            <a:ext cx="4408097" cy="6524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9775C7-E8C6-8901-7316-1659A984E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317" y="5000739"/>
            <a:ext cx="4987710" cy="65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4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AE2E1-E17D-4869-B9D5-8244DC7AB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Bilangan</a:t>
            </a:r>
            <a:r>
              <a:rPr lang="en-US" b="1" dirty="0"/>
              <a:t> </a:t>
            </a:r>
            <a:r>
              <a:rPr lang="en-US" b="1" dirty="0" err="1"/>
              <a:t>Kompleks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C9AE33-AC02-498D-B268-899D80D260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0885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dirty="0"/>
                  <a:t>Bilangan </a:t>
                </a:r>
                <a:r>
                  <a:rPr lang="en-US" sz="2400" dirty="0" err="1"/>
                  <a:t>kompleks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berbentuk</a:t>
                </a:r>
                <a:r>
                  <a:rPr lang="en-US" sz="2400" dirty="0"/>
                  <a:t>:  </a:t>
                </a:r>
              </a:p>
              <a:p>
                <a:pPr marL="0" indent="0">
                  <a:buNone/>
                </a:pPr>
                <a:r>
                  <a:rPr lang="en-US" sz="2400" dirty="0"/>
                  <a:t>		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z</a:t>
                </a:r>
                <a:r>
                  <a:rPr lang="en-US" sz="2400" dirty="0">
                    <a:solidFill>
                      <a:srgbClr val="FF0000"/>
                    </a:solidFill>
                  </a:rPr>
                  <a:t> =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a</a:t>
                </a:r>
                <a:r>
                  <a:rPr lang="en-US" sz="2400" dirty="0">
                    <a:solidFill>
                      <a:srgbClr val="FF0000"/>
                    </a:solidFill>
                  </a:rPr>
                  <a:t> +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bi</a:t>
                </a:r>
                <a:r>
                  <a:rPr lang="en-US" sz="2400" dirty="0">
                    <a:solidFill>
                      <a:srgbClr val="FF0000"/>
                    </a:solidFill>
                  </a:rPr>
                  <a:t>,  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i="1" dirty="0"/>
                  <a:t>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bagian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riil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 Re(</a:t>
                </a:r>
                <a:r>
                  <a:rPr lang="en-US" sz="2400" i="1" dirty="0">
                    <a:sym typeface="Symbol" panose="05050102010706020507" pitchFamily="18" charset="2"/>
                  </a:rPr>
                  <a:t>z</a:t>
                </a:r>
                <a:r>
                  <a:rPr lang="en-US" sz="2400" dirty="0">
                    <a:sym typeface="Symbol" panose="05050102010706020507" pitchFamily="18" charset="2"/>
                  </a:rPr>
                  <a:t>) = 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endParaRPr lang="en-US" sz="2400" i="1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i="1" dirty="0"/>
                  <a:t>b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bagian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imajiner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 </a:t>
                </a:r>
                <a:r>
                  <a:rPr lang="en-US" sz="2400" dirty="0" err="1">
                    <a:sym typeface="Symbol" panose="05050102010706020507" pitchFamily="18" charset="2"/>
                  </a:rPr>
                  <a:t>Im</a:t>
                </a:r>
                <a:r>
                  <a:rPr lang="en-US" sz="2400" dirty="0">
                    <a:sym typeface="Symbol" panose="05050102010706020507" pitchFamily="18" charset="2"/>
                  </a:rPr>
                  <a:t>(</a:t>
                </a:r>
                <a:r>
                  <a:rPr lang="en-US" sz="2400" i="1" dirty="0">
                    <a:sym typeface="Symbol" panose="05050102010706020507" pitchFamily="18" charset="2"/>
                  </a:rPr>
                  <a:t>z</a:t>
                </a:r>
                <a:r>
                  <a:rPr lang="en-US" sz="2400" dirty="0">
                    <a:sym typeface="Symbol" panose="05050102010706020507" pitchFamily="18" charset="2"/>
                  </a:rPr>
                  <a:t>) = </a:t>
                </a:r>
                <a:r>
                  <a:rPr lang="en-US" sz="2400" i="1" dirty="0">
                    <a:sym typeface="Symbol" panose="05050102010706020507" pitchFamily="18" charset="2"/>
                  </a:rPr>
                  <a:t>b</a:t>
                </a:r>
                <a:endParaRPr lang="en-US" sz="2400" i="1" dirty="0"/>
              </a:p>
              <a:p>
                <a:pPr marL="0" indent="0">
                  <a:buNone/>
                </a:pPr>
                <a:r>
                  <a:rPr lang="en-US" sz="2400" dirty="0"/>
                  <a:t>	 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sz="2400" dirty="0"/>
                  <a:t>     (</a:t>
                </a:r>
                <a:r>
                  <a:rPr lang="en-US" sz="2400" dirty="0" err="1"/>
                  <a:t>sehingga</a:t>
                </a:r>
                <a:r>
                  <a:rPr lang="en-US" sz="2400" dirty="0"/>
                  <a:t> </a:t>
                </a:r>
                <a:r>
                  <a:rPr lang="en-US" sz="2400" i="1" dirty="0"/>
                  <a:t>i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 = –1)  </a:t>
                </a:r>
              </a:p>
              <a:p>
                <a:pPr marL="0" indent="0">
                  <a:buNone/>
                </a:pPr>
                <a:r>
                  <a:rPr lang="en-US" sz="2400" dirty="0"/>
                  <a:t>   </a:t>
                </a:r>
                <a:r>
                  <a:rPr lang="en-US" sz="2400" dirty="0" err="1"/>
                  <a:t>Contoh</a:t>
                </a:r>
                <a:r>
                  <a:rPr lang="en-US" sz="2400" dirty="0"/>
                  <a:t>: z = 3 + 2</a:t>
                </a:r>
                <a:r>
                  <a:rPr lang="en-US" sz="2400" i="1" dirty="0"/>
                  <a:t>i</a:t>
                </a:r>
                <a:r>
                  <a:rPr lang="en-US" sz="2400" dirty="0"/>
                  <a:t>,  </a:t>
                </a:r>
                <a:r>
                  <a:rPr lang="en-US" sz="2400" i="1" dirty="0"/>
                  <a:t>z</a:t>
                </a:r>
                <a:r>
                  <a:rPr lang="en-US" sz="2400" dirty="0"/>
                  <a:t> = 6 – 14</a:t>
                </a:r>
                <a:r>
                  <a:rPr lang="en-US" sz="2400" i="1" dirty="0"/>
                  <a:t>i</a:t>
                </a:r>
                <a:r>
                  <a:rPr lang="en-US" sz="2400" dirty="0"/>
                  <a:t>, </a:t>
                </a:r>
                <a:r>
                  <a:rPr lang="en-US" sz="2400" i="1" dirty="0"/>
                  <a:t>z</a:t>
                </a:r>
                <a:r>
                  <a:rPr lang="en-US" sz="2400" dirty="0"/>
                  <a:t> = 16 – 13</a:t>
                </a:r>
                <a:r>
                  <a:rPr lang="en-US" sz="2400" i="1" dirty="0"/>
                  <a:t>i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dsb</a:t>
                </a:r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 err="1"/>
                  <a:t>Simbol</a:t>
                </a:r>
                <a:r>
                  <a:rPr lang="en-US" sz="2400" dirty="0"/>
                  <a:t> </a:t>
                </a:r>
                <a:r>
                  <a:rPr lang="en-US" sz="2400" i="1" dirty="0"/>
                  <a:t>i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sz="2400" dirty="0"/>
                  <a:t>  </a:t>
                </a:r>
                <a:r>
                  <a:rPr lang="en-US" sz="2400" dirty="0" err="1"/>
                  <a:t>diperkenalkan</a:t>
                </a:r>
                <a:r>
                  <a:rPr lang="en-US" sz="2400" dirty="0"/>
                  <a:t> oleh </a:t>
                </a:r>
                <a:r>
                  <a:rPr lang="en-US" sz="2400" dirty="0" err="1"/>
                  <a:t>matematikawan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Jerman</a:t>
                </a:r>
                <a:r>
                  <a:rPr lang="en-US" sz="2400" dirty="0"/>
                  <a:t>, Leonhard Euler, pada </a:t>
                </a:r>
                <a:r>
                  <a:rPr lang="en-US" sz="2400" dirty="0" err="1"/>
                  <a:t>tahun</a:t>
                </a:r>
                <a:r>
                  <a:rPr lang="en-US" sz="2400" dirty="0"/>
                  <a:t> 1777</a:t>
                </a:r>
              </a:p>
              <a:p>
                <a:r>
                  <a:rPr lang="en-US" sz="2400" dirty="0"/>
                  <a:t>Bagian </a:t>
                </a:r>
                <a:r>
                  <a:rPr lang="en-US" sz="2400" dirty="0" err="1"/>
                  <a:t>riil</a:t>
                </a:r>
                <a:r>
                  <a:rPr lang="en-US" sz="2400" dirty="0"/>
                  <a:t> (</a:t>
                </a:r>
                <a:r>
                  <a:rPr lang="en-US" sz="2400" i="1" dirty="0"/>
                  <a:t>a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bagian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imajiner</a:t>
                </a:r>
                <a:r>
                  <a:rPr lang="en-US" sz="2400" dirty="0"/>
                  <a:t> (</a:t>
                </a:r>
                <a:r>
                  <a:rPr lang="en-US" sz="2400" i="1" dirty="0"/>
                  <a:t>b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mungkin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saja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nol</a:t>
                </a:r>
                <a:endParaRPr lang="en-US" sz="2400" dirty="0"/>
              </a:p>
              <a:p>
                <a:r>
                  <a:rPr lang="en-US" sz="2400" dirty="0"/>
                  <a:t>Jika </a:t>
                </a:r>
                <a:r>
                  <a:rPr lang="en-US" sz="2400" i="1" dirty="0"/>
                  <a:t>b</a:t>
                </a:r>
                <a:r>
                  <a:rPr lang="en-US" sz="2400" dirty="0"/>
                  <a:t> = 0,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i="1" dirty="0"/>
                  <a:t>z </a:t>
                </a:r>
                <a:r>
                  <a:rPr lang="en-US" sz="2400" dirty="0"/>
                  <a:t>= </a:t>
                </a:r>
                <a:r>
                  <a:rPr lang="en-US" sz="2400" i="1" dirty="0"/>
                  <a:t>a</a:t>
                </a:r>
                <a:r>
                  <a:rPr lang="en-US" sz="2400" dirty="0"/>
                  <a:t> (</a:t>
                </a:r>
                <a:r>
                  <a:rPr lang="en-US" sz="2400" dirty="0" err="1"/>
                  <a:t>bilangan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riil</a:t>
                </a:r>
                <a:r>
                  <a:rPr lang="en-US" sz="2400" dirty="0"/>
                  <a:t>), </a:t>
                </a:r>
                <a:r>
                  <a:rPr lang="en-US" sz="2400" dirty="0" err="1"/>
                  <a:t>jika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dirty="0"/>
                  <a:t> = 0,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i="1" dirty="0"/>
                  <a:t>z</a:t>
                </a:r>
                <a:r>
                  <a:rPr lang="en-US" sz="2400" dirty="0"/>
                  <a:t> = </a:t>
                </a:r>
                <a:r>
                  <a:rPr lang="en-US" sz="2400" i="1" dirty="0"/>
                  <a:t>bi</a:t>
                </a:r>
                <a:r>
                  <a:rPr lang="en-US" sz="2400" dirty="0"/>
                  <a:t> (</a:t>
                </a:r>
                <a:r>
                  <a:rPr lang="en-US" sz="2400" dirty="0" err="1"/>
                  <a:t>bilangan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kompleks</a:t>
                </a:r>
                <a:r>
                  <a:rPr lang="en-US" sz="2400" dirty="0"/>
                  <a:t>). </a:t>
                </a:r>
              </a:p>
              <a:p>
                <a:r>
                  <a:rPr lang="en-US" sz="2400" dirty="0" err="1"/>
                  <a:t>Ini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berarti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himpunan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bilangan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riil</a:t>
                </a:r>
                <a:r>
                  <a:rPr lang="en-US" sz="2400" dirty="0"/>
                  <a:t> </a:t>
                </a:r>
                <a:r>
                  <a:rPr lang="en-US" sz="2400" b="1" dirty="0"/>
                  <a:t>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himpunan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bagian</a:t>
                </a:r>
                <a:r>
                  <a:rPr lang="en-US" sz="2400" dirty="0"/>
                  <a:t> (</a:t>
                </a:r>
                <a:r>
                  <a:rPr lang="en-US" sz="2400" i="1" dirty="0"/>
                  <a:t>subset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dari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himpunan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bilangan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kompleks</a:t>
                </a:r>
                <a:r>
                  <a:rPr lang="en-US" sz="2400" dirty="0"/>
                  <a:t> </a:t>
                </a:r>
                <a:r>
                  <a:rPr lang="en-US" sz="2400" b="1" dirty="0"/>
                  <a:t>C</a:t>
                </a:r>
                <a:r>
                  <a:rPr lang="en-US" sz="2400" dirty="0"/>
                  <a:t>, yang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bagian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imajinernya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nol.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C9AE33-AC02-498D-B268-899D80D260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08856"/>
              </a:xfrm>
              <a:blipFill>
                <a:blip r:embed="rId2"/>
                <a:stretch>
                  <a:fillRect l="-696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3FB3C-BAE7-4659-95F3-8D379FD0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97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2C030-450D-7255-10A0-3597A1FA3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8086"/>
            <a:ext cx="10515600" cy="5708877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6</a:t>
            </a:r>
            <a:r>
              <a:rPr lang="en-US" sz="2400" dirty="0"/>
              <a:t>: </a:t>
            </a:r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b="1" dirty="0"/>
              <a:t>u</a:t>
            </a:r>
            <a:r>
              <a:rPr lang="en-US" sz="2400" dirty="0"/>
              <a:t> = (1 + </a:t>
            </a:r>
            <a:r>
              <a:rPr lang="en-US" sz="2400" i="1" dirty="0" err="1"/>
              <a:t>i</a:t>
            </a:r>
            <a:r>
              <a:rPr lang="en-US" sz="2400" dirty="0"/>
              <a:t>, </a:t>
            </a:r>
            <a:r>
              <a:rPr lang="en-US" sz="2400" i="1" dirty="0" err="1"/>
              <a:t>i</a:t>
            </a:r>
            <a:r>
              <a:rPr lang="en-US" sz="2400" dirty="0"/>
              <a:t>, 3 – </a:t>
            </a:r>
            <a:r>
              <a:rPr lang="en-US" sz="2400" i="1" dirty="0" err="1"/>
              <a:t>i</a:t>
            </a:r>
            <a:r>
              <a:rPr lang="en-US" sz="2400" dirty="0"/>
              <a:t>), </a:t>
            </a:r>
            <a:r>
              <a:rPr lang="en-US" sz="2400" b="1" dirty="0"/>
              <a:t>v</a:t>
            </a:r>
            <a:r>
              <a:rPr lang="en-US" sz="2400" dirty="0"/>
              <a:t> = (1 + </a:t>
            </a:r>
            <a:r>
              <a:rPr lang="en-US" sz="2400" i="1" dirty="0" err="1"/>
              <a:t>i</a:t>
            </a:r>
            <a:r>
              <a:rPr lang="en-US" sz="2400" dirty="0"/>
              <a:t>, 2, 4</a:t>
            </a:r>
            <a:r>
              <a:rPr lang="en-US" sz="2400" i="1" dirty="0"/>
              <a:t>i</a:t>
            </a:r>
            <a:r>
              <a:rPr lang="en-US" sz="2400" dirty="0"/>
              <a:t>), </a:t>
            </a:r>
            <a:r>
              <a:rPr lang="en-US" sz="2400" dirty="0" err="1"/>
              <a:t>maka</a:t>
            </a:r>
            <a:r>
              <a:rPr lang="en-US" sz="2400" dirty="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71B39-00A1-E56F-3698-73E6C432B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31B944-8E57-2369-95AB-24172E14A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347" y="1123269"/>
            <a:ext cx="9591559" cy="20009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F2E6E9-3ED3-0D16-0914-7522A569D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29000"/>
            <a:ext cx="10238073" cy="24215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6ABEF8-8903-340D-76FA-03E0A6D14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240" y="5824538"/>
            <a:ext cx="7799452" cy="89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163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984FD-18ED-0FBA-AE39-1C7151FE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Nilai eigen dan </a:t>
            </a:r>
            <a:r>
              <a:rPr lang="en-US" dirty="0" err="1"/>
              <a:t>vektor</a:t>
            </a:r>
            <a:r>
              <a:rPr lang="en-US" dirty="0"/>
              <a:t> eigen </a:t>
            </a:r>
            <a:r>
              <a:rPr lang="en-US" dirty="0" err="1"/>
              <a:t>kompleks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A493F-F838-B295-E86E-964A7419B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6E034E-E833-E45C-2516-A96237D7C432}"/>
              </a:ext>
            </a:extLst>
          </p:cNvPr>
          <p:cNvSpPr txBox="1"/>
          <p:nvPr/>
        </p:nvSpPr>
        <p:spPr>
          <a:xfrm>
            <a:off x="838200" y="3211548"/>
            <a:ext cx="9260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7: </a:t>
            </a:r>
            <a:r>
              <a:rPr lang="en-US" sz="2400" dirty="0" err="1"/>
              <a:t>Tentukan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eigen dan basis </a:t>
            </a:r>
            <a:r>
              <a:rPr lang="en-US" sz="2400" dirty="0" err="1"/>
              <a:t>ruang</a:t>
            </a:r>
            <a:r>
              <a:rPr lang="en-US" sz="2400" dirty="0"/>
              <a:t> eigen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  <a:endParaRPr lang="en-US" sz="24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6BC636-9F25-9AAB-FFAC-20B9CE9C3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7401"/>
            <a:ext cx="10923149" cy="1325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BF3CCA-F429-B1A3-798A-BBC3F3C86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881" y="3699913"/>
            <a:ext cx="1934760" cy="9047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C0B230-1D94-0933-A0D4-E9A4F067F602}"/>
              </a:ext>
            </a:extLst>
          </p:cNvPr>
          <p:cNvSpPr txBox="1"/>
          <p:nvPr/>
        </p:nvSpPr>
        <p:spPr>
          <a:xfrm>
            <a:off x="838200" y="4566235"/>
            <a:ext cx="5802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Jawaban</a:t>
            </a:r>
            <a:r>
              <a:rPr lang="en-US" sz="2400" dirty="0"/>
              <a:t>: </a:t>
            </a:r>
            <a:r>
              <a:rPr lang="en-US" sz="2400" dirty="0" err="1"/>
              <a:t>Persamaan</a:t>
            </a:r>
            <a:r>
              <a:rPr lang="en-US" sz="2400" dirty="0"/>
              <a:t> </a:t>
            </a:r>
            <a:r>
              <a:rPr lang="en-US" sz="2400" dirty="0" err="1"/>
              <a:t>karakteristiknya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A5D1AF1-DBF2-B7A3-FA54-33179381E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021" y="5057327"/>
            <a:ext cx="5009906" cy="8807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7BA10C5-AB8A-15AD-6F95-44B5C85BFB04}"/>
              </a:ext>
            </a:extLst>
          </p:cNvPr>
          <p:cNvSpPr txBox="1"/>
          <p:nvPr/>
        </p:nvSpPr>
        <p:spPr>
          <a:xfrm>
            <a:off x="2100943" y="5950349"/>
            <a:ext cx="5427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Nilai-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eigennya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 = </a:t>
            </a:r>
            <a:r>
              <a:rPr lang="en-US" sz="2400" i="1" dirty="0" err="1">
                <a:sym typeface="Symbol" panose="05050102010706020507" pitchFamily="18" charset="2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 dan  = –</a:t>
            </a:r>
            <a:r>
              <a:rPr lang="en-US" sz="2400" i="1" dirty="0" err="1">
                <a:sym typeface="Symbol" panose="05050102010706020507" pitchFamily="18" charset="2"/>
              </a:rPr>
              <a:t>i</a:t>
            </a:r>
            <a:r>
              <a:rPr lang="en-US" sz="2400" i="1" dirty="0">
                <a:sym typeface="Symbol" panose="05050102010706020507" pitchFamily="18" charset="2"/>
              </a:rPr>
              <a:t>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459218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13CED-DBA0-AEBD-0A1F-54967CE75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6057"/>
            <a:ext cx="10515600" cy="5610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Menghitung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eigen: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74F0B-46C8-D7BF-0DC8-0B791F5ED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42E73A-91A2-F66F-F39A-E15B8FED6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591" y="1143680"/>
            <a:ext cx="3148850" cy="8048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44305F-0424-FB6E-8382-F625B102A113}"/>
              </a:ext>
            </a:extLst>
          </p:cNvPr>
          <p:cNvSpPr txBox="1"/>
          <p:nvPr/>
        </p:nvSpPr>
        <p:spPr>
          <a:xfrm>
            <a:off x="838200" y="1999187"/>
            <a:ext cx="169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 = </a:t>
            </a:r>
            <a:r>
              <a:rPr lang="en-US" sz="2400" i="1" dirty="0" err="1">
                <a:sym typeface="Symbol" panose="05050102010706020507" pitchFamily="18" charset="2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FE4F17-FFF9-F865-A886-A5EE51F27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621" y="2599304"/>
            <a:ext cx="3078248" cy="8048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228738-71FC-E239-298E-7ED798E264CC}"/>
              </a:ext>
            </a:extLst>
          </p:cNvPr>
          <p:cNvSpPr txBox="1"/>
          <p:nvPr/>
        </p:nvSpPr>
        <p:spPr>
          <a:xfrm>
            <a:off x="5569045" y="2701298"/>
            <a:ext cx="2645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Bentuk</a:t>
            </a:r>
            <a:r>
              <a:rPr lang="en-US" sz="2400" dirty="0"/>
              <a:t> augmented: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426EA9-D1A3-D947-BDBB-F8A2F60FE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4917" y="2482500"/>
            <a:ext cx="2079432" cy="9465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BAECD2D-34E1-BB1C-560E-D9B9BEB919F2}"/>
              </a:ext>
            </a:extLst>
          </p:cNvPr>
          <p:cNvSpPr txBox="1"/>
          <p:nvPr/>
        </p:nvSpPr>
        <p:spPr>
          <a:xfrm>
            <a:off x="872692" y="3614080"/>
            <a:ext cx="7385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Lakukan</a:t>
            </a:r>
            <a:r>
              <a:rPr lang="en-US" sz="2400" dirty="0"/>
              <a:t> </a:t>
            </a:r>
            <a:r>
              <a:rPr lang="en-US" sz="2400" dirty="0" err="1"/>
              <a:t>eliminasi</a:t>
            </a:r>
            <a:r>
              <a:rPr lang="en-US" sz="2400" dirty="0"/>
              <a:t> Gauss-Jordan pada </a:t>
            </a:r>
            <a:r>
              <a:rPr lang="en-US" sz="2400" dirty="0" err="1"/>
              <a:t>matriks</a:t>
            </a:r>
            <a:r>
              <a:rPr lang="en-US" sz="2400" dirty="0"/>
              <a:t> augmented: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5A08B4-6E5D-23BC-5195-882F9627B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179854"/>
            <a:ext cx="2079432" cy="946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2093694-D87F-F774-95CA-D70523C7D579}"/>
              </a:ext>
            </a:extLst>
          </p:cNvPr>
          <p:cNvSpPr txBox="1"/>
          <p:nvPr/>
        </p:nvSpPr>
        <p:spPr>
          <a:xfrm>
            <a:off x="2990181" y="4468438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R1 </a:t>
            </a:r>
            <a:r>
              <a:rPr lang="en-US" dirty="0">
                <a:sym typeface="Symbol" panose="05050102010706020507" pitchFamily="18" charset="2"/>
              </a:rPr>
              <a:t> R2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3E2D4B3-1768-39FB-8126-1762A4932338}"/>
                  </a:ext>
                </a:extLst>
              </p:cNvPr>
              <p:cNvSpPr txBox="1"/>
              <p:nvPr/>
            </p:nvSpPr>
            <p:spPr>
              <a:xfrm>
                <a:off x="3987397" y="4314770"/>
                <a:ext cx="2176943" cy="602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3E2D4B3-1768-39FB-8126-1762A4932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397" y="4314770"/>
                <a:ext cx="2176943" cy="6026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2BC0173-6DE0-5BEC-2903-40688366BF6A}"/>
              </a:ext>
            </a:extLst>
          </p:cNvPr>
          <p:cNvSpPr txBox="1"/>
          <p:nvPr/>
        </p:nvSpPr>
        <p:spPr>
          <a:xfrm>
            <a:off x="6152527" y="4444496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R1/(-5)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5392286-2324-D49E-DA04-5F83F75AA7CB}"/>
                  </a:ext>
                </a:extLst>
              </p:cNvPr>
              <p:cNvSpPr txBox="1"/>
              <p:nvPr/>
            </p:nvSpPr>
            <p:spPr>
              <a:xfrm>
                <a:off x="6881838" y="4307911"/>
                <a:ext cx="2826158" cy="602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2/5− 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5392286-2324-D49E-DA04-5F83F75A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838" y="4307911"/>
                <a:ext cx="2826158" cy="6026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1887CC2-4BE9-CB15-BCA0-6096D8576B14}"/>
              </a:ext>
            </a:extLst>
          </p:cNvPr>
          <p:cNvSpPr txBox="1"/>
          <p:nvPr/>
        </p:nvSpPr>
        <p:spPr>
          <a:xfrm>
            <a:off x="9762688" y="4424545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R2 – (</a:t>
            </a:r>
            <a:r>
              <a:rPr lang="en-US" dirty="0" err="1"/>
              <a:t>i</a:t>
            </a:r>
            <a:r>
              <a:rPr lang="en-US" dirty="0"/>
              <a:t> + 2)R1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4D67BF9-E5F9-059B-D3F1-094705FC37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078" y="5321118"/>
            <a:ext cx="1977559" cy="103523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8E18D3F-51D3-B0EC-61B4-1269E1780653}"/>
              </a:ext>
            </a:extLst>
          </p:cNvPr>
          <p:cNvSpPr txBox="1"/>
          <p:nvPr/>
        </p:nvSpPr>
        <p:spPr>
          <a:xfrm>
            <a:off x="2815759" y="5631544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 </a:t>
            </a:r>
            <a:r>
              <a:rPr lang="en-US" sz="2400" dirty="0"/>
              <a:t>Solusi: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300CC7-1F02-064A-079D-95452A1139CF}"/>
              </a:ext>
            </a:extLst>
          </p:cNvPr>
          <p:cNvSpPr txBox="1"/>
          <p:nvPr/>
        </p:nvSpPr>
        <p:spPr>
          <a:xfrm>
            <a:off x="4045148" y="5484418"/>
            <a:ext cx="35564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 + (2/5 – </a:t>
            </a:r>
            <a:r>
              <a:rPr lang="en-US" sz="2400" dirty="0" err="1"/>
              <a:t>i</a:t>
            </a:r>
            <a:r>
              <a:rPr lang="en-US" sz="2400" dirty="0"/>
              <a:t>/5)x</a:t>
            </a:r>
            <a:r>
              <a:rPr lang="en-US" sz="2400" baseline="-25000" dirty="0"/>
              <a:t>2</a:t>
            </a:r>
            <a:r>
              <a:rPr lang="en-US" sz="2400" dirty="0"/>
              <a:t> = 0</a:t>
            </a:r>
          </a:p>
          <a:p>
            <a:r>
              <a:rPr lang="en-US" sz="2400" dirty="0" err="1"/>
              <a:t>Misalkan</a:t>
            </a:r>
            <a:r>
              <a:rPr lang="en-US" sz="2400" dirty="0"/>
              <a:t> x</a:t>
            </a:r>
            <a:r>
              <a:rPr lang="en-US" sz="2400" baseline="-25000" dirty="0"/>
              <a:t>2</a:t>
            </a:r>
            <a:r>
              <a:rPr lang="en-US" sz="2400" dirty="0"/>
              <a:t> = t, </a:t>
            </a:r>
            <a:r>
              <a:rPr lang="en-US" sz="2400" dirty="0" err="1"/>
              <a:t>maka</a:t>
            </a:r>
            <a:r>
              <a:rPr lang="en-US" sz="2400" dirty="0"/>
              <a:t>  x</a:t>
            </a:r>
            <a:r>
              <a:rPr lang="en-US" sz="2400" baseline="-25000" dirty="0"/>
              <a:t>1</a:t>
            </a:r>
            <a:r>
              <a:rPr lang="en-US" sz="2400" dirty="0"/>
              <a:t> = 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B16F8AD-C441-B012-C344-6A96BF30B3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1460" y="5775766"/>
            <a:ext cx="1217983" cy="60307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BA09523-8115-88E1-ECD3-4A0130415C0C}"/>
              </a:ext>
            </a:extLst>
          </p:cNvPr>
          <p:cNvSpPr txBox="1"/>
          <p:nvPr/>
        </p:nvSpPr>
        <p:spPr>
          <a:xfrm>
            <a:off x="9074497" y="5351151"/>
            <a:ext cx="2434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Basis </a:t>
            </a:r>
            <a:r>
              <a:rPr lang="en-US" sz="2400" dirty="0" err="1"/>
              <a:t>ruang</a:t>
            </a:r>
            <a:r>
              <a:rPr lang="en-US" sz="2400" dirty="0"/>
              <a:t> eigen: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DADF308-277F-C7F3-874F-2B5D683157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1078" y="5759733"/>
            <a:ext cx="1536868" cy="90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02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200AE-84E2-6C71-8A13-C6C09247F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4543"/>
            <a:ext cx="10515600" cy="5752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Periksa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b="1" dirty="0"/>
              <a:t>x</a:t>
            </a:r>
            <a:r>
              <a:rPr lang="en-US" sz="2400" dirty="0"/>
              <a:t> = </a:t>
            </a:r>
            <a:r>
              <a:rPr lang="en-US" sz="2400" i="1" dirty="0"/>
              <a:t>i</a:t>
            </a:r>
            <a:r>
              <a:rPr lang="en-US" sz="2400" b="1" dirty="0"/>
              <a:t>x</a:t>
            </a:r>
            <a:r>
              <a:rPr lang="en-US" sz="2400" dirty="0"/>
              <a:t> </a:t>
            </a:r>
            <a:r>
              <a:rPr lang="en-US" sz="2400" b="1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41A03-7406-17C9-09DE-7B58DFEF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320766-135E-1615-766C-3066769F1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168" y="1056596"/>
            <a:ext cx="7976698" cy="14797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735D10-23E0-824A-237C-4B7725DEA22A}"/>
              </a:ext>
            </a:extLst>
          </p:cNvPr>
          <p:cNvSpPr txBox="1"/>
          <p:nvPr/>
        </p:nvSpPr>
        <p:spPr>
          <a:xfrm>
            <a:off x="806305" y="2393552"/>
            <a:ext cx="112946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 = –</a:t>
            </a:r>
            <a:r>
              <a:rPr lang="en-US" sz="2400" i="1" dirty="0" err="1">
                <a:sym typeface="Symbol" panose="05050102010706020507" pitchFamily="18" charset="2"/>
              </a:rPr>
              <a:t>i</a:t>
            </a:r>
            <a:r>
              <a:rPr lang="en-US" sz="2400" i="1" dirty="0">
                <a:sym typeface="Symbol" panose="05050102010706020507" pitchFamily="18" charset="2"/>
              </a:rPr>
              <a:t>   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(</a:t>
            </a:r>
            <a:r>
              <a:rPr 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namun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tidak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perlu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dihitung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, </a:t>
            </a:r>
            <a:r>
              <a:rPr 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sesuai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Teorema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 5.3.4) </a:t>
            </a:r>
          </a:p>
          <a:p>
            <a:r>
              <a:rPr lang="en-US" sz="2400" dirty="0" err="1">
                <a:sym typeface="Symbol" panose="05050102010706020507" pitchFamily="18" charset="2"/>
              </a:rPr>
              <a:t>diperoleh</a:t>
            </a:r>
            <a:r>
              <a:rPr lang="en-US" sz="2400" dirty="0">
                <a:sym typeface="Symbol" panose="05050102010706020507" pitchFamily="18" charset="2"/>
              </a:rPr>
              <a:t> basis </a:t>
            </a:r>
            <a:r>
              <a:rPr lang="en-US" sz="2400" dirty="0" err="1">
                <a:sym typeface="Symbol" panose="05050102010706020507" pitchFamily="18" charset="2"/>
              </a:rPr>
              <a:t>ruang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eigennya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adalah</a:t>
            </a:r>
            <a:r>
              <a:rPr lang="en-US" sz="2400" dirty="0">
                <a:sym typeface="Symbol" panose="05050102010706020507" pitchFamily="18" charset="2"/>
              </a:rPr>
              <a:t>  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8E20A3-9219-5773-EC39-8C2A039CC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243" y="3457293"/>
            <a:ext cx="2193697" cy="13222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63A96A-7163-A358-26E9-D1CC6939165A}"/>
                  </a:ext>
                </a:extLst>
              </p:cNvPr>
              <p:cNvSpPr txBox="1"/>
              <p:nvPr/>
            </p:nvSpPr>
            <p:spPr>
              <a:xfrm>
                <a:off x="751113" y="5399577"/>
                <a:ext cx="690154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Periksa </a:t>
                </a:r>
                <a:r>
                  <a:rPr lang="en-US" sz="2400" dirty="0" err="1"/>
                  <a:t>kembali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bahwa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b="1" dirty="0"/>
                  <a:t>x</a:t>
                </a:r>
                <a:r>
                  <a:rPr lang="en-US" sz="2400" dirty="0"/>
                  <a:t> = – </a:t>
                </a:r>
                <a:r>
                  <a:rPr lang="en-US" sz="2400" i="1" dirty="0" err="1"/>
                  <a:t>i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 err="1"/>
                  <a:t>sebagai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berikut</a:t>
                </a:r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63A96A-7163-A358-26E9-D1CC69391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13" y="5399577"/>
                <a:ext cx="6901543" cy="461665"/>
              </a:xfrm>
              <a:prstGeom prst="rect">
                <a:avLst/>
              </a:prstGeom>
              <a:blipFill>
                <a:blip r:embed="rId4"/>
                <a:stretch>
                  <a:fillRect l="-1325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8D898EFE-6B37-1705-57DB-86E6C4B05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5392" y="4707551"/>
            <a:ext cx="5226607" cy="21639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65401D-22A9-5FE4-3046-2F5574FB181F}"/>
              </a:ext>
            </a:extLst>
          </p:cNvPr>
          <p:cNvSpPr txBox="1"/>
          <p:nvPr/>
        </p:nvSpPr>
        <p:spPr>
          <a:xfrm>
            <a:off x="3260689" y="3753955"/>
            <a:ext cx="8722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yang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sekawan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basis </a:t>
            </a:r>
            <a:r>
              <a:rPr lang="en-US" sz="2400" dirty="0" err="1"/>
              <a:t>ruang</a:t>
            </a:r>
            <a:r>
              <a:rPr lang="en-US" sz="2400" dirty="0"/>
              <a:t> eigen </a:t>
            </a:r>
            <a:r>
              <a:rPr lang="en-US" sz="2400" dirty="0" err="1"/>
              <a:t>sebelumnya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9099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B586D-AF3C-F5F5-2A3D-1EA2F362A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A9DAD5-BFB2-8336-5432-DCAB91A03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37" y="449553"/>
            <a:ext cx="10567288" cy="2409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20BF72-4E25-5188-718F-D90AD9B66D7C}"/>
              </a:ext>
            </a:extLst>
          </p:cNvPr>
          <p:cNvSpPr txBox="1"/>
          <p:nvPr/>
        </p:nvSpPr>
        <p:spPr>
          <a:xfrm>
            <a:off x="605209" y="3102428"/>
            <a:ext cx="14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8: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D9DB84-1AAA-F91C-2F4C-D68395434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505" y="3172206"/>
            <a:ext cx="9847441" cy="287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870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E579BA-81B8-6B01-7339-9BA830B77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0962B9-C430-F1A5-BF4A-755609ECD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42" y="283029"/>
            <a:ext cx="9958039" cy="434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AF804B-29DE-33BB-6352-8D82B0F35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23" y="4544784"/>
            <a:ext cx="8895709" cy="150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326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ECCCE-7D17-2226-7604-72B72C4A9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Latihan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F96DE0-7A02-5366-140F-C75185CB09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Selesaikan  </a:t>
                </a:r>
                <a:r>
                  <a:rPr lang="en-US" sz="2400" i="1" dirty="0"/>
                  <a:t>i</a:t>
                </a:r>
                <a:r>
                  <a:rPr lang="en-US" sz="2400" b="1" dirty="0"/>
                  <a:t>x</a:t>
                </a:r>
                <a:r>
                  <a:rPr lang="en-US" sz="2400" dirty="0"/>
                  <a:t> – 3</a:t>
                </a:r>
                <a:r>
                  <a:rPr lang="en-US" sz="2400" b="1" dirty="0"/>
                  <a:t>v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acc>
                  </m:oMath>
                </a14:m>
                <a:r>
                  <a:rPr lang="en-US" sz="2400" b="1" dirty="0"/>
                  <a:t>  </a:t>
                </a:r>
                <a:r>
                  <a:rPr lang="en-US" sz="2400" dirty="0" err="1"/>
                  <a:t>jika</a:t>
                </a:r>
                <a:r>
                  <a:rPr lang="en-US" sz="2400" dirty="0"/>
                  <a:t> </a:t>
                </a:r>
                <a:r>
                  <a:rPr lang="en-US" sz="2400" b="1" dirty="0"/>
                  <a:t>u</a:t>
                </a:r>
                <a:r>
                  <a:rPr lang="en-US" sz="2400" dirty="0"/>
                  <a:t> = (3 – 4</a:t>
                </a:r>
                <a:r>
                  <a:rPr lang="en-US" sz="2400" i="1" dirty="0"/>
                  <a:t>i</a:t>
                </a:r>
                <a:r>
                  <a:rPr lang="en-US" sz="2400" dirty="0"/>
                  <a:t>, 2 + 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, –6</a:t>
                </a:r>
                <a:r>
                  <a:rPr lang="en-US" sz="2400" i="1" dirty="0"/>
                  <a:t>i</a:t>
                </a:r>
                <a:r>
                  <a:rPr lang="en-US" sz="2400" dirty="0"/>
                  <a:t>) dan </a:t>
                </a:r>
                <a:r>
                  <a:rPr lang="en-US" sz="2400" b="1" dirty="0"/>
                  <a:t>v</a:t>
                </a:r>
                <a:r>
                  <a:rPr lang="en-US" sz="2400" dirty="0"/>
                  <a:t> = (1 + 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, 2 – 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, 4)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 err="1"/>
                  <a:t>Hitunglah</a:t>
                </a:r>
                <a:r>
                  <a:rPr lang="en-US" sz="2400" dirty="0"/>
                  <a:t> </a:t>
                </a:r>
                <a:r>
                  <a:rPr lang="en-US" sz="2400" b="1" dirty="0"/>
                  <a:t>u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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 dan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  </a:t>
                </a:r>
                <a:r>
                  <a:rPr lang="en-US" sz="2400" b="1" dirty="0">
                    <a:sym typeface="Symbol" panose="05050102010706020507" pitchFamily="18" charset="2"/>
                  </a:rPr>
                  <a:t>w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jika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diketahui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/>
                  <a:t>u</a:t>
                </a:r>
                <a:r>
                  <a:rPr lang="en-US" sz="2400" dirty="0"/>
                  <a:t> = (2 – 3</a:t>
                </a:r>
                <a:r>
                  <a:rPr lang="en-US" sz="2400" i="1" dirty="0"/>
                  <a:t>i</a:t>
                </a:r>
                <a:r>
                  <a:rPr lang="en-US" sz="2400" dirty="0"/>
                  <a:t>, 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, 4 – 6</a:t>
                </a:r>
                <a:r>
                  <a:rPr lang="en-US" sz="2400" i="1" dirty="0"/>
                  <a:t>i</a:t>
                </a:r>
                <a:r>
                  <a:rPr lang="en-US" sz="2400" dirty="0"/>
                  <a:t>) dan </a:t>
                </a:r>
                <a:r>
                  <a:rPr lang="en-US" sz="2400" b="1" dirty="0"/>
                  <a:t>v</a:t>
                </a:r>
                <a:r>
                  <a:rPr lang="en-US" sz="2400" dirty="0"/>
                  <a:t> = (1 + 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, 2 – 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, 0), dan </a:t>
                </a:r>
                <a:r>
                  <a:rPr lang="en-US" sz="2400" b="1" dirty="0"/>
                  <a:t>w</a:t>
                </a:r>
                <a:r>
                  <a:rPr lang="en-US" sz="2400" dirty="0"/>
                  <a:t> = (–5</a:t>
                </a:r>
                <a:r>
                  <a:rPr lang="en-US" sz="2400" i="1" dirty="0"/>
                  <a:t>i</a:t>
                </a:r>
                <a:r>
                  <a:rPr lang="en-US" sz="2400" dirty="0"/>
                  <a:t>, 2 + 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, 4) 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 err="1"/>
                  <a:t>Hitunglah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nilai</a:t>
                </a:r>
                <a:r>
                  <a:rPr lang="en-US" sz="2400" dirty="0"/>
                  <a:t> eigen dan basis </a:t>
                </a:r>
                <a:r>
                  <a:rPr lang="en-US" sz="2400" dirty="0" err="1"/>
                  <a:t>ruang</a:t>
                </a:r>
                <a:r>
                  <a:rPr lang="en-US" sz="2400" dirty="0"/>
                  <a:t> eigen </a:t>
                </a:r>
                <a:r>
                  <a:rPr lang="en-US" sz="2400" dirty="0" err="1"/>
                  <a:t>untuk</a:t>
                </a:r>
                <a:r>
                  <a:rPr lang="en-US" sz="2400" dirty="0"/>
                  <a:t> matriks2 </a:t>
                </a:r>
                <a:r>
                  <a:rPr lang="en-US" sz="2400" dirty="0" err="1"/>
                  <a:t>berikut</a:t>
                </a:r>
                <a:r>
                  <a:rPr lang="en-US" sz="2400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F96DE0-7A02-5366-140F-C75185CB09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FB79A-A3EF-DBBE-9E73-5F23B0453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E76290-C076-504E-564E-7C2384334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444" y="4639355"/>
            <a:ext cx="2138798" cy="10785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E6FCE2-8BF7-072F-0A4B-76E81E38C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002" y="4639355"/>
            <a:ext cx="2140204" cy="99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56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F480B-0222-D8C1-2F4B-B97200EF4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4560"/>
            <a:ext cx="10515600" cy="5567680"/>
          </a:xfrm>
        </p:spPr>
        <p:txBody>
          <a:bodyPr>
            <a:normAutofit/>
          </a:bodyPr>
          <a:lstStyle/>
          <a:p>
            <a:r>
              <a:rPr lang="en-US" sz="2400" dirty="0" err="1"/>
              <a:t>Konyugasi</a:t>
            </a:r>
            <a:r>
              <a:rPr lang="en-US" sz="2400" dirty="0"/>
              <a:t> (</a:t>
            </a:r>
            <a:r>
              <a:rPr lang="en-US" sz="2400" i="1" dirty="0"/>
              <a:t>conjugate</a:t>
            </a:r>
            <a:r>
              <a:rPr lang="en-US" sz="2400" dirty="0"/>
              <a:t>)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 </a:t>
            </a:r>
            <a:r>
              <a:rPr lang="en-US" sz="2400" dirty="0" err="1"/>
              <a:t>sering</a:t>
            </a:r>
            <a:r>
              <a:rPr lang="en-US" sz="2400" dirty="0"/>
              <a:t>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sekawan</a:t>
            </a:r>
            <a:r>
              <a:rPr lang="en-US" sz="2400" dirty="0"/>
              <a:t>, </a:t>
            </a:r>
            <a:r>
              <a:rPr lang="en-US" sz="2400" dirty="0" err="1"/>
              <a:t>ditulis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i="1" dirty="0"/>
              <a:t>z</a:t>
            </a:r>
            <a:r>
              <a:rPr lang="en-US" sz="2400" dirty="0"/>
              <a:t>*:</a:t>
            </a:r>
          </a:p>
          <a:p>
            <a:pPr marL="0" indent="0">
              <a:buNone/>
            </a:pPr>
            <a:r>
              <a:rPr lang="en-US" sz="2400" dirty="0"/>
              <a:t>		 </a:t>
            </a:r>
            <a:r>
              <a:rPr lang="en-US" sz="2400" i="1" dirty="0">
                <a:solidFill>
                  <a:srgbClr val="FF0000"/>
                </a:solidFill>
              </a:rPr>
              <a:t>z</a:t>
            </a:r>
            <a:r>
              <a:rPr lang="en-US" sz="2400" dirty="0">
                <a:solidFill>
                  <a:srgbClr val="FF0000"/>
                </a:solidFill>
              </a:rPr>
              <a:t>* = </a:t>
            </a:r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rgbClr val="FF0000"/>
                </a:solidFill>
              </a:rPr>
              <a:t> – </a:t>
            </a:r>
            <a:r>
              <a:rPr lang="en-US" sz="2400" i="1" dirty="0">
                <a:solidFill>
                  <a:srgbClr val="FF0000"/>
                </a:solidFill>
              </a:rPr>
              <a:t>bi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Contoh</a:t>
            </a:r>
            <a:r>
              <a:rPr lang="en-US" sz="2400" dirty="0"/>
              <a:t>: </a:t>
            </a:r>
            <a:r>
              <a:rPr lang="en-US" sz="2400" i="1" dirty="0"/>
              <a:t>z</a:t>
            </a:r>
            <a:r>
              <a:rPr lang="en-US" sz="2400" dirty="0"/>
              <a:t> = 3 + 2</a:t>
            </a:r>
            <a:r>
              <a:rPr lang="en-US" sz="2400" i="1" dirty="0"/>
              <a:t>i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i="1" dirty="0"/>
              <a:t>z</a:t>
            </a:r>
            <a:r>
              <a:rPr lang="en-US" sz="2400" dirty="0"/>
              <a:t>* = 3 – 2</a:t>
            </a:r>
            <a:r>
              <a:rPr lang="en-US" sz="2400" i="1" dirty="0"/>
              <a:t>i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	     </a:t>
            </a:r>
            <a:r>
              <a:rPr lang="en-US" sz="2400" i="1" dirty="0"/>
              <a:t>z</a:t>
            </a:r>
            <a:r>
              <a:rPr lang="en-US" sz="2400" dirty="0"/>
              <a:t> = 5 – 3</a:t>
            </a:r>
            <a:r>
              <a:rPr lang="en-US" sz="2400" i="1" dirty="0"/>
              <a:t>i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i="1" dirty="0"/>
              <a:t>z</a:t>
            </a:r>
            <a:r>
              <a:rPr lang="en-US" sz="2400" dirty="0"/>
              <a:t>* = 5 + 3</a:t>
            </a:r>
            <a:r>
              <a:rPr lang="en-US" sz="2400" i="1" dirty="0"/>
              <a:t>i</a:t>
            </a:r>
            <a:r>
              <a:rPr lang="en-US" sz="2400" dirty="0"/>
              <a:t> </a:t>
            </a:r>
          </a:p>
          <a:p>
            <a:endParaRPr lang="en-US" dirty="0"/>
          </a:p>
          <a:p>
            <a:r>
              <a:rPr lang="en-US" sz="2400" i="1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komutatif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skalar</a:t>
            </a:r>
            <a:r>
              <a:rPr lang="en-US" sz="2400" dirty="0"/>
              <a:t>, </a:t>
            </a:r>
            <a:r>
              <a:rPr lang="en-US" sz="2400" dirty="0" err="1"/>
              <a:t>jadi</a:t>
            </a:r>
            <a:r>
              <a:rPr lang="en-US" sz="2400" dirty="0"/>
              <a:t> </a:t>
            </a:r>
            <a:r>
              <a:rPr lang="en-US" sz="2400" dirty="0" err="1"/>
              <a:t>menuliskan</a:t>
            </a:r>
            <a:r>
              <a:rPr lang="en-US" sz="2400" dirty="0"/>
              <a:t> </a:t>
            </a:r>
            <a:r>
              <a:rPr lang="en-US" sz="2400" i="1" dirty="0" err="1"/>
              <a:t>ia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i="1" dirty="0"/>
              <a:t>ai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Perhatikan</a:t>
            </a:r>
            <a:r>
              <a:rPr lang="en-US" sz="2400" dirty="0"/>
              <a:t> </a:t>
            </a:r>
            <a:r>
              <a:rPr lang="en-US" sz="2400" dirty="0" err="1"/>
              <a:t>pola</a:t>
            </a:r>
            <a:r>
              <a:rPr lang="en-US" sz="2400" dirty="0"/>
              <a:t> </a:t>
            </a:r>
            <a:r>
              <a:rPr lang="en-US" sz="2400" dirty="0" err="1"/>
              <a:t>sbb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nn-NO" sz="2400" b="0" u="none" strike="noStrike" baseline="0" dirty="0"/>
              <a:t> </a:t>
            </a:r>
            <a:r>
              <a:rPr lang="nn-NO" sz="2400" b="0" i="1" u="none" strike="noStrike" baseline="0" dirty="0"/>
              <a:t>i</a:t>
            </a:r>
            <a:r>
              <a:rPr lang="nn-NO" sz="2400" b="0" u="none" strike="noStrike" baseline="30000" dirty="0"/>
              <a:t>0</a:t>
            </a:r>
            <a:r>
              <a:rPr lang="nn-NO" sz="2400" b="0" u="none" strike="noStrike" baseline="0" dirty="0"/>
              <a:t> = 1,   </a:t>
            </a:r>
            <a:r>
              <a:rPr lang="nn-NO" sz="2400" b="0" i="1" u="none" strike="noStrike" baseline="0" dirty="0"/>
              <a:t>i</a:t>
            </a:r>
            <a:r>
              <a:rPr lang="nn-NO" sz="2400" b="0" u="none" strike="noStrike" baseline="30000" dirty="0"/>
              <a:t>1</a:t>
            </a:r>
            <a:r>
              <a:rPr lang="nn-NO" sz="2400" b="0" u="none" strike="noStrike" baseline="0" dirty="0"/>
              <a:t> =  </a:t>
            </a:r>
            <a:r>
              <a:rPr lang="nn-NO" sz="2400" b="0" i="1" u="none" strike="noStrike" baseline="0" dirty="0"/>
              <a:t>i</a:t>
            </a:r>
            <a:r>
              <a:rPr lang="nn-NO" sz="2400" b="0" u="none" strike="noStrike" baseline="0" dirty="0"/>
              <a:t>,   </a:t>
            </a:r>
            <a:r>
              <a:rPr lang="nn-NO" sz="2400" b="0" i="1" u="none" strike="noStrike" baseline="0" dirty="0"/>
              <a:t>i</a:t>
            </a:r>
            <a:r>
              <a:rPr lang="nn-NO" sz="2400" b="0" u="none" strike="noStrike" baseline="30000" dirty="0"/>
              <a:t>2</a:t>
            </a:r>
            <a:r>
              <a:rPr lang="nn-NO" sz="2400" b="0" u="none" strike="noStrike" baseline="0" dirty="0"/>
              <a:t> = −1,    </a:t>
            </a:r>
            <a:r>
              <a:rPr lang="nn-NO" sz="2400" b="0" i="1" u="none" strike="noStrike" baseline="0" dirty="0"/>
              <a:t>i</a:t>
            </a:r>
            <a:r>
              <a:rPr lang="nn-NO" sz="2400" b="0" u="none" strike="noStrike" baseline="30000" dirty="0"/>
              <a:t>3</a:t>
            </a:r>
            <a:r>
              <a:rPr lang="nn-NO" sz="2400" b="0" u="none" strike="noStrike" baseline="0" dirty="0"/>
              <a:t> = −</a:t>
            </a:r>
            <a:r>
              <a:rPr lang="nn-NO" sz="2400" b="0" i="1" u="none" strike="noStrike" baseline="0" dirty="0"/>
              <a:t>i</a:t>
            </a:r>
            <a:r>
              <a:rPr lang="nn-NO" sz="2400" b="0" u="none" strike="noStrike" baseline="0" dirty="0"/>
              <a:t>,   </a:t>
            </a:r>
            <a:r>
              <a:rPr lang="nn-NO" sz="2400" b="0" i="1" u="none" strike="noStrike" baseline="0" dirty="0"/>
              <a:t>i</a:t>
            </a:r>
            <a:r>
              <a:rPr lang="nn-NO" sz="2400" b="0" u="none" strike="noStrike" baseline="30000" dirty="0"/>
              <a:t>4</a:t>
            </a:r>
            <a:r>
              <a:rPr lang="nn-NO" sz="2400" b="0" u="none" strike="noStrike" baseline="0" dirty="0"/>
              <a:t> = 1,   </a:t>
            </a:r>
            <a:r>
              <a:rPr lang="nn-NO" sz="2400" b="0" i="1" u="none" strike="noStrike" baseline="0" dirty="0"/>
              <a:t>i</a:t>
            </a:r>
            <a:r>
              <a:rPr lang="nn-NO" sz="2400" b="0" u="none" strike="noStrike" baseline="30000" dirty="0"/>
              <a:t>5</a:t>
            </a:r>
            <a:r>
              <a:rPr lang="nn-NO" sz="2400" b="0" u="none" strike="noStrike" baseline="0" dirty="0"/>
              <a:t> = </a:t>
            </a:r>
            <a:r>
              <a:rPr lang="nn-NO" sz="2400" b="0" i="1" u="none" strike="noStrike" baseline="0" dirty="0"/>
              <a:t>i</a:t>
            </a:r>
            <a:r>
              <a:rPr lang="nn-NO" sz="2400" b="0" u="none" strike="noStrike" baseline="0" dirty="0"/>
              <a:t> . . .</a:t>
            </a:r>
          </a:p>
          <a:p>
            <a:pPr marL="0" indent="0">
              <a:buNone/>
            </a:pPr>
            <a:endParaRPr lang="nn-NO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56651-01B4-ABDA-3868-EC768AACD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2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8683D-5B32-4A5F-9EC6-BFC897B7D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8800"/>
            <a:ext cx="10515600" cy="5618163"/>
          </a:xfrm>
        </p:spPr>
        <p:txBody>
          <a:bodyPr/>
          <a:lstStyle/>
          <a:p>
            <a:r>
              <a:rPr lang="en-US" dirty="0"/>
              <a:t>Diagram Argand </a:t>
            </a:r>
            <a:r>
              <a:rPr lang="en-US" dirty="0" err="1"/>
              <a:t>menyajikan</a:t>
            </a:r>
            <a:r>
              <a:rPr lang="en-US" dirty="0"/>
              <a:t> z = a + bi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06441-9669-41F7-911E-8FEF995EA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C44803-3503-44E2-AA84-88CEB24B7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07" y="1338316"/>
            <a:ext cx="4769865" cy="3282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A8C4D2-BCDC-420F-A858-A4AC5B95253A}"/>
                  </a:ext>
                </a:extLst>
              </p:cNvPr>
              <p:cNvSpPr txBox="1"/>
              <p:nvPr/>
            </p:nvSpPr>
            <p:spPr>
              <a:xfrm>
                <a:off x="2522902" y="5226431"/>
                <a:ext cx="1971886" cy="414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|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z</a:t>
                </a:r>
                <a:r>
                  <a:rPr lang="en-US" sz="2400" dirty="0">
                    <a:solidFill>
                      <a:srgbClr val="FF0000"/>
                    </a:solidFill>
                  </a:rPr>
                  <a:t>|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A8C4D2-BCDC-420F-A858-A4AC5B952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902" y="5226431"/>
                <a:ext cx="1971886" cy="414472"/>
              </a:xfrm>
              <a:prstGeom prst="rect">
                <a:avLst/>
              </a:prstGeom>
              <a:blipFill>
                <a:blip r:embed="rId3"/>
                <a:stretch>
                  <a:fillRect l="-9598" t="-10294" b="-45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7513B59-61A1-4D0A-8CA5-575236D837FF}"/>
              </a:ext>
            </a:extLst>
          </p:cNvPr>
          <p:cNvSpPr txBox="1"/>
          <p:nvPr/>
        </p:nvSpPr>
        <p:spPr>
          <a:xfrm>
            <a:off x="995163" y="4564481"/>
            <a:ext cx="9761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Panjang </a:t>
            </a:r>
            <a:r>
              <a:rPr lang="en-US" sz="2400" i="1" dirty="0"/>
              <a:t>z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modulus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, </a:t>
            </a:r>
            <a:r>
              <a:rPr lang="en-US" sz="2400" dirty="0" err="1"/>
              <a:t>dilambangkan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|</a:t>
            </a:r>
            <a:r>
              <a:rPr lang="en-US" sz="2400" i="1" dirty="0"/>
              <a:t>z</a:t>
            </a:r>
            <a:r>
              <a:rPr lang="en-US" sz="2400" dirty="0"/>
              <a:t>| :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988EE6-562E-4CA5-9D74-4156689388C5}"/>
              </a:ext>
            </a:extLst>
          </p:cNvPr>
          <p:cNvCxnSpPr/>
          <p:nvPr/>
        </p:nvCxnSpPr>
        <p:spPr>
          <a:xfrm flipV="1">
            <a:off x="7599680" y="1463040"/>
            <a:ext cx="0" cy="278384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1FCB937-733A-4C39-B003-F55EE508E2E6}"/>
              </a:ext>
            </a:extLst>
          </p:cNvPr>
          <p:cNvCxnSpPr>
            <a:cxnSpLocks/>
          </p:cNvCxnSpPr>
          <p:nvPr/>
        </p:nvCxnSpPr>
        <p:spPr>
          <a:xfrm>
            <a:off x="7066765" y="3938226"/>
            <a:ext cx="3780873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DF488AE-642A-4714-8E7A-41FF192683C5}"/>
              </a:ext>
            </a:extLst>
          </p:cNvPr>
          <p:cNvCxnSpPr/>
          <p:nvPr/>
        </p:nvCxnSpPr>
        <p:spPr>
          <a:xfrm flipV="1">
            <a:off x="7599680" y="2091559"/>
            <a:ext cx="1376154" cy="18603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3DF830-C03B-4810-98F8-111D0D45E87B}"/>
              </a:ext>
            </a:extLst>
          </p:cNvPr>
          <p:cNvCxnSpPr/>
          <p:nvPr/>
        </p:nvCxnSpPr>
        <p:spPr>
          <a:xfrm>
            <a:off x="8957201" y="2175641"/>
            <a:ext cx="0" cy="176258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3C6797-5D61-424E-9B19-86A02CB6B6FC}"/>
              </a:ext>
            </a:extLst>
          </p:cNvPr>
          <p:cNvCxnSpPr>
            <a:cxnSpLocks/>
          </p:cNvCxnSpPr>
          <p:nvPr/>
        </p:nvCxnSpPr>
        <p:spPr>
          <a:xfrm flipV="1">
            <a:off x="7574610" y="2091560"/>
            <a:ext cx="1382591" cy="104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6B7891B-94D7-42AD-BB70-D4459BEF2A2A}"/>
              </a:ext>
            </a:extLst>
          </p:cNvPr>
          <p:cNvSpPr txBox="1"/>
          <p:nvPr/>
        </p:nvSpPr>
        <p:spPr>
          <a:xfrm>
            <a:off x="8824991" y="39492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D32559-3793-45E1-803E-67627A86C189}"/>
              </a:ext>
            </a:extLst>
          </p:cNvPr>
          <p:cNvSpPr txBox="1"/>
          <p:nvPr/>
        </p:nvSpPr>
        <p:spPr>
          <a:xfrm>
            <a:off x="7272924" y="19173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72FF34-0F51-4D96-ADDB-5DB89778AA9F}"/>
              </a:ext>
            </a:extLst>
          </p:cNvPr>
          <p:cNvSpPr txBox="1"/>
          <p:nvPr/>
        </p:nvSpPr>
        <p:spPr>
          <a:xfrm>
            <a:off x="9014112" y="1848403"/>
            <a:ext cx="1093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z </a:t>
            </a:r>
            <a:r>
              <a:rPr lang="en-US" sz="2000" dirty="0"/>
              <a:t>= 3 + 4i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6658D7-437E-4AB2-98A9-08DB5DCB6597}"/>
              </a:ext>
            </a:extLst>
          </p:cNvPr>
          <p:cNvSpPr txBox="1"/>
          <p:nvPr/>
        </p:nvSpPr>
        <p:spPr>
          <a:xfrm>
            <a:off x="10545952" y="3977984"/>
            <a:ext cx="42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5B0E9C-92D2-4D11-BEAE-F73588D8E014}"/>
              </a:ext>
            </a:extLst>
          </p:cNvPr>
          <p:cNvSpPr txBox="1"/>
          <p:nvPr/>
        </p:nvSpPr>
        <p:spPr>
          <a:xfrm>
            <a:off x="7091805" y="142696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Im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7CADEC-C896-4D95-90B0-BF9B95BD7E65}"/>
              </a:ext>
            </a:extLst>
          </p:cNvPr>
          <p:cNvSpPr txBox="1"/>
          <p:nvPr/>
        </p:nvSpPr>
        <p:spPr>
          <a:xfrm>
            <a:off x="8068707" y="2526493"/>
            <a:ext cx="287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z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86BEB8F-42E1-4511-B9C0-8FB32395CD79}"/>
                  </a:ext>
                </a:extLst>
              </p:cNvPr>
              <p:cNvSpPr txBox="1"/>
              <p:nvPr/>
            </p:nvSpPr>
            <p:spPr>
              <a:xfrm>
                <a:off x="7945417" y="5169467"/>
                <a:ext cx="2023567" cy="414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/>
                  <a:t>|</a:t>
                </a:r>
                <a:r>
                  <a:rPr lang="en-US" sz="2400" i="1" dirty="0"/>
                  <a:t>z</a:t>
                </a:r>
                <a:r>
                  <a:rPr lang="en-US" sz="2400" dirty="0"/>
                  <a:t>|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86BEB8F-42E1-4511-B9C0-8FB32395C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417" y="5169467"/>
                <a:ext cx="2023567" cy="414472"/>
              </a:xfrm>
              <a:prstGeom prst="rect">
                <a:avLst/>
              </a:prstGeom>
              <a:blipFill>
                <a:blip r:embed="rId4"/>
                <a:stretch>
                  <a:fillRect l="-9036" t="-10294" b="-45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6E2D7FA-6FC7-43FD-8EFA-6E6439C5DB67}"/>
                  </a:ext>
                </a:extLst>
              </p:cNvPr>
              <p:cNvSpPr txBox="1"/>
              <p:nvPr/>
            </p:nvSpPr>
            <p:spPr>
              <a:xfrm>
                <a:off x="9968984" y="5226431"/>
                <a:ext cx="5535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6E2D7FA-6FC7-43FD-8EFA-6E6439C5D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984" y="5226431"/>
                <a:ext cx="553549" cy="369332"/>
              </a:xfrm>
              <a:prstGeom prst="rect">
                <a:avLst/>
              </a:prstGeom>
              <a:blipFill>
                <a:blip r:embed="rId5"/>
                <a:stretch>
                  <a:fillRect l="-5495" r="-14286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0CAB2B3-100B-7F06-C011-11D561A66276}"/>
              </a:ext>
            </a:extLst>
          </p:cNvPr>
          <p:cNvSpPr txBox="1"/>
          <p:nvPr/>
        </p:nvSpPr>
        <p:spPr>
          <a:xfrm>
            <a:off x="1086438" y="5820290"/>
            <a:ext cx="9578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Sudut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 </a:t>
            </a:r>
            <a:r>
              <a:rPr lang="en-US" sz="2400" dirty="0"/>
              <a:t>yang </a:t>
            </a:r>
            <a:r>
              <a:rPr lang="en-US" sz="2400" dirty="0" err="1"/>
              <a:t>dibentuk</a:t>
            </a:r>
            <a:r>
              <a:rPr lang="en-US" sz="2400" dirty="0"/>
              <a:t> </a:t>
            </a:r>
            <a:r>
              <a:rPr lang="en-US" sz="2400" dirty="0" err="1"/>
              <a:t>sumbu</a:t>
            </a:r>
            <a:r>
              <a:rPr lang="en-US" sz="2400" dirty="0"/>
              <a:t> </a:t>
            </a:r>
            <a:r>
              <a:rPr lang="en-US" sz="2400" dirty="0" err="1"/>
              <a:t>mendatar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dihitung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:</a:t>
            </a:r>
          </a:p>
          <a:p>
            <a:r>
              <a:rPr lang="en-US" sz="2400" dirty="0"/>
              <a:t>                  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 = tan</a:t>
            </a:r>
            <a:r>
              <a:rPr lang="en-US" sz="2400" baseline="30000" dirty="0">
                <a:solidFill>
                  <a:srgbClr val="FF0000"/>
                </a:solidFill>
                <a:sym typeface="Symbol" panose="05050102010706020507" pitchFamily="18" charset="2"/>
              </a:rPr>
              <a:t>– 1</a:t>
            </a:r>
            <a:r>
              <a:rPr lang="en-US" sz="2400" dirty="0">
                <a:solidFill>
                  <a:srgbClr val="FF0000"/>
                </a:solidFill>
              </a:rPr>
              <a:t> (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9075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023C4F-A6A7-187F-35A8-1801957E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9711A6-8927-91E6-C4A7-64E8A3E5E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667" y="454396"/>
            <a:ext cx="4769865" cy="32828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06B102-BA32-37BA-25F4-F498FBB2ADD9}"/>
              </a:ext>
            </a:extLst>
          </p:cNvPr>
          <p:cNvSpPr txBox="1"/>
          <p:nvPr/>
        </p:nvSpPr>
        <p:spPr>
          <a:xfrm>
            <a:off x="1204371" y="3861256"/>
            <a:ext cx="844955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Sudut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/>
              <a:t>yang </a:t>
            </a:r>
            <a:r>
              <a:rPr lang="en-US" sz="2400" dirty="0" err="1"/>
              <a:t>dibentuk</a:t>
            </a:r>
            <a:r>
              <a:rPr lang="en-US" sz="2400" dirty="0"/>
              <a:t> </a:t>
            </a:r>
            <a:r>
              <a:rPr lang="en-US" sz="2400" dirty="0" err="1"/>
              <a:t>sumbu</a:t>
            </a:r>
            <a:r>
              <a:rPr lang="en-US" sz="2400" dirty="0"/>
              <a:t> </a:t>
            </a:r>
            <a:r>
              <a:rPr lang="en-US" sz="2400" dirty="0" err="1"/>
              <a:t>mendatar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ym typeface="Symbol" panose="05050102010706020507" pitchFamily="18" charset="2"/>
              </a:rPr>
              <a:t>Untuk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kuadran</a:t>
            </a:r>
            <a:r>
              <a:rPr lang="en-US" sz="2400" dirty="0">
                <a:sym typeface="Symbol" panose="05050102010706020507" pitchFamily="18" charset="2"/>
              </a:rPr>
              <a:t> 1 dan 4, a &gt; 0, </a:t>
            </a:r>
            <a:r>
              <a:rPr lang="en-US" sz="2400" dirty="0" err="1">
                <a:sym typeface="Symbol" panose="05050102010706020507" pitchFamily="18" charset="2"/>
              </a:rPr>
              <a:t>maka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endParaRPr lang="en-US" sz="2400" dirty="0"/>
          </a:p>
          <a:p>
            <a:r>
              <a:rPr lang="en-US" sz="2400" dirty="0"/>
              <a:t>                  </a:t>
            </a:r>
            <a:r>
              <a:rPr lang="en-US" sz="2400" dirty="0">
                <a:sym typeface="Symbol" panose="05050102010706020507" pitchFamily="18" charset="2"/>
              </a:rPr>
              <a:t> = tan</a:t>
            </a:r>
            <a:r>
              <a:rPr lang="en-US" sz="2400" baseline="30000" dirty="0">
                <a:sym typeface="Symbol" panose="05050102010706020507" pitchFamily="18" charset="2"/>
              </a:rPr>
              <a:t>– 1</a:t>
            </a:r>
            <a:r>
              <a:rPr lang="en-US" sz="2400" dirty="0"/>
              <a:t> (</a:t>
            </a:r>
            <a:r>
              <a:rPr lang="en-US" sz="2400" i="1" dirty="0"/>
              <a:t>b</a:t>
            </a:r>
            <a:r>
              <a:rPr lang="en-US" sz="2400" dirty="0"/>
              <a:t>/</a:t>
            </a:r>
            <a:r>
              <a:rPr lang="en-US" sz="2400" i="1" dirty="0"/>
              <a:t>a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kuadran</a:t>
            </a:r>
            <a:r>
              <a:rPr lang="en-US" sz="2400" dirty="0"/>
              <a:t> 2 dan 3, a &lt; 0, </a:t>
            </a:r>
            <a:r>
              <a:rPr lang="en-US" sz="2400" dirty="0" err="1"/>
              <a:t>maka</a:t>
            </a:r>
            <a:endParaRPr lang="en-US" sz="2400" dirty="0"/>
          </a:p>
          <a:p>
            <a:r>
              <a:rPr lang="en-US" sz="2400" dirty="0"/>
              <a:t>                  </a:t>
            </a:r>
            <a:r>
              <a:rPr lang="en-US" sz="2400" dirty="0">
                <a:sym typeface="Symbol" panose="05050102010706020507" pitchFamily="18" charset="2"/>
              </a:rPr>
              <a:t> = 180 +  tan</a:t>
            </a:r>
            <a:r>
              <a:rPr lang="en-US" sz="2400" baseline="30000" dirty="0">
                <a:sym typeface="Symbol" panose="05050102010706020507" pitchFamily="18" charset="2"/>
              </a:rPr>
              <a:t>– 1</a:t>
            </a:r>
            <a:r>
              <a:rPr lang="en-US" sz="2400" dirty="0"/>
              <a:t> (</a:t>
            </a:r>
            <a:r>
              <a:rPr lang="en-US" sz="2400" i="1" dirty="0"/>
              <a:t>b</a:t>
            </a:r>
            <a:r>
              <a:rPr lang="en-US" sz="2400" dirty="0"/>
              <a:t>/</a:t>
            </a:r>
            <a:r>
              <a:rPr lang="en-US" sz="2400" i="1" dirty="0"/>
              <a:t>a</a:t>
            </a:r>
            <a:r>
              <a:rPr lang="en-US" sz="2400" dirty="0"/>
              <a:t>)</a:t>
            </a:r>
          </a:p>
          <a:p>
            <a:r>
              <a:rPr lang="en-US" sz="24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19567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B5A17-2CB0-398A-7F91-8BC1B6245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701198"/>
            <a:ext cx="10515600" cy="5455603"/>
          </a:xfrm>
        </p:spPr>
        <p:txBody>
          <a:bodyPr>
            <a:normAutofit/>
          </a:bodyPr>
          <a:lstStyle/>
          <a:p>
            <a:r>
              <a:rPr lang="en-US" sz="2400" dirty="0" err="1"/>
              <a:t>Perhatikan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8F408-5F36-DD3A-04D9-C975D187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CC6A60-F8F7-40F0-3C2D-DE0E21A4C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1525307"/>
            <a:ext cx="4769865" cy="3282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F3B98C-B74A-E454-0420-950418DEA26B}"/>
                  </a:ext>
                </a:extLst>
              </p:cNvPr>
              <p:cNvSpPr txBox="1"/>
              <p:nvPr/>
            </p:nvSpPr>
            <p:spPr>
              <a:xfrm>
                <a:off x="6306835" y="2300334"/>
                <a:ext cx="3675365" cy="622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cos(</a:t>
                </a:r>
                <a:r>
                  <a:rPr lang="en-US" sz="2400" dirty="0">
                    <a:sym typeface="Symbol" panose="05050102010706020507" pitchFamily="18" charset="2"/>
                  </a:rPr>
                  <a:t>)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𝑧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  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r>
                  <a:rPr lang="en-US" sz="2400" dirty="0">
                    <a:sym typeface="Symbol" panose="05050102010706020507" pitchFamily="18" charset="2"/>
                  </a:rPr>
                  <a:t> = |</a:t>
                </a:r>
                <a:r>
                  <a:rPr lang="en-US" sz="2400" i="1" dirty="0" err="1">
                    <a:sym typeface="Symbol" panose="05050102010706020507" pitchFamily="18" charset="2"/>
                  </a:rPr>
                  <a:t>z</a:t>
                </a:r>
                <a:r>
                  <a:rPr lang="en-US" sz="2400" dirty="0" err="1">
                    <a:sym typeface="Symbol" panose="05050102010706020507" pitchFamily="18" charset="2"/>
                  </a:rPr>
                  <a:t>|cos</a:t>
                </a:r>
                <a:r>
                  <a:rPr lang="en-US" sz="2400" dirty="0">
                    <a:sym typeface="Symbol" panose="05050102010706020507" pitchFamily="18" charset="2"/>
                  </a:rPr>
                  <a:t>()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F3B98C-B74A-E454-0420-950418DEA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835" y="2300334"/>
                <a:ext cx="3675365" cy="622543"/>
              </a:xfrm>
              <a:prstGeom prst="rect">
                <a:avLst/>
              </a:prstGeom>
              <a:blipFill>
                <a:blip r:embed="rId3"/>
                <a:stretch>
                  <a:fillRect l="-2653" t="-1961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DB0E89-BC63-6D09-948D-37FB33CBD335}"/>
                  </a:ext>
                </a:extLst>
              </p:cNvPr>
              <p:cNvSpPr txBox="1"/>
              <p:nvPr/>
            </p:nvSpPr>
            <p:spPr>
              <a:xfrm>
                <a:off x="6306835" y="3193994"/>
                <a:ext cx="3435236" cy="660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sin(</a:t>
                </a:r>
                <a:r>
                  <a:rPr lang="en-US" sz="2400" dirty="0">
                    <a:sym typeface="Symbol" panose="05050102010706020507" pitchFamily="18" charset="2"/>
                  </a:rPr>
                  <a:t>)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𝑧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 </a:t>
                </a:r>
                <a:r>
                  <a:rPr lang="en-US" sz="2400" i="1" dirty="0">
                    <a:sym typeface="Symbol" panose="05050102010706020507" pitchFamily="18" charset="2"/>
                  </a:rPr>
                  <a:t>b</a:t>
                </a:r>
                <a:r>
                  <a:rPr lang="en-US" sz="2400" dirty="0">
                    <a:sym typeface="Symbol" panose="05050102010706020507" pitchFamily="18" charset="2"/>
                  </a:rPr>
                  <a:t> = |</a:t>
                </a:r>
                <a:r>
                  <a:rPr lang="en-US" sz="2400" i="1" dirty="0" err="1">
                    <a:sym typeface="Symbol" panose="05050102010706020507" pitchFamily="18" charset="2"/>
                  </a:rPr>
                  <a:t>z</a:t>
                </a:r>
                <a:r>
                  <a:rPr lang="en-US" sz="2400" dirty="0" err="1">
                    <a:sym typeface="Symbol" panose="05050102010706020507" pitchFamily="18" charset="2"/>
                  </a:rPr>
                  <a:t>|sin</a:t>
                </a:r>
                <a:r>
                  <a:rPr lang="en-US" sz="2400" dirty="0">
                    <a:sym typeface="Symbol" panose="05050102010706020507" pitchFamily="18" charset="2"/>
                  </a:rPr>
                  <a:t>()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DB0E89-BC63-6D09-948D-37FB33CBD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835" y="3193994"/>
                <a:ext cx="3435236" cy="660245"/>
              </a:xfrm>
              <a:prstGeom prst="rect">
                <a:avLst/>
              </a:prstGeom>
              <a:blipFill>
                <a:blip r:embed="rId4"/>
                <a:stretch>
                  <a:fillRect l="-2842" r="-1776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E5EF32E-9184-8041-E190-5AA57DB27015}"/>
              </a:ext>
            </a:extLst>
          </p:cNvPr>
          <p:cNvSpPr txBox="1"/>
          <p:nvPr/>
        </p:nvSpPr>
        <p:spPr>
          <a:xfrm>
            <a:off x="1048774" y="5101860"/>
            <a:ext cx="10604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Jadi, </a:t>
            </a:r>
            <a:r>
              <a:rPr lang="en-US" sz="2400" i="1" dirty="0"/>
              <a:t>z</a:t>
            </a:r>
            <a:r>
              <a:rPr lang="en-US" sz="2400" dirty="0"/>
              <a:t> = </a:t>
            </a:r>
            <a:r>
              <a:rPr lang="en-US" sz="2400" i="1" dirty="0"/>
              <a:t>a</a:t>
            </a:r>
            <a:r>
              <a:rPr lang="en-US" sz="2400" dirty="0"/>
              <a:t> + </a:t>
            </a:r>
            <a:r>
              <a:rPr lang="en-US" sz="2400" i="1" dirty="0"/>
              <a:t>bi</a:t>
            </a:r>
            <a:r>
              <a:rPr lang="en-US" sz="2400" dirty="0"/>
              <a:t> = </a:t>
            </a:r>
            <a:r>
              <a:rPr lang="en-US" sz="2400" dirty="0">
                <a:sym typeface="Symbol" panose="05050102010706020507" pitchFamily="18" charset="2"/>
              </a:rPr>
              <a:t>|</a:t>
            </a:r>
            <a:r>
              <a:rPr lang="en-US" sz="2400" i="1" dirty="0" err="1">
                <a:sym typeface="Symbol" panose="05050102010706020507" pitchFamily="18" charset="2"/>
              </a:rPr>
              <a:t>z</a:t>
            </a:r>
            <a:r>
              <a:rPr lang="en-US" sz="2400" dirty="0" err="1">
                <a:sym typeface="Symbol" panose="05050102010706020507" pitchFamily="18" charset="2"/>
              </a:rPr>
              <a:t>|cos</a:t>
            </a:r>
            <a:r>
              <a:rPr lang="en-US" sz="2400" dirty="0">
                <a:sym typeface="Symbol" panose="05050102010706020507" pitchFamily="18" charset="2"/>
              </a:rPr>
              <a:t>() + </a:t>
            </a:r>
            <a:r>
              <a:rPr lang="en-US" sz="2400" i="1" dirty="0" err="1">
                <a:sym typeface="Symbol" panose="05050102010706020507" pitchFamily="18" charset="2"/>
              </a:rPr>
              <a:t>i</a:t>
            </a:r>
            <a:r>
              <a:rPr lang="en-US" sz="2400" dirty="0" err="1">
                <a:sym typeface="Symbol" panose="05050102010706020507" pitchFamily="18" charset="2"/>
              </a:rPr>
              <a:t>|</a:t>
            </a:r>
            <a:r>
              <a:rPr lang="en-US" sz="2400" i="1" dirty="0" err="1">
                <a:sym typeface="Symbol" panose="05050102010706020507" pitchFamily="18" charset="2"/>
              </a:rPr>
              <a:t>z</a:t>
            </a:r>
            <a:r>
              <a:rPr lang="en-US" sz="2400" dirty="0" err="1">
                <a:sym typeface="Symbol" panose="05050102010706020507" pitchFamily="18" charset="2"/>
              </a:rPr>
              <a:t>|sin</a:t>
            </a:r>
            <a:r>
              <a:rPr lang="en-US" sz="2400" dirty="0">
                <a:sym typeface="Symbol" panose="05050102010706020507" pitchFamily="18" charset="2"/>
              </a:rPr>
              <a:t>() = |</a:t>
            </a:r>
            <a:r>
              <a:rPr lang="en-US" sz="2400" i="1" dirty="0">
                <a:sym typeface="Symbol" panose="05050102010706020507" pitchFamily="18" charset="2"/>
              </a:rPr>
              <a:t>z</a:t>
            </a:r>
            <a:r>
              <a:rPr lang="en-US" sz="2400" dirty="0">
                <a:sym typeface="Symbol" panose="05050102010706020507" pitchFamily="18" charset="2"/>
              </a:rPr>
              <a:t>|(cos() + </a:t>
            </a:r>
            <a:r>
              <a:rPr lang="en-US" sz="2400" i="1" dirty="0" err="1">
                <a:sym typeface="Symbol" panose="05050102010706020507" pitchFamily="18" charset="2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 sin())</a:t>
            </a:r>
          </a:p>
          <a:p>
            <a:endParaRPr lang="en-US" sz="2400" dirty="0">
              <a:sym typeface="Symbol" panose="05050102010706020507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ym typeface="Symbol" panose="05050102010706020507" pitchFamily="18" charset="2"/>
              </a:rPr>
              <a:t>Misalkan</a:t>
            </a:r>
            <a:r>
              <a:rPr lang="en-US" sz="2400" dirty="0">
                <a:sym typeface="Symbol" panose="05050102010706020507" pitchFamily="18" charset="2"/>
              </a:rPr>
              <a:t> |</a:t>
            </a:r>
            <a:r>
              <a:rPr lang="en-US" sz="2400" i="1" dirty="0">
                <a:sym typeface="Symbol" panose="05050102010706020507" pitchFamily="18" charset="2"/>
              </a:rPr>
              <a:t>z</a:t>
            </a:r>
            <a:r>
              <a:rPr lang="en-US" sz="2400" dirty="0">
                <a:sym typeface="Symbol" panose="05050102010706020507" pitchFamily="18" charset="2"/>
              </a:rPr>
              <a:t>| = </a:t>
            </a:r>
            <a:r>
              <a:rPr lang="en-US" sz="2400" i="1" dirty="0">
                <a:sym typeface="Symbol" panose="05050102010706020507" pitchFamily="18" charset="2"/>
              </a:rPr>
              <a:t>r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dirty="0" err="1">
                <a:sym typeface="Symbol" panose="05050102010706020507" pitchFamily="18" charset="2"/>
              </a:rPr>
              <a:t>maka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i="1" dirty="0">
                <a:solidFill>
                  <a:srgbClr val="FF0000"/>
                </a:solidFill>
                <a:sym typeface="Symbol" panose="05050102010706020507" pitchFamily="18" charset="2"/>
              </a:rPr>
              <a:t>z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400" dirty="0">
                <a:sym typeface="Symbol" panose="05050102010706020507" pitchFamily="18" charset="2"/>
              </a:rPr>
              <a:t>= </a:t>
            </a:r>
            <a:r>
              <a:rPr lang="en-US" sz="2400" i="1" dirty="0">
                <a:sym typeface="Symbol" panose="05050102010706020507" pitchFamily="18" charset="2"/>
              </a:rPr>
              <a:t>a</a:t>
            </a:r>
            <a:r>
              <a:rPr lang="en-US" sz="2400" dirty="0">
                <a:sym typeface="Symbol" panose="05050102010706020507" pitchFamily="18" charset="2"/>
              </a:rPr>
              <a:t> + </a:t>
            </a:r>
            <a:r>
              <a:rPr lang="en-US" sz="2400" i="1" dirty="0">
                <a:sym typeface="Symbol" panose="05050102010706020507" pitchFamily="18" charset="2"/>
              </a:rPr>
              <a:t>bi </a:t>
            </a:r>
            <a:r>
              <a:rPr lang="en-US" sz="2400" dirty="0">
                <a:sym typeface="Symbol" panose="05050102010706020507" pitchFamily="18" charset="2"/>
              </a:rPr>
              <a:t>= </a:t>
            </a:r>
            <a:r>
              <a:rPr lang="en-US" sz="2400" i="1" dirty="0">
                <a:solidFill>
                  <a:srgbClr val="FF0000"/>
                </a:solidFill>
                <a:sym typeface="Symbol" panose="05050102010706020507" pitchFamily="18" charset="2"/>
              </a:rPr>
              <a:t>r 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(cos() + </a:t>
            </a:r>
            <a:r>
              <a:rPr lang="en-US" sz="2400" i="1" dirty="0" err="1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 sin())  </a:t>
            </a:r>
            <a:r>
              <a:rPr lang="en-US" sz="2400" dirty="0">
                <a:sym typeface="Symbol" panose="05050102010706020507" pitchFamily="18" charset="2"/>
              </a:rPr>
              <a:t> </a:t>
            </a:r>
            <a:r>
              <a:rPr lang="en-US" sz="2400" i="1" dirty="0">
                <a:sym typeface="Symbol" panose="05050102010706020507" pitchFamily="18" charset="2"/>
              </a:rPr>
              <a:t>z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dalam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bentuk</a:t>
            </a:r>
            <a:r>
              <a:rPr lang="en-US" sz="2400" dirty="0">
                <a:sym typeface="Symbol" panose="05050102010706020507" pitchFamily="18" charset="2"/>
              </a:rPr>
              <a:t> polar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2533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60E55-23E7-419C-9959-0D3600275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0880"/>
            <a:ext cx="10515600" cy="4216083"/>
          </a:xfrm>
        </p:spPr>
        <p:txBody>
          <a:bodyPr>
            <a:normAutofit/>
          </a:bodyPr>
          <a:lstStyle/>
          <a:p>
            <a:r>
              <a:rPr lang="en-US" sz="2400" dirty="0" err="1"/>
              <a:t>Penjumlahan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i="1" dirty="0"/>
              <a:t>z</a:t>
            </a:r>
            <a:r>
              <a:rPr lang="en-US" sz="2400" baseline="-25000" dirty="0"/>
              <a:t>1</a:t>
            </a:r>
            <a:r>
              <a:rPr lang="en-US" sz="2400" dirty="0"/>
              <a:t> =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i="1" dirty="0"/>
              <a:t>b</a:t>
            </a:r>
            <a:r>
              <a:rPr lang="en-US" sz="2400" baseline="-25000" dirty="0"/>
              <a:t>1</a:t>
            </a:r>
            <a:r>
              <a:rPr lang="en-US" sz="2400" i="1" dirty="0"/>
              <a:t>i   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i="1" dirty="0"/>
              <a:t>z</a:t>
            </a:r>
            <a:r>
              <a:rPr lang="en-US" sz="2400" baseline="-25000" dirty="0"/>
              <a:t>2</a:t>
            </a:r>
            <a:r>
              <a:rPr lang="en-US" sz="2400" dirty="0"/>
              <a:t> = </a:t>
            </a:r>
            <a:r>
              <a:rPr lang="en-US" sz="2400" i="1" dirty="0"/>
              <a:t>a</a:t>
            </a:r>
            <a:r>
              <a:rPr lang="en-US" sz="2400" i="1" baseline="-25000" dirty="0"/>
              <a:t>2</a:t>
            </a:r>
            <a:r>
              <a:rPr lang="en-US" sz="2400" i="1" dirty="0"/>
              <a:t> </a:t>
            </a:r>
            <a:r>
              <a:rPr lang="en-US" sz="2400" dirty="0"/>
              <a:t>+ </a:t>
            </a:r>
            <a:r>
              <a:rPr lang="en-US" sz="2400" i="1" dirty="0"/>
              <a:t>b</a:t>
            </a:r>
            <a:r>
              <a:rPr lang="en-US" sz="2400" baseline="-25000" dirty="0"/>
              <a:t>2</a:t>
            </a:r>
            <a:r>
              <a:rPr lang="en-US" sz="2400" i="1" dirty="0"/>
              <a:t>i </a:t>
            </a:r>
            <a:r>
              <a:rPr lang="en-US" sz="2400" dirty="0"/>
              <a:t>   +</a:t>
            </a:r>
          </a:p>
          <a:p>
            <a:pPr marL="0" indent="0">
              <a:buNone/>
            </a:pPr>
            <a:r>
              <a:rPr lang="en-US" sz="2400" dirty="0"/>
              <a:t>     </a:t>
            </a:r>
            <a:r>
              <a:rPr lang="en-US" sz="2400" i="1" dirty="0">
                <a:solidFill>
                  <a:srgbClr val="FF0000"/>
                </a:solidFill>
              </a:rPr>
              <a:t>z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i="1" dirty="0">
                <a:solidFill>
                  <a:srgbClr val="FF0000"/>
                </a:solidFill>
              </a:rPr>
              <a:t>z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= (</a:t>
            </a:r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i="1" baseline="-25000" dirty="0">
                <a:solidFill>
                  <a:srgbClr val="FF0000"/>
                </a:solidFill>
              </a:rPr>
              <a:t>2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) + (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  <a:r>
              <a:rPr lang="en-US" sz="2400" i="1" dirty="0" err="1">
                <a:solidFill>
                  <a:srgbClr val="FF0000"/>
                </a:solidFill>
              </a:rPr>
              <a:t>i</a:t>
            </a:r>
            <a:r>
              <a:rPr lang="en-US" sz="2400" dirty="0"/>
              <a:t>	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 err="1"/>
              <a:t>Contoh</a:t>
            </a:r>
            <a:r>
              <a:rPr lang="en-US" sz="2400" b="1" dirty="0"/>
              <a:t> 1</a:t>
            </a:r>
            <a:r>
              <a:rPr lang="en-US" sz="2400" dirty="0"/>
              <a:t>: </a:t>
            </a:r>
            <a:r>
              <a:rPr lang="nn-NO" sz="2400" b="0" i="0" u="none" strike="noStrike" baseline="0" dirty="0">
                <a:latin typeface="MTMI"/>
              </a:rPr>
              <a:t>(</a:t>
            </a:r>
            <a:r>
              <a:rPr lang="nn-NO" sz="2400" b="0" i="0" u="none" strike="noStrike" baseline="0" dirty="0">
                <a:latin typeface="Minion-Regular"/>
              </a:rPr>
              <a:t>4 </a:t>
            </a:r>
            <a:r>
              <a:rPr lang="nn-NO" sz="2400" b="0" i="0" u="none" strike="noStrike" baseline="0" dirty="0">
                <a:latin typeface="MTSYN"/>
              </a:rPr>
              <a:t>+ 3</a:t>
            </a:r>
            <a:r>
              <a:rPr lang="nn-NO" sz="2400" b="0" i="1" u="none" strike="noStrike" baseline="0" dirty="0">
                <a:latin typeface="Minion-Italic"/>
              </a:rPr>
              <a:t>i</a:t>
            </a:r>
            <a:r>
              <a:rPr lang="nn-NO" sz="2400" b="0" i="0" u="none" strike="noStrike" baseline="0" dirty="0">
                <a:latin typeface="MTMI"/>
              </a:rPr>
              <a:t>) </a:t>
            </a:r>
            <a:r>
              <a:rPr lang="nn-NO" sz="2400" b="0" i="0" u="none" strike="noStrike" baseline="0" dirty="0">
                <a:latin typeface="MTSYN"/>
              </a:rPr>
              <a:t>+ </a:t>
            </a:r>
            <a:r>
              <a:rPr lang="nn-NO" sz="2400" b="0" i="0" u="none" strike="noStrike" baseline="0" dirty="0">
                <a:latin typeface="MTMI"/>
              </a:rPr>
              <a:t>(</a:t>
            </a:r>
            <a:r>
              <a:rPr lang="nn-NO" sz="2400" b="0" i="0" u="none" strike="noStrike" baseline="0" dirty="0">
                <a:latin typeface="Minion-Regular"/>
              </a:rPr>
              <a:t>2 </a:t>
            </a:r>
            <a:r>
              <a:rPr lang="nn-NO" sz="2400" b="0" i="0" u="none" strike="noStrike" baseline="0" dirty="0">
                <a:latin typeface="MTSYN"/>
              </a:rPr>
              <a:t>− 5</a:t>
            </a:r>
            <a:r>
              <a:rPr lang="nn-NO" sz="2400" b="0" i="1" u="none" strike="noStrike" baseline="0" dirty="0">
                <a:latin typeface="Minion-Italic"/>
              </a:rPr>
              <a:t>i</a:t>
            </a:r>
            <a:r>
              <a:rPr lang="nn-NO" sz="2400" b="0" i="0" u="none" strike="noStrike" baseline="0" dirty="0">
                <a:latin typeface="MTMI"/>
              </a:rPr>
              <a:t>) </a:t>
            </a:r>
            <a:r>
              <a:rPr lang="nn-NO" sz="2400" b="0" i="0" u="none" strike="noStrike" baseline="0" dirty="0">
                <a:latin typeface="MTSYN"/>
              </a:rPr>
              <a:t>= </a:t>
            </a:r>
            <a:r>
              <a:rPr lang="nn-NO" sz="2400" b="0" i="0" u="none" strike="noStrike" baseline="0" dirty="0">
                <a:latin typeface="Minion-Regular"/>
              </a:rPr>
              <a:t>6 </a:t>
            </a:r>
            <a:r>
              <a:rPr lang="nn-NO" sz="2400" b="0" i="0" u="none" strike="noStrike" baseline="0" dirty="0">
                <a:latin typeface="MTSYN"/>
              </a:rPr>
              <a:t>− 2</a:t>
            </a:r>
            <a:r>
              <a:rPr lang="nn-NO" sz="2400" b="0" i="1" u="none" strike="noStrike" baseline="0" dirty="0">
                <a:latin typeface="Minion-Italic"/>
              </a:rPr>
              <a:t>i</a:t>
            </a:r>
            <a:r>
              <a:rPr lang="nn-NO" sz="2400" b="0" i="0" u="none" strike="noStrike" baseline="0" dirty="0">
                <a:latin typeface="Minion-Regular"/>
              </a:rPr>
              <a:t>.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AEEA2-B54F-4DCF-87E9-68A2E06B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8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96F5E1-B516-45B9-B26B-DE3A709E4B21}"/>
              </a:ext>
            </a:extLst>
          </p:cNvPr>
          <p:cNvCxnSpPr>
            <a:cxnSpLocks/>
          </p:cNvCxnSpPr>
          <p:nvPr/>
        </p:nvCxnSpPr>
        <p:spPr>
          <a:xfrm>
            <a:off x="1605280" y="3302000"/>
            <a:ext cx="270256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B5CB22C-CF88-B745-D146-57505F27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aritmetika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kompleks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926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251AB-20E1-F266-6E1F-AC0C59FD4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201603"/>
          </a:xfrm>
        </p:spPr>
        <p:txBody>
          <a:bodyPr/>
          <a:lstStyle/>
          <a:p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i="1" dirty="0"/>
              <a:t>z</a:t>
            </a:r>
            <a:r>
              <a:rPr lang="en-US" sz="2400" baseline="-25000" dirty="0"/>
              <a:t>1</a:t>
            </a:r>
            <a:r>
              <a:rPr lang="en-US" sz="2400" i="1" dirty="0"/>
              <a:t>z</a:t>
            </a:r>
            <a:r>
              <a:rPr lang="en-US" sz="2400" baseline="-25000" dirty="0"/>
              <a:t>2</a:t>
            </a:r>
            <a:r>
              <a:rPr lang="en-US" sz="2400" dirty="0"/>
              <a:t> = (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i="1" dirty="0"/>
              <a:t>b</a:t>
            </a:r>
            <a:r>
              <a:rPr lang="en-US" sz="2400" baseline="-25000" dirty="0"/>
              <a:t>1</a:t>
            </a:r>
            <a:r>
              <a:rPr lang="en-US" sz="2400" i="1" dirty="0"/>
              <a:t>i</a:t>
            </a:r>
            <a:r>
              <a:rPr lang="en-US" sz="2400" dirty="0"/>
              <a:t>)(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i="1" dirty="0"/>
              <a:t> </a:t>
            </a:r>
            <a:r>
              <a:rPr lang="en-US" sz="2400" dirty="0"/>
              <a:t>+ </a:t>
            </a:r>
            <a:r>
              <a:rPr lang="en-US" sz="2400" i="1" dirty="0"/>
              <a:t>b</a:t>
            </a:r>
            <a:r>
              <a:rPr lang="en-US" sz="2400" baseline="-25000" dirty="0"/>
              <a:t>2</a:t>
            </a:r>
            <a:r>
              <a:rPr lang="en-US" sz="2400" i="1" dirty="0"/>
              <a:t>i</a:t>
            </a:r>
            <a:r>
              <a:rPr lang="en-US" sz="2400" dirty="0"/>
              <a:t>)  =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i="1" dirty="0"/>
              <a:t>a</a:t>
            </a:r>
            <a:r>
              <a:rPr lang="en-US" sz="2400" i="1" baseline="-25000" dirty="0"/>
              <a:t>2</a:t>
            </a:r>
            <a:r>
              <a:rPr lang="en-US" sz="2400" dirty="0"/>
              <a:t> +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i="1" dirty="0"/>
              <a:t>b</a:t>
            </a:r>
            <a:r>
              <a:rPr lang="en-US" sz="2400" baseline="-25000" dirty="0"/>
              <a:t>2</a:t>
            </a:r>
            <a:r>
              <a:rPr lang="en-US" sz="2400" i="1" dirty="0"/>
              <a:t>i </a:t>
            </a:r>
            <a:r>
              <a:rPr lang="en-US" sz="2400" dirty="0"/>
              <a:t>+ </a:t>
            </a:r>
            <a:r>
              <a:rPr lang="en-US" sz="2400" i="1" dirty="0"/>
              <a:t>b</a:t>
            </a:r>
            <a:r>
              <a:rPr lang="en-US" sz="2400" baseline="-25000" dirty="0"/>
              <a:t>1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i="1" dirty="0"/>
              <a:t>i </a:t>
            </a:r>
            <a:r>
              <a:rPr lang="en-US" sz="2400" dirty="0"/>
              <a:t>+ </a:t>
            </a:r>
            <a:r>
              <a:rPr lang="en-US" sz="2400" i="1" dirty="0"/>
              <a:t>b</a:t>
            </a:r>
            <a:r>
              <a:rPr lang="en-US" sz="2400" baseline="-25000" dirty="0"/>
              <a:t>1</a:t>
            </a:r>
            <a:r>
              <a:rPr lang="en-US" sz="2400" i="1" dirty="0"/>
              <a:t>b</a:t>
            </a:r>
            <a:r>
              <a:rPr lang="en-US" sz="2400" baseline="-25000" dirty="0"/>
              <a:t>2</a:t>
            </a:r>
            <a:r>
              <a:rPr lang="en-US" sz="2400" i="1" dirty="0"/>
              <a:t>i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			          =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i="1" dirty="0"/>
              <a:t>a</a:t>
            </a:r>
            <a:r>
              <a:rPr lang="en-US" sz="2400" i="1" baseline="-25000" dirty="0"/>
              <a:t>2</a:t>
            </a:r>
            <a:r>
              <a:rPr lang="en-US" sz="2400" dirty="0"/>
              <a:t> +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i="1" dirty="0"/>
              <a:t>b</a:t>
            </a:r>
            <a:r>
              <a:rPr lang="en-US" sz="2400" baseline="-25000" dirty="0"/>
              <a:t>2</a:t>
            </a:r>
            <a:r>
              <a:rPr lang="en-US" sz="2400" i="1" dirty="0"/>
              <a:t>i </a:t>
            </a:r>
            <a:r>
              <a:rPr lang="en-US" sz="2400" dirty="0"/>
              <a:t>+ </a:t>
            </a:r>
            <a:r>
              <a:rPr lang="en-US" sz="2400" i="1" dirty="0"/>
              <a:t>b</a:t>
            </a:r>
            <a:r>
              <a:rPr lang="en-US" sz="2400" baseline="-25000" dirty="0"/>
              <a:t>1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i="1" dirty="0"/>
              <a:t>i </a:t>
            </a:r>
            <a:r>
              <a:rPr lang="en-US" sz="2400" dirty="0"/>
              <a:t>– </a:t>
            </a:r>
            <a:r>
              <a:rPr lang="en-US" sz="2400" i="1" dirty="0"/>
              <a:t>b</a:t>
            </a:r>
            <a:r>
              <a:rPr lang="en-US" sz="2400" baseline="-25000" dirty="0"/>
              <a:t>1</a:t>
            </a:r>
            <a:r>
              <a:rPr lang="en-US" sz="2400" i="1" dirty="0"/>
              <a:t>b</a:t>
            </a:r>
            <a:r>
              <a:rPr lang="en-US" sz="2400" baseline="-25000" dirty="0"/>
              <a:t>2</a:t>
            </a:r>
            <a:r>
              <a:rPr lang="en-US" sz="2400" dirty="0"/>
              <a:t>      (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i="1" dirty="0"/>
              <a:t>i</a:t>
            </a:r>
            <a:r>
              <a:rPr lang="en-US" sz="2400" baseline="30000" dirty="0"/>
              <a:t>2</a:t>
            </a:r>
            <a:r>
              <a:rPr lang="en-US" sz="2400" dirty="0"/>
              <a:t> = –1)  </a:t>
            </a:r>
          </a:p>
          <a:p>
            <a:pPr marL="0" indent="0">
              <a:buNone/>
            </a:pPr>
            <a:r>
              <a:rPr lang="en-US" sz="2400" dirty="0"/>
              <a:t>			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z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i="1" dirty="0">
                <a:solidFill>
                  <a:srgbClr val="FF0000"/>
                </a:solidFill>
              </a:rPr>
              <a:t>z</a:t>
            </a:r>
            <a:r>
              <a:rPr lang="en-US" sz="2400" baseline="-25000" dirty="0">
                <a:solidFill>
                  <a:srgbClr val="FF0000"/>
                </a:solidFill>
              </a:rPr>
              <a:t>2 </a:t>
            </a:r>
            <a:r>
              <a:rPr lang="en-US" sz="2400" dirty="0">
                <a:solidFill>
                  <a:srgbClr val="FF0000"/>
                </a:solidFill>
              </a:rPr>
              <a:t>  = (</a:t>
            </a:r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i="1" baseline="-25000" dirty="0">
                <a:solidFill>
                  <a:srgbClr val="FF0000"/>
                </a:solidFill>
              </a:rPr>
              <a:t>2 </a:t>
            </a:r>
            <a:r>
              <a:rPr lang="en-US" sz="2400" dirty="0">
                <a:solidFill>
                  <a:srgbClr val="FF0000"/>
                </a:solidFill>
              </a:rPr>
              <a:t>– 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) + (</a:t>
            </a:r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+ 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  <a:r>
              <a:rPr lang="en-US" sz="2400" i="1" dirty="0" err="1">
                <a:solidFill>
                  <a:srgbClr val="FF0000"/>
                </a:solidFill>
              </a:rPr>
              <a:t>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  <a:p>
            <a:r>
              <a:rPr lang="en-US" sz="2400" b="1" dirty="0" err="1"/>
              <a:t>Contoh</a:t>
            </a:r>
            <a:r>
              <a:rPr lang="en-US" sz="2400" b="1" dirty="0"/>
              <a:t> 2:</a:t>
            </a:r>
            <a:r>
              <a:rPr lang="en-US" sz="2400" dirty="0"/>
              <a:t> </a:t>
            </a:r>
            <a:r>
              <a:rPr lang="nn-NO" sz="2400" b="0" i="0" u="none" strike="noStrike" baseline="0" dirty="0">
                <a:latin typeface="MTMI"/>
              </a:rPr>
              <a:t>(</a:t>
            </a:r>
            <a:r>
              <a:rPr lang="nn-NO" sz="2400" b="0" i="0" u="none" strike="noStrike" baseline="0" dirty="0">
                <a:latin typeface="Minion-Regular"/>
              </a:rPr>
              <a:t>2 </a:t>
            </a:r>
            <a:r>
              <a:rPr lang="nn-NO" sz="2400" b="0" i="0" u="none" strike="noStrike" baseline="0" dirty="0">
                <a:latin typeface="MTSYN"/>
              </a:rPr>
              <a:t>+ 3</a:t>
            </a:r>
            <a:r>
              <a:rPr lang="nn-NO" sz="2400" b="0" i="1" u="none" strike="noStrike" baseline="0" dirty="0">
                <a:latin typeface="Minion-Italic"/>
              </a:rPr>
              <a:t>i</a:t>
            </a:r>
            <a:r>
              <a:rPr lang="nn-NO" sz="2400" b="0" i="0" u="none" strike="noStrike" baseline="0" dirty="0">
                <a:latin typeface="MTMI"/>
              </a:rPr>
              <a:t>)(4</a:t>
            </a:r>
            <a:r>
              <a:rPr lang="nn-NO" sz="2400" b="0" i="0" u="none" strike="noStrike" baseline="0" dirty="0">
                <a:latin typeface="Minion-Regular"/>
              </a:rPr>
              <a:t> </a:t>
            </a:r>
            <a:r>
              <a:rPr lang="nn-NO" sz="2400" b="0" i="0" u="none" strike="noStrike" baseline="0" dirty="0">
                <a:latin typeface="MTSYN"/>
              </a:rPr>
              <a:t>− 5</a:t>
            </a:r>
            <a:r>
              <a:rPr lang="nn-NO" sz="2400" b="0" i="1" u="none" strike="noStrike" baseline="0" dirty="0">
                <a:latin typeface="Minion-Italic"/>
              </a:rPr>
              <a:t>i</a:t>
            </a:r>
            <a:r>
              <a:rPr lang="nn-NO" sz="2400" b="0" i="0" u="none" strike="noStrike" baseline="0" dirty="0">
                <a:latin typeface="MTMI"/>
              </a:rPr>
              <a:t>) </a:t>
            </a:r>
            <a:r>
              <a:rPr lang="nn-NO" sz="2400" b="0" i="0" u="none" strike="noStrike" baseline="0" dirty="0">
                <a:latin typeface="MTSYN"/>
              </a:rPr>
              <a:t>= ( (2)(</a:t>
            </a:r>
            <a:r>
              <a:rPr lang="nn-NO" sz="2400" b="0" i="0" u="none" strike="noStrike" baseline="0" dirty="0">
                <a:latin typeface="MTSYN"/>
                <a:sym typeface="Symbol" panose="05050102010706020507" pitchFamily="18" charset="2"/>
              </a:rPr>
              <a:t>4)</a:t>
            </a:r>
            <a:r>
              <a:rPr lang="nn-NO" sz="2400" b="0" i="0" u="none" strike="noStrike" baseline="0" dirty="0">
                <a:latin typeface="Minion-Regular"/>
              </a:rPr>
              <a:t> </a:t>
            </a:r>
            <a:r>
              <a:rPr lang="en-US" sz="2400" dirty="0"/>
              <a:t>– (3)(–</a:t>
            </a:r>
            <a:r>
              <a:rPr lang="nn-NO" sz="2400" b="0" i="0" u="none" strike="noStrike" baseline="0" dirty="0">
                <a:latin typeface="MTSYN"/>
              </a:rPr>
              <a:t>5) ) + ( (2)(</a:t>
            </a:r>
            <a:r>
              <a:rPr lang="en-US" sz="2400" dirty="0"/>
              <a:t>–5) + (3)(4) )</a:t>
            </a:r>
            <a:r>
              <a:rPr lang="en-US" sz="2400" i="1" dirty="0" err="1"/>
              <a:t>i</a:t>
            </a:r>
            <a:r>
              <a:rPr lang="en-US" sz="2400" dirty="0"/>
              <a:t> = 23 + 2</a:t>
            </a:r>
            <a:r>
              <a:rPr lang="en-US" sz="2400" i="1" dirty="0"/>
              <a:t>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D0FAC-1457-F4E1-42AF-C3D8DCF87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0364B1-9209-7773-1325-5F05E925E277}"/>
              </a:ext>
            </a:extLst>
          </p:cNvPr>
          <p:cNvSpPr txBox="1"/>
          <p:nvPr/>
        </p:nvSpPr>
        <p:spPr>
          <a:xfrm>
            <a:off x="838200" y="4355891"/>
            <a:ext cx="95501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400" dirty="0"/>
              <a:t>Perkalian bilangan kompleks dengan sekawannya:   </a:t>
            </a:r>
            <a:r>
              <a:rPr lang="nn-NO" sz="2400" i="1" dirty="0">
                <a:solidFill>
                  <a:srgbClr val="FF0000"/>
                </a:solidFill>
              </a:rPr>
              <a:t>zz</a:t>
            </a:r>
            <a:r>
              <a:rPr lang="nn-NO" sz="2400" dirty="0">
                <a:solidFill>
                  <a:srgbClr val="FF0000"/>
                </a:solidFill>
              </a:rPr>
              <a:t>* = </a:t>
            </a:r>
            <a:r>
              <a:rPr lang="en-US" sz="2400" dirty="0">
                <a:solidFill>
                  <a:srgbClr val="FF0000"/>
                </a:solidFill>
              </a:rPr>
              <a:t>|</a:t>
            </a:r>
            <a:r>
              <a:rPr lang="en-US" sz="2400" i="1" dirty="0">
                <a:solidFill>
                  <a:srgbClr val="FF0000"/>
                </a:solidFill>
              </a:rPr>
              <a:t>z</a:t>
            </a:r>
            <a:r>
              <a:rPr lang="en-US" sz="2400" dirty="0">
                <a:solidFill>
                  <a:srgbClr val="FF0000"/>
                </a:solidFill>
              </a:rPr>
              <a:t>|</a:t>
            </a:r>
            <a:r>
              <a:rPr lang="en-US" sz="2400" baseline="30000" dirty="0">
                <a:solidFill>
                  <a:srgbClr val="FF0000"/>
                </a:solidFill>
              </a:rPr>
              <a:t>2</a:t>
            </a:r>
            <a:r>
              <a:rPr lang="nn-NO" sz="2400" dirty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35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7243</TotalTime>
  <Words>2046</Words>
  <Application>Microsoft Office PowerPoint</Application>
  <PresentationFormat>Widescreen</PresentationFormat>
  <Paragraphs>268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Minion-Italic</vt:lpstr>
      <vt:lpstr>Minion-Regular</vt:lpstr>
      <vt:lpstr>MTMI</vt:lpstr>
      <vt:lpstr>MTSYN</vt:lpstr>
      <vt:lpstr>Office Theme</vt:lpstr>
      <vt:lpstr>Aljabar Kompleks </vt:lpstr>
      <vt:lpstr>PowerPoint Presentation</vt:lpstr>
      <vt:lpstr>Bilangan Kompleks</vt:lpstr>
      <vt:lpstr>PowerPoint Presentation</vt:lpstr>
      <vt:lpstr>PowerPoint Presentation</vt:lpstr>
      <vt:lpstr>PowerPoint Presentation</vt:lpstr>
      <vt:lpstr>PowerPoint Presentation</vt:lpstr>
      <vt:lpstr>Operasi aritmetika bilangan kompleks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Aksioma-aksioma bilangan kompleks</vt:lpstr>
      <vt:lpstr>PowerPoint Presentation</vt:lpstr>
      <vt:lpstr>PowerPoint Presentation</vt:lpstr>
      <vt:lpstr>Fungsi i sebagai rotor</vt:lpstr>
      <vt:lpstr>Persamaan Euler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Soal Latihan 1</vt:lpstr>
      <vt:lpstr>Vektor di Ruang Kompleks</vt:lpstr>
      <vt:lpstr>PowerPoint Presentation</vt:lpstr>
      <vt:lpstr>PowerPoint Presentation</vt:lpstr>
      <vt:lpstr>Teorema-teorema Aljabar Vektor Kompleks</vt:lpstr>
      <vt:lpstr>Perkalian titik kompleks (complex dot product)</vt:lpstr>
      <vt:lpstr>PowerPoint Presentation</vt:lpstr>
      <vt:lpstr>Nilai eigen dan vektor eigen kompleks</vt:lpstr>
      <vt:lpstr>PowerPoint Presentation</vt:lpstr>
      <vt:lpstr>PowerPoint Presentation</vt:lpstr>
      <vt:lpstr>PowerPoint Presentation</vt:lpstr>
      <vt:lpstr>PowerPoint Presentation</vt:lpstr>
      <vt:lpstr>Latihan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Vektor di Ruang Euclidean (bagian 2)</dc:title>
  <dc:creator>Rinaldi Munir</dc:creator>
  <cp:lastModifiedBy>Rinaldi Munir</cp:lastModifiedBy>
  <cp:revision>463</cp:revision>
  <dcterms:created xsi:type="dcterms:W3CDTF">2020-09-19T08:47:06Z</dcterms:created>
  <dcterms:modified xsi:type="dcterms:W3CDTF">2022-11-09T07:45:58Z</dcterms:modified>
</cp:coreProperties>
</file>