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75" r:id="rId3"/>
    <p:sldId id="390" r:id="rId4"/>
    <p:sldId id="391" r:id="rId5"/>
    <p:sldId id="392" r:id="rId6"/>
    <p:sldId id="389" r:id="rId7"/>
    <p:sldId id="276" r:id="rId8"/>
    <p:sldId id="277" r:id="rId9"/>
    <p:sldId id="386" r:id="rId10"/>
    <p:sldId id="394" r:id="rId11"/>
    <p:sldId id="278" r:id="rId12"/>
    <p:sldId id="283" r:id="rId13"/>
    <p:sldId id="284" r:id="rId14"/>
    <p:sldId id="280" r:id="rId15"/>
    <p:sldId id="279" r:id="rId16"/>
    <p:sldId id="282" r:id="rId17"/>
    <p:sldId id="387" r:id="rId18"/>
    <p:sldId id="395" r:id="rId19"/>
    <p:sldId id="377" r:id="rId20"/>
    <p:sldId id="365" r:id="rId21"/>
    <p:sldId id="346" r:id="rId22"/>
    <p:sldId id="380" r:id="rId23"/>
    <p:sldId id="381" r:id="rId24"/>
    <p:sldId id="382" r:id="rId25"/>
    <p:sldId id="383" r:id="rId26"/>
    <p:sldId id="384" r:id="rId27"/>
    <p:sldId id="385" r:id="rId28"/>
    <p:sldId id="396" r:id="rId29"/>
    <p:sldId id="399" r:id="rId30"/>
    <p:sldId id="397" r:id="rId31"/>
    <p:sldId id="398" r:id="rId32"/>
    <p:sldId id="400" r:id="rId33"/>
    <p:sldId id="3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naldi Munir" initials="RM" lastIdx="1" clrIdx="0">
    <p:extLst>
      <p:ext uri="{19B8F6BF-5375-455C-9EA6-DF929625EA0E}">
        <p15:presenceInfo xmlns:p15="http://schemas.microsoft.com/office/powerpoint/2012/main" userId="S::rinaldi@office.itb.ac.id::0250d78b-f287-4f30-b22c-e6993933f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85" autoAdjust="0"/>
    <p:restoredTop sz="94660"/>
  </p:normalViewPr>
  <p:slideViewPr>
    <p:cSldViewPr snapToGrid="0">
      <p:cViewPr varScale="1">
        <p:scale>
          <a:sx n="63" d="100"/>
          <a:sy n="63" d="100"/>
        </p:scale>
        <p:origin x="5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01B41-0456-41F9-B030-AC8139DE18CA}"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1333C-F46B-4B77-A695-4B81C60DDA01}" type="slidenum">
              <a:rPr lang="en-US" smtClean="0"/>
              <a:t>‹#›</a:t>
            </a:fld>
            <a:endParaRPr lang="en-US"/>
          </a:p>
        </p:txBody>
      </p:sp>
    </p:spTree>
    <p:extLst>
      <p:ext uri="{BB962C8B-B14F-4D97-AF65-F5344CB8AC3E}">
        <p14:creationId xmlns:p14="http://schemas.microsoft.com/office/powerpoint/2010/main" val="293300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37CD-CE78-4FCD-BCAB-C0F0F79A68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94832E-F54A-4609-8D2B-9D0BE96B2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CB926-A790-4FE5-A1AA-D0CF387FC51D}"/>
              </a:ext>
            </a:extLst>
          </p:cNvPr>
          <p:cNvSpPr>
            <a:spLocks noGrp="1"/>
          </p:cNvSpPr>
          <p:nvPr>
            <p:ph type="dt" sz="half" idx="10"/>
          </p:nvPr>
        </p:nvSpPr>
        <p:spPr/>
        <p:txBody>
          <a:bodyPr/>
          <a:lstStyle/>
          <a:p>
            <a:fld id="{055BD743-B54A-44BA-A288-511FD440633A}" type="datetime1">
              <a:rPr lang="en-US" smtClean="0"/>
              <a:t>10/19/2022</a:t>
            </a:fld>
            <a:endParaRPr lang="en-US"/>
          </a:p>
        </p:txBody>
      </p:sp>
      <p:sp>
        <p:nvSpPr>
          <p:cNvPr id="5" name="Footer Placeholder 4">
            <a:extLst>
              <a:ext uri="{FF2B5EF4-FFF2-40B4-BE49-F238E27FC236}">
                <a16:creationId xmlns:a16="http://schemas.microsoft.com/office/drawing/2014/main" id="{81904C40-C62A-4836-8B97-AD69B4EFE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AAAE4-19F9-496E-864F-5EE3DF08E3A3}"/>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259344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F28B-1CF0-40BF-B92B-B20ED43C4A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7E0D43-B1CF-4434-962E-6DEAEB5678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60CF5-F3B3-4D10-930E-1B88DDB332AB}"/>
              </a:ext>
            </a:extLst>
          </p:cNvPr>
          <p:cNvSpPr>
            <a:spLocks noGrp="1"/>
          </p:cNvSpPr>
          <p:nvPr>
            <p:ph type="dt" sz="half" idx="10"/>
          </p:nvPr>
        </p:nvSpPr>
        <p:spPr/>
        <p:txBody>
          <a:bodyPr/>
          <a:lstStyle/>
          <a:p>
            <a:fld id="{4ED37742-AAAF-4DB6-B1FB-A75BA6BEA262}" type="datetime1">
              <a:rPr lang="en-US" smtClean="0"/>
              <a:t>10/19/2022</a:t>
            </a:fld>
            <a:endParaRPr lang="en-US"/>
          </a:p>
        </p:txBody>
      </p:sp>
      <p:sp>
        <p:nvSpPr>
          <p:cNvPr id="5" name="Footer Placeholder 4">
            <a:extLst>
              <a:ext uri="{FF2B5EF4-FFF2-40B4-BE49-F238E27FC236}">
                <a16:creationId xmlns:a16="http://schemas.microsoft.com/office/drawing/2014/main" id="{819BEF53-4848-4F14-A22D-65021E596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6D63D-CB56-4921-940B-0A5256234190}"/>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386002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2F150-17FA-4B96-8E59-2D54BED7BA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9F0885-2ECA-4FE4-8CB2-5CA694668D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764BB-F607-4999-9CD2-CAD86489ECD2}"/>
              </a:ext>
            </a:extLst>
          </p:cNvPr>
          <p:cNvSpPr>
            <a:spLocks noGrp="1"/>
          </p:cNvSpPr>
          <p:nvPr>
            <p:ph type="dt" sz="half" idx="10"/>
          </p:nvPr>
        </p:nvSpPr>
        <p:spPr/>
        <p:txBody>
          <a:bodyPr/>
          <a:lstStyle/>
          <a:p>
            <a:fld id="{4C1B6755-F1D5-446E-84EC-B769D29C2F1E}" type="datetime1">
              <a:rPr lang="en-US" smtClean="0"/>
              <a:t>10/19/2022</a:t>
            </a:fld>
            <a:endParaRPr lang="en-US"/>
          </a:p>
        </p:txBody>
      </p:sp>
      <p:sp>
        <p:nvSpPr>
          <p:cNvPr id="5" name="Footer Placeholder 4">
            <a:extLst>
              <a:ext uri="{FF2B5EF4-FFF2-40B4-BE49-F238E27FC236}">
                <a16:creationId xmlns:a16="http://schemas.microsoft.com/office/drawing/2014/main" id="{E3E2E871-729A-435F-A427-AAC40AEE6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664E3-3D36-4C83-AF32-E7CFB59EDA4A}"/>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26182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0BFA-B8A1-4F2D-9084-6C4FD6D7B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35B39-E63F-47A9-A04A-D5C48EE11F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E97E2-A878-41C2-9F41-623D0FB3BB2B}"/>
              </a:ext>
            </a:extLst>
          </p:cNvPr>
          <p:cNvSpPr>
            <a:spLocks noGrp="1"/>
          </p:cNvSpPr>
          <p:nvPr>
            <p:ph type="dt" sz="half" idx="10"/>
          </p:nvPr>
        </p:nvSpPr>
        <p:spPr/>
        <p:txBody>
          <a:bodyPr/>
          <a:lstStyle/>
          <a:p>
            <a:fld id="{28E8A8D5-85FD-4E5F-AF91-989B5BBE3886}" type="datetime1">
              <a:rPr lang="en-US" smtClean="0"/>
              <a:t>10/19/2022</a:t>
            </a:fld>
            <a:endParaRPr lang="en-US"/>
          </a:p>
        </p:txBody>
      </p:sp>
      <p:sp>
        <p:nvSpPr>
          <p:cNvPr id="5" name="Footer Placeholder 4">
            <a:extLst>
              <a:ext uri="{FF2B5EF4-FFF2-40B4-BE49-F238E27FC236}">
                <a16:creationId xmlns:a16="http://schemas.microsoft.com/office/drawing/2014/main" id="{24516176-1C1C-4909-AD57-C6090B66F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F866F-3874-4027-8136-D258DFF9D74A}"/>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421193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0A8B-C1D4-4069-822A-BE1EFECE5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00A7D5-1055-4D4A-8757-BE41C9AAD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004C6-8064-4BA0-A41A-1803CA99EAF3}"/>
              </a:ext>
            </a:extLst>
          </p:cNvPr>
          <p:cNvSpPr>
            <a:spLocks noGrp="1"/>
          </p:cNvSpPr>
          <p:nvPr>
            <p:ph type="dt" sz="half" idx="10"/>
          </p:nvPr>
        </p:nvSpPr>
        <p:spPr/>
        <p:txBody>
          <a:bodyPr/>
          <a:lstStyle/>
          <a:p>
            <a:fld id="{B08E55FE-8CA8-4F66-A287-6A03BDC77400}" type="datetime1">
              <a:rPr lang="en-US" smtClean="0"/>
              <a:t>10/19/2022</a:t>
            </a:fld>
            <a:endParaRPr lang="en-US"/>
          </a:p>
        </p:txBody>
      </p:sp>
      <p:sp>
        <p:nvSpPr>
          <p:cNvPr id="5" name="Footer Placeholder 4">
            <a:extLst>
              <a:ext uri="{FF2B5EF4-FFF2-40B4-BE49-F238E27FC236}">
                <a16:creationId xmlns:a16="http://schemas.microsoft.com/office/drawing/2014/main" id="{D280A181-E393-4639-90AF-319625C48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FDC94-3126-4077-AFBF-1E23C4C63A43}"/>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27566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9230-68DF-4982-8C83-7D93DBC8E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6C013-4249-4FC9-A3C1-F8631DA8E6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81C195-9880-4F52-AF5E-837F566D6A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F6A447-C6E7-48E3-8EC9-25EDDE9CBA0B}"/>
              </a:ext>
            </a:extLst>
          </p:cNvPr>
          <p:cNvSpPr>
            <a:spLocks noGrp="1"/>
          </p:cNvSpPr>
          <p:nvPr>
            <p:ph type="dt" sz="half" idx="10"/>
          </p:nvPr>
        </p:nvSpPr>
        <p:spPr/>
        <p:txBody>
          <a:bodyPr/>
          <a:lstStyle/>
          <a:p>
            <a:fld id="{98EAD376-1FDB-44CA-8D9E-62E02C28FFB2}" type="datetime1">
              <a:rPr lang="en-US" smtClean="0"/>
              <a:t>10/19/2022</a:t>
            </a:fld>
            <a:endParaRPr lang="en-US"/>
          </a:p>
        </p:txBody>
      </p:sp>
      <p:sp>
        <p:nvSpPr>
          <p:cNvPr id="6" name="Footer Placeholder 5">
            <a:extLst>
              <a:ext uri="{FF2B5EF4-FFF2-40B4-BE49-F238E27FC236}">
                <a16:creationId xmlns:a16="http://schemas.microsoft.com/office/drawing/2014/main" id="{D117767D-FBEE-435F-A536-92F32FF5A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E5766-3D29-4CA5-AF94-03B9F1FF248B}"/>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4209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B810-235E-479D-81D2-1E0F1DD66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FC5716-C407-47CB-ADB2-485A2959C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9DF2E-D4AA-4AA8-A29A-B478E5F58C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17B1DB-1435-4747-BCF7-93DB496DC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6AF528-B277-4374-9DAA-77DEAE5A2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24E5D4-A9A1-4FC8-B13B-8FFBE3528D48}"/>
              </a:ext>
            </a:extLst>
          </p:cNvPr>
          <p:cNvSpPr>
            <a:spLocks noGrp="1"/>
          </p:cNvSpPr>
          <p:nvPr>
            <p:ph type="dt" sz="half" idx="10"/>
          </p:nvPr>
        </p:nvSpPr>
        <p:spPr/>
        <p:txBody>
          <a:bodyPr/>
          <a:lstStyle/>
          <a:p>
            <a:fld id="{9D29B93E-A9CA-4AEB-91D6-DC93088AF47A}" type="datetime1">
              <a:rPr lang="en-US" smtClean="0"/>
              <a:t>10/19/2022</a:t>
            </a:fld>
            <a:endParaRPr lang="en-US"/>
          </a:p>
        </p:txBody>
      </p:sp>
      <p:sp>
        <p:nvSpPr>
          <p:cNvPr id="8" name="Footer Placeholder 7">
            <a:extLst>
              <a:ext uri="{FF2B5EF4-FFF2-40B4-BE49-F238E27FC236}">
                <a16:creationId xmlns:a16="http://schemas.microsoft.com/office/drawing/2014/main" id="{9EDA54C6-C0E3-463A-A234-87CE6221BD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33A467-8BB6-4A87-B219-6D2867A09593}"/>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383110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CC31-F7BF-42F3-9647-93F09F6EDF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E6F97A-6916-4807-93CB-F09535452B74}"/>
              </a:ext>
            </a:extLst>
          </p:cNvPr>
          <p:cNvSpPr>
            <a:spLocks noGrp="1"/>
          </p:cNvSpPr>
          <p:nvPr>
            <p:ph type="dt" sz="half" idx="10"/>
          </p:nvPr>
        </p:nvSpPr>
        <p:spPr/>
        <p:txBody>
          <a:bodyPr/>
          <a:lstStyle/>
          <a:p>
            <a:fld id="{BCF6C496-8F04-45ED-8AC7-AA067C67E5B0}" type="datetime1">
              <a:rPr lang="en-US" smtClean="0"/>
              <a:t>10/19/2022</a:t>
            </a:fld>
            <a:endParaRPr lang="en-US"/>
          </a:p>
        </p:txBody>
      </p:sp>
      <p:sp>
        <p:nvSpPr>
          <p:cNvPr id="4" name="Footer Placeholder 3">
            <a:extLst>
              <a:ext uri="{FF2B5EF4-FFF2-40B4-BE49-F238E27FC236}">
                <a16:creationId xmlns:a16="http://schemas.microsoft.com/office/drawing/2014/main" id="{02BA5416-48CB-4064-8DC4-FBAE3C3B80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3F1356-E64B-45CF-9714-A165A62C50B5}"/>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35207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8CD48-1A3B-4195-828B-22DD9401ECE3}"/>
              </a:ext>
            </a:extLst>
          </p:cNvPr>
          <p:cNvSpPr>
            <a:spLocks noGrp="1"/>
          </p:cNvSpPr>
          <p:nvPr>
            <p:ph type="dt" sz="half" idx="10"/>
          </p:nvPr>
        </p:nvSpPr>
        <p:spPr/>
        <p:txBody>
          <a:bodyPr/>
          <a:lstStyle/>
          <a:p>
            <a:fld id="{6D056FB5-E7D9-4073-B61A-5D9C5B894384}" type="datetime1">
              <a:rPr lang="en-US" smtClean="0"/>
              <a:t>10/19/2022</a:t>
            </a:fld>
            <a:endParaRPr lang="en-US"/>
          </a:p>
        </p:txBody>
      </p:sp>
      <p:sp>
        <p:nvSpPr>
          <p:cNvPr id="3" name="Footer Placeholder 2">
            <a:extLst>
              <a:ext uri="{FF2B5EF4-FFF2-40B4-BE49-F238E27FC236}">
                <a16:creationId xmlns:a16="http://schemas.microsoft.com/office/drawing/2014/main" id="{ED2C7592-1A28-40CA-AC6B-043B5C2AD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699571-51BA-462E-8F25-D111B2AEA12F}"/>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24503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76DB-6D14-418F-94F3-59B55795F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76FFD3-B798-4092-B882-8A355724F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7C2E3-DE42-468A-90E6-09AFF27E7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9712F8-3612-49F5-8D6C-083CA9ED278C}"/>
              </a:ext>
            </a:extLst>
          </p:cNvPr>
          <p:cNvSpPr>
            <a:spLocks noGrp="1"/>
          </p:cNvSpPr>
          <p:nvPr>
            <p:ph type="dt" sz="half" idx="10"/>
          </p:nvPr>
        </p:nvSpPr>
        <p:spPr/>
        <p:txBody>
          <a:bodyPr/>
          <a:lstStyle/>
          <a:p>
            <a:fld id="{EC00CD72-1CB4-40B0-BB8B-9626092F46D0}" type="datetime1">
              <a:rPr lang="en-US" smtClean="0"/>
              <a:t>10/19/2022</a:t>
            </a:fld>
            <a:endParaRPr lang="en-US"/>
          </a:p>
        </p:txBody>
      </p:sp>
      <p:sp>
        <p:nvSpPr>
          <p:cNvPr id="6" name="Footer Placeholder 5">
            <a:extLst>
              <a:ext uri="{FF2B5EF4-FFF2-40B4-BE49-F238E27FC236}">
                <a16:creationId xmlns:a16="http://schemas.microsoft.com/office/drawing/2014/main" id="{E4AB86A6-4874-4746-B3E7-E5D9E8FB7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295CF-D0AD-444F-A970-F0088B240AB8}"/>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322899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8E7D-2038-44FE-AE61-170A86600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E5A6E8-794C-4909-9F98-40B044B76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281D3B-1866-4307-A9CE-D02123458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146F73-16A7-4C87-8071-ABC3B887290D}"/>
              </a:ext>
            </a:extLst>
          </p:cNvPr>
          <p:cNvSpPr>
            <a:spLocks noGrp="1"/>
          </p:cNvSpPr>
          <p:nvPr>
            <p:ph type="dt" sz="half" idx="10"/>
          </p:nvPr>
        </p:nvSpPr>
        <p:spPr/>
        <p:txBody>
          <a:bodyPr/>
          <a:lstStyle/>
          <a:p>
            <a:fld id="{A4150561-7287-4A5A-8239-C04835A34DBE}" type="datetime1">
              <a:rPr lang="en-US" smtClean="0"/>
              <a:t>10/19/2022</a:t>
            </a:fld>
            <a:endParaRPr lang="en-US"/>
          </a:p>
        </p:txBody>
      </p:sp>
      <p:sp>
        <p:nvSpPr>
          <p:cNvPr id="6" name="Footer Placeholder 5">
            <a:extLst>
              <a:ext uri="{FF2B5EF4-FFF2-40B4-BE49-F238E27FC236}">
                <a16:creationId xmlns:a16="http://schemas.microsoft.com/office/drawing/2014/main" id="{EEE74D48-DA16-4437-989C-AB6C8A533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FB6A5-E7D0-4126-8087-982BA588330F}"/>
              </a:ext>
            </a:extLst>
          </p:cNvPr>
          <p:cNvSpPr>
            <a:spLocks noGrp="1"/>
          </p:cNvSpPr>
          <p:nvPr>
            <p:ph type="sldNum" sz="quarter" idx="12"/>
          </p:nvPr>
        </p:nvSpPr>
        <p:spPr/>
        <p:txBody>
          <a:bodyPr/>
          <a:lstStyle/>
          <a:p>
            <a:fld id="{6ACB61F5-5B20-4404-A1F0-7AE4ED8B0066}" type="slidenum">
              <a:rPr lang="en-US" smtClean="0"/>
              <a:t>‹#›</a:t>
            </a:fld>
            <a:endParaRPr lang="en-US"/>
          </a:p>
        </p:txBody>
      </p:sp>
    </p:spTree>
    <p:extLst>
      <p:ext uri="{BB962C8B-B14F-4D97-AF65-F5344CB8AC3E}">
        <p14:creationId xmlns:p14="http://schemas.microsoft.com/office/powerpoint/2010/main" val="19462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7F55D6-C563-4083-B332-E85CCB3BD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141A43-E56E-45EE-A1D8-9D0736E08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46FEF-EC6E-4D2A-B198-16A7E0EE3E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F38EC-E453-4A86-8C56-4A886B450C85}" type="datetime1">
              <a:rPr lang="en-US" smtClean="0"/>
              <a:t>10/19/2022</a:t>
            </a:fld>
            <a:endParaRPr lang="en-US"/>
          </a:p>
        </p:txBody>
      </p:sp>
      <p:sp>
        <p:nvSpPr>
          <p:cNvPr id="5" name="Footer Placeholder 4">
            <a:extLst>
              <a:ext uri="{FF2B5EF4-FFF2-40B4-BE49-F238E27FC236}">
                <a16:creationId xmlns:a16="http://schemas.microsoft.com/office/drawing/2014/main" id="{931D0A32-AF53-49C6-9A89-AAF8E4A2B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7C2AB-07D7-4BE9-861F-FB6F15CD9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B61F5-5B20-4404-A1F0-7AE4ED8B0066}" type="slidenum">
              <a:rPr lang="en-US" smtClean="0"/>
              <a:t>‹#›</a:t>
            </a:fld>
            <a:endParaRPr lang="en-US"/>
          </a:p>
        </p:txBody>
      </p:sp>
    </p:spTree>
    <p:extLst>
      <p:ext uri="{BB962C8B-B14F-4D97-AF65-F5344CB8AC3E}">
        <p14:creationId xmlns:p14="http://schemas.microsoft.com/office/powerpoint/2010/main" val="147181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161.png"/></Relationships>
</file>

<file path=ppt/slides/_rels/slide2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2.wmf"/><Relationship Id="rId7" Type="http://schemas.openxmlformats.org/officeDocument/2006/relationships/oleObject" Target="../embeddings/oleObject3.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0.png"/></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200.png"/><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shadowsystem.com/page/20"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n.m.wikipedia.org/wiki/Eigenfac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eeksforgeeks.org/ml-face-recognition-using-eigenfaces-pca-algorithm/" TargetMode="Externa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hyperlink" Target="https://www.neliti.com/publications/135138/pengenalan-wajah-menggunakan-algoritma-eigenface-dan-euclidean-distanc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3491-7631-4FD5-BAFE-F48873745062}"/>
              </a:ext>
            </a:extLst>
          </p:cNvPr>
          <p:cNvSpPr>
            <a:spLocks noGrp="1"/>
          </p:cNvSpPr>
          <p:nvPr>
            <p:ph type="ctrTitle"/>
          </p:nvPr>
        </p:nvSpPr>
        <p:spPr>
          <a:xfrm>
            <a:off x="1112520" y="1041400"/>
            <a:ext cx="9966960" cy="2387600"/>
          </a:xfrm>
        </p:spPr>
        <p:txBody>
          <a:bodyPr>
            <a:normAutofit/>
          </a:bodyPr>
          <a:lstStyle/>
          <a:p>
            <a:r>
              <a:rPr lang="en-US" b="1" dirty="0"/>
              <a:t>Nilai Eigen dan </a:t>
            </a:r>
            <a:r>
              <a:rPr lang="en-US" b="1" dirty="0" err="1"/>
              <a:t>Vektor</a:t>
            </a:r>
            <a:r>
              <a:rPr lang="en-US" b="1" dirty="0"/>
              <a:t> Eigen</a:t>
            </a:r>
            <a:br>
              <a:rPr lang="en-US" b="1" dirty="0"/>
            </a:br>
            <a:r>
              <a:rPr lang="en-US" sz="3600" b="1" dirty="0"/>
              <a:t>(</a:t>
            </a:r>
            <a:r>
              <a:rPr lang="en-US" sz="3600" b="1" dirty="0" err="1"/>
              <a:t>Bagian</a:t>
            </a:r>
            <a:r>
              <a:rPr lang="en-US" sz="3600" b="1" dirty="0"/>
              <a:t> 2)</a:t>
            </a:r>
          </a:p>
        </p:txBody>
      </p:sp>
      <p:sp>
        <p:nvSpPr>
          <p:cNvPr id="3" name="Subtitle 2">
            <a:extLst>
              <a:ext uri="{FF2B5EF4-FFF2-40B4-BE49-F238E27FC236}">
                <a16:creationId xmlns:a16="http://schemas.microsoft.com/office/drawing/2014/main" id="{EA71AE1D-41FE-4F1A-8CCF-26B677DAE779}"/>
              </a:ext>
            </a:extLst>
          </p:cNvPr>
          <p:cNvSpPr>
            <a:spLocks noGrp="1"/>
          </p:cNvSpPr>
          <p:nvPr>
            <p:ph type="subTitle" idx="1"/>
          </p:nvPr>
        </p:nvSpPr>
        <p:spPr>
          <a:xfrm>
            <a:off x="1524000" y="3838496"/>
            <a:ext cx="9144000" cy="1655762"/>
          </a:xfrm>
        </p:spPr>
        <p:txBody>
          <a:bodyPr/>
          <a:lstStyle/>
          <a:p>
            <a:r>
              <a:rPr lang="en-US" dirty="0" err="1"/>
              <a:t>Bahan</a:t>
            </a:r>
            <a:r>
              <a:rPr lang="en-US" dirty="0"/>
              <a:t> </a:t>
            </a:r>
            <a:r>
              <a:rPr lang="en-US" dirty="0" err="1"/>
              <a:t>kuliah</a:t>
            </a:r>
            <a:r>
              <a:rPr lang="en-US" dirty="0"/>
              <a:t> IF2123 </a:t>
            </a:r>
            <a:r>
              <a:rPr lang="en-US" dirty="0" err="1"/>
              <a:t>Aljabar</a:t>
            </a:r>
            <a:r>
              <a:rPr lang="en-US" dirty="0"/>
              <a:t> Linier dan </a:t>
            </a:r>
            <a:r>
              <a:rPr lang="en-US" dirty="0" err="1"/>
              <a:t>Geometri</a:t>
            </a:r>
            <a:endParaRPr lang="en-US" dirty="0"/>
          </a:p>
          <a:p>
            <a:endParaRPr lang="en-US" dirty="0"/>
          </a:p>
          <a:p>
            <a:r>
              <a:rPr lang="en-US" dirty="0"/>
              <a:t>Oleh: Rinaldi Munir</a:t>
            </a:r>
          </a:p>
        </p:txBody>
      </p:sp>
      <p:sp>
        <p:nvSpPr>
          <p:cNvPr id="4" name="Subtitle 2">
            <a:extLst>
              <a:ext uri="{FF2B5EF4-FFF2-40B4-BE49-F238E27FC236}">
                <a16:creationId xmlns:a16="http://schemas.microsoft.com/office/drawing/2014/main" id="{2BC65914-AF0F-45C9-B40C-FAF194785A8F}"/>
              </a:ext>
            </a:extLst>
          </p:cNvPr>
          <p:cNvSpPr txBox="1">
            <a:spLocks/>
          </p:cNvSpPr>
          <p:nvPr/>
        </p:nvSpPr>
        <p:spPr>
          <a:xfrm>
            <a:off x="1666240" y="5903754"/>
            <a:ext cx="9144000" cy="73580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Program </a:t>
            </a:r>
            <a:r>
              <a:rPr lang="en-US" b="1" dirty="0" err="1"/>
              <a:t>Studi</a:t>
            </a:r>
            <a:r>
              <a:rPr lang="en-US" b="1" dirty="0"/>
              <a:t> Teknik </a:t>
            </a:r>
            <a:r>
              <a:rPr lang="en-US" b="1" dirty="0" err="1"/>
              <a:t>Informatika</a:t>
            </a:r>
            <a:endParaRPr lang="en-US" b="1" dirty="0"/>
          </a:p>
          <a:p>
            <a:r>
              <a:rPr lang="en-US" b="1" dirty="0"/>
              <a:t>STEI-ITB</a:t>
            </a:r>
          </a:p>
        </p:txBody>
      </p:sp>
      <p:sp>
        <p:nvSpPr>
          <p:cNvPr id="5" name="Rectangle 4">
            <a:extLst>
              <a:ext uri="{FF2B5EF4-FFF2-40B4-BE49-F238E27FC236}">
                <a16:creationId xmlns:a16="http://schemas.microsoft.com/office/drawing/2014/main" id="{0143E1C2-87A8-4F5F-8524-4A2CFDC7F168}"/>
              </a:ext>
            </a:extLst>
          </p:cNvPr>
          <p:cNvSpPr/>
          <p:nvPr/>
        </p:nvSpPr>
        <p:spPr>
          <a:xfrm>
            <a:off x="4093801" y="406697"/>
            <a:ext cx="3712170" cy="461665"/>
          </a:xfrm>
          <a:prstGeom prst="rect">
            <a:avLst/>
          </a:prstGeom>
        </p:spPr>
        <p:txBody>
          <a:bodyPr wrap="none">
            <a:spAutoFit/>
          </a:bodyPr>
          <a:lstStyle/>
          <a:p>
            <a:r>
              <a:rPr lang="en-US" sz="2400" b="1" dirty="0">
                <a:solidFill>
                  <a:srgbClr val="FF0000"/>
                </a:solidFill>
              </a:rPr>
              <a:t>Seri </a:t>
            </a:r>
            <a:r>
              <a:rPr lang="en-US" sz="2400" b="1" dirty="0" err="1">
                <a:solidFill>
                  <a:srgbClr val="FF0000"/>
                </a:solidFill>
              </a:rPr>
              <a:t>bahan</a:t>
            </a:r>
            <a:r>
              <a:rPr lang="en-US" sz="2400" b="1" dirty="0">
                <a:solidFill>
                  <a:srgbClr val="FF0000"/>
                </a:solidFill>
              </a:rPr>
              <a:t> </a:t>
            </a:r>
            <a:r>
              <a:rPr lang="en-US" sz="2400" b="1" dirty="0" err="1">
                <a:solidFill>
                  <a:srgbClr val="FF0000"/>
                </a:solidFill>
              </a:rPr>
              <a:t>kuliah</a:t>
            </a:r>
            <a:r>
              <a:rPr lang="en-US" sz="2400" b="1" dirty="0">
                <a:solidFill>
                  <a:srgbClr val="FF0000"/>
                </a:solidFill>
              </a:rPr>
              <a:t> </a:t>
            </a:r>
            <a:r>
              <a:rPr lang="en-US" sz="2400" b="1" dirty="0" err="1">
                <a:solidFill>
                  <a:srgbClr val="FF0000"/>
                </a:solidFill>
              </a:rPr>
              <a:t>Algeo</a:t>
            </a:r>
            <a:r>
              <a:rPr lang="en-US" sz="2400" b="1" dirty="0">
                <a:solidFill>
                  <a:srgbClr val="FF0000"/>
                </a:solidFill>
              </a:rPr>
              <a:t> #19</a:t>
            </a:r>
            <a:endParaRPr lang="en-US" sz="2400" dirty="0"/>
          </a:p>
        </p:txBody>
      </p:sp>
      <p:sp>
        <p:nvSpPr>
          <p:cNvPr id="6" name="Slide Number Placeholder 5">
            <a:extLst>
              <a:ext uri="{FF2B5EF4-FFF2-40B4-BE49-F238E27FC236}">
                <a16:creationId xmlns:a16="http://schemas.microsoft.com/office/drawing/2014/main" id="{80E7503A-EB97-4796-AFCC-4F6CC94ACB5C}"/>
              </a:ext>
            </a:extLst>
          </p:cNvPr>
          <p:cNvSpPr>
            <a:spLocks noGrp="1"/>
          </p:cNvSpPr>
          <p:nvPr>
            <p:ph type="sldNum" sz="quarter" idx="12"/>
          </p:nvPr>
        </p:nvSpPr>
        <p:spPr/>
        <p:txBody>
          <a:bodyPr/>
          <a:lstStyle/>
          <a:p>
            <a:fld id="{6ACB61F5-5B20-4404-A1F0-7AE4ED8B0066}" type="slidenum">
              <a:rPr lang="en-US" smtClean="0"/>
              <a:t>1</a:t>
            </a:fld>
            <a:endParaRPr lang="en-US"/>
          </a:p>
        </p:txBody>
      </p:sp>
      <p:sp>
        <p:nvSpPr>
          <p:cNvPr id="7" name="TextBox 6">
            <a:extLst>
              <a:ext uri="{FF2B5EF4-FFF2-40B4-BE49-F238E27FC236}">
                <a16:creationId xmlns:a16="http://schemas.microsoft.com/office/drawing/2014/main" id="{69C88151-A772-468F-92C3-212186C6C5E0}"/>
              </a:ext>
            </a:extLst>
          </p:cNvPr>
          <p:cNvSpPr txBox="1"/>
          <p:nvPr/>
        </p:nvSpPr>
        <p:spPr>
          <a:xfrm>
            <a:off x="8791396" y="3058200"/>
            <a:ext cx="2063578" cy="400110"/>
          </a:xfrm>
          <a:prstGeom prst="rect">
            <a:avLst/>
          </a:prstGeom>
          <a:noFill/>
        </p:spPr>
        <p:txBody>
          <a:bodyPr wrap="none" rtlCol="0">
            <a:spAutoFit/>
          </a:bodyPr>
          <a:lstStyle/>
          <a:p>
            <a:r>
              <a:rPr lang="en-US" sz="2000" dirty="0" err="1">
                <a:solidFill>
                  <a:srgbClr val="FF0000"/>
                </a:solidFill>
              </a:rPr>
              <a:t>Versi</a:t>
            </a:r>
            <a:r>
              <a:rPr lang="en-US" sz="2000" dirty="0">
                <a:solidFill>
                  <a:srgbClr val="FF0000"/>
                </a:solidFill>
              </a:rPr>
              <a:t> update 2022</a:t>
            </a:r>
          </a:p>
        </p:txBody>
      </p:sp>
    </p:spTree>
    <p:extLst>
      <p:ext uri="{BB962C8B-B14F-4D97-AF65-F5344CB8AC3E}">
        <p14:creationId xmlns:p14="http://schemas.microsoft.com/office/powerpoint/2010/main" val="2561291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982E7F-9708-9D96-36D9-001CB3A56D65}"/>
              </a:ext>
            </a:extLst>
          </p:cNvPr>
          <p:cNvSpPr>
            <a:spLocks noGrp="1"/>
          </p:cNvSpPr>
          <p:nvPr>
            <p:ph type="sldNum" sz="quarter" idx="12"/>
          </p:nvPr>
        </p:nvSpPr>
        <p:spPr/>
        <p:txBody>
          <a:bodyPr/>
          <a:lstStyle/>
          <a:p>
            <a:fld id="{6ACB61F5-5B20-4404-A1F0-7AE4ED8B0066}" type="slidenum">
              <a:rPr lang="en-US" smtClean="0"/>
              <a:t>10</a:t>
            </a:fld>
            <a:endParaRPr lang="en-US"/>
          </a:p>
        </p:txBody>
      </p:sp>
      <p:pic>
        <p:nvPicPr>
          <p:cNvPr id="4" name="Picture 3">
            <a:extLst>
              <a:ext uri="{FF2B5EF4-FFF2-40B4-BE49-F238E27FC236}">
                <a16:creationId xmlns:a16="http://schemas.microsoft.com/office/drawing/2014/main" id="{AF69AA67-6941-54AC-494C-2E993557891F}"/>
              </a:ext>
            </a:extLst>
          </p:cNvPr>
          <p:cNvPicPr>
            <a:picLocks noChangeAspect="1"/>
          </p:cNvPicPr>
          <p:nvPr/>
        </p:nvPicPr>
        <p:blipFill>
          <a:blip r:embed="rId2"/>
          <a:stretch>
            <a:fillRect/>
          </a:stretch>
        </p:blipFill>
        <p:spPr>
          <a:xfrm>
            <a:off x="796052" y="718472"/>
            <a:ext cx="10161547" cy="5421056"/>
          </a:xfrm>
          <a:prstGeom prst="rect">
            <a:avLst/>
          </a:prstGeom>
        </p:spPr>
      </p:pic>
    </p:spTree>
    <p:extLst>
      <p:ext uri="{BB962C8B-B14F-4D97-AF65-F5344CB8AC3E}">
        <p14:creationId xmlns:p14="http://schemas.microsoft.com/office/powerpoint/2010/main" val="254223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E795EB-565A-4454-B85B-1F501F5B5216}"/>
                  </a:ext>
                </a:extLst>
              </p:cNvPr>
              <p:cNvSpPr>
                <a:spLocks noGrp="1"/>
              </p:cNvSpPr>
              <p:nvPr>
                <p:ph idx="1"/>
              </p:nvPr>
            </p:nvSpPr>
            <p:spPr>
              <a:xfrm>
                <a:off x="838200" y="452062"/>
                <a:ext cx="10515600" cy="6269413"/>
              </a:xfrm>
            </p:spPr>
            <p:txBody>
              <a:bodyPr>
                <a:normAutofit fontScale="92500" lnSpcReduction="20000"/>
              </a:bodyPr>
              <a:lstStyle/>
              <a:p>
                <a:pPr marL="0" indent="0">
                  <a:spcBef>
                    <a:spcPts val="1800"/>
                  </a:spcBef>
                  <a:buNone/>
                </a:pPr>
                <a:r>
                  <a:rPr lang="en-US" sz="2600" b="1" dirty="0"/>
                  <a:t>Contoh 7</a:t>
                </a:r>
                <a:r>
                  <a:rPr lang="en-US" sz="2600" dirty="0"/>
                  <a:t>: </a:t>
                </a:r>
                <a:r>
                  <a:rPr lang="en-US" sz="2600" dirty="0" err="1"/>
                  <a:t>Misalkan</a:t>
                </a:r>
                <a:r>
                  <a:rPr lang="en-US" sz="2600" dirty="0"/>
                  <a:t> </a:t>
                </a:r>
                <a14:m>
                  <m:oMath xmlns:m="http://schemas.openxmlformats.org/officeDocument/2006/math">
                    <m:r>
                      <a:rPr lang="en-US" sz="2600" b="0" i="1" smtClean="0">
                        <a:latin typeface="Cambria Math" panose="02040503050406030204" pitchFamily="18" charset="0"/>
                      </a:rPr>
                      <m:t>𝐴</m:t>
                    </m:r>
                    <m:r>
                      <a:rPr lang="en-US" sz="2600" b="0" i="1" smtClean="0">
                        <a:latin typeface="Cambria Math" panose="02040503050406030204" pitchFamily="18" charset="0"/>
                      </a:rPr>
                      <m:t>= </m:t>
                    </m:r>
                    <m:d>
                      <m:dPr>
                        <m:begChr m:val="["/>
                        <m:endChr m:val="]"/>
                        <m:ctrlPr>
                          <a:rPr lang="en-US" sz="2600" b="0" i="1" smtClean="0">
                            <a:latin typeface="Cambria Math" panose="02040503050406030204" pitchFamily="18" charset="0"/>
                          </a:rPr>
                        </m:ctrlPr>
                      </m:dPr>
                      <m:e>
                        <m:m>
                          <m:mPr>
                            <m:mcs>
                              <m:mc>
                                <m:mcPr>
                                  <m:count m:val="2"/>
                                  <m:mcJc m:val="center"/>
                                </m:mcPr>
                              </m:mc>
                            </m:mcs>
                            <m:ctrlPr>
                              <a:rPr lang="en-US" sz="2600" b="0" i="1" smtClean="0">
                                <a:latin typeface="Cambria Math" panose="02040503050406030204" pitchFamily="18" charset="0"/>
                              </a:rPr>
                            </m:ctrlPr>
                          </m:mPr>
                          <m:mr>
                            <m:e>
                              <m:r>
                                <m:rPr>
                                  <m:brk m:alnAt="7"/>
                                </m:rPr>
                                <a:rPr lang="en-US" sz="2600" b="0" i="1" smtClean="0">
                                  <a:latin typeface="Cambria Math" panose="02040503050406030204" pitchFamily="18" charset="0"/>
                                </a:rPr>
                                <m:t>1</m:t>
                              </m:r>
                            </m:e>
                            <m:e>
                              <m:r>
                                <a:rPr lang="en-US" sz="2600" b="0" i="1" smtClean="0">
                                  <a:latin typeface="Cambria Math" panose="02040503050406030204" pitchFamily="18" charset="0"/>
                                </a:rPr>
                                <m:t>3</m:t>
                              </m:r>
                            </m:e>
                          </m:mr>
                          <m:mr>
                            <m:e>
                              <m:r>
                                <a:rPr lang="en-US" sz="2600" b="0" i="1" smtClean="0">
                                  <a:latin typeface="Cambria Math" panose="02040503050406030204" pitchFamily="18" charset="0"/>
                                </a:rPr>
                                <m:t>3</m:t>
                              </m:r>
                            </m:e>
                            <m:e>
                              <m:r>
                                <a:rPr lang="en-US" sz="2600" b="0" i="1" smtClean="0">
                                  <a:latin typeface="Cambria Math" panose="02040503050406030204" pitchFamily="18" charset="0"/>
                                </a:rPr>
                                <m:t>1</m:t>
                              </m:r>
                            </m:e>
                          </m:mr>
                        </m:m>
                      </m:e>
                    </m:d>
                  </m:oMath>
                </a14:m>
                <a:r>
                  <a:rPr lang="en-US" sz="2600" dirty="0"/>
                  <a:t>. </a:t>
                </a:r>
                <a:r>
                  <a:rPr lang="en-US" sz="2600" dirty="0" err="1"/>
                  <a:t>Tentukan</a:t>
                </a:r>
                <a:r>
                  <a:rPr lang="en-US" sz="2600" dirty="0"/>
                  <a:t> </a:t>
                </a:r>
                <a:r>
                  <a:rPr lang="en-US" sz="2600" dirty="0" err="1"/>
                  <a:t>matriks</a:t>
                </a:r>
                <a:r>
                  <a:rPr lang="en-US" sz="2600" dirty="0"/>
                  <a:t> P yang </a:t>
                </a:r>
                <a:r>
                  <a:rPr lang="en-US" sz="2600" dirty="0" err="1"/>
                  <a:t>mendiagonalisasi</a:t>
                </a:r>
                <a:r>
                  <a:rPr lang="en-US" sz="2600" dirty="0"/>
                  <a:t> A. </a:t>
                </a:r>
              </a:p>
              <a:p>
                <a:pPr marL="0" indent="0">
                  <a:spcBef>
                    <a:spcPts val="1800"/>
                  </a:spcBef>
                  <a:buNone/>
                </a:pPr>
                <a:r>
                  <a:rPr lang="en-US" sz="2600" u="sng" dirty="0" err="1"/>
                  <a:t>Jawaban</a:t>
                </a:r>
                <a:r>
                  <a:rPr lang="en-US" sz="2600" dirty="0"/>
                  <a:t>:</a:t>
                </a:r>
              </a:p>
              <a:p>
                <a:pPr marL="0" indent="0">
                  <a:spcBef>
                    <a:spcPts val="1800"/>
                  </a:spcBef>
                  <a:buNone/>
                </a:pPr>
                <a:r>
                  <a:rPr lang="en-US" sz="2600" dirty="0" err="1"/>
                  <a:t>Sudah</a:t>
                </a:r>
                <a:r>
                  <a:rPr lang="en-US" sz="2600" dirty="0"/>
                  <a:t> </a:t>
                </a:r>
                <a:r>
                  <a:rPr lang="en-US" sz="2600" dirty="0" err="1"/>
                  <a:t>dihitung</a:t>
                </a:r>
                <a:r>
                  <a:rPr lang="en-US" sz="2600" dirty="0"/>
                  <a:t> </a:t>
                </a:r>
                <a:r>
                  <a:rPr lang="en-US" sz="2600" dirty="0" err="1"/>
                  <a:t>ruang</a:t>
                </a:r>
                <a:r>
                  <a:rPr lang="en-US" sz="2600" dirty="0"/>
                  <a:t> </a:t>
                </a:r>
                <a:r>
                  <a:rPr lang="en-US" sz="2600" dirty="0" err="1"/>
                  <a:t>eigennya</a:t>
                </a:r>
                <a:r>
                  <a:rPr lang="en-US" sz="2600" dirty="0"/>
                  <a:t> </a:t>
                </a:r>
                <a:r>
                  <a:rPr lang="en-US" sz="2600" dirty="0" err="1"/>
                  <a:t>dari</a:t>
                </a:r>
                <a:r>
                  <a:rPr lang="en-US" sz="2600" dirty="0"/>
                  <a:t> </a:t>
                </a:r>
                <a:r>
                  <a:rPr lang="en-US" sz="2600" dirty="0" err="1"/>
                  <a:t>Latihan</a:t>
                </a:r>
                <a:r>
                  <a:rPr lang="en-US" sz="2600" dirty="0"/>
                  <a:t> 2 (</a:t>
                </a:r>
                <a:r>
                  <a:rPr lang="en-US" sz="2600" dirty="0" err="1"/>
                  <a:t>lihat</a:t>
                </a:r>
                <a:r>
                  <a:rPr lang="en-US" sz="2600" dirty="0"/>
                  <a:t> </a:t>
                </a:r>
                <a:r>
                  <a:rPr lang="en-US" sz="2600" dirty="0" err="1"/>
                  <a:t>materi</a:t>
                </a:r>
                <a:r>
                  <a:rPr lang="en-US" sz="2600" dirty="0"/>
                  <a:t> Nilai Eigen dan </a:t>
                </a:r>
                <a:r>
                  <a:rPr lang="en-US" sz="2600" dirty="0" err="1"/>
                  <a:t>Vektor</a:t>
                </a:r>
                <a:r>
                  <a:rPr lang="en-US" sz="2600" dirty="0"/>
                  <a:t> Eigen </a:t>
                </a:r>
                <a:r>
                  <a:rPr lang="en-US" sz="2600" dirty="0" err="1"/>
                  <a:t>bagian</a:t>
                </a:r>
                <a:r>
                  <a:rPr lang="en-US" sz="2600" dirty="0"/>
                  <a:t> 1):</a:t>
                </a:r>
              </a:p>
              <a:p>
                <a:pPr marL="0" indent="0">
                  <a:spcBef>
                    <a:spcPts val="1800"/>
                  </a:spcBef>
                  <a:buNone/>
                </a:pPr>
                <a:r>
                  <a:rPr lang="en-US" sz="2600" dirty="0"/>
                  <a:t>	</a:t>
                </a:r>
                <a:r>
                  <a:rPr lang="en-US" sz="2600" dirty="0">
                    <a:sym typeface="Symbol" panose="05050102010706020507" pitchFamily="18" charset="2"/>
                  </a:rPr>
                  <a:t> E(4) = { </a:t>
                </a:r>
                <a:r>
                  <a:rPr lang="en-US" sz="2600" b="1" dirty="0">
                    <a:sym typeface="Symbol" panose="05050102010706020507" pitchFamily="18" charset="2"/>
                  </a:rPr>
                  <a:t>x</a:t>
                </a:r>
                <a:r>
                  <a:rPr lang="en-US" sz="2600" dirty="0">
                    <a:sym typeface="Symbol" panose="05050102010706020507" pitchFamily="18" charset="2"/>
                  </a:rPr>
                  <a:t> = </a:t>
                </a:r>
                <a:r>
                  <a:rPr lang="en-US" sz="2600" i="1" dirty="0"/>
                  <a:t>t</a:t>
                </a:r>
                <a14:m>
                  <m:oMath xmlns:m="http://schemas.openxmlformats.org/officeDocument/2006/math">
                    <m:d>
                      <m:dPr>
                        <m:begChr m:val="["/>
                        <m:endChr m:val="]"/>
                        <m:ctrlPr>
                          <a:rPr lang="en-US" sz="2600" i="1">
                            <a:latin typeface="Cambria Math" panose="02040503050406030204" pitchFamily="18" charset="0"/>
                          </a:rPr>
                        </m:ctrlPr>
                      </m:dPr>
                      <m:e>
                        <m:m>
                          <m:mPr>
                            <m:mcs>
                              <m:mc>
                                <m:mcPr>
                                  <m:count m:val="1"/>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mr>
                          <m:mr>
                            <m:e>
                              <m:r>
                                <a:rPr lang="en-US" sz="2600" i="1">
                                  <a:latin typeface="Cambria Math" panose="02040503050406030204" pitchFamily="18" charset="0"/>
                                </a:rPr>
                                <m:t>1</m:t>
                              </m:r>
                            </m:e>
                          </m:mr>
                        </m:m>
                      </m:e>
                    </m:d>
                  </m:oMath>
                </a14:m>
                <a:r>
                  <a:rPr lang="en-US" sz="2600" dirty="0"/>
                  <a:t>, </a:t>
                </a:r>
                <a:r>
                  <a:rPr lang="en-US" sz="2600" i="1" dirty="0">
                    <a:sym typeface="Symbol" panose="05050102010706020507" pitchFamily="18" charset="2"/>
                  </a:rPr>
                  <a:t>t</a:t>
                </a:r>
                <a:r>
                  <a:rPr lang="en-US" sz="2600" dirty="0">
                    <a:sym typeface="Symbol" panose="05050102010706020507" pitchFamily="18" charset="2"/>
                  </a:rPr>
                  <a:t>  </a:t>
                </a:r>
                <a:r>
                  <a:rPr lang="en-US" sz="2600" b="1" dirty="0">
                    <a:sym typeface="Symbol" panose="05050102010706020507" pitchFamily="18" charset="2"/>
                  </a:rPr>
                  <a:t>R </a:t>
                </a:r>
                <a:r>
                  <a:rPr lang="en-US" sz="2600" dirty="0"/>
                  <a:t>}  dan </a:t>
                </a:r>
                <a:r>
                  <a:rPr lang="en-US" sz="2600" dirty="0">
                    <a:sym typeface="Symbol" panose="05050102010706020507" pitchFamily="18" charset="2"/>
                  </a:rPr>
                  <a:t>E(–2) = { </a:t>
                </a:r>
                <a:r>
                  <a:rPr lang="en-US" sz="2600" b="1" dirty="0">
                    <a:sym typeface="Symbol" panose="05050102010706020507" pitchFamily="18" charset="2"/>
                  </a:rPr>
                  <a:t>x</a:t>
                </a:r>
                <a:r>
                  <a:rPr lang="en-US" sz="2600" dirty="0">
                    <a:sym typeface="Symbol" panose="05050102010706020507" pitchFamily="18" charset="2"/>
                  </a:rPr>
                  <a:t> = </a:t>
                </a:r>
                <a:r>
                  <a:rPr lang="en-US" sz="2600" i="1" dirty="0"/>
                  <a:t>t</a:t>
                </a:r>
                <a14:m>
                  <m:oMath xmlns:m="http://schemas.openxmlformats.org/officeDocument/2006/math">
                    <m:d>
                      <m:dPr>
                        <m:begChr m:val="["/>
                        <m:endChr m:val="]"/>
                        <m:ctrlPr>
                          <a:rPr lang="en-US" sz="2600" i="1">
                            <a:latin typeface="Cambria Math" panose="02040503050406030204" pitchFamily="18" charset="0"/>
                          </a:rPr>
                        </m:ctrlPr>
                      </m:dPr>
                      <m:e>
                        <m:m>
                          <m:mPr>
                            <m:mcs>
                              <m:mc>
                                <m:mcPr>
                                  <m:count m:val="1"/>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mr>
                          <m:mr>
                            <m:e>
                              <m:r>
                                <a:rPr lang="en-US" sz="2600" i="1">
                                  <a:latin typeface="Cambria Math" panose="02040503050406030204" pitchFamily="18" charset="0"/>
                                </a:rPr>
                                <m:t>−1</m:t>
                              </m:r>
                            </m:e>
                          </m:mr>
                        </m:m>
                      </m:e>
                    </m:d>
                  </m:oMath>
                </a14:m>
                <a:r>
                  <a:rPr lang="en-US" sz="2600" dirty="0"/>
                  <a:t>, </a:t>
                </a:r>
                <a:r>
                  <a:rPr lang="en-US" sz="2600" i="1" dirty="0">
                    <a:sym typeface="Symbol" panose="05050102010706020507" pitchFamily="18" charset="2"/>
                  </a:rPr>
                  <a:t>t</a:t>
                </a:r>
                <a:r>
                  <a:rPr lang="en-US" sz="2600" dirty="0">
                    <a:sym typeface="Symbol" panose="05050102010706020507" pitchFamily="18" charset="2"/>
                  </a:rPr>
                  <a:t>  </a:t>
                </a:r>
                <a:r>
                  <a:rPr lang="en-US" sz="2600" b="1" dirty="0">
                    <a:sym typeface="Symbol" panose="05050102010706020507" pitchFamily="18" charset="2"/>
                  </a:rPr>
                  <a:t>R </a:t>
                </a:r>
                <a:r>
                  <a:rPr lang="en-US" sz="2600" dirty="0"/>
                  <a:t>} </a:t>
                </a:r>
              </a:p>
              <a:p>
                <a:pPr marL="0" indent="0">
                  <a:spcBef>
                    <a:spcPts val="1800"/>
                  </a:spcBef>
                  <a:buNone/>
                </a:pPr>
                <a:r>
                  <a:rPr lang="en-US" sz="2600" dirty="0" err="1"/>
                  <a:t>maka</a:t>
                </a:r>
                <a:endParaRPr lang="en-US" sz="2600" dirty="0"/>
              </a:p>
              <a:p>
                <a:pPr marL="0" indent="0">
                  <a:spcBef>
                    <a:spcPts val="600"/>
                  </a:spcBef>
                  <a:spcAft>
                    <a:spcPts val="1200"/>
                  </a:spcAft>
                  <a:buNone/>
                </a:pPr>
                <a:r>
                  <a:rPr lang="en-US" sz="2600" dirty="0"/>
                  <a:t>	 </a:t>
                </a:r>
                <a14:m>
                  <m:oMath xmlns:m="http://schemas.openxmlformats.org/officeDocument/2006/math">
                    <m:r>
                      <a:rPr lang="en-US" sz="2600" b="0" i="1" smtClean="0">
                        <a:latin typeface="Cambria Math" panose="02040503050406030204" pitchFamily="18" charset="0"/>
                      </a:rPr>
                      <m:t>𝑃</m:t>
                    </m:r>
                    <m:r>
                      <a:rPr lang="en-US" sz="2600" i="1">
                        <a:latin typeface="Cambria Math" panose="02040503050406030204" pitchFamily="18" charset="0"/>
                      </a:rPr>
                      <m:t>= </m:t>
                    </m:r>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1</m:t>
                              </m:r>
                            </m:e>
                            <m:e>
                              <m:r>
                                <a:rPr lang="en-US" sz="2600" b="0" i="1" smtClean="0">
                                  <a:latin typeface="Cambria Math" panose="02040503050406030204" pitchFamily="18" charset="0"/>
                                </a:rPr>
                                <m:t>−</m:t>
                              </m:r>
                              <m:r>
                                <a:rPr lang="en-US" sz="2600" i="1">
                                  <a:latin typeface="Cambria Math" panose="02040503050406030204" pitchFamily="18" charset="0"/>
                                </a:rPr>
                                <m:t>1</m:t>
                              </m:r>
                            </m:e>
                          </m:mr>
                        </m:m>
                      </m:e>
                    </m:d>
                  </m:oMath>
                </a14:m>
                <a:r>
                  <a:rPr lang="en-US" sz="2600" dirty="0"/>
                  <a:t>  </a:t>
                </a:r>
                <a:r>
                  <a:rPr lang="en-US" sz="2600" dirty="0">
                    <a:sym typeface="Symbol" panose="05050102010706020507" pitchFamily="18" charset="2"/>
                  </a:rPr>
                  <a:t>  </a:t>
                </a:r>
                <a:r>
                  <a:rPr lang="en-US" sz="2600" i="1" dirty="0">
                    <a:latin typeface="Cambria Math" panose="02040503050406030204" pitchFamily="18" charset="0"/>
                    <a:ea typeface="Cambria Math" panose="02040503050406030204" pitchFamily="18" charset="0"/>
                    <a:sym typeface="Symbol" panose="05050102010706020507" pitchFamily="18" charset="2"/>
                  </a:rPr>
                  <a:t>P </a:t>
                </a:r>
                <a:r>
                  <a:rPr lang="en-US" sz="2600" baseline="30000" dirty="0">
                    <a:sym typeface="Symbol" panose="05050102010706020507" pitchFamily="18" charset="2"/>
                  </a:rPr>
                  <a:t>–1</a:t>
                </a:r>
                <a:r>
                  <a:rPr lang="en-US" sz="2600" dirty="0">
                    <a:sym typeface="Symbol" panose="05050102010706020507" pitchFamily="18" charset="2"/>
                  </a:rPr>
                  <a:t> = </a:t>
                </a:r>
                <a14:m>
                  <m:oMath xmlns:m="http://schemas.openxmlformats.org/officeDocument/2006/math">
                    <m:f>
                      <m:fPr>
                        <m:ctrlPr>
                          <a:rPr lang="en-US" sz="2600" i="1" dirty="0" smtClean="0">
                            <a:latin typeface="Cambria Math" panose="02040503050406030204" pitchFamily="18" charset="0"/>
                            <a:sym typeface="Symbol" panose="05050102010706020507" pitchFamily="18" charset="2"/>
                          </a:rPr>
                        </m:ctrlPr>
                      </m:fPr>
                      <m:num>
                        <m:r>
                          <a:rPr lang="en-US" sz="2600" b="0" i="1" dirty="0" smtClean="0">
                            <a:latin typeface="Cambria Math" panose="02040503050406030204" pitchFamily="18" charset="0"/>
                            <a:sym typeface="Symbol" panose="05050102010706020507" pitchFamily="18" charset="2"/>
                          </a:rPr>
                          <m:t>1</m:t>
                        </m:r>
                      </m:num>
                      <m:den>
                        <m:d>
                          <m:dPr>
                            <m:ctrlPr>
                              <a:rPr lang="en-US" sz="2600" b="0" i="1" dirty="0" smtClean="0">
                                <a:latin typeface="Cambria Math" panose="02040503050406030204" pitchFamily="18" charset="0"/>
                                <a:sym typeface="Symbol" panose="05050102010706020507" pitchFamily="18" charset="2"/>
                              </a:rPr>
                            </m:ctrlPr>
                          </m:dPr>
                          <m:e>
                            <m:r>
                              <a:rPr lang="en-US" sz="2600" b="0" i="1" dirty="0" smtClean="0">
                                <a:latin typeface="Cambria Math" panose="02040503050406030204" pitchFamily="18" charset="0"/>
                                <a:sym typeface="Symbol" panose="05050102010706020507" pitchFamily="18" charset="2"/>
                              </a:rPr>
                              <m:t>−1</m:t>
                            </m:r>
                          </m:e>
                        </m:d>
                        <m:r>
                          <a:rPr lang="en-US" sz="2600" b="0" i="1" dirty="0" smtClean="0">
                            <a:latin typeface="Cambria Math" panose="02040503050406030204" pitchFamily="18" charset="0"/>
                            <a:sym typeface="Symbol" panose="05050102010706020507" pitchFamily="18" charset="2"/>
                          </a:rPr>
                          <m:t>−1</m:t>
                        </m:r>
                      </m:den>
                    </m:f>
                  </m:oMath>
                </a14:m>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b="0" i="1" smtClean="0">
                                  <a:latin typeface="Cambria Math" panose="02040503050406030204" pitchFamily="18" charset="0"/>
                                </a:rPr>
                                <m:t>−</m:t>
                              </m:r>
                              <m:r>
                                <a:rPr lang="en-US" sz="2600" i="1">
                                  <a:latin typeface="Cambria Math" panose="02040503050406030204" pitchFamily="18" charset="0"/>
                                </a:rPr>
                                <m:t>1</m:t>
                              </m:r>
                            </m:e>
                            <m:e>
                              <m:r>
                                <a:rPr lang="en-US" sz="2600" b="0" i="1" smtClean="0">
                                  <a:latin typeface="Cambria Math" panose="02040503050406030204" pitchFamily="18" charset="0"/>
                                </a:rPr>
                                <m:t>−1</m:t>
                              </m:r>
                            </m:e>
                          </m:mr>
                          <m:mr>
                            <m:e>
                              <m:r>
                                <a:rPr lang="en-US" sz="2600" b="0" i="1" smtClean="0">
                                  <a:latin typeface="Cambria Math" panose="02040503050406030204" pitchFamily="18" charset="0"/>
                                </a:rPr>
                                <m:t>−</m:t>
                              </m:r>
                              <m:r>
                                <a:rPr lang="en-US" sz="2600" i="1">
                                  <a:latin typeface="Cambria Math" panose="02040503050406030204" pitchFamily="18" charset="0"/>
                                </a:rPr>
                                <m:t>1</m:t>
                              </m:r>
                            </m:e>
                            <m:e>
                              <m:r>
                                <a:rPr lang="en-US" sz="2600" i="1">
                                  <a:latin typeface="Cambria Math" panose="02040503050406030204" pitchFamily="18" charset="0"/>
                                </a:rPr>
                                <m:t>−1</m:t>
                              </m:r>
                            </m:e>
                          </m:mr>
                        </m:m>
                      </m:e>
                    </m:d>
                  </m:oMath>
                </a14:m>
                <a:r>
                  <a:rPr lang="en-US" sz="2600" dirty="0"/>
                  <a:t> = </a:t>
                </a:r>
                <a14:m>
                  <m:oMath xmlns:m="http://schemas.openxmlformats.org/officeDocument/2006/math">
                    <m:f>
                      <m:fPr>
                        <m:ctrlPr>
                          <a:rPr lang="en-US" sz="2600" i="1" dirty="0">
                            <a:latin typeface="Cambria Math" panose="02040503050406030204" pitchFamily="18" charset="0"/>
                            <a:sym typeface="Symbol" panose="05050102010706020507" pitchFamily="18" charset="2"/>
                          </a:rPr>
                        </m:ctrlPr>
                      </m:fPr>
                      <m:num>
                        <m:r>
                          <a:rPr lang="en-US" sz="2600" i="1" dirty="0">
                            <a:latin typeface="Cambria Math" panose="02040503050406030204" pitchFamily="18" charset="0"/>
                            <a:sym typeface="Symbol" panose="05050102010706020507" pitchFamily="18" charset="2"/>
                          </a:rPr>
                          <m:t>1</m:t>
                        </m:r>
                      </m:num>
                      <m:den>
                        <m:r>
                          <a:rPr lang="en-US" sz="2600" i="1" dirty="0">
                            <a:latin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sym typeface="Symbol" panose="05050102010706020507" pitchFamily="18" charset="2"/>
                          </a:rPr>
                          <m:t>2</m:t>
                        </m:r>
                      </m:den>
                    </m:f>
                  </m:oMath>
                </a14:m>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b="0" i="1" smtClean="0">
                                  <a:latin typeface="Cambria Math" panose="02040503050406030204" pitchFamily="18" charset="0"/>
                                </a:rPr>
                                <m:t>−</m:t>
                              </m:r>
                              <m:r>
                                <a:rPr lang="en-US" sz="2600" i="1">
                                  <a:latin typeface="Cambria Math" panose="02040503050406030204" pitchFamily="18" charset="0"/>
                                </a:rPr>
                                <m:t>1</m:t>
                              </m:r>
                            </m:e>
                            <m:e>
                              <m:r>
                                <a:rPr lang="en-US" sz="2600" b="0" i="1" smtClean="0">
                                  <a:latin typeface="Cambria Math" panose="02040503050406030204" pitchFamily="18" charset="0"/>
                                </a:rPr>
                                <m:t>−</m:t>
                              </m:r>
                              <m:r>
                                <a:rPr lang="en-US" sz="2600" i="1">
                                  <a:latin typeface="Cambria Math" panose="02040503050406030204" pitchFamily="18" charset="0"/>
                                </a:rPr>
                                <m:t>1</m:t>
                              </m:r>
                            </m:e>
                          </m:mr>
                          <m:mr>
                            <m:e>
                              <m:r>
                                <a:rPr lang="en-US" sz="2600" b="0" i="1" smtClean="0">
                                  <a:latin typeface="Cambria Math" panose="02040503050406030204" pitchFamily="18" charset="0"/>
                                </a:rPr>
                                <m:t>−</m:t>
                              </m:r>
                              <m:r>
                                <a:rPr lang="en-US" sz="2600" i="1">
                                  <a:latin typeface="Cambria Math" panose="02040503050406030204" pitchFamily="18" charset="0"/>
                                </a:rPr>
                                <m:t>1</m:t>
                              </m:r>
                            </m:e>
                            <m:e>
                              <m:r>
                                <a:rPr lang="en-US" sz="2600" i="1">
                                  <a:latin typeface="Cambria Math" panose="02040503050406030204" pitchFamily="18" charset="0"/>
                                </a:rPr>
                                <m:t>1</m:t>
                              </m:r>
                            </m:e>
                          </m:mr>
                        </m:m>
                      </m:e>
                    </m:d>
                  </m:oMath>
                </a14:m>
                <a:r>
                  <a:rPr lang="en-US" sz="2600" dirty="0"/>
                  <a:t> =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f>
                                <m:fPr>
                                  <m:ctrlPr>
                                    <a:rPr lang="en-US" sz="2600" b="0" i="1" smtClean="0">
                                      <a:latin typeface="Cambria Math" panose="02040503050406030204" pitchFamily="18" charset="0"/>
                                    </a:rPr>
                                  </m:ctrlPr>
                                </m:fPr>
                                <m:num>
                                  <m:r>
                                    <a:rPr lang="en-US" sz="2600" i="1">
                                      <a:latin typeface="Cambria Math" panose="02040503050406030204" pitchFamily="18" charset="0"/>
                                    </a:rPr>
                                    <m:t>1</m:t>
                                  </m:r>
                                </m:num>
                                <m:den>
                                  <m:r>
                                    <a:rPr lang="en-US" sz="2600" b="0" i="1" smtClean="0">
                                      <a:latin typeface="Cambria Math" panose="02040503050406030204" pitchFamily="18" charset="0"/>
                                    </a:rPr>
                                    <m:t>2</m:t>
                                  </m:r>
                                </m:den>
                              </m:f>
                            </m:e>
                            <m:e>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2</m:t>
                                  </m:r>
                                </m:den>
                              </m:f>
                            </m:e>
                          </m:mr>
                          <m:mr>
                            <m:e>
                              <m:f>
                                <m:fPr>
                                  <m:ctrlPr>
                                    <a:rPr lang="en-US" sz="2600" b="0" i="1" smtClean="0">
                                      <a:latin typeface="Cambria Math" panose="02040503050406030204" pitchFamily="18" charset="0"/>
                                    </a:rPr>
                                  </m:ctrlPr>
                                </m:fPr>
                                <m:num>
                                  <m:r>
                                    <a:rPr lang="en-US" sz="2600" i="1">
                                      <a:latin typeface="Cambria Math" panose="02040503050406030204" pitchFamily="18" charset="0"/>
                                    </a:rPr>
                                    <m:t>1</m:t>
                                  </m:r>
                                </m:num>
                                <m:den>
                                  <m:r>
                                    <a:rPr lang="en-US" sz="2600" b="0" i="1" smtClean="0">
                                      <a:latin typeface="Cambria Math" panose="02040503050406030204" pitchFamily="18" charset="0"/>
                                    </a:rPr>
                                    <m:t>2</m:t>
                                  </m:r>
                                </m:den>
                              </m:f>
                            </m:e>
                            <m:e>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2</m:t>
                                  </m:r>
                                </m:den>
                              </m:f>
                            </m:e>
                          </m:mr>
                        </m:m>
                      </m:e>
                    </m:d>
                  </m:oMath>
                </a14:m>
                <a:endParaRPr lang="en-US" sz="2600" dirty="0"/>
              </a:p>
              <a:p>
                <a:pPr marL="0" indent="0">
                  <a:spcBef>
                    <a:spcPts val="600"/>
                  </a:spcBef>
                  <a:buNone/>
                </a:pPr>
                <a:r>
                  <a:rPr lang="en-US" sz="2600" dirty="0" err="1"/>
                  <a:t>Untuk</a:t>
                </a:r>
                <a:r>
                  <a:rPr lang="en-US" sz="2600" dirty="0"/>
                  <a:t> </a:t>
                </a:r>
                <a:r>
                  <a:rPr lang="en-US" sz="2600" dirty="0" err="1"/>
                  <a:t>memeriksa</a:t>
                </a:r>
                <a:r>
                  <a:rPr lang="en-US" sz="2600" dirty="0"/>
                  <a:t> </a:t>
                </a:r>
                <a:r>
                  <a:rPr lang="en-US" sz="2600" dirty="0" err="1"/>
                  <a:t>apakah</a:t>
                </a:r>
                <a:r>
                  <a:rPr lang="en-US" sz="2600" dirty="0"/>
                  <a:t> P </a:t>
                </a:r>
                <a:r>
                  <a:rPr lang="en-US" sz="2600" dirty="0" err="1"/>
                  <a:t>mendiagonalisasi</a:t>
                </a:r>
                <a:r>
                  <a:rPr lang="en-US" sz="2600" dirty="0"/>
                  <a:t> A, </a:t>
                </a:r>
                <a:r>
                  <a:rPr lang="en-US" sz="2600" dirty="0" err="1"/>
                  <a:t>maka</a:t>
                </a:r>
                <a:r>
                  <a:rPr lang="en-US" sz="2600" dirty="0"/>
                  <a:t> </a:t>
                </a:r>
                <a:r>
                  <a:rPr lang="en-US" sz="2600" dirty="0" err="1"/>
                  <a:t>hitunglah</a:t>
                </a:r>
                <a:r>
                  <a:rPr lang="en-US" sz="2600" dirty="0"/>
                  <a:t> </a:t>
                </a:r>
                <a:r>
                  <a:rPr lang="en-US" sz="2600" dirty="0" err="1"/>
                  <a:t>bahwa</a:t>
                </a:r>
                <a:r>
                  <a:rPr lang="en-US" sz="2600" dirty="0"/>
                  <a:t> </a:t>
                </a:r>
              </a:p>
              <a:p>
                <a:pPr marL="0" indent="0">
                  <a:spcBef>
                    <a:spcPts val="1800"/>
                  </a:spcBef>
                  <a:buNone/>
                </a:pPr>
                <a:r>
                  <a:rPr lang="en-US" sz="2600" dirty="0"/>
                  <a:t>	</a:t>
                </a:r>
                <a:r>
                  <a:rPr lang="en-US" sz="2600" dirty="0">
                    <a:sym typeface="Symbol" panose="05050102010706020507" pitchFamily="18" charset="2"/>
                  </a:rPr>
                  <a:t> D = P</a:t>
                </a:r>
                <a:r>
                  <a:rPr lang="en-US" sz="2600" baseline="30000" dirty="0"/>
                  <a:t>–1</a:t>
                </a:r>
                <a:r>
                  <a:rPr lang="en-US" sz="2600" dirty="0">
                    <a:sym typeface="Symbol" panose="05050102010706020507" pitchFamily="18" charset="2"/>
                  </a:rPr>
                  <a:t>AP </a:t>
                </a:r>
              </a:p>
              <a:p>
                <a:pPr marL="0" indent="0">
                  <a:spcBef>
                    <a:spcPts val="1800"/>
                  </a:spcBef>
                  <a:buNone/>
                </a:pPr>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b="0" i="1" smtClean="0">
                                  <a:latin typeface="Cambria Math" panose="02040503050406030204" pitchFamily="18" charset="0"/>
                                </a:rPr>
                                <m:t>1</m:t>
                              </m:r>
                              <m:r>
                                <a:rPr lang="en-US" sz="2600" b="0" i="1" smtClean="0">
                                  <a:latin typeface="Cambria Math" panose="02040503050406030204" pitchFamily="18" charset="0"/>
                                </a:rPr>
                                <m:t>/2</m:t>
                              </m:r>
                            </m:e>
                            <m:e>
                              <m:r>
                                <a:rPr lang="en-US" sz="2600" b="0" i="1" smtClean="0">
                                  <a:latin typeface="Cambria Math" panose="02040503050406030204" pitchFamily="18" charset="0"/>
                                </a:rPr>
                                <m:t>1/2</m:t>
                              </m:r>
                            </m:e>
                          </m:mr>
                          <m:mr>
                            <m:e>
                              <m:r>
                                <a:rPr lang="en-US" sz="2600" b="0" i="1" smtClean="0">
                                  <a:latin typeface="Cambria Math" panose="02040503050406030204" pitchFamily="18" charset="0"/>
                                </a:rPr>
                                <m:t>1/2</m:t>
                              </m:r>
                            </m:e>
                            <m:e>
                              <m:r>
                                <a:rPr lang="en-US" sz="2600" i="1">
                                  <a:latin typeface="Cambria Math" panose="02040503050406030204" pitchFamily="18" charset="0"/>
                                </a:rPr>
                                <m:t>−</m:t>
                              </m:r>
                              <m:r>
                                <a:rPr lang="en-US" sz="2600" b="0" i="1" smtClean="0">
                                  <a:latin typeface="Cambria Math" panose="02040503050406030204" pitchFamily="18" charset="0"/>
                                </a:rPr>
                                <m:t>1/2</m:t>
                              </m:r>
                            </m:e>
                          </m:mr>
                        </m:m>
                      </m:e>
                    </m:d>
                  </m:oMath>
                </a14:m>
                <a:r>
                  <a:rPr lang="en-US" sz="2600" dirty="0"/>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e>
                              <m:r>
                                <a:rPr lang="en-US" sz="2600" i="1">
                                  <a:latin typeface="Cambria Math" panose="02040503050406030204" pitchFamily="18" charset="0"/>
                                </a:rPr>
                                <m:t>3</m:t>
                              </m:r>
                            </m:e>
                          </m:mr>
                          <m:mr>
                            <m:e>
                              <m:r>
                                <a:rPr lang="en-US" sz="2600" i="1">
                                  <a:latin typeface="Cambria Math" panose="02040503050406030204" pitchFamily="18" charset="0"/>
                                </a:rPr>
                                <m:t>3</m:t>
                              </m:r>
                            </m:e>
                            <m:e>
                              <m:r>
                                <a:rPr lang="en-US" sz="2600" i="1">
                                  <a:latin typeface="Cambria Math" panose="02040503050406030204" pitchFamily="18" charset="0"/>
                                </a:rPr>
                                <m:t>1</m:t>
                              </m:r>
                            </m:e>
                          </m:mr>
                        </m:m>
                      </m:e>
                    </m:d>
                  </m:oMath>
                </a14:m>
                <a:r>
                  <a:rPr lang="en-US" sz="2600" dirty="0">
                    <a:sym typeface="Symbol" panose="05050102010706020507" pitchFamily="18" charset="2"/>
                  </a:rPr>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e>
                            <m:e>
                              <m:r>
                                <a:rPr lang="en-US" sz="2600" i="1">
                                  <a:latin typeface="Cambria Math" panose="02040503050406030204" pitchFamily="18" charset="0"/>
                                </a:rPr>
                                <m:t>1</m:t>
                              </m:r>
                            </m:e>
                          </m:mr>
                          <m:mr>
                            <m:e>
                              <m:r>
                                <a:rPr lang="en-US" sz="2600" i="1">
                                  <a:latin typeface="Cambria Math" panose="02040503050406030204" pitchFamily="18" charset="0"/>
                                </a:rPr>
                                <m:t>1</m:t>
                              </m:r>
                            </m:e>
                            <m:e>
                              <m:r>
                                <a:rPr lang="en-US" sz="2600" i="1">
                                  <a:latin typeface="Cambria Math" panose="02040503050406030204" pitchFamily="18" charset="0"/>
                                </a:rPr>
                                <m:t>−1</m:t>
                              </m:r>
                            </m:e>
                          </m:mr>
                        </m:m>
                      </m:e>
                    </m:d>
                  </m:oMath>
                </a14:m>
                <a:r>
                  <a:rPr lang="en-US" sz="2600" dirty="0"/>
                  <a:t> = </a:t>
                </a:r>
                <a:r>
                  <a:rPr lang="en-US" sz="2600" dirty="0">
                    <a:sym typeface="Symbol" panose="05050102010706020507" pitchFamily="18" charset="2"/>
                  </a:rPr>
                  <a:t>	</a:t>
                </a:r>
                <a:r>
                  <a:rPr lang="en-US" sz="2600" dirty="0"/>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r>
                                <m:rPr>
                                  <m:brk m:alnAt="7"/>
                                </m:rPr>
                                <a:rPr lang="en-US" sz="2600" i="1">
                                  <a:latin typeface="Cambria Math" panose="02040503050406030204" pitchFamily="18" charset="0"/>
                                </a:rPr>
                                <m:t>1</m:t>
                              </m:r>
                              <m:r>
                                <a:rPr lang="en-US" sz="2600" i="1">
                                  <a:latin typeface="Cambria Math" panose="02040503050406030204" pitchFamily="18" charset="0"/>
                                </a:rPr>
                                <m:t>/2</m:t>
                              </m:r>
                            </m:e>
                            <m:e>
                              <m:r>
                                <a:rPr lang="en-US" sz="2600" i="1">
                                  <a:latin typeface="Cambria Math" panose="02040503050406030204" pitchFamily="18" charset="0"/>
                                </a:rPr>
                                <m:t>1/2</m:t>
                              </m:r>
                            </m:e>
                          </m:mr>
                          <m:mr>
                            <m:e>
                              <m:r>
                                <a:rPr lang="en-US" sz="2600" i="1">
                                  <a:latin typeface="Cambria Math" panose="02040503050406030204" pitchFamily="18" charset="0"/>
                                </a:rPr>
                                <m:t>1/2</m:t>
                              </m:r>
                            </m:e>
                            <m:e>
                              <m:r>
                                <a:rPr lang="en-US" sz="2600" i="1">
                                  <a:latin typeface="Cambria Math" panose="02040503050406030204" pitchFamily="18" charset="0"/>
                                </a:rPr>
                                <m:t>−1/2</m:t>
                              </m:r>
                            </m:e>
                          </m:mr>
                        </m:m>
                      </m:e>
                    </m:d>
                  </m:oMath>
                </a14:m>
                <a:r>
                  <a:rPr lang="en-US" sz="2600" dirty="0"/>
                  <a:t> </a:t>
                </a:r>
                <a14:m>
                  <m:oMath xmlns:m="http://schemas.openxmlformats.org/officeDocument/2006/math">
                    <m:d>
                      <m:dPr>
                        <m:begChr m:val="["/>
                        <m:endChr m:val="]"/>
                        <m:ctrlPr>
                          <a:rPr lang="en-US" sz="2600" i="1">
                            <a:latin typeface="Cambria Math" panose="02040503050406030204" pitchFamily="18" charset="0"/>
                          </a:rPr>
                        </m:ctrlPr>
                      </m:dP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4</m:t>
                              </m:r>
                            </m:e>
                            <m:e>
                              <m:r>
                                <a:rPr lang="en-US" sz="2600" b="0" i="1" smtClean="0">
                                  <a:latin typeface="Cambria Math" panose="02040503050406030204" pitchFamily="18" charset="0"/>
                                </a:rPr>
                                <m:t>−2</m:t>
                              </m:r>
                            </m:e>
                          </m:mr>
                          <m:mr>
                            <m:e>
                              <m:r>
                                <a:rPr lang="en-US" sz="2600" b="0" i="1" smtClean="0">
                                  <a:latin typeface="Cambria Math" panose="02040503050406030204" pitchFamily="18" charset="0"/>
                                </a:rPr>
                                <m:t>4</m:t>
                              </m:r>
                            </m:e>
                            <m:e>
                              <m:r>
                                <a:rPr lang="en-US" sz="2600" b="0" i="1" smtClean="0">
                                  <a:latin typeface="Cambria Math" panose="02040503050406030204" pitchFamily="18" charset="0"/>
                                </a:rPr>
                                <m:t>2</m:t>
                              </m:r>
                            </m:e>
                          </m:mr>
                        </m:m>
                      </m:e>
                    </m:d>
                  </m:oMath>
                </a14:m>
                <a:r>
                  <a:rPr lang="en-US" sz="2600" dirty="0"/>
                  <a:t> = </a:t>
                </a:r>
                <a14:m>
                  <m:oMath xmlns:m="http://schemas.openxmlformats.org/officeDocument/2006/math">
                    <m:d>
                      <m:dPr>
                        <m:begChr m:val="["/>
                        <m:endChr m:val="]"/>
                        <m:ctrlPr>
                          <a:rPr lang="en-US" sz="2600" i="1" smtClean="0">
                            <a:solidFill>
                              <a:srgbClr val="FF0000"/>
                            </a:solidFill>
                            <a:latin typeface="Cambria Math" panose="02040503050406030204" pitchFamily="18" charset="0"/>
                          </a:rPr>
                        </m:ctrlPr>
                      </m:dPr>
                      <m:e>
                        <m:m>
                          <m:mPr>
                            <m:mcs>
                              <m:mc>
                                <m:mcPr>
                                  <m:count m:val="2"/>
                                  <m:mcJc m:val="center"/>
                                </m:mcPr>
                              </m:mc>
                            </m:mcs>
                            <m:ctrlPr>
                              <a:rPr lang="en-US" sz="2600" i="1">
                                <a:solidFill>
                                  <a:srgbClr val="FF0000"/>
                                </a:solidFill>
                                <a:latin typeface="Cambria Math" panose="02040503050406030204" pitchFamily="18" charset="0"/>
                              </a:rPr>
                            </m:ctrlPr>
                          </m:mPr>
                          <m:mr>
                            <m:e>
                              <m:r>
                                <m:rPr>
                                  <m:brk m:alnAt="7"/>
                                </m:rPr>
                                <a:rPr lang="en-US" sz="2600" b="0" i="1" smtClean="0">
                                  <a:solidFill>
                                    <a:srgbClr val="FF0000"/>
                                  </a:solidFill>
                                  <a:latin typeface="Cambria Math" panose="02040503050406030204" pitchFamily="18" charset="0"/>
                                </a:rPr>
                                <m:t>4</m:t>
                              </m:r>
                            </m:e>
                            <m:e>
                              <m:r>
                                <a:rPr lang="en-US" sz="2600" b="0" i="1" smtClean="0">
                                  <a:solidFill>
                                    <a:srgbClr val="FF0000"/>
                                  </a:solidFill>
                                  <a:latin typeface="Cambria Math" panose="02040503050406030204" pitchFamily="18" charset="0"/>
                                </a:rPr>
                                <m:t>0</m:t>
                              </m:r>
                            </m:e>
                          </m:mr>
                          <m:mr>
                            <m:e>
                              <m:r>
                                <a:rPr lang="en-US" sz="2600" b="0" i="1" smtClean="0">
                                  <a:solidFill>
                                    <a:srgbClr val="FF0000"/>
                                  </a:solidFill>
                                  <a:latin typeface="Cambria Math" panose="02040503050406030204" pitchFamily="18" charset="0"/>
                                </a:rPr>
                                <m:t>0</m:t>
                              </m:r>
                            </m:e>
                            <m:e>
                              <m:r>
                                <a:rPr lang="en-US" sz="2600" b="0" i="1" smtClean="0">
                                  <a:solidFill>
                                    <a:srgbClr val="FF0000"/>
                                  </a:solidFill>
                                  <a:latin typeface="Cambria Math" panose="02040503050406030204" pitchFamily="18" charset="0"/>
                                </a:rPr>
                                <m:t>−2</m:t>
                              </m:r>
                            </m:e>
                          </m:mr>
                        </m:m>
                      </m:e>
                    </m:d>
                  </m:oMath>
                </a14:m>
                <a:r>
                  <a:rPr lang="en-US" sz="2600" dirty="0">
                    <a:solidFill>
                      <a:srgbClr val="FF0000"/>
                    </a:solidFill>
                  </a:rPr>
                  <a:t> </a:t>
                </a:r>
                <a:r>
                  <a:rPr lang="en-US" sz="2600" dirty="0"/>
                  <a:t> </a:t>
                </a:r>
              </a:p>
              <a:p>
                <a:pPr marL="0" indent="0">
                  <a:spcBef>
                    <a:spcPts val="0"/>
                  </a:spcBef>
                  <a:buNone/>
                </a:pPr>
                <a:r>
                  <a:rPr lang="en-US" sz="2600" dirty="0"/>
                  <a:t>	</a:t>
                </a:r>
              </a:p>
            </p:txBody>
          </p:sp>
        </mc:Choice>
        <mc:Fallback xmlns="">
          <p:sp>
            <p:nvSpPr>
              <p:cNvPr id="3" name="Content Placeholder 2">
                <a:extLst>
                  <a:ext uri="{FF2B5EF4-FFF2-40B4-BE49-F238E27FC236}">
                    <a16:creationId xmlns:a16="http://schemas.microsoft.com/office/drawing/2014/main" id="{96E795EB-565A-4454-B85B-1F501F5B5216}"/>
                  </a:ext>
                </a:extLst>
              </p:cNvPr>
              <p:cNvSpPr>
                <a:spLocks noGrp="1" noRot="1" noChangeAspect="1" noMove="1" noResize="1" noEditPoints="1" noAdjustHandles="1" noChangeArrowheads="1" noChangeShapeType="1" noTextEdit="1"/>
              </p:cNvSpPr>
              <p:nvPr>
                <p:ph idx="1"/>
              </p:nvPr>
            </p:nvSpPr>
            <p:spPr>
              <a:xfrm>
                <a:off x="838200" y="452062"/>
                <a:ext cx="10515600" cy="6269413"/>
              </a:xfrm>
              <a:blipFill>
                <a:blip r:embed="rId2"/>
                <a:stretch>
                  <a:fillRect l="-928" t="-9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A50802D-103A-4B96-9667-5CD314A67248}"/>
              </a:ext>
            </a:extLst>
          </p:cNvPr>
          <p:cNvSpPr>
            <a:spLocks noGrp="1"/>
          </p:cNvSpPr>
          <p:nvPr>
            <p:ph type="sldNum" sz="quarter" idx="12"/>
          </p:nvPr>
        </p:nvSpPr>
        <p:spPr/>
        <p:txBody>
          <a:bodyPr/>
          <a:lstStyle/>
          <a:p>
            <a:fld id="{6ACB61F5-5B20-4404-A1F0-7AE4ED8B0066}" type="slidenum">
              <a:rPr lang="en-US" smtClean="0"/>
              <a:t>11</a:t>
            </a:fld>
            <a:endParaRPr lang="en-US"/>
          </a:p>
        </p:txBody>
      </p:sp>
      <p:sp>
        <p:nvSpPr>
          <p:cNvPr id="2" name="Rectangle 1">
            <a:extLst>
              <a:ext uri="{FF2B5EF4-FFF2-40B4-BE49-F238E27FC236}">
                <a16:creationId xmlns:a16="http://schemas.microsoft.com/office/drawing/2014/main" id="{2A5B996C-4EED-4440-B58E-68D14A0319DE}"/>
              </a:ext>
            </a:extLst>
          </p:cNvPr>
          <p:cNvSpPr/>
          <p:nvPr/>
        </p:nvSpPr>
        <p:spPr>
          <a:xfrm>
            <a:off x="2611120" y="3429000"/>
            <a:ext cx="345440" cy="675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2BE4C4-7317-4371-BC74-8DB1CA1571B9}"/>
              </a:ext>
            </a:extLst>
          </p:cNvPr>
          <p:cNvSpPr/>
          <p:nvPr/>
        </p:nvSpPr>
        <p:spPr>
          <a:xfrm>
            <a:off x="3108959" y="3429000"/>
            <a:ext cx="482539" cy="675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3268F73-2A35-4397-ABA9-2FF7482BDDD5}"/>
              </a:ext>
            </a:extLst>
          </p:cNvPr>
          <p:cNvCxnSpPr/>
          <p:nvPr/>
        </p:nvCxnSpPr>
        <p:spPr>
          <a:xfrm flipH="1">
            <a:off x="2743200" y="2941504"/>
            <a:ext cx="848298" cy="4874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BE1065-54D0-4065-B735-05EA7375E3B6}"/>
              </a:ext>
            </a:extLst>
          </p:cNvPr>
          <p:cNvCxnSpPr>
            <a:cxnSpLocks/>
          </p:cNvCxnSpPr>
          <p:nvPr/>
        </p:nvCxnSpPr>
        <p:spPr>
          <a:xfrm flipH="1">
            <a:off x="3591498" y="2851533"/>
            <a:ext cx="3512086" cy="5774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12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D05BEB-CDE8-41EE-A134-375683DE144F}"/>
                  </a:ext>
                </a:extLst>
              </p:cNvPr>
              <p:cNvSpPr>
                <a:spLocks noGrp="1"/>
              </p:cNvSpPr>
              <p:nvPr>
                <p:ph idx="1"/>
              </p:nvPr>
            </p:nvSpPr>
            <p:spPr>
              <a:xfrm>
                <a:off x="838200" y="472610"/>
                <a:ext cx="10515600" cy="5704353"/>
              </a:xfrm>
            </p:spPr>
            <p:txBody>
              <a:bodyPr/>
              <a:lstStyle/>
              <a:p>
                <a:pPr marL="0" indent="0">
                  <a:buNone/>
                </a:pPr>
                <a:r>
                  <a:rPr lang="en-US" sz="2400" b="1" dirty="0" err="1"/>
                  <a:t>Contoh</a:t>
                </a:r>
                <a:r>
                  <a:rPr lang="en-US" sz="2400" b="1" dirty="0"/>
                  <a:t> 8</a:t>
                </a:r>
                <a:r>
                  <a:rPr lang="en-US" sz="2400" dirty="0"/>
                  <a:t>: Tentukan </a:t>
                </a:r>
                <a:r>
                  <a:rPr lang="en-US" sz="2400" dirty="0" err="1"/>
                  <a:t>matriks</a:t>
                </a:r>
                <a:r>
                  <a:rPr lang="en-US" sz="2400" dirty="0"/>
                  <a:t> P yang </a:t>
                </a:r>
                <a:r>
                  <a:rPr lang="en-US" sz="2400" dirty="0" err="1"/>
                  <a:t>mendiagonalisasi</a:t>
                </a:r>
                <a:r>
                  <a:rPr lang="en-US" sz="2400" dirty="0"/>
                  <a:t> A = </a:t>
                </a:r>
                <a14:m>
                  <m:oMath xmlns:m="http://schemas.openxmlformats.org/officeDocument/2006/math">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0</m:t>
                              </m:r>
                            </m:e>
                            <m:e>
                              <m:r>
                                <a:rPr lang="en-US" sz="2400" i="1">
                                  <a:latin typeface="Cambria Math" panose="02040503050406030204" pitchFamily="18" charset="0"/>
                                </a:rPr>
                                <m:t>0</m:t>
                              </m:r>
                            </m:e>
                            <m:e>
                              <m:r>
                                <a:rPr lang="en-US" sz="2400" b="0" i="1" smtClean="0">
                                  <a:latin typeface="Cambria Math" panose="02040503050406030204" pitchFamily="18" charset="0"/>
                                </a:rPr>
                                <m:t>−2</m:t>
                              </m:r>
                            </m:e>
                          </m:mr>
                          <m:mr>
                            <m:e>
                              <m:r>
                                <a:rPr lang="en-US" sz="2400" i="1">
                                  <a:latin typeface="Cambria Math" panose="02040503050406030204" pitchFamily="18" charset="0"/>
                                </a:rPr>
                                <m:t>1</m:t>
                              </m:r>
                            </m:e>
                            <m:e>
                              <m:r>
                                <a:rPr lang="en-US" sz="2400" i="1">
                                  <a:latin typeface="Cambria Math" panose="02040503050406030204" pitchFamily="18" charset="0"/>
                                </a:rPr>
                                <m:t>2</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0</m:t>
                              </m:r>
                            </m:e>
                            <m:e>
                              <m:r>
                                <a:rPr lang="en-US" sz="2400" b="0" i="1" smtClean="0">
                                  <a:latin typeface="Cambria Math" panose="02040503050406030204" pitchFamily="18" charset="0"/>
                                </a:rPr>
                                <m:t>3</m:t>
                              </m:r>
                            </m:e>
                          </m:mr>
                        </m:m>
                      </m:e>
                    </m:d>
                  </m:oMath>
                </a14:m>
                <a:r>
                  <a:rPr lang="en-US" sz="2400" dirty="0"/>
                  <a:t> </a:t>
                </a:r>
              </a:p>
              <a:p>
                <a:pPr marL="0" indent="0">
                  <a:buNone/>
                </a:pPr>
                <a:r>
                  <a:rPr lang="en-US" sz="2400" u="sng" dirty="0" err="1"/>
                  <a:t>Jawaban</a:t>
                </a:r>
                <a:r>
                  <a:rPr lang="en-US" sz="2400" dirty="0"/>
                  <a:t>: </a:t>
                </a:r>
              </a:p>
              <a:p>
                <a:pPr marL="0" indent="0">
                  <a:buNone/>
                </a:pPr>
                <a:r>
                  <a:rPr lang="en-US" dirty="0"/>
                  <a:t> </a:t>
                </a:r>
                <a:r>
                  <a:rPr lang="en-US" sz="2400" dirty="0"/>
                  <a:t>Persamaan </a:t>
                </a:r>
                <a:r>
                  <a:rPr lang="en-US" sz="2400" dirty="0" err="1"/>
                  <a:t>karakteristik</a:t>
                </a:r>
                <a:r>
                  <a:rPr lang="en-US" sz="2400" dirty="0"/>
                  <a:t> </a:t>
                </a:r>
                <a:r>
                  <a:rPr lang="en-US" sz="2400" dirty="0" err="1"/>
                  <a:t>matriks</a:t>
                </a:r>
                <a:r>
                  <a:rPr lang="en-US" sz="2400" dirty="0"/>
                  <a:t> A </a:t>
                </a:r>
                <a:r>
                  <a:rPr lang="en-US" sz="2400" dirty="0" err="1"/>
                  <a:t>adalah</a:t>
                </a:r>
                <a:endParaRPr lang="en-US" sz="2400" dirty="0"/>
              </a:p>
              <a:p>
                <a:pPr marL="0" indent="0">
                  <a:buNone/>
                </a:pPr>
                <a:r>
                  <a:rPr lang="en-US" sz="2400" dirty="0"/>
                  <a:t>		</a:t>
                </a:r>
                <a:r>
                  <a:rPr lang="en-US" sz="2400" dirty="0">
                    <a:sym typeface="Symbol" panose="05050102010706020507" pitchFamily="18" charset="2"/>
                  </a:rPr>
                  <a:t>( – 1)( – 2)</a:t>
                </a:r>
                <a:r>
                  <a:rPr lang="en-US" sz="2400" baseline="30000" dirty="0">
                    <a:sym typeface="Symbol" panose="05050102010706020507" pitchFamily="18" charset="2"/>
                  </a:rPr>
                  <a:t>2</a:t>
                </a:r>
                <a:r>
                  <a:rPr lang="en-US" sz="2400" dirty="0">
                    <a:sym typeface="Symbol" panose="05050102010706020507" pitchFamily="18" charset="2"/>
                  </a:rPr>
                  <a:t> = 0       </a:t>
                </a:r>
                <a:r>
                  <a:rPr lang="en-US" sz="2400" baseline="-25000" dirty="0">
                    <a:sym typeface="Symbol" panose="05050102010706020507" pitchFamily="18" charset="2"/>
                  </a:rPr>
                  <a:t>1</a:t>
                </a:r>
                <a:r>
                  <a:rPr lang="en-US" sz="2400" dirty="0">
                    <a:sym typeface="Symbol" panose="05050102010706020507" pitchFamily="18" charset="2"/>
                  </a:rPr>
                  <a:t> = 1 dan </a:t>
                </a:r>
                <a:r>
                  <a:rPr lang="en-US" sz="2400" baseline="-25000" dirty="0">
                    <a:sym typeface="Symbol" panose="05050102010706020507" pitchFamily="18" charset="2"/>
                  </a:rPr>
                  <a:t>2</a:t>
                </a:r>
                <a:r>
                  <a:rPr lang="en-US" sz="2400" dirty="0">
                    <a:sym typeface="Symbol" panose="05050102010706020507" pitchFamily="18" charset="2"/>
                  </a:rPr>
                  <a:t> = 2 </a:t>
                </a:r>
              </a:p>
              <a:p>
                <a:pPr marL="0" indent="0">
                  <a:buNone/>
                </a:pPr>
                <a:r>
                  <a:rPr lang="en-US" sz="2400" dirty="0" err="1">
                    <a:sym typeface="Symbol" panose="05050102010706020507" pitchFamily="18" charset="2"/>
                  </a:rPr>
                  <a:t>Untuk</a:t>
                </a:r>
                <a:r>
                  <a:rPr lang="en-US" sz="2400" dirty="0">
                    <a:sym typeface="Symbol" panose="05050102010706020507" pitchFamily="18" charset="2"/>
                  </a:rPr>
                  <a:t>  = 2  E(2) = { </a:t>
                </a:r>
                <a:r>
                  <a:rPr lang="en-US" sz="2400" b="1" dirty="0">
                    <a:sym typeface="Symbol" panose="05050102010706020507" pitchFamily="18" charset="2"/>
                  </a:rPr>
                  <a:t>x</a:t>
                </a:r>
                <a:r>
                  <a:rPr lang="en-US" sz="2400" dirty="0">
                    <a:sym typeface="Symbol" panose="05050102010706020507" pitchFamily="18" charset="2"/>
                  </a:rPr>
                  <a:t> = </a:t>
                </a:r>
                <a:r>
                  <a:rPr lang="en-US" sz="2400" i="1" dirty="0">
                    <a:sym typeface="Symbol" panose="05050102010706020507" pitchFamily="18" charset="2"/>
                  </a:rPr>
                  <a:t>r</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mr>
                          <m:mr>
                            <m:e>
                              <m:r>
                                <a:rPr lang="en-US" sz="2400" i="1">
                                  <a:latin typeface="Cambria Math" panose="02040503050406030204" pitchFamily="18" charset="0"/>
                                </a:rPr>
                                <m:t>1</m:t>
                              </m:r>
                            </m:e>
                          </m:mr>
                        </m:m>
                      </m:e>
                    </m:d>
                  </m:oMath>
                </a14:m>
                <a:r>
                  <a:rPr lang="en-US" sz="2400" dirty="0"/>
                  <a:t> + </a:t>
                </a:r>
                <a:r>
                  <a:rPr lang="en-US" sz="2400" i="1" dirty="0"/>
                  <a:t>s</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0</m:t>
                              </m:r>
                            </m:e>
                          </m:mr>
                          <m:mr>
                            <m:e>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mr>
                        </m:m>
                      </m:e>
                    </m:d>
                  </m:oMath>
                </a14:m>
                <a:r>
                  <a:rPr lang="en-US" sz="2400" dirty="0"/>
                  <a:t>, </a:t>
                </a:r>
                <a:r>
                  <a:rPr lang="en-US" sz="2400" i="1" dirty="0"/>
                  <a:t>r</a:t>
                </a:r>
                <a:r>
                  <a:rPr lang="en-US" sz="2400" dirty="0"/>
                  <a:t> dan </a:t>
                </a:r>
                <a:r>
                  <a:rPr lang="en-US" sz="2400" i="1" dirty="0">
                    <a:sym typeface="Symbol" panose="05050102010706020507" pitchFamily="18" charset="2"/>
                  </a:rPr>
                  <a:t>s</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p>
              <a:p>
                <a:pPr marL="0" indent="0">
                  <a:buNone/>
                </a:pPr>
                <a:r>
                  <a:rPr lang="en-US" sz="2400" dirty="0">
                    <a:sym typeface="Symbol" panose="05050102010706020507" pitchFamily="18" charset="2"/>
                  </a:rPr>
                  <a:t>Untuk  = 1 E(1) = { </a:t>
                </a:r>
                <a:r>
                  <a:rPr lang="en-US" sz="2400" b="1" dirty="0">
                    <a:sym typeface="Symbol" panose="05050102010706020507" pitchFamily="18" charset="2"/>
                  </a:rPr>
                  <a:t>x</a:t>
                </a:r>
                <a:r>
                  <a:rPr lang="en-US" sz="2400" dirty="0">
                    <a:sym typeface="Symbol" panose="05050102010706020507" pitchFamily="18" charset="2"/>
                  </a:rPr>
                  <a:t> = </a:t>
                </a:r>
                <a:r>
                  <a:rPr lang="en-US" sz="2400" i="1" dirty="0">
                    <a:sym typeface="Symbol" panose="05050102010706020507" pitchFamily="18" charset="2"/>
                  </a:rPr>
                  <a:t>t</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2</m:t>
                              </m:r>
                            </m:e>
                          </m:mr>
                          <m:mr>
                            <m:e>
                              <m:r>
                                <a:rPr lang="en-US" sz="2400" b="0" i="1" smtClean="0">
                                  <a:latin typeface="Cambria Math" panose="02040503050406030204" pitchFamily="18" charset="0"/>
                                </a:rPr>
                                <m:t>1</m:t>
                              </m:r>
                            </m:e>
                          </m:mr>
                          <m:mr>
                            <m:e>
                              <m:r>
                                <a:rPr lang="en-US" sz="2400" i="1">
                                  <a:latin typeface="Cambria Math" panose="02040503050406030204" pitchFamily="18" charset="0"/>
                                </a:rPr>
                                <m:t>1</m:t>
                              </m:r>
                            </m:e>
                          </m:mr>
                        </m:m>
                      </m:e>
                    </m:d>
                  </m:oMath>
                </a14:m>
                <a:r>
                  <a:rPr lang="en-US" sz="2400" dirty="0"/>
                  <a:t>, </a:t>
                </a:r>
                <a:r>
                  <a:rPr lang="en-US" sz="2400" i="1" dirty="0">
                    <a:sym typeface="Symbol" panose="05050102010706020507" pitchFamily="18" charset="2"/>
                  </a:rPr>
                  <a:t>t</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endParaRPr lang="en-US" sz="2400" dirty="0">
                  <a:sym typeface="Symbol" panose="05050102010706020507" pitchFamily="18" charset="2"/>
                </a:endParaRPr>
              </a:p>
              <a:p>
                <a:pPr marL="0" indent="0">
                  <a:buNone/>
                </a:pPr>
                <a:r>
                  <a:rPr lang="en-US" sz="2400" dirty="0" err="1"/>
                  <a:t>Maka</a:t>
                </a:r>
                <a:r>
                  <a:rPr lang="en-US" sz="2400" dirty="0"/>
                  <a:t> </a:t>
                </a:r>
                <a:r>
                  <a:rPr lang="en-US" sz="2400" i="1" dirty="0"/>
                  <a:t>P</a:t>
                </a:r>
                <a:r>
                  <a:rPr lang="en-US" sz="2400" dirty="0"/>
                  <a:t> = </a:t>
                </a:r>
                <a14:m>
                  <m:oMath xmlns:m="http://schemas.openxmlformats.org/officeDocument/2006/math">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i="1">
                                  <a:latin typeface="Cambria Math" panose="02040503050406030204" pitchFamily="18" charset="0"/>
                                </a:rPr>
                                <m:t>0</m:t>
                              </m:r>
                            </m:e>
                            <m:e>
                              <m:r>
                                <a:rPr lang="en-US" sz="2400" i="1">
                                  <a:latin typeface="Cambria Math" panose="02040503050406030204" pitchFamily="18" charset="0"/>
                                </a:rPr>
                                <m:t>−2</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1</m:t>
                              </m:r>
                            </m:e>
                            <m:e>
                              <m:r>
                                <a:rPr lang="en-US" sz="2400" i="1">
                                  <a:latin typeface="Cambria Math" panose="02040503050406030204" pitchFamily="18" charset="0"/>
                                </a:rPr>
                                <m:t>1</m:t>
                              </m:r>
                            </m:e>
                          </m:mr>
                          <m:mr>
                            <m:e>
                              <m:r>
                                <a:rPr lang="en-US" sz="2400" i="1">
                                  <a:latin typeface="Cambria Math" panose="02040503050406030204" pitchFamily="18" charset="0"/>
                                </a:rPr>
                                <m:t>1</m:t>
                              </m:r>
                            </m:e>
                            <m:e>
                              <m:r>
                                <a:rPr lang="en-US" sz="2400" i="1">
                                  <a:latin typeface="Cambria Math" panose="02040503050406030204" pitchFamily="18" charset="0"/>
                                </a:rPr>
                                <m:t>0</m:t>
                              </m:r>
                            </m:e>
                            <m:e>
                              <m:r>
                                <a:rPr lang="en-US" sz="2400" b="0" i="1" smtClean="0">
                                  <a:latin typeface="Cambria Math" panose="02040503050406030204" pitchFamily="18" charset="0"/>
                                </a:rPr>
                                <m:t>1</m:t>
                              </m:r>
                            </m:e>
                          </m:mr>
                        </m:m>
                      </m:e>
                    </m:d>
                  </m:oMath>
                </a14:m>
                <a:r>
                  <a:rPr lang="en-US" sz="2400" dirty="0"/>
                  <a:t> </a:t>
                </a:r>
                <a:r>
                  <a:rPr lang="en-US" sz="2400" dirty="0">
                    <a:sym typeface="Symbol" panose="05050102010706020507" pitchFamily="18" charset="2"/>
                  </a:rPr>
                  <a:t>  </a:t>
                </a:r>
                <a:r>
                  <a:rPr lang="en-US" sz="2400" i="1" dirty="0">
                    <a:latin typeface="Cambria Math" panose="02040503050406030204" pitchFamily="18" charset="0"/>
                    <a:ea typeface="Cambria Math" panose="02040503050406030204" pitchFamily="18" charset="0"/>
                    <a:sym typeface="Symbol" panose="05050102010706020507" pitchFamily="18" charset="2"/>
                  </a:rPr>
                  <a:t>P </a:t>
                </a:r>
                <a:r>
                  <a:rPr lang="en-US" sz="2400" baseline="30000" dirty="0">
                    <a:sym typeface="Symbol" panose="05050102010706020507" pitchFamily="18" charset="2"/>
                  </a:rPr>
                  <a:t>–1</a:t>
                </a:r>
                <a:r>
                  <a:rPr lang="en-US" sz="2400" dirty="0">
                    <a:sym typeface="Symbol" panose="05050102010706020507" pitchFamily="18" charset="2"/>
                  </a:rPr>
                  <a:t> = </a:t>
                </a:r>
                <a14:m>
                  <m:oMath xmlns:m="http://schemas.openxmlformats.org/officeDocument/2006/math">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i="1">
                                  <a:latin typeface="Cambria Math" panose="02040503050406030204" pitchFamily="18" charset="0"/>
                                </a:rPr>
                                <m:t>0</m:t>
                              </m:r>
                            </m:e>
                            <m:e>
                              <m:r>
                                <a:rPr lang="en-US" sz="2400" i="1">
                                  <a:latin typeface="Cambria Math" panose="02040503050406030204" pitchFamily="18" charset="0"/>
                                </a:rPr>
                                <m:t>2</m:t>
                              </m:r>
                            </m:e>
                          </m:mr>
                          <m:mr>
                            <m:e>
                              <m:r>
                                <a:rPr lang="en-US" sz="2400" b="0" i="1" smtClean="0">
                                  <a:latin typeface="Cambria Math" panose="02040503050406030204" pitchFamily="18" charset="0"/>
                                </a:rPr>
                                <m:t>1</m:t>
                              </m:r>
                            </m:e>
                            <m:e>
                              <m:r>
                                <a:rPr lang="en-US" sz="2400" i="1">
                                  <a:latin typeface="Cambria Math" panose="02040503050406030204" pitchFamily="18" charset="0"/>
                                </a:rPr>
                                <m:t>1</m:t>
                              </m:r>
                            </m:e>
                            <m:e>
                              <m:r>
                                <a:rPr lang="en-US" sz="2400" i="1">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m:t>
                              </m:r>
                              <m:r>
                                <a:rPr lang="en-US" sz="2400" i="1">
                                  <a:latin typeface="Cambria Math" panose="02040503050406030204" pitchFamily="18" charset="0"/>
                                </a:rPr>
                                <m:t>1</m:t>
                              </m:r>
                            </m:e>
                          </m:mr>
                        </m:m>
                      </m:e>
                    </m:d>
                  </m:oMath>
                </a14:m>
                <a:endParaRPr lang="en-US" sz="2400" dirty="0"/>
              </a:p>
            </p:txBody>
          </p:sp>
        </mc:Choice>
        <mc:Fallback xmlns="">
          <p:sp>
            <p:nvSpPr>
              <p:cNvPr id="3" name="Content Placeholder 2">
                <a:extLst>
                  <a:ext uri="{FF2B5EF4-FFF2-40B4-BE49-F238E27FC236}">
                    <a16:creationId xmlns:a16="http://schemas.microsoft.com/office/drawing/2014/main" id="{ACD05BEB-CDE8-41EE-A134-375683DE144F}"/>
                  </a:ext>
                </a:extLst>
              </p:cNvPr>
              <p:cNvSpPr>
                <a:spLocks noGrp="1" noRot="1" noChangeAspect="1" noMove="1" noResize="1" noEditPoints="1" noAdjustHandles="1" noChangeArrowheads="1" noChangeShapeType="1" noTextEdit="1"/>
              </p:cNvSpPr>
              <p:nvPr>
                <p:ph idx="1"/>
              </p:nvPr>
            </p:nvSpPr>
            <p:spPr>
              <a:xfrm>
                <a:off x="838200" y="472610"/>
                <a:ext cx="10515600" cy="5704353"/>
              </a:xfrm>
              <a:blipFill>
                <a:blip r:embed="rId2"/>
                <a:stretch>
                  <a:fillRect l="-9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77F17FD-8EAC-4046-A829-73D93C691BDB}"/>
              </a:ext>
            </a:extLst>
          </p:cNvPr>
          <p:cNvSpPr>
            <a:spLocks noGrp="1"/>
          </p:cNvSpPr>
          <p:nvPr>
            <p:ph type="sldNum" sz="quarter" idx="12"/>
          </p:nvPr>
        </p:nvSpPr>
        <p:spPr/>
        <p:txBody>
          <a:bodyPr/>
          <a:lstStyle/>
          <a:p>
            <a:fld id="{6ACB61F5-5B20-4404-A1F0-7AE4ED8B0066}" type="slidenum">
              <a:rPr lang="en-US" smtClean="0"/>
              <a:t>12</a:t>
            </a:fld>
            <a:endParaRPr lang="en-US"/>
          </a:p>
        </p:txBody>
      </p:sp>
    </p:spTree>
    <p:extLst>
      <p:ext uri="{BB962C8B-B14F-4D97-AF65-F5344CB8AC3E}">
        <p14:creationId xmlns:p14="http://schemas.microsoft.com/office/powerpoint/2010/main" val="219813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A37A09-7FE2-4048-A672-381D8E991682}"/>
                  </a:ext>
                </a:extLst>
              </p:cNvPr>
              <p:cNvSpPr>
                <a:spLocks noGrp="1"/>
              </p:cNvSpPr>
              <p:nvPr>
                <p:ph idx="1"/>
              </p:nvPr>
            </p:nvSpPr>
            <p:spPr>
              <a:xfrm>
                <a:off x="838200" y="801384"/>
                <a:ext cx="10515600" cy="5375579"/>
              </a:xfrm>
            </p:spPr>
            <p:txBody>
              <a:bodyPr/>
              <a:lstStyle/>
              <a:p>
                <a:pPr marL="0" indent="0">
                  <a:spcBef>
                    <a:spcPts val="600"/>
                  </a:spcBef>
                  <a:buNone/>
                </a:pPr>
                <a:r>
                  <a:rPr lang="en-US" dirty="0"/>
                  <a:t>   </a:t>
                </a:r>
                <a:r>
                  <a:rPr lang="en-US" dirty="0" err="1"/>
                  <a:t>Untuk</a:t>
                </a:r>
                <a:r>
                  <a:rPr lang="en-US" dirty="0"/>
                  <a:t> </a:t>
                </a:r>
                <a:r>
                  <a:rPr lang="en-US" dirty="0" err="1"/>
                  <a:t>memastikan</a:t>
                </a:r>
                <a:r>
                  <a:rPr lang="en-US" dirty="0"/>
                  <a:t> </a:t>
                </a:r>
                <a:r>
                  <a:rPr lang="en-US" dirty="0" err="1"/>
                  <a:t>bahwa</a:t>
                </a:r>
                <a:r>
                  <a:rPr lang="en-US" dirty="0"/>
                  <a:t> P </a:t>
                </a:r>
                <a:r>
                  <a:rPr lang="en-US" dirty="0" err="1"/>
                  <a:t>mendiagonalisasi</a:t>
                </a:r>
                <a:r>
                  <a:rPr lang="en-US" dirty="0"/>
                  <a:t> A, </a:t>
                </a:r>
                <a:r>
                  <a:rPr lang="en-US" dirty="0" err="1"/>
                  <a:t>periksa</a:t>
                </a:r>
                <a:r>
                  <a:rPr lang="en-US" dirty="0"/>
                  <a:t> </a:t>
                </a:r>
                <a:r>
                  <a:rPr lang="en-US" dirty="0" err="1"/>
                  <a:t>bahwa</a:t>
                </a:r>
                <a:r>
                  <a:rPr lang="en-US" dirty="0"/>
                  <a:t> </a:t>
                </a:r>
              </a:p>
              <a:p>
                <a:pPr marL="0" indent="0">
                  <a:spcBef>
                    <a:spcPts val="1800"/>
                  </a:spcBef>
                  <a:buNone/>
                </a:pPr>
                <a:r>
                  <a:rPr lang="en-US" dirty="0"/>
                  <a:t>	</a:t>
                </a:r>
                <a:r>
                  <a:rPr lang="en-US" dirty="0">
                    <a:sym typeface="Symbol" panose="05050102010706020507" pitchFamily="18" charset="2"/>
                  </a:rPr>
                  <a:t> D = P</a:t>
                </a:r>
                <a:r>
                  <a:rPr lang="en-US" baseline="30000" dirty="0"/>
                  <a:t>–1</a:t>
                </a:r>
                <a:r>
                  <a:rPr lang="en-US" dirty="0">
                    <a:sym typeface="Symbol" panose="05050102010706020507" pitchFamily="18" charset="2"/>
                  </a:rPr>
                  <a:t>AP </a:t>
                </a:r>
              </a:p>
              <a:p>
                <a:pPr marL="0" indent="0">
                  <a:spcBef>
                    <a:spcPts val="1800"/>
                  </a:spcBef>
                  <a:buNone/>
                </a:pPr>
                <a:r>
                  <a:rPr lang="en-US" dirty="0">
                    <a:sym typeface="Symbol" panose="05050102010706020507" pitchFamily="18" charset="2"/>
                  </a:rPr>
                  <a:t>	     = </a:t>
                </a:r>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3</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a14:m>
                <a:r>
                  <a:rPr lang="en-US" dirty="0"/>
                  <a:t> </a:t>
                </a:r>
              </a:p>
              <a:p>
                <a:pPr marL="0" indent="0">
                  <a:spcBef>
                    <a:spcPts val="1800"/>
                  </a:spcBef>
                  <a:buNone/>
                </a:pPr>
                <a:endParaRPr lang="en-US" dirty="0"/>
              </a:p>
              <a:p>
                <a:pPr marL="0" indent="0">
                  <a:spcBef>
                    <a:spcPts val="1800"/>
                  </a:spcBef>
                  <a:buNone/>
                </a:pPr>
                <a:r>
                  <a:rPr lang="en-US" dirty="0"/>
                  <a:t>	    =  </a:t>
                </a:r>
                <a14:m>
                  <m:oMath xmlns:m="http://schemas.openxmlformats.org/officeDocument/2006/math">
                    <m:d>
                      <m:dPr>
                        <m:begChr m:val="["/>
                        <m:endChr m:val="]"/>
                        <m:ctrlPr>
                          <a:rPr lang="en-US" i="1" smtClean="0">
                            <a:solidFill>
                              <a:srgbClr val="FF0000"/>
                            </a:solidFill>
                            <a:latin typeface="Cambria Math" panose="02040503050406030204" pitchFamily="18" charset="0"/>
                          </a:rPr>
                        </m:ctrlPr>
                      </m:dPr>
                      <m:e>
                        <m:m>
                          <m:mPr>
                            <m:mcs>
                              <m:mc>
                                <m:mcPr>
                                  <m:count m:val="3"/>
                                  <m:mcJc m:val="center"/>
                                </m:mcPr>
                              </m:mc>
                            </m:mcs>
                            <m:ctrlPr>
                              <a:rPr lang="en-US" i="1">
                                <a:solidFill>
                                  <a:srgbClr val="FF0000"/>
                                </a:solidFill>
                                <a:latin typeface="Cambria Math" panose="02040503050406030204" pitchFamily="18" charset="0"/>
                              </a:rPr>
                            </m:ctrlPr>
                          </m:mPr>
                          <m:mr>
                            <m:e>
                              <m:r>
                                <m:rPr>
                                  <m:brk m:alnAt="7"/>
                                </m:rPr>
                                <a:rPr lang="en-US" b="0" i="1" smtClean="0">
                                  <a:solidFill>
                                    <a:srgbClr val="FF0000"/>
                                  </a:solidFill>
                                  <a:latin typeface="Cambria Math" panose="02040503050406030204" pitchFamily="18" charset="0"/>
                                </a:rPr>
                                <m:t>2</m:t>
                              </m:r>
                            </m:e>
                            <m:e>
                              <m:r>
                                <a:rPr lang="en-US" i="1">
                                  <a:solidFill>
                                    <a:srgbClr val="FF0000"/>
                                  </a:solidFill>
                                  <a:latin typeface="Cambria Math" panose="02040503050406030204" pitchFamily="18" charset="0"/>
                                </a:rPr>
                                <m:t>0</m:t>
                              </m:r>
                            </m:e>
                            <m:e>
                              <m:r>
                                <a:rPr lang="en-US" b="0" i="1" smtClean="0">
                                  <a:solidFill>
                                    <a:srgbClr val="FF0000"/>
                                  </a:solidFill>
                                  <a:latin typeface="Cambria Math" panose="02040503050406030204" pitchFamily="18" charset="0"/>
                                </a:rPr>
                                <m:t>0</m:t>
                              </m:r>
                            </m:e>
                          </m:mr>
                          <m:mr>
                            <m:e>
                              <m:r>
                                <a:rPr lang="en-US" i="1">
                                  <a:solidFill>
                                    <a:srgbClr val="FF0000"/>
                                  </a:solidFill>
                                  <a:latin typeface="Cambria Math" panose="02040503050406030204" pitchFamily="18" charset="0"/>
                                </a:rPr>
                                <m:t>0</m:t>
                              </m:r>
                            </m:e>
                            <m:e>
                              <m:r>
                                <a:rPr lang="en-US" b="0" i="1" smtClean="0">
                                  <a:solidFill>
                                    <a:srgbClr val="FF0000"/>
                                  </a:solidFill>
                                  <a:latin typeface="Cambria Math" panose="02040503050406030204" pitchFamily="18" charset="0"/>
                                </a:rPr>
                                <m:t>2</m:t>
                              </m:r>
                            </m:e>
                            <m:e>
                              <m:r>
                                <a:rPr lang="en-US" b="0" i="1" smtClean="0">
                                  <a:solidFill>
                                    <a:srgbClr val="FF0000"/>
                                  </a:solidFill>
                                  <a:latin typeface="Cambria Math" panose="02040503050406030204" pitchFamily="18" charset="0"/>
                                </a:rPr>
                                <m:t>0</m:t>
                              </m:r>
                            </m:e>
                          </m:mr>
                          <m:mr>
                            <m:e>
                              <m:r>
                                <a:rPr lang="en-US" b="0" i="1" smtClean="0">
                                  <a:solidFill>
                                    <a:srgbClr val="FF0000"/>
                                  </a:solidFill>
                                  <a:latin typeface="Cambria Math" panose="02040503050406030204" pitchFamily="18" charset="0"/>
                                </a:rPr>
                                <m:t>0</m:t>
                              </m:r>
                            </m:e>
                            <m:e>
                              <m:r>
                                <a:rPr lang="en-US" i="1">
                                  <a:solidFill>
                                    <a:srgbClr val="FF0000"/>
                                  </a:solidFill>
                                  <a:latin typeface="Cambria Math" panose="02040503050406030204" pitchFamily="18" charset="0"/>
                                </a:rPr>
                                <m:t>0</m:t>
                              </m:r>
                            </m:e>
                            <m:e>
                              <m:r>
                                <a:rPr lang="en-US" i="1">
                                  <a:solidFill>
                                    <a:srgbClr val="FF0000"/>
                                  </a:solidFill>
                                  <a:latin typeface="Cambria Math" panose="02040503050406030204" pitchFamily="18" charset="0"/>
                                </a:rPr>
                                <m:t>1</m:t>
                              </m:r>
                            </m:e>
                          </m:mr>
                        </m:m>
                      </m:e>
                    </m:d>
                  </m:oMath>
                </a14:m>
                <a:endParaRPr lang="en-US" dirty="0"/>
              </a:p>
              <a:p>
                <a:pPr marL="0" indent="0">
                  <a:spcBef>
                    <a:spcPts val="1800"/>
                  </a:spcBef>
                  <a:buNone/>
                </a:pPr>
                <a:r>
                  <a:rPr lang="en-US" dirty="0" err="1"/>
                  <a:t>adalah</a:t>
                </a:r>
                <a:r>
                  <a:rPr lang="en-US" dirty="0"/>
                  <a:t> </a:t>
                </a:r>
                <a:r>
                  <a:rPr lang="en-US" dirty="0" err="1"/>
                  <a:t>matriks</a:t>
                </a:r>
                <a:r>
                  <a:rPr lang="en-US" dirty="0"/>
                  <a:t> diagonal.</a:t>
                </a:r>
              </a:p>
              <a:p>
                <a:pPr marL="0" indent="0">
                  <a:spcBef>
                    <a:spcPts val="1800"/>
                  </a:spcBef>
                  <a:buNone/>
                </a:pPr>
                <a:endParaRPr lang="en-US" dirty="0"/>
              </a:p>
              <a:p>
                <a:pPr marL="0" indent="0">
                  <a:spcBef>
                    <a:spcPts val="1800"/>
                  </a:spcBef>
                  <a:buNone/>
                </a:pPr>
                <a:endParaRPr lang="en-US" dirty="0">
                  <a:sym typeface="Symbol" panose="05050102010706020507" pitchFamily="18" charset="2"/>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9AA37A09-7FE2-4048-A672-381D8E991682}"/>
                  </a:ext>
                </a:extLst>
              </p:cNvPr>
              <p:cNvSpPr>
                <a:spLocks noGrp="1" noRot="1" noChangeAspect="1" noMove="1" noResize="1" noEditPoints="1" noAdjustHandles="1" noChangeArrowheads="1" noChangeShapeType="1" noTextEdit="1"/>
              </p:cNvSpPr>
              <p:nvPr>
                <p:ph idx="1"/>
              </p:nvPr>
            </p:nvSpPr>
            <p:spPr>
              <a:xfrm>
                <a:off x="838200" y="801384"/>
                <a:ext cx="10515600" cy="5375579"/>
              </a:xfrm>
              <a:blipFill>
                <a:blip r:embed="rId2"/>
                <a:stretch>
                  <a:fillRect l="-1217" t="-181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79BA354-C172-412F-8C00-663E1E610879}"/>
              </a:ext>
            </a:extLst>
          </p:cNvPr>
          <p:cNvSpPr>
            <a:spLocks noGrp="1"/>
          </p:cNvSpPr>
          <p:nvPr>
            <p:ph type="sldNum" sz="quarter" idx="12"/>
          </p:nvPr>
        </p:nvSpPr>
        <p:spPr/>
        <p:txBody>
          <a:bodyPr/>
          <a:lstStyle/>
          <a:p>
            <a:fld id="{6ACB61F5-5B20-4404-A1F0-7AE4ED8B0066}" type="slidenum">
              <a:rPr lang="en-US" smtClean="0"/>
              <a:t>13</a:t>
            </a:fld>
            <a:endParaRPr lang="en-US"/>
          </a:p>
        </p:txBody>
      </p:sp>
    </p:spTree>
    <p:extLst>
      <p:ext uri="{BB962C8B-B14F-4D97-AF65-F5344CB8AC3E}">
        <p14:creationId xmlns:p14="http://schemas.microsoft.com/office/powerpoint/2010/main" val="241756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E997A7-81CC-46A0-B892-109134043B01}"/>
                  </a:ext>
                </a:extLst>
              </p:cNvPr>
              <p:cNvSpPr>
                <a:spLocks noGrp="1"/>
              </p:cNvSpPr>
              <p:nvPr>
                <p:ph idx="1"/>
              </p:nvPr>
            </p:nvSpPr>
            <p:spPr>
              <a:xfrm>
                <a:off x="838200" y="565079"/>
                <a:ext cx="10515600" cy="5917914"/>
              </a:xfrm>
            </p:spPr>
            <p:txBody>
              <a:bodyPr>
                <a:normAutofit lnSpcReduction="10000"/>
              </a:bodyPr>
              <a:lstStyle/>
              <a:p>
                <a:pPr marL="0" indent="0">
                  <a:buNone/>
                </a:pPr>
                <a:r>
                  <a:rPr lang="en-US" sz="2400" b="1" dirty="0" err="1"/>
                  <a:t>Contoh</a:t>
                </a:r>
                <a:r>
                  <a:rPr lang="en-US" sz="2400" b="1" dirty="0"/>
                  <a:t> 9</a:t>
                </a:r>
                <a:r>
                  <a:rPr lang="en-US" sz="2400" dirty="0"/>
                  <a:t>: </a:t>
                </a:r>
                <a:r>
                  <a:rPr lang="en-US" sz="2400" dirty="0" err="1"/>
                  <a:t>Tentukan</a:t>
                </a:r>
                <a:r>
                  <a:rPr lang="en-US" sz="2400" dirty="0"/>
                  <a:t> </a:t>
                </a:r>
                <a:r>
                  <a:rPr lang="en-US" sz="2400" dirty="0" err="1"/>
                  <a:t>matriks</a:t>
                </a:r>
                <a:r>
                  <a:rPr lang="en-US" sz="2400" dirty="0"/>
                  <a:t> P yang </a:t>
                </a:r>
                <a:r>
                  <a:rPr lang="en-US" sz="2400" dirty="0" err="1"/>
                  <a:t>mendiagonalisasi</a:t>
                </a:r>
                <a:r>
                  <a:rPr lang="en-US" sz="2400" dirty="0"/>
                  <a:t> A = </a:t>
                </a:r>
                <a14:m>
                  <m:oMath xmlns:m="http://schemas.openxmlformats.org/officeDocument/2006/math">
                    <m:d>
                      <m:dPr>
                        <m:begChr m:val="["/>
                        <m:endChr m:val="]"/>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2</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5</m:t>
                              </m:r>
                            </m:e>
                            <m:e>
                              <m:r>
                                <a:rPr lang="en-US" sz="2400" b="0" i="1" smtClean="0">
                                  <a:latin typeface="Cambria Math" panose="02040503050406030204" pitchFamily="18" charset="0"/>
                                </a:rPr>
                                <m:t>2</m:t>
                              </m:r>
                            </m:e>
                          </m:mr>
                        </m:m>
                      </m:e>
                    </m:d>
                  </m:oMath>
                </a14:m>
                <a:r>
                  <a:rPr lang="en-US" sz="2400" dirty="0"/>
                  <a:t> </a:t>
                </a:r>
              </a:p>
              <a:p>
                <a:pPr marL="0" indent="0">
                  <a:buNone/>
                </a:pPr>
                <a:r>
                  <a:rPr lang="en-US" sz="2400" u="sng" dirty="0" err="1"/>
                  <a:t>Jawaban</a:t>
                </a:r>
                <a:r>
                  <a:rPr lang="en-US" sz="2400" dirty="0"/>
                  <a:t>:  </a:t>
                </a:r>
              </a:p>
              <a:p>
                <a:pPr marL="0" indent="0">
                  <a:buNone/>
                </a:pPr>
                <a:r>
                  <a:rPr lang="en-US" sz="2400" dirty="0" err="1"/>
                  <a:t>Persamaan</a:t>
                </a:r>
                <a:r>
                  <a:rPr lang="en-US" sz="2400" dirty="0"/>
                  <a:t> </a:t>
                </a:r>
                <a:r>
                  <a:rPr lang="en-US" sz="2400" dirty="0" err="1"/>
                  <a:t>karakteristik</a:t>
                </a:r>
                <a:r>
                  <a:rPr lang="en-US" sz="2400" dirty="0"/>
                  <a:t> </a:t>
                </a:r>
                <a:r>
                  <a:rPr lang="en-US" sz="2400" dirty="0" err="1"/>
                  <a:t>matriks</a:t>
                </a:r>
                <a:r>
                  <a:rPr lang="en-US" sz="2400" dirty="0"/>
                  <a:t> A </a:t>
                </a:r>
                <a:r>
                  <a:rPr lang="en-US" sz="2400" dirty="0" err="1"/>
                  <a:t>adalah</a:t>
                </a:r>
                <a:endParaRPr lang="en-US" sz="2400" dirty="0"/>
              </a:p>
              <a:p>
                <a:pPr marL="0" indent="0">
                  <a:buNone/>
                </a:pPr>
                <a:r>
                  <a:rPr lang="en-US" sz="2400" dirty="0"/>
                  <a:t>		</a:t>
                </a:r>
                <a:r>
                  <a:rPr lang="en-US" sz="2400" dirty="0">
                    <a:sym typeface="Symbol" panose="05050102010706020507" pitchFamily="18" charset="2"/>
                  </a:rPr>
                  <a:t>( – 1)( – 2)( – 2) = 0       </a:t>
                </a:r>
                <a:r>
                  <a:rPr lang="en-US" sz="2400" baseline="-25000" dirty="0">
                    <a:sym typeface="Symbol" panose="05050102010706020507" pitchFamily="18" charset="2"/>
                  </a:rPr>
                  <a:t>1</a:t>
                </a:r>
                <a:r>
                  <a:rPr lang="en-US" sz="2400" dirty="0">
                    <a:sym typeface="Symbol" panose="05050102010706020507" pitchFamily="18" charset="2"/>
                  </a:rPr>
                  <a:t> = 1 dan </a:t>
                </a:r>
                <a:r>
                  <a:rPr lang="en-US" sz="2400" baseline="-25000" dirty="0">
                    <a:sym typeface="Symbol" panose="05050102010706020507" pitchFamily="18" charset="2"/>
                  </a:rPr>
                  <a:t>2</a:t>
                </a:r>
                <a:r>
                  <a:rPr lang="en-US" sz="2400" dirty="0">
                    <a:sym typeface="Symbol" panose="05050102010706020507" pitchFamily="18" charset="2"/>
                  </a:rPr>
                  <a:t> = 2 </a:t>
                </a:r>
              </a:p>
              <a:p>
                <a:pPr marL="0" indent="0">
                  <a:buNone/>
                </a:pPr>
                <a:r>
                  <a:rPr lang="en-US" sz="2400" dirty="0" err="1">
                    <a:sym typeface="Symbol" panose="05050102010706020507" pitchFamily="18" charset="2"/>
                  </a:rPr>
                  <a:t>Untuk</a:t>
                </a:r>
                <a:r>
                  <a:rPr lang="en-US" sz="2400" dirty="0">
                    <a:sym typeface="Symbol" panose="05050102010706020507" pitchFamily="18" charset="2"/>
                  </a:rPr>
                  <a:t>  = 1  E(1) = { </a:t>
                </a:r>
                <a:r>
                  <a:rPr lang="en-US" sz="2400" b="1" dirty="0">
                    <a:sym typeface="Symbol" panose="05050102010706020507" pitchFamily="18" charset="2"/>
                  </a:rPr>
                  <a:t>x</a:t>
                </a:r>
                <a:r>
                  <a:rPr lang="en-US" sz="2400" dirty="0">
                    <a:sym typeface="Symbol" panose="05050102010706020507" pitchFamily="18" charset="2"/>
                  </a:rPr>
                  <a:t> = </a:t>
                </a:r>
                <a:r>
                  <a:rPr lang="en-US" sz="2400" i="1" dirty="0"/>
                  <a:t>t</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/8</m:t>
                              </m:r>
                            </m:e>
                          </m:mr>
                          <m:mr>
                            <m:e>
                              <m:r>
                                <a:rPr lang="en-US" sz="2400" b="0" i="1" smtClean="0">
                                  <a:latin typeface="Cambria Math" panose="02040503050406030204" pitchFamily="18" charset="0"/>
                                </a:rPr>
                                <m:t>−1/8</m:t>
                              </m:r>
                            </m:e>
                          </m:mr>
                          <m:mr>
                            <m:e>
                              <m:r>
                                <a:rPr lang="en-US" sz="2400" b="0" i="1" smtClean="0">
                                  <a:latin typeface="Cambria Math" panose="02040503050406030204" pitchFamily="18" charset="0"/>
                                </a:rPr>
                                <m:t>1</m:t>
                              </m:r>
                            </m:e>
                          </m:mr>
                        </m:m>
                      </m:e>
                    </m:d>
                  </m:oMath>
                </a14:m>
                <a:r>
                  <a:rPr lang="en-US" sz="2400" dirty="0"/>
                  <a:t>, </a:t>
                </a:r>
                <a:r>
                  <a:rPr lang="en-US" sz="2400" i="1" dirty="0">
                    <a:sym typeface="Symbol" panose="05050102010706020507" pitchFamily="18" charset="2"/>
                  </a:rPr>
                  <a:t>t</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p>
              <a:p>
                <a:pPr marL="0" indent="0">
                  <a:buNone/>
                </a:pPr>
                <a:r>
                  <a:rPr lang="en-US" sz="2400" dirty="0">
                    <a:sym typeface="Symbol" panose="05050102010706020507" pitchFamily="18" charset="2"/>
                  </a:rPr>
                  <a:t>Untuk  = 2 E(2) = { </a:t>
                </a:r>
                <a:r>
                  <a:rPr lang="en-US" sz="2400" b="1" dirty="0">
                    <a:sym typeface="Symbol" panose="05050102010706020507" pitchFamily="18" charset="2"/>
                  </a:rPr>
                  <a:t>x</a:t>
                </a:r>
                <a:r>
                  <a:rPr lang="en-US" sz="2400" dirty="0">
                    <a:sym typeface="Symbol" panose="05050102010706020507" pitchFamily="18" charset="2"/>
                  </a:rPr>
                  <a:t> = </a:t>
                </a:r>
                <a:r>
                  <a:rPr lang="en-US" sz="2400" i="1" dirty="0">
                    <a:sym typeface="Symbol" panose="05050102010706020507" pitchFamily="18" charset="2"/>
                  </a:rPr>
                  <a:t>s</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mr>
                          <m:mr>
                            <m:e>
                              <m:r>
                                <a:rPr lang="en-US" sz="2400" i="1">
                                  <a:latin typeface="Cambria Math" panose="02040503050406030204" pitchFamily="18" charset="0"/>
                                </a:rPr>
                                <m:t>1</m:t>
                              </m:r>
                            </m:e>
                          </m:mr>
                        </m:m>
                      </m:e>
                    </m:d>
                  </m:oMath>
                </a14:m>
                <a:r>
                  <a:rPr lang="en-US" sz="2400" dirty="0"/>
                  <a:t>, </a:t>
                </a:r>
                <a:r>
                  <a:rPr lang="en-US" sz="2400" i="1" dirty="0">
                    <a:sym typeface="Symbol" panose="05050102010706020507" pitchFamily="18" charset="2"/>
                  </a:rPr>
                  <a:t>s</a:t>
                </a:r>
                <a:r>
                  <a:rPr lang="en-US" sz="2400" dirty="0">
                    <a:sym typeface="Symbol" panose="05050102010706020507" pitchFamily="18" charset="2"/>
                  </a:rPr>
                  <a:t>  </a:t>
                </a:r>
                <a:r>
                  <a:rPr lang="en-US" sz="2400" b="1" dirty="0">
                    <a:sym typeface="Symbol" panose="05050102010706020507" pitchFamily="18" charset="2"/>
                  </a:rPr>
                  <a:t>R </a:t>
                </a:r>
                <a:r>
                  <a:rPr lang="en-US" sz="2400" dirty="0"/>
                  <a:t>} </a:t>
                </a:r>
                <a:endParaRPr lang="en-US" sz="2400" dirty="0">
                  <a:sym typeface="Symbol" panose="05050102010706020507" pitchFamily="18" charset="2"/>
                </a:endParaRPr>
              </a:p>
              <a:p>
                <a:pPr marL="0" indent="0">
                  <a:buNone/>
                </a:pPr>
                <a:endParaRPr lang="en-US" sz="2400" dirty="0">
                  <a:sym typeface="Symbol" panose="05050102010706020507" pitchFamily="18" charset="2"/>
                </a:endParaRPr>
              </a:p>
              <a:p>
                <a:pPr marL="0" indent="0">
                  <a:buNone/>
                </a:pPr>
                <a:r>
                  <a:rPr lang="en-US" sz="2400" dirty="0">
                    <a:sym typeface="Symbol" panose="05050102010706020507" pitchFamily="18" charset="2"/>
                  </a:rPr>
                  <a:t>Oleh </a:t>
                </a:r>
                <a:r>
                  <a:rPr lang="en-US" sz="2400" dirty="0" err="1">
                    <a:sym typeface="Symbol" panose="05050102010706020507" pitchFamily="18" charset="2"/>
                  </a:rPr>
                  <a:t>karena</a:t>
                </a:r>
                <a:r>
                  <a:rPr lang="en-US" sz="2400" dirty="0">
                    <a:sym typeface="Symbol" panose="05050102010706020507" pitchFamily="18" charset="2"/>
                  </a:rPr>
                  <a:t> A </a:t>
                </a:r>
                <a:r>
                  <a:rPr lang="en-US" sz="2400" dirty="0" err="1">
                    <a:sym typeface="Symbol" panose="05050102010706020507" pitchFamily="18" charset="2"/>
                  </a:rPr>
                  <a:t>adalah</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3 x 3 </a:t>
                </a:r>
                <a:r>
                  <a:rPr lang="en-US" sz="2400" dirty="0" err="1">
                    <a:sym typeface="Symbol" panose="05050102010706020507" pitchFamily="18" charset="2"/>
                  </a:rPr>
                  <a:t>sedangkan</a:t>
                </a:r>
                <a:r>
                  <a:rPr lang="en-US" sz="2400" dirty="0">
                    <a:sym typeface="Symbol" panose="05050102010706020507" pitchFamily="18" charset="2"/>
                  </a:rPr>
                  <a:t> </a:t>
                </a:r>
                <a:r>
                  <a:rPr lang="en-US" sz="2400" dirty="0" err="1">
                    <a:sym typeface="Symbol" panose="05050102010706020507" pitchFamily="18" charset="2"/>
                  </a:rPr>
                  <a:t>hanya</a:t>
                </a:r>
                <a:r>
                  <a:rPr lang="en-US" sz="2400" dirty="0">
                    <a:sym typeface="Symbol" panose="05050102010706020507" pitchFamily="18" charset="2"/>
                  </a:rPr>
                  <a:t> </a:t>
                </a:r>
                <a:r>
                  <a:rPr lang="en-US" sz="2400" dirty="0" err="1">
                    <a:sym typeface="Symbol" panose="05050102010706020507" pitchFamily="18" charset="2"/>
                  </a:rPr>
                  <a:t>ada</a:t>
                </a:r>
                <a:r>
                  <a:rPr lang="en-US" sz="2400" dirty="0">
                    <a:sym typeface="Symbol" panose="05050102010706020507" pitchFamily="18" charset="2"/>
                  </a:rPr>
                  <a:t> </a:t>
                </a:r>
                <a:r>
                  <a:rPr lang="en-US" sz="2400" dirty="0" err="1">
                    <a:sym typeface="Symbol" panose="05050102010706020507" pitchFamily="18" charset="2"/>
                  </a:rPr>
                  <a:t>dua</a:t>
                </a:r>
                <a:r>
                  <a:rPr lang="en-US" sz="2400" dirty="0">
                    <a:sym typeface="Symbol" panose="05050102010706020507" pitchFamily="18" charset="2"/>
                  </a:rPr>
                  <a:t> </a:t>
                </a:r>
                <a:r>
                  <a:rPr lang="en-US" sz="2400" dirty="0" err="1">
                    <a:sym typeface="Symbol" panose="05050102010706020507" pitchFamily="18" charset="2"/>
                  </a:rPr>
                  <a:t>vektor</a:t>
                </a:r>
                <a:r>
                  <a:rPr lang="en-US" sz="2400" dirty="0">
                    <a:sym typeface="Symbol" panose="05050102010706020507" pitchFamily="18" charset="2"/>
                  </a:rPr>
                  <a:t> basis di </a:t>
                </a:r>
                <a:r>
                  <a:rPr lang="en-US" sz="2400" dirty="0" err="1">
                    <a:sym typeface="Symbol" panose="05050102010706020507" pitchFamily="18" charset="2"/>
                  </a:rPr>
                  <a:t>dalam</a:t>
                </a:r>
                <a:r>
                  <a:rPr lang="en-US" sz="2400" dirty="0">
                    <a:sym typeface="Symbol" panose="05050102010706020507" pitchFamily="18" charset="2"/>
                  </a:rPr>
                  <a:t> </a:t>
                </a:r>
                <a:r>
                  <a:rPr lang="en-US" sz="2400" dirty="0" err="1">
                    <a:sym typeface="Symbol" panose="05050102010706020507" pitchFamily="18" charset="2"/>
                  </a:rPr>
                  <a:t>kedua</a:t>
                </a:r>
                <a:r>
                  <a:rPr lang="en-US" sz="2400" dirty="0">
                    <a:sym typeface="Symbol" panose="05050102010706020507" pitchFamily="18" charset="2"/>
                  </a:rPr>
                  <a:t> </a:t>
                </a:r>
                <a:r>
                  <a:rPr lang="en-US" sz="2400" dirty="0" err="1">
                    <a:sym typeface="Symbol" panose="05050102010706020507" pitchFamily="18" charset="2"/>
                  </a:rPr>
                  <a:t>ruang</a:t>
                </a:r>
                <a:r>
                  <a:rPr lang="en-US" sz="2400" dirty="0">
                    <a:sym typeface="Symbol" panose="05050102010706020507" pitchFamily="18" charset="2"/>
                  </a:rPr>
                  <a:t> eigen, </a:t>
                </a:r>
                <a:r>
                  <a:rPr lang="en-US" sz="2400" dirty="0" err="1">
                    <a:sym typeface="Symbol" panose="05050102010706020507" pitchFamily="18" charset="2"/>
                  </a:rPr>
                  <a:t>maka</a:t>
                </a:r>
                <a:r>
                  <a:rPr lang="en-US" sz="2400" dirty="0">
                    <a:sym typeface="Symbol" panose="05050102010706020507" pitchFamily="18" charset="2"/>
                  </a:rPr>
                  <a:t> </a:t>
                </a:r>
                <a:r>
                  <a:rPr lang="en-US" sz="2400"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terdapat</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P </a:t>
                </a:r>
                <a:r>
                  <a:rPr lang="en-US" sz="2400" dirty="0" err="1">
                    <a:sym typeface="Symbol" panose="05050102010706020507" pitchFamily="18" charset="2"/>
                  </a:rPr>
                  <a:t>sehingga</a:t>
                </a:r>
                <a:r>
                  <a:rPr lang="en-US" sz="2400" dirty="0">
                    <a:sym typeface="Symbol" panose="05050102010706020507" pitchFamily="18" charset="2"/>
                  </a:rPr>
                  <a:t>  A </a:t>
                </a:r>
                <a:r>
                  <a:rPr lang="en-US" sz="2400" u="sng"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dapat</a:t>
                </a:r>
                <a:r>
                  <a:rPr lang="en-US" sz="2400" dirty="0">
                    <a:sym typeface="Symbol" panose="05050102010706020507" pitchFamily="18" charset="2"/>
                  </a:rPr>
                  <a:t> </a:t>
                </a:r>
                <a:r>
                  <a:rPr lang="en-US" sz="2400" dirty="0" err="1">
                    <a:sym typeface="Symbol" panose="05050102010706020507" pitchFamily="18" charset="2"/>
                  </a:rPr>
                  <a:t>didiagonalisasi</a:t>
                </a:r>
                <a:r>
                  <a:rPr lang="en-US" sz="2400" dirty="0">
                    <a:sym typeface="Symbol" panose="05050102010706020507" pitchFamily="18" charset="2"/>
                  </a:rPr>
                  <a:t>.</a:t>
                </a:r>
              </a:p>
            </p:txBody>
          </p:sp>
        </mc:Choice>
        <mc:Fallback xmlns="">
          <p:sp>
            <p:nvSpPr>
              <p:cNvPr id="3" name="Content Placeholder 2">
                <a:extLst>
                  <a:ext uri="{FF2B5EF4-FFF2-40B4-BE49-F238E27FC236}">
                    <a16:creationId xmlns:a16="http://schemas.microsoft.com/office/drawing/2014/main" id="{41E997A7-81CC-46A0-B892-109134043B01}"/>
                  </a:ext>
                </a:extLst>
              </p:cNvPr>
              <p:cNvSpPr>
                <a:spLocks noGrp="1" noRot="1" noChangeAspect="1" noMove="1" noResize="1" noEditPoints="1" noAdjustHandles="1" noChangeArrowheads="1" noChangeShapeType="1" noTextEdit="1"/>
              </p:cNvSpPr>
              <p:nvPr>
                <p:ph idx="1"/>
              </p:nvPr>
            </p:nvSpPr>
            <p:spPr>
              <a:xfrm>
                <a:off x="838200" y="565079"/>
                <a:ext cx="10515600" cy="5917914"/>
              </a:xfrm>
              <a:blipFill>
                <a:blip r:embed="rId2"/>
                <a:stretch>
                  <a:fillRect l="-928" t="-103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167EB6D-CED2-4820-B281-6861DAFCE8F0}"/>
              </a:ext>
            </a:extLst>
          </p:cNvPr>
          <p:cNvSpPr>
            <a:spLocks noGrp="1"/>
          </p:cNvSpPr>
          <p:nvPr>
            <p:ph type="sldNum" sz="quarter" idx="12"/>
          </p:nvPr>
        </p:nvSpPr>
        <p:spPr/>
        <p:txBody>
          <a:bodyPr/>
          <a:lstStyle/>
          <a:p>
            <a:fld id="{6ACB61F5-5B20-4404-A1F0-7AE4ED8B0066}" type="slidenum">
              <a:rPr lang="en-US" smtClean="0"/>
              <a:t>14</a:t>
            </a:fld>
            <a:endParaRPr lang="en-US"/>
          </a:p>
        </p:txBody>
      </p:sp>
    </p:spTree>
    <p:extLst>
      <p:ext uri="{BB962C8B-B14F-4D97-AF65-F5344CB8AC3E}">
        <p14:creationId xmlns:p14="http://schemas.microsoft.com/office/powerpoint/2010/main" val="415001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62099-4064-45C3-A32B-039F190A4079}"/>
              </a:ext>
            </a:extLst>
          </p:cNvPr>
          <p:cNvSpPr>
            <a:spLocks noGrp="1"/>
          </p:cNvSpPr>
          <p:nvPr>
            <p:ph idx="1"/>
          </p:nvPr>
        </p:nvSpPr>
        <p:spPr>
          <a:xfrm>
            <a:off x="838200" y="883578"/>
            <a:ext cx="10515600" cy="5293385"/>
          </a:xfrm>
        </p:spPr>
        <p:txBody>
          <a:bodyPr>
            <a:normAutofit lnSpcReduction="10000"/>
          </a:bodyPr>
          <a:lstStyle/>
          <a:p>
            <a:pPr marL="0" indent="0">
              <a:buNone/>
            </a:pPr>
            <a:r>
              <a:rPr lang="en-US" b="1" dirty="0" err="1"/>
              <a:t>Kegunaan</a:t>
            </a:r>
            <a:r>
              <a:rPr lang="en-US" b="1" dirty="0"/>
              <a:t> </a:t>
            </a:r>
            <a:r>
              <a:rPr lang="en-US" b="1" dirty="0" err="1"/>
              <a:t>matriks</a:t>
            </a:r>
            <a:r>
              <a:rPr lang="en-US" b="1" dirty="0"/>
              <a:t> diagonal</a:t>
            </a:r>
            <a:r>
              <a:rPr lang="en-US" dirty="0"/>
              <a:t>: </a:t>
            </a:r>
            <a:r>
              <a:rPr lang="en-US" dirty="0" err="1"/>
              <a:t>menghitung</a:t>
            </a:r>
            <a:r>
              <a:rPr lang="en-US" dirty="0"/>
              <a:t> </a:t>
            </a:r>
            <a:r>
              <a:rPr lang="en-US" dirty="0" err="1"/>
              <a:t>perpangkatan</a:t>
            </a:r>
            <a:r>
              <a:rPr lang="en-US" dirty="0"/>
              <a:t> </a:t>
            </a:r>
            <a:r>
              <a:rPr lang="en-US" dirty="0" err="1"/>
              <a:t>matriks</a:t>
            </a:r>
            <a:r>
              <a:rPr lang="en-US" dirty="0"/>
              <a:t>. </a:t>
            </a:r>
          </a:p>
          <a:p>
            <a:pPr marL="0" indent="0">
              <a:buNone/>
            </a:pPr>
            <a:endParaRPr lang="en-US" dirty="0"/>
          </a:p>
          <a:p>
            <a:pPr marL="0" indent="0">
              <a:buNone/>
            </a:pPr>
            <a:r>
              <a:rPr lang="en-US" dirty="0"/>
              <a:t>	</a:t>
            </a:r>
            <a:r>
              <a:rPr lang="en-US" dirty="0" err="1"/>
              <a:t>Contoh</a:t>
            </a:r>
            <a:r>
              <a:rPr lang="en-US" dirty="0"/>
              <a:t>: </a:t>
            </a:r>
            <a:r>
              <a:rPr lang="en-US" dirty="0" err="1"/>
              <a:t>Berapakah</a:t>
            </a:r>
            <a:r>
              <a:rPr lang="en-US" dirty="0"/>
              <a:t> A</a:t>
            </a:r>
            <a:r>
              <a:rPr lang="en-US" baseline="30000" dirty="0"/>
              <a:t>3</a:t>
            </a:r>
            <a:r>
              <a:rPr lang="en-US" dirty="0"/>
              <a:t>?</a:t>
            </a:r>
          </a:p>
          <a:p>
            <a:pPr marL="0" indent="0">
              <a:buNone/>
            </a:pPr>
            <a:r>
              <a:rPr lang="en-US" dirty="0"/>
              <a:t>		</a:t>
            </a:r>
          </a:p>
          <a:p>
            <a:pPr marL="0" indent="0">
              <a:buNone/>
            </a:pPr>
            <a:r>
              <a:rPr lang="en-US" dirty="0"/>
              <a:t>		A</a:t>
            </a:r>
            <a:r>
              <a:rPr lang="en-US" baseline="30000" dirty="0"/>
              <a:t>3</a:t>
            </a:r>
            <a:r>
              <a:rPr lang="en-US" dirty="0"/>
              <a:t> = (PDP</a:t>
            </a:r>
            <a:r>
              <a:rPr lang="en-US" baseline="30000" dirty="0"/>
              <a:t>–1</a:t>
            </a:r>
            <a:r>
              <a:rPr lang="en-US" dirty="0"/>
              <a:t>)</a:t>
            </a:r>
            <a:r>
              <a:rPr lang="en-US" baseline="30000" dirty="0"/>
              <a:t>3 </a:t>
            </a:r>
          </a:p>
          <a:p>
            <a:pPr marL="0" indent="0">
              <a:buNone/>
            </a:pPr>
            <a:r>
              <a:rPr lang="en-US" dirty="0"/>
              <a:t>		     = (PDP</a:t>
            </a:r>
            <a:r>
              <a:rPr lang="en-US" baseline="30000" dirty="0"/>
              <a:t>–1</a:t>
            </a:r>
            <a:r>
              <a:rPr lang="en-US" dirty="0"/>
              <a:t>)(PDP</a:t>
            </a:r>
            <a:r>
              <a:rPr lang="en-US" baseline="30000" dirty="0"/>
              <a:t>–1</a:t>
            </a:r>
            <a:r>
              <a:rPr lang="en-US" dirty="0"/>
              <a:t>)(PDP</a:t>
            </a:r>
            <a:r>
              <a:rPr lang="en-US" baseline="30000" dirty="0"/>
              <a:t>–1</a:t>
            </a:r>
            <a:r>
              <a:rPr lang="en-US" dirty="0"/>
              <a:t>)</a:t>
            </a:r>
            <a:r>
              <a:rPr lang="en-US" baseline="30000" dirty="0"/>
              <a:t> </a:t>
            </a:r>
          </a:p>
          <a:p>
            <a:pPr marL="0" indent="0">
              <a:buNone/>
            </a:pPr>
            <a:r>
              <a:rPr lang="en-US" baseline="30000" dirty="0"/>
              <a:t>		       </a:t>
            </a:r>
            <a:r>
              <a:rPr lang="en-US" dirty="0"/>
              <a:t>= PD(</a:t>
            </a:r>
            <a:r>
              <a:rPr lang="en-US" dirty="0">
                <a:solidFill>
                  <a:srgbClr val="FF0000"/>
                </a:solidFill>
              </a:rPr>
              <a:t>P</a:t>
            </a:r>
            <a:r>
              <a:rPr lang="en-US" baseline="30000" dirty="0">
                <a:solidFill>
                  <a:srgbClr val="FF0000"/>
                </a:solidFill>
              </a:rPr>
              <a:t>–1</a:t>
            </a:r>
            <a:r>
              <a:rPr lang="en-US" dirty="0">
                <a:solidFill>
                  <a:srgbClr val="FF0000"/>
                </a:solidFill>
              </a:rPr>
              <a:t>P</a:t>
            </a:r>
            <a:r>
              <a:rPr lang="en-US" dirty="0"/>
              <a:t>)D(</a:t>
            </a:r>
            <a:r>
              <a:rPr lang="en-US" dirty="0">
                <a:solidFill>
                  <a:srgbClr val="FF0000"/>
                </a:solidFill>
              </a:rPr>
              <a:t>P</a:t>
            </a:r>
            <a:r>
              <a:rPr lang="en-US" baseline="30000" dirty="0">
                <a:solidFill>
                  <a:srgbClr val="FF0000"/>
                </a:solidFill>
              </a:rPr>
              <a:t>–1</a:t>
            </a:r>
            <a:r>
              <a:rPr lang="en-US" dirty="0">
                <a:solidFill>
                  <a:srgbClr val="FF0000"/>
                </a:solidFill>
              </a:rPr>
              <a:t>P</a:t>
            </a:r>
            <a:r>
              <a:rPr lang="en-US" dirty="0"/>
              <a:t>)DP</a:t>
            </a:r>
            <a:r>
              <a:rPr lang="en-US" baseline="30000" dirty="0"/>
              <a:t>–1</a:t>
            </a:r>
            <a:r>
              <a:rPr lang="en-US" dirty="0"/>
              <a:t> </a:t>
            </a:r>
          </a:p>
          <a:p>
            <a:pPr marL="0" indent="0">
              <a:buNone/>
            </a:pPr>
            <a:r>
              <a:rPr lang="en-US" dirty="0"/>
              <a:t>		     	</a:t>
            </a:r>
            <a:r>
              <a:rPr lang="en-US" dirty="0">
                <a:solidFill>
                  <a:srgbClr val="FF0000"/>
                </a:solidFill>
              </a:rPr>
              <a:t> P</a:t>
            </a:r>
            <a:r>
              <a:rPr lang="en-US" baseline="30000" dirty="0">
                <a:solidFill>
                  <a:srgbClr val="FF0000"/>
                </a:solidFill>
              </a:rPr>
              <a:t> –1</a:t>
            </a:r>
            <a:r>
              <a:rPr lang="en-US" dirty="0">
                <a:solidFill>
                  <a:srgbClr val="FF0000"/>
                </a:solidFill>
              </a:rPr>
              <a:t>P</a:t>
            </a:r>
            <a:r>
              <a:rPr lang="en-US" baseline="30000" dirty="0">
                <a:solidFill>
                  <a:srgbClr val="FF0000"/>
                </a:solidFill>
              </a:rPr>
              <a:t> </a:t>
            </a:r>
            <a:r>
              <a:rPr lang="en-US" dirty="0">
                <a:solidFill>
                  <a:srgbClr val="FF0000"/>
                </a:solidFill>
              </a:rPr>
              <a:t>= I  </a:t>
            </a:r>
          </a:p>
          <a:p>
            <a:pPr marL="0" indent="0">
              <a:buNone/>
            </a:pPr>
            <a:r>
              <a:rPr lang="en-US" dirty="0"/>
              <a:t>		      = PDIDIDP</a:t>
            </a:r>
            <a:r>
              <a:rPr lang="en-US" baseline="30000" dirty="0"/>
              <a:t>–1</a:t>
            </a:r>
            <a:r>
              <a:rPr lang="en-US" dirty="0"/>
              <a:t> 	</a:t>
            </a:r>
          </a:p>
          <a:p>
            <a:pPr marL="0" indent="0">
              <a:buNone/>
            </a:pPr>
            <a:r>
              <a:rPr lang="en-US" dirty="0"/>
              <a:t> 		      = PDDDP</a:t>
            </a:r>
            <a:r>
              <a:rPr lang="en-US" baseline="30000" dirty="0"/>
              <a:t>–1</a:t>
            </a:r>
            <a:r>
              <a:rPr lang="en-US" dirty="0"/>
              <a:t> 	</a:t>
            </a:r>
          </a:p>
          <a:p>
            <a:pPr marL="0" indent="0">
              <a:buNone/>
            </a:pPr>
            <a:r>
              <a:rPr lang="en-US" dirty="0"/>
              <a:t>		      = PD</a:t>
            </a:r>
            <a:r>
              <a:rPr lang="en-US" baseline="30000" dirty="0"/>
              <a:t>3</a:t>
            </a:r>
            <a:r>
              <a:rPr lang="en-US" dirty="0"/>
              <a:t>P</a:t>
            </a:r>
            <a:r>
              <a:rPr lang="en-US" baseline="30000" dirty="0"/>
              <a:t>–1</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518C63FC-3B4C-4A66-BA54-0CB0253F526C}"/>
              </a:ext>
            </a:extLst>
          </p:cNvPr>
          <p:cNvSpPr>
            <a:spLocks noGrp="1"/>
          </p:cNvSpPr>
          <p:nvPr>
            <p:ph type="sldNum" sz="quarter" idx="12"/>
          </p:nvPr>
        </p:nvSpPr>
        <p:spPr/>
        <p:txBody>
          <a:bodyPr/>
          <a:lstStyle/>
          <a:p>
            <a:fld id="{6ACB61F5-5B20-4404-A1F0-7AE4ED8B0066}" type="slidenum">
              <a:rPr lang="en-US" smtClean="0"/>
              <a:t>15</a:t>
            </a:fld>
            <a:endParaRPr lang="en-US"/>
          </a:p>
        </p:txBody>
      </p:sp>
    </p:spTree>
    <p:extLst>
      <p:ext uri="{BB962C8B-B14F-4D97-AF65-F5344CB8AC3E}">
        <p14:creationId xmlns:p14="http://schemas.microsoft.com/office/powerpoint/2010/main" val="3368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50E540-005B-4EAD-AE51-2260E511659E}"/>
                  </a:ext>
                </a:extLst>
              </p:cNvPr>
              <p:cNvSpPr>
                <a:spLocks noGrp="1"/>
              </p:cNvSpPr>
              <p:nvPr>
                <p:ph idx="1"/>
              </p:nvPr>
            </p:nvSpPr>
            <p:spPr>
              <a:xfrm>
                <a:off x="838200" y="729464"/>
                <a:ext cx="10515600" cy="5702157"/>
              </a:xfrm>
            </p:spPr>
            <p:txBody>
              <a:bodyPr>
                <a:normAutofit fontScale="92500" lnSpcReduction="10000"/>
              </a:bodyPr>
              <a:lstStyle/>
              <a:p>
                <a:pPr marL="0" indent="0">
                  <a:buNone/>
                </a:pPr>
                <a:r>
                  <a:rPr lang="en-US" dirty="0"/>
                  <a:t>Menghitung D</a:t>
                </a:r>
                <a:r>
                  <a:rPr lang="en-US" baseline="30000" dirty="0"/>
                  <a:t>3</a:t>
                </a:r>
                <a:r>
                  <a:rPr lang="en-US" dirty="0"/>
                  <a:t> sangat </a:t>
                </a:r>
                <a:r>
                  <a:rPr lang="en-US" dirty="0" err="1"/>
                  <a:t>mudah</a:t>
                </a:r>
                <a:r>
                  <a:rPr lang="en-US" dirty="0"/>
                  <a:t>, </a:t>
                </a:r>
                <a:r>
                  <a:rPr lang="en-US" dirty="0" err="1"/>
                  <a:t>misalkan</a:t>
                </a:r>
                <a:r>
                  <a:rPr lang="en-US" dirty="0"/>
                  <a:t> </a:t>
                </a:r>
                <a:r>
                  <a:rPr lang="en-US" dirty="0" err="1"/>
                  <a:t>dari</a:t>
                </a:r>
                <a:r>
                  <a:rPr lang="en-US" dirty="0"/>
                  <a:t> </a:t>
                </a:r>
                <a:r>
                  <a:rPr lang="en-US" dirty="0" err="1"/>
                  <a:t>Contoh</a:t>
                </a:r>
                <a:r>
                  <a:rPr lang="en-US" dirty="0"/>
                  <a:t> 7, </a:t>
                </a:r>
                <a:r>
                  <a:rPr lang="en-US" dirty="0" err="1"/>
                  <a:t>matriks</a:t>
                </a:r>
                <a:r>
                  <a:rPr lang="en-US" dirty="0"/>
                  <a:t> diagonal D </a:t>
                </a:r>
              </a:p>
              <a:p>
                <a:pPr marL="0" indent="0">
                  <a:buNone/>
                </a:pPr>
                <a:r>
                  <a:rPr lang="en-US" dirty="0"/>
                  <a:t>yang </a:t>
                </a:r>
                <a:r>
                  <a:rPr lang="en-US" dirty="0" err="1"/>
                  <a:t>mirip</a:t>
                </a:r>
                <a:r>
                  <a:rPr lang="en-US" dirty="0"/>
                  <a:t> </a:t>
                </a:r>
                <a:r>
                  <a:rPr lang="en-US" dirty="0" err="1"/>
                  <a:t>dengan</a:t>
                </a:r>
                <a:r>
                  <a:rPr lang="en-US" dirty="0"/>
                  <a:t> </a:t>
                </a:r>
                <a:r>
                  <a:rPr lang="en-US" dirty="0" err="1"/>
                  <a:t>matriks</a:t>
                </a:r>
                <a:r>
                  <a:rPr lang="en-US" dirty="0"/>
                  <a:t> A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3</m:t>
                              </m:r>
                            </m:e>
                          </m:mr>
                          <m:mr>
                            <m:e>
                              <m:r>
                                <a:rPr lang="en-US" i="1">
                                  <a:latin typeface="Cambria Math" panose="02040503050406030204" pitchFamily="18" charset="0"/>
                                </a:rPr>
                                <m:t>3</m:t>
                              </m:r>
                            </m:e>
                            <m:e>
                              <m:r>
                                <a:rPr lang="en-US" i="1">
                                  <a:latin typeface="Cambria Math" panose="02040503050406030204" pitchFamily="18" charset="0"/>
                                </a:rPr>
                                <m:t>1</m:t>
                              </m:r>
                            </m:e>
                          </m:mr>
                        </m:m>
                      </m:e>
                    </m:d>
                    <m:r>
                      <a:rPr lang="en-US" b="0" i="0" smtClean="0">
                        <a:latin typeface="Cambria Math" panose="02040503050406030204" pitchFamily="18" charset="0"/>
                      </a:rPr>
                      <m:t> </m:t>
                    </m:r>
                  </m:oMath>
                </a14:m>
                <a:r>
                  <a:rPr lang="en-US" dirty="0"/>
                  <a:t> </a:t>
                </a:r>
                <a:r>
                  <a:rPr lang="en-US" dirty="0" err="1"/>
                  <a:t>sudah</a:t>
                </a:r>
                <a:r>
                  <a:rPr lang="en-US" dirty="0"/>
                  <a:t> </a:t>
                </a:r>
                <a:r>
                  <a:rPr lang="en-US" dirty="0" err="1"/>
                  <a:t>dihitung</a:t>
                </a:r>
                <a:r>
                  <a:rPr lang="en-US" dirty="0"/>
                  <a:t>, </a:t>
                </a:r>
                <a:r>
                  <a:rPr lang="en-US" dirty="0" err="1"/>
                  <a:t>yaitu</a:t>
                </a:r>
                <a:r>
                  <a:rPr lang="en-US" dirty="0"/>
                  <a:t> D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−2</m:t>
                              </m:r>
                            </m:e>
                          </m:mr>
                        </m:m>
                      </m:e>
                    </m:d>
                  </m:oMath>
                </a14:m>
                <a:r>
                  <a:rPr lang="en-US" dirty="0"/>
                  <a:t>.</a:t>
                </a:r>
              </a:p>
              <a:p>
                <a:pPr marL="0" indent="0">
                  <a:buNone/>
                </a:pPr>
                <a:r>
                  <a:rPr lang="en-US" dirty="0" err="1"/>
                  <a:t>Maka</a:t>
                </a:r>
                <a:r>
                  <a:rPr lang="en-US" dirty="0"/>
                  <a:t>,</a:t>
                </a:r>
              </a:p>
              <a:p>
                <a:pPr marL="0" indent="0">
                  <a:buNone/>
                </a:pPr>
                <a:r>
                  <a:rPr lang="en-US" dirty="0"/>
                  <a:t>	D</a:t>
                </a:r>
                <a:r>
                  <a:rPr lang="en-US" baseline="30000" dirty="0"/>
                  <a:t>3 </a:t>
                </a:r>
                <a:r>
                  <a:rPr lang="en-US" dirty="0"/>
                  <a:t>= </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4</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−2</m:t>
                                  </m:r>
                                </m:e>
                              </m:mr>
                            </m:m>
                          </m:e>
                        </m:d>
                      </m:e>
                      <m:sup>
                        <m:r>
                          <a:rPr lang="en-US" b="0" i="1" smtClean="0">
                            <a:latin typeface="Cambria Math" panose="02040503050406030204" pitchFamily="18" charset="0"/>
                          </a:rPr>
                          <m:t>3</m:t>
                        </m:r>
                      </m:sup>
                    </m:sSup>
                    <m:r>
                      <a:rPr lang="en-US" b="0" i="1" smtClean="0">
                        <a:latin typeface="Cambria Math" panose="02040503050406030204" pitchFamily="18" charset="0"/>
                      </a:rPr>
                      <m:t>= </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p>
                                <m:sSupPr>
                                  <m:ctrlPr>
                                    <a:rPr lang="en-US"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3</m:t>
                                  </m:r>
                                </m:sup>
                              </m:sSup>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e>
                          </m:mr>
                        </m:m>
                      </m:e>
                    </m:d>
                  </m:oMath>
                </a14:m>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6</m:t>
                              </m:r>
                              <m:r>
                                <a:rPr lang="en-US" b="0" i="1" smtClean="0">
                                  <a:latin typeface="Cambria Math" panose="02040503050406030204" pitchFamily="18" charset="0"/>
                                </a:rPr>
                                <m:t>4</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−8</m:t>
                              </m:r>
                            </m:e>
                          </m:mr>
                        </m:m>
                      </m:e>
                    </m:d>
                  </m:oMath>
                </a14:m>
                <a:r>
                  <a:rPr lang="en-US" dirty="0"/>
                  <a:t> </a:t>
                </a:r>
              </a:p>
              <a:p>
                <a:pPr marL="0" indent="0">
                  <a:buNone/>
                </a:pPr>
                <a:r>
                  <a:rPr lang="en-US" dirty="0"/>
                  <a:t>     </a:t>
                </a:r>
                <a:r>
                  <a:rPr lang="en-US" dirty="0" err="1"/>
                  <a:t>maka</a:t>
                </a:r>
                <a:endParaRPr lang="en-US" dirty="0"/>
              </a:p>
              <a:p>
                <a:pPr marL="0" indent="0">
                  <a:buNone/>
                </a:pPr>
                <a:r>
                  <a:rPr lang="en-US" dirty="0"/>
                  <a:t>	A</a:t>
                </a:r>
                <a:r>
                  <a:rPr lang="en-US" baseline="30000" dirty="0"/>
                  <a:t>3</a:t>
                </a:r>
                <a:r>
                  <a:rPr lang="en-US" dirty="0"/>
                  <a:t> = PD</a:t>
                </a:r>
                <a:r>
                  <a:rPr lang="en-US" baseline="30000" dirty="0"/>
                  <a:t>3</a:t>
                </a:r>
                <a:r>
                  <a:rPr lang="en-US" dirty="0"/>
                  <a:t>P</a:t>
                </a:r>
                <a:r>
                  <a:rPr lang="en-US" baseline="30000" dirty="0"/>
                  <a:t>–1</a:t>
                </a:r>
                <a:r>
                  <a:rPr lang="en-US" dirty="0"/>
                  <a:t> 	</a:t>
                </a:r>
              </a:p>
              <a:p>
                <a:pPr marL="0" indent="0">
                  <a:buNone/>
                </a:pPr>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6</m:t>
                              </m:r>
                              <m:r>
                                <a:rPr lang="en-US" i="1">
                                  <a:latin typeface="Cambria Math" panose="02040503050406030204" pitchFamily="18" charset="0"/>
                                </a:rPr>
                                <m:t>4</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m:t>
                              </m:r>
                              <m:r>
                                <a:rPr lang="en-US" i="1">
                                  <a:latin typeface="Cambria Math" panose="02040503050406030204" pitchFamily="18" charset="0"/>
                                </a:rPr>
                                <m:t>8</m:t>
                              </m:r>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r>
                                <a:rPr lang="en-US" i="1">
                                  <a:latin typeface="Cambria Math" panose="02040503050406030204" pitchFamily="18" charset="0"/>
                                </a:rPr>
                                <m:t>/2</m:t>
                              </m:r>
                            </m:e>
                            <m:e>
                              <m:r>
                                <a:rPr lang="en-US" i="1">
                                  <a:latin typeface="Cambria Math" panose="02040503050406030204" pitchFamily="18" charset="0"/>
                                </a:rPr>
                                <m:t>1/2</m:t>
                              </m:r>
                            </m:e>
                          </m:mr>
                          <m:mr>
                            <m:e>
                              <m:r>
                                <a:rPr lang="en-US" i="1">
                                  <a:latin typeface="Cambria Math" panose="02040503050406030204" pitchFamily="18" charset="0"/>
                                </a:rPr>
                                <m:t>1/2</m:t>
                              </m:r>
                            </m:e>
                            <m:e>
                              <m:r>
                                <a:rPr lang="en-US" i="1">
                                  <a:latin typeface="Cambria Math" panose="02040503050406030204" pitchFamily="18" charset="0"/>
                                </a:rPr>
                                <m:t>−1/2</m:t>
                              </m:r>
                            </m:e>
                          </m:mr>
                        </m:m>
                      </m:e>
                    </m:d>
                    <m:r>
                      <a:rPr lang="en-US" i="1">
                        <a:latin typeface="Cambria Math" panose="02040503050406030204" pitchFamily="18" charset="0"/>
                      </a:rPr>
                      <m:t> </m:t>
                    </m:r>
                  </m:oMath>
                </a14:m>
                <a:endParaRPr lang="en-US" dirty="0"/>
              </a:p>
              <a:p>
                <a:pPr marL="0" indent="0">
                  <a:spcBef>
                    <a:spcPts val="1800"/>
                  </a:spcBef>
                  <a:buNone/>
                </a:pPr>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6</m:t>
                              </m:r>
                              <m:r>
                                <a:rPr lang="en-US" b="0" i="1" smtClean="0">
                                  <a:latin typeface="Cambria Math" panose="02040503050406030204" pitchFamily="18" charset="0"/>
                                </a:rPr>
                                <m:t>4</m:t>
                              </m:r>
                            </m:e>
                            <m:e>
                              <m:r>
                                <a:rPr lang="en-US" b="0" i="1" smtClean="0">
                                  <a:latin typeface="Cambria Math" panose="02040503050406030204" pitchFamily="18" charset="0"/>
                                </a:rPr>
                                <m:t>−8</m:t>
                              </m:r>
                            </m:e>
                          </m:mr>
                          <m:mr>
                            <m:e>
                              <m:r>
                                <a:rPr lang="en-US" b="0" i="1" smtClean="0">
                                  <a:latin typeface="Cambria Math" panose="02040503050406030204" pitchFamily="18" charset="0"/>
                                </a:rPr>
                                <m:t>64</m:t>
                              </m:r>
                            </m:e>
                            <m:e>
                              <m:r>
                                <a:rPr lang="en-US" b="0" i="1" smtClean="0">
                                  <a:latin typeface="Cambria Math" panose="02040503050406030204" pitchFamily="18" charset="0"/>
                                </a:rPr>
                                <m:t>8</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r>
                                <a:rPr lang="en-US" i="1">
                                  <a:latin typeface="Cambria Math" panose="02040503050406030204" pitchFamily="18" charset="0"/>
                                </a:rPr>
                                <m:t>/2</m:t>
                              </m:r>
                            </m:e>
                            <m:e>
                              <m:r>
                                <a:rPr lang="en-US" i="1">
                                  <a:latin typeface="Cambria Math" panose="02040503050406030204" pitchFamily="18" charset="0"/>
                                </a:rPr>
                                <m:t>1/2</m:t>
                              </m:r>
                            </m:e>
                          </m:mr>
                          <m:mr>
                            <m:e>
                              <m:r>
                                <a:rPr lang="en-US" i="1">
                                  <a:latin typeface="Cambria Math" panose="02040503050406030204" pitchFamily="18" charset="0"/>
                                </a:rPr>
                                <m:t>1/2</m:t>
                              </m:r>
                            </m:e>
                            <m:e>
                              <m:r>
                                <a:rPr lang="en-US" i="1">
                                  <a:latin typeface="Cambria Math" panose="02040503050406030204" pitchFamily="18" charset="0"/>
                                </a:rPr>
                                <m:t>−1/2</m:t>
                              </m:r>
                            </m:e>
                          </m:mr>
                        </m:m>
                      </m:e>
                    </m:d>
                    <m:r>
                      <a:rPr lang="en-US" i="1">
                        <a:latin typeface="Cambria Math" panose="02040503050406030204" pitchFamily="18" charset="0"/>
                      </a:rPr>
                      <m:t> </m:t>
                    </m:r>
                  </m:oMath>
                </a14:m>
                <a:r>
                  <a:rPr lang="en-US" dirty="0"/>
                  <a:t>	</a:t>
                </a:r>
              </a:p>
              <a:p>
                <a:pPr marL="0" indent="0">
                  <a:spcBef>
                    <a:spcPts val="1800"/>
                  </a:spcBef>
                  <a:buNone/>
                </a:pPr>
                <a:r>
                  <a:rPr lang="en-US" dirty="0"/>
                  <a:t>	     = </a:t>
                </a:r>
                <a14:m>
                  <m:oMath xmlns:m="http://schemas.openxmlformats.org/officeDocument/2006/math">
                    <m:d>
                      <m:dPr>
                        <m:begChr m:val="["/>
                        <m:endChr m:val="]"/>
                        <m:ctrlPr>
                          <a:rPr lang="en-US" i="1" smtClean="0">
                            <a:solidFill>
                              <a:srgbClr val="FF0000"/>
                            </a:solidFill>
                            <a:latin typeface="Cambria Math" panose="02040503050406030204" pitchFamily="18" charset="0"/>
                          </a:rPr>
                        </m:ctrlPr>
                      </m:dPr>
                      <m:e>
                        <m:m>
                          <m:mPr>
                            <m:mcs>
                              <m:mc>
                                <m:mcPr>
                                  <m:count m:val="2"/>
                                  <m:mcJc m:val="center"/>
                                </m:mcPr>
                              </m:mc>
                            </m:mcs>
                            <m:ctrlPr>
                              <a:rPr lang="en-US" i="1">
                                <a:solidFill>
                                  <a:srgbClr val="FF0000"/>
                                </a:solidFill>
                                <a:latin typeface="Cambria Math" panose="02040503050406030204" pitchFamily="18" charset="0"/>
                              </a:rPr>
                            </m:ctrlPr>
                          </m:mPr>
                          <m:mr>
                            <m:e>
                              <m:r>
                                <m:rPr>
                                  <m:brk m:alnAt="7"/>
                                </m:rPr>
                                <a:rPr lang="en-US" b="0" i="1"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8</m:t>
                              </m:r>
                            </m:e>
                            <m:e>
                              <m:r>
                                <a:rPr lang="en-US" b="0" i="1" smtClean="0">
                                  <a:solidFill>
                                    <a:srgbClr val="FF0000"/>
                                  </a:solidFill>
                                  <a:latin typeface="Cambria Math" panose="02040503050406030204" pitchFamily="18" charset="0"/>
                                </a:rPr>
                                <m:t>36</m:t>
                              </m:r>
                            </m:e>
                          </m:mr>
                          <m:mr>
                            <m:e>
                              <m:r>
                                <a:rPr lang="en-US" b="0" i="1" smtClean="0">
                                  <a:solidFill>
                                    <a:srgbClr val="FF0000"/>
                                  </a:solidFill>
                                  <a:latin typeface="Cambria Math" panose="02040503050406030204" pitchFamily="18" charset="0"/>
                                </a:rPr>
                                <m:t>36</m:t>
                              </m:r>
                            </m:e>
                            <m:e>
                              <m:r>
                                <a:rPr lang="en-US" b="0" i="1"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8</m:t>
                              </m:r>
                            </m:e>
                          </m:mr>
                        </m:m>
                      </m:e>
                    </m:d>
                    <m:r>
                      <a:rPr lang="en-US" i="1">
                        <a:solidFill>
                          <a:srgbClr val="FF0000"/>
                        </a:solidFill>
                        <a:latin typeface="Cambria Math" panose="02040503050406030204" pitchFamily="18" charset="0"/>
                      </a:rPr>
                      <m:t> </m:t>
                    </m:r>
                  </m:oMath>
                </a14:m>
                <a:r>
                  <a:rPr lang="en-US" dirty="0"/>
                  <a:t>		</a:t>
                </a:r>
              </a:p>
            </p:txBody>
          </p:sp>
        </mc:Choice>
        <mc:Fallback xmlns="">
          <p:sp>
            <p:nvSpPr>
              <p:cNvPr id="3" name="Content Placeholder 2">
                <a:extLst>
                  <a:ext uri="{FF2B5EF4-FFF2-40B4-BE49-F238E27FC236}">
                    <a16:creationId xmlns:a16="http://schemas.microsoft.com/office/drawing/2014/main" id="{1550E540-005B-4EAD-AE51-2260E511659E}"/>
                  </a:ext>
                </a:extLst>
              </p:cNvPr>
              <p:cNvSpPr>
                <a:spLocks noGrp="1" noRot="1" noChangeAspect="1" noMove="1" noResize="1" noEditPoints="1" noAdjustHandles="1" noChangeArrowheads="1" noChangeShapeType="1" noTextEdit="1"/>
              </p:cNvSpPr>
              <p:nvPr>
                <p:ph idx="1"/>
              </p:nvPr>
            </p:nvSpPr>
            <p:spPr>
              <a:xfrm>
                <a:off x="838200" y="729464"/>
                <a:ext cx="10515600" cy="5702157"/>
              </a:xfrm>
              <a:blipFill>
                <a:blip r:embed="rId2"/>
                <a:stretch>
                  <a:fillRect l="-1043" t="-22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26387B-0F8F-4A77-B53E-75936B19AA13}"/>
              </a:ext>
            </a:extLst>
          </p:cNvPr>
          <p:cNvSpPr>
            <a:spLocks noGrp="1"/>
          </p:cNvSpPr>
          <p:nvPr>
            <p:ph type="sldNum" sz="quarter" idx="12"/>
          </p:nvPr>
        </p:nvSpPr>
        <p:spPr/>
        <p:txBody>
          <a:bodyPr/>
          <a:lstStyle/>
          <a:p>
            <a:fld id="{6ACB61F5-5B20-4404-A1F0-7AE4ED8B0066}" type="slidenum">
              <a:rPr lang="en-US" smtClean="0"/>
              <a:t>16</a:t>
            </a:fld>
            <a:endParaRPr lang="en-US"/>
          </a:p>
        </p:txBody>
      </p:sp>
    </p:spTree>
    <p:extLst>
      <p:ext uri="{BB962C8B-B14F-4D97-AF65-F5344CB8AC3E}">
        <p14:creationId xmlns:p14="http://schemas.microsoft.com/office/powerpoint/2010/main" val="423350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0D73-D4BD-483C-B06D-4C912178AA02}"/>
              </a:ext>
            </a:extLst>
          </p:cNvPr>
          <p:cNvSpPr>
            <a:spLocks noGrp="1"/>
          </p:cNvSpPr>
          <p:nvPr>
            <p:ph type="title"/>
          </p:nvPr>
        </p:nvSpPr>
        <p:spPr/>
        <p:txBody>
          <a:bodyPr/>
          <a:lstStyle/>
          <a:p>
            <a:r>
              <a:rPr lang="en-US" dirty="0" err="1"/>
              <a:t>Latihan</a:t>
            </a:r>
            <a:r>
              <a:rPr lang="en-US" dirty="0"/>
              <a:t> (</a:t>
            </a:r>
            <a:r>
              <a:rPr lang="en-US" dirty="0" err="1"/>
              <a:t>dari</a:t>
            </a:r>
            <a:r>
              <a:rPr lang="en-US" dirty="0"/>
              <a:t> </a:t>
            </a:r>
            <a:r>
              <a:rPr lang="en-US" dirty="0" err="1"/>
              <a:t>soal</a:t>
            </a:r>
            <a:r>
              <a:rPr lang="en-US" dirty="0"/>
              <a:t> </a:t>
            </a:r>
            <a:r>
              <a:rPr lang="en-US" dirty="0" err="1"/>
              <a:t>kuis</a:t>
            </a:r>
            <a:r>
              <a:rPr lang="en-US" dirty="0"/>
              <a:t> 2019)</a:t>
            </a:r>
          </a:p>
        </p:txBody>
      </p:sp>
      <p:sp>
        <p:nvSpPr>
          <p:cNvPr id="4" name="Slide Number Placeholder 3">
            <a:extLst>
              <a:ext uri="{FF2B5EF4-FFF2-40B4-BE49-F238E27FC236}">
                <a16:creationId xmlns:a16="http://schemas.microsoft.com/office/drawing/2014/main" id="{8EDDCB9E-8C56-40E5-86B5-2F7B405C94C0}"/>
              </a:ext>
            </a:extLst>
          </p:cNvPr>
          <p:cNvSpPr>
            <a:spLocks noGrp="1"/>
          </p:cNvSpPr>
          <p:nvPr>
            <p:ph type="sldNum" sz="quarter" idx="12"/>
          </p:nvPr>
        </p:nvSpPr>
        <p:spPr/>
        <p:txBody>
          <a:bodyPr/>
          <a:lstStyle/>
          <a:p>
            <a:fld id="{6ACB61F5-5B20-4404-A1F0-7AE4ED8B0066}" type="slidenum">
              <a:rPr lang="en-US" smtClean="0"/>
              <a:t>17</a:t>
            </a:fld>
            <a:endParaRPr lang="en-US"/>
          </a:p>
        </p:txBody>
      </p:sp>
      <p:pic>
        <p:nvPicPr>
          <p:cNvPr id="5" name="Picture 4">
            <a:extLst>
              <a:ext uri="{FF2B5EF4-FFF2-40B4-BE49-F238E27FC236}">
                <a16:creationId xmlns:a16="http://schemas.microsoft.com/office/drawing/2014/main" id="{D21FD4E2-C4D6-47F9-885B-3B01F411A1A1}"/>
              </a:ext>
            </a:extLst>
          </p:cNvPr>
          <p:cNvPicPr>
            <a:picLocks noChangeAspect="1"/>
          </p:cNvPicPr>
          <p:nvPr/>
        </p:nvPicPr>
        <p:blipFill>
          <a:blip r:embed="rId2"/>
          <a:stretch>
            <a:fillRect/>
          </a:stretch>
        </p:blipFill>
        <p:spPr>
          <a:xfrm>
            <a:off x="1048788" y="1884100"/>
            <a:ext cx="10781216" cy="3775020"/>
          </a:xfrm>
          <a:prstGeom prst="rect">
            <a:avLst/>
          </a:prstGeom>
        </p:spPr>
      </p:pic>
    </p:spTree>
    <p:extLst>
      <p:ext uri="{BB962C8B-B14F-4D97-AF65-F5344CB8AC3E}">
        <p14:creationId xmlns:p14="http://schemas.microsoft.com/office/powerpoint/2010/main" val="3106664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857DFC-31FC-3BE1-C66A-4325532D696A}"/>
              </a:ext>
            </a:extLst>
          </p:cNvPr>
          <p:cNvSpPr>
            <a:spLocks noGrp="1"/>
          </p:cNvSpPr>
          <p:nvPr>
            <p:ph type="sldNum" sz="quarter" idx="12"/>
          </p:nvPr>
        </p:nvSpPr>
        <p:spPr/>
        <p:txBody>
          <a:bodyPr/>
          <a:lstStyle/>
          <a:p>
            <a:fld id="{6ACB61F5-5B20-4404-A1F0-7AE4ED8B0066}" type="slidenum">
              <a:rPr lang="en-US" smtClean="0"/>
              <a:t>18</a:t>
            </a:fld>
            <a:endParaRPr lang="en-US"/>
          </a:p>
        </p:txBody>
      </p:sp>
      <p:pic>
        <p:nvPicPr>
          <p:cNvPr id="4" name="Picture 3">
            <a:extLst>
              <a:ext uri="{FF2B5EF4-FFF2-40B4-BE49-F238E27FC236}">
                <a16:creationId xmlns:a16="http://schemas.microsoft.com/office/drawing/2014/main" id="{E7EF660F-83AC-7833-2B10-E8E17686A2A5}"/>
              </a:ext>
            </a:extLst>
          </p:cNvPr>
          <p:cNvPicPr>
            <a:picLocks noChangeAspect="1"/>
          </p:cNvPicPr>
          <p:nvPr/>
        </p:nvPicPr>
        <p:blipFill>
          <a:blip r:embed="rId2"/>
          <a:stretch>
            <a:fillRect/>
          </a:stretch>
        </p:blipFill>
        <p:spPr>
          <a:xfrm>
            <a:off x="2071687" y="254000"/>
            <a:ext cx="7439025" cy="6467475"/>
          </a:xfrm>
          <a:prstGeom prst="rect">
            <a:avLst/>
          </a:prstGeom>
        </p:spPr>
      </p:pic>
    </p:spTree>
    <p:extLst>
      <p:ext uri="{BB962C8B-B14F-4D97-AF65-F5344CB8AC3E}">
        <p14:creationId xmlns:p14="http://schemas.microsoft.com/office/powerpoint/2010/main" val="17217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901" y="1122363"/>
            <a:ext cx="11065267" cy="2387600"/>
          </a:xfrm>
        </p:spPr>
        <p:txBody>
          <a:bodyPr>
            <a:normAutofit fontScale="90000"/>
          </a:bodyPr>
          <a:lstStyle/>
          <a:p>
            <a:r>
              <a:rPr lang="en-US" dirty="0">
                <a:solidFill>
                  <a:srgbClr val="FF0000"/>
                </a:solidFill>
              </a:rPr>
              <a:t>1. </a:t>
            </a:r>
            <a:r>
              <a:rPr lang="en-US" dirty="0" err="1">
                <a:solidFill>
                  <a:srgbClr val="FF0000"/>
                </a:solidFill>
              </a:rPr>
              <a:t>Aplikasi</a:t>
            </a:r>
            <a:r>
              <a:rPr lang="en-US" dirty="0">
                <a:solidFill>
                  <a:srgbClr val="FF0000"/>
                </a:solidFill>
              </a:rPr>
              <a:t> Nilai Eigen dan </a:t>
            </a:r>
            <a:r>
              <a:rPr lang="en-US" dirty="0" err="1">
                <a:solidFill>
                  <a:srgbClr val="FF0000"/>
                </a:solidFill>
              </a:rPr>
              <a:t>Vektor</a:t>
            </a:r>
            <a:r>
              <a:rPr lang="en-US" dirty="0">
                <a:solidFill>
                  <a:srgbClr val="FF0000"/>
                </a:solidFill>
              </a:rPr>
              <a:t> Eigen di </a:t>
            </a:r>
            <a:r>
              <a:rPr lang="en-US" dirty="0" err="1">
                <a:solidFill>
                  <a:srgbClr val="FF0000"/>
                </a:solidFill>
              </a:rPr>
              <a:t>dalam</a:t>
            </a:r>
            <a:r>
              <a:rPr lang="en-US" dirty="0">
                <a:solidFill>
                  <a:srgbClr val="FF0000"/>
                </a:solidFill>
              </a:rPr>
              <a:t> </a:t>
            </a:r>
            <a:r>
              <a:rPr lang="en-US" i="1" dirty="0">
                <a:solidFill>
                  <a:srgbClr val="FF0000"/>
                </a:solidFill>
              </a:rPr>
              <a:t>Analytic Hierarchy Process </a:t>
            </a:r>
            <a:r>
              <a:rPr lang="en-US" dirty="0">
                <a:solidFill>
                  <a:srgbClr val="FF0000"/>
                </a:solidFill>
              </a:rPr>
              <a:t>(AHP) </a:t>
            </a:r>
            <a:endParaRPr lang="en-US" dirty="0"/>
          </a:p>
        </p:txBody>
      </p:sp>
      <p:sp>
        <p:nvSpPr>
          <p:cNvPr id="3" name="Subtitle 2"/>
          <p:cNvSpPr>
            <a:spLocks noGrp="1"/>
          </p:cNvSpPr>
          <p:nvPr>
            <p:ph type="subTitle" idx="1"/>
          </p:nvPr>
        </p:nvSpPr>
        <p:spPr>
          <a:xfrm>
            <a:off x="1524000" y="4079875"/>
            <a:ext cx="9144000" cy="1655762"/>
          </a:xfrm>
        </p:spPr>
        <p:txBody>
          <a:bodyPr/>
          <a:lstStyle/>
          <a:p>
            <a:r>
              <a:rPr lang="en-US" dirty="0" err="1"/>
              <a:t>Bahan</a:t>
            </a:r>
            <a:r>
              <a:rPr lang="en-US" dirty="0"/>
              <a:t> </a:t>
            </a:r>
            <a:r>
              <a:rPr lang="en-US" dirty="0" err="1"/>
              <a:t>tambahan</a:t>
            </a:r>
            <a:r>
              <a:rPr lang="en-US" dirty="0"/>
              <a:t> IF2123 </a:t>
            </a:r>
            <a:r>
              <a:rPr lang="en-US" dirty="0" err="1"/>
              <a:t>Aljabar</a:t>
            </a:r>
            <a:r>
              <a:rPr lang="en-US" dirty="0"/>
              <a:t> </a:t>
            </a:r>
            <a:r>
              <a:rPr lang="en-US" dirty="0" err="1"/>
              <a:t>Geometri</a:t>
            </a:r>
            <a:endParaRPr lang="en-US" dirty="0"/>
          </a:p>
          <a:p>
            <a:endParaRPr lang="en-US" dirty="0"/>
          </a:p>
          <a:p>
            <a:r>
              <a:rPr lang="en-US" dirty="0"/>
              <a:t>Program </a:t>
            </a:r>
            <a:r>
              <a:rPr lang="en-US" dirty="0" err="1"/>
              <a:t>Studi</a:t>
            </a:r>
            <a:r>
              <a:rPr lang="en-US" dirty="0"/>
              <a:t> </a:t>
            </a:r>
            <a:r>
              <a:rPr lang="en-US" dirty="0" err="1"/>
              <a:t>Informatika</a:t>
            </a:r>
            <a:r>
              <a:rPr lang="en-US" dirty="0"/>
              <a:t> ITB</a:t>
            </a:r>
          </a:p>
        </p:txBody>
      </p:sp>
      <p:sp>
        <p:nvSpPr>
          <p:cNvPr id="4" name="Slide Number Placeholder 3"/>
          <p:cNvSpPr>
            <a:spLocks noGrp="1"/>
          </p:cNvSpPr>
          <p:nvPr>
            <p:ph type="sldNum" sz="quarter" idx="12"/>
          </p:nvPr>
        </p:nvSpPr>
        <p:spPr/>
        <p:txBody>
          <a:bodyPr/>
          <a:lstStyle/>
          <a:p>
            <a:fld id="{7F636BC0-236E-47A6-AD0C-E63808078D91}" type="slidenum">
              <a:rPr lang="en-US" smtClean="0"/>
              <a:t>19</a:t>
            </a:fld>
            <a:endParaRPr lang="en-US"/>
          </a:p>
        </p:txBody>
      </p:sp>
    </p:spTree>
    <p:extLst>
      <p:ext uri="{BB962C8B-B14F-4D97-AF65-F5344CB8AC3E}">
        <p14:creationId xmlns:p14="http://schemas.microsoft.com/office/powerpoint/2010/main" val="307496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6DC3C-C7BC-4C44-AAAF-07AC4C15B6D7}"/>
              </a:ext>
            </a:extLst>
          </p:cNvPr>
          <p:cNvSpPr>
            <a:spLocks noGrp="1"/>
          </p:cNvSpPr>
          <p:nvPr>
            <p:ph idx="1"/>
          </p:nvPr>
        </p:nvSpPr>
        <p:spPr>
          <a:xfrm>
            <a:off x="838200" y="721360"/>
            <a:ext cx="10515600" cy="5455603"/>
          </a:xfrm>
        </p:spPr>
        <p:txBody>
          <a:bodyPr/>
          <a:lstStyle/>
          <a:p>
            <a:pPr marL="0" indent="0">
              <a:buNone/>
            </a:pPr>
            <a:endParaRPr lang="en-US" dirty="0"/>
          </a:p>
          <a:p>
            <a:pPr marL="0" indent="0">
              <a:buNone/>
            </a:pPr>
            <a:endParaRPr lang="en-US" dirty="0"/>
          </a:p>
          <a:p>
            <a:pPr marL="0" indent="0">
              <a:buNone/>
            </a:pPr>
            <a:r>
              <a:rPr lang="en-US" b="1" dirty="0" err="1"/>
              <a:t>Sumber</a:t>
            </a:r>
            <a:r>
              <a:rPr lang="en-US" b="1" dirty="0"/>
              <a:t>:  </a:t>
            </a:r>
          </a:p>
          <a:p>
            <a:pPr marL="0" indent="0">
              <a:buNone/>
            </a:pPr>
            <a:endParaRPr lang="en-US" dirty="0"/>
          </a:p>
          <a:p>
            <a:pPr marL="0" indent="0">
              <a:buNone/>
            </a:pPr>
            <a:r>
              <a:rPr lang="en-US" dirty="0"/>
              <a:t>Howard Anton &amp; Chris </a:t>
            </a:r>
            <a:r>
              <a:rPr lang="en-US" dirty="0" err="1"/>
              <a:t>Rores</a:t>
            </a:r>
            <a:r>
              <a:rPr lang="en-US" dirty="0"/>
              <a:t>, </a:t>
            </a:r>
            <a:r>
              <a:rPr lang="en-US" i="1" dirty="0"/>
              <a:t>Elementary Linear Algebra, 10</a:t>
            </a:r>
            <a:r>
              <a:rPr lang="en-US" i="1" baseline="30000" dirty="0"/>
              <a:t>th</a:t>
            </a:r>
            <a:r>
              <a:rPr lang="en-US" i="1" dirty="0"/>
              <a:t> Edition </a:t>
            </a:r>
          </a:p>
          <a:p>
            <a:pPr marL="0" indent="0">
              <a:buNone/>
            </a:pPr>
            <a:r>
              <a:rPr lang="en-US" i="1" dirty="0"/>
              <a:t>	</a:t>
            </a:r>
          </a:p>
        </p:txBody>
      </p:sp>
      <p:sp>
        <p:nvSpPr>
          <p:cNvPr id="2" name="Slide Number Placeholder 1">
            <a:extLst>
              <a:ext uri="{FF2B5EF4-FFF2-40B4-BE49-F238E27FC236}">
                <a16:creationId xmlns:a16="http://schemas.microsoft.com/office/drawing/2014/main" id="{910F5921-AC98-4AC8-B93A-04020B34C393}"/>
              </a:ext>
            </a:extLst>
          </p:cNvPr>
          <p:cNvSpPr>
            <a:spLocks noGrp="1"/>
          </p:cNvSpPr>
          <p:nvPr>
            <p:ph type="sldNum" sz="quarter" idx="12"/>
          </p:nvPr>
        </p:nvSpPr>
        <p:spPr/>
        <p:txBody>
          <a:bodyPr/>
          <a:lstStyle/>
          <a:p>
            <a:fld id="{6ACB61F5-5B20-4404-A1F0-7AE4ED8B0066}" type="slidenum">
              <a:rPr lang="en-US" smtClean="0"/>
              <a:t>2</a:t>
            </a:fld>
            <a:endParaRPr lang="en-US"/>
          </a:p>
        </p:txBody>
      </p:sp>
    </p:spTree>
    <p:extLst>
      <p:ext uri="{BB962C8B-B14F-4D97-AF65-F5344CB8AC3E}">
        <p14:creationId xmlns:p14="http://schemas.microsoft.com/office/powerpoint/2010/main" val="1211619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9515"/>
            <a:ext cx="10515600" cy="1325563"/>
          </a:xfrm>
        </p:spPr>
        <p:txBody>
          <a:bodyPr/>
          <a:lstStyle/>
          <a:p>
            <a:r>
              <a:rPr lang="en-US" dirty="0" err="1"/>
              <a:t>Sumber</a:t>
            </a:r>
            <a:r>
              <a:rPr lang="en-US" dirty="0"/>
              <a:t>: </a:t>
            </a:r>
          </a:p>
        </p:txBody>
      </p:sp>
      <p:sp>
        <p:nvSpPr>
          <p:cNvPr id="3" name="Content Placeholder 2"/>
          <p:cNvSpPr>
            <a:spLocks noGrp="1"/>
          </p:cNvSpPr>
          <p:nvPr>
            <p:ph idx="1"/>
          </p:nvPr>
        </p:nvSpPr>
        <p:spPr>
          <a:xfrm>
            <a:off x="838200" y="3767769"/>
            <a:ext cx="10515600" cy="2409194"/>
          </a:xfrm>
        </p:spPr>
        <p:txBody>
          <a:bodyPr/>
          <a:lstStyle/>
          <a:p>
            <a:pPr marL="514350" indent="-514350">
              <a:buFont typeface="+mj-lt"/>
              <a:buAutoNum type="arabicPeriod"/>
            </a:pPr>
            <a:r>
              <a:rPr lang="en-US" altLang="en-US" dirty="0"/>
              <a:t>Unknown, </a:t>
            </a:r>
            <a:r>
              <a:rPr lang="en-US" altLang="en-US" i="1" dirty="0"/>
              <a:t>Analytic Hierarchy Process (What is AHP)</a:t>
            </a:r>
          </a:p>
          <a:p>
            <a:endParaRPr lang="en-US" altLang="en-US" i="1" dirty="0"/>
          </a:p>
          <a:p>
            <a:endParaRPr lang="en-US" dirty="0"/>
          </a:p>
        </p:txBody>
      </p:sp>
      <p:sp>
        <p:nvSpPr>
          <p:cNvPr id="4" name="Slide Number Placeholder 3"/>
          <p:cNvSpPr>
            <a:spLocks noGrp="1"/>
          </p:cNvSpPr>
          <p:nvPr>
            <p:ph type="sldNum" sz="quarter" idx="12"/>
          </p:nvPr>
        </p:nvSpPr>
        <p:spPr/>
        <p:txBody>
          <a:bodyPr/>
          <a:lstStyle/>
          <a:p>
            <a:fld id="{7F636BC0-236E-47A6-AD0C-E63808078D91}" type="slidenum">
              <a:rPr lang="en-US" smtClean="0"/>
              <a:t>20</a:t>
            </a:fld>
            <a:endParaRPr lang="en-US"/>
          </a:p>
        </p:txBody>
      </p:sp>
    </p:spTree>
    <p:extLst>
      <p:ext uri="{BB962C8B-B14F-4D97-AF65-F5344CB8AC3E}">
        <p14:creationId xmlns:p14="http://schemas.microsoft.com/office/powerpoint/2010/main" val="164976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10640"/>
            <a:ext cx="10515600" cy="4400309"/>
          </a:xfrm>
        </p:spPr>
        <p:txBody>
          <a:bodyPr/>
          <a:lstStyle/>
          <a:p>
            <a:r>
              <a:rPr lang="en-US" dirty="0"/>
              <a:t>AHP: </a:t>
            </a:r>
            <a:r>
              <a:rPr lang="en-US" dirty="0" err="1"/>
              <a:t>metode</a:t>
            </a:r>
            <a:r>
              <a:rPr lang="en-US" dirty="0"/>
              <a:t> yang </a:t>
            </a:r>
            <a:r>
              <a:rPr lang="en-US" dirty="0" err="1"/>
              <a:t>digunakan</a:t>
            </a:r>
            <a:r>
              <a:rPr lang="en-US" dirty="0"/>
              <a:t> </a:t>
            </a:r>
            <a:r>
              <a:rPr lang="en-US" dirty="0" err="1"/>
              <a:t>dalam</a:t>
            </a:r>
            <a:r>
              <a:rPr lang="en-US" dirty="0"/>
              <a:t> </a:t>
            </a:r>
            <a:r>
              <a:rPr lang="en-US" dirty="0" err="1"/>
              <a:t>analisis</a:t>
            </a:r>
            <a:r>
              <a:rPr lang="en-US" dirty="0"/>
              <a:t> </a:t>
            </a:r>
            <a:r>
              <a:rPr lang="en-US" dirty="0" err="1"/>
              <a:t>pengambilan</a:t>
            </a:r>
            <a:r>
              <a:rPr lang="en-US" dirty="0"/>
              <a:t> </a:t>
            </a:r>
            <a:r>
              <a:rPr lang="en-US" dirty="0" err="1"/>
              <a:t>keputusan</a:t>
            </a:r>
            <a:r>
              <a:rPr lang="en-US" dirty="0"/>
              <a:t>.</a:t>
            </a:r>
          </a:p>
          <a:p>
            <a:endParaRPr lang="en-US" dirty="0"/>
          </a:p>
        </p:txBody>
      </p:sp>
      <p:sp>
        <p:nvSpPr>
          <p:cNvPr id="4" name="Slide Number Placeholder 3"/>
          <p:cNvSpPr>
            <a:spLocks noGrp="1"/>
          </p:cNvSpPr>
          <p:nvPr>
            <p:ph type="sldNum" sz="quarter" idx="12"/>
          </p:nvPr>
        </p:nvSpPr>
        <p:spPr/>
        <p:txBody>
          <a:bodyPr/>
          <a:lstStyle/>
          <a:p>
            <a:fld id="{7F636BC0-236E-47A6-AD0C-E63808078D91}" type="slidenum">
              <a:rPr lang="en-US" smtClean="0"/>
              <a:t>21</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265" y="2151384"/>
            <a:ext cx="5831440" cy="3142417"/>
          </a:xfrm>
          <a:prstGeom prst="rect">
            <a:avLst/>
          </a:prstGeom>
          <a:noFill/>
          <a:ln>
            <a:noFill/>
          </a:ln>
        </p:spPr>
      </p:pic>
      <p:sp>
        <p:nvSpPr>
          <p:cNvPr id="6" name="TextBox 5"/>
          <p:cNvSpPr txBox="1"/>
          <p:nvPr/>
        </p:nvSpPr>
        <p:spPr>
          <a:xfrm>
            <a:off x="5626289" y="2408094"/>
            <a:ext cx="5737789" cy="830997"/>
          </a:xfrm>
          <a:prstGeom prst="rect">
            <a:avLst/>
          </a:prstGeom>
          <a:noFill/>
        </p:spPr>
        <p:txBody>
          <a:bodyPr wrap="none" rtlCol="0">
            <a:spAutoFit/>
          </a:bodyPr>
          <a:lstStyle/>
          <a:p>
            <a:r>
              <a:rPr lang="en-US" sz="2400" dirty="0"/>
              <a:t>AHP: </a:t>
            </a:r>
            <a:r>
              <a:rPr lang="en-US" sz="2400" dirty="0" err="1"/>
              <a:t>metode</a:t>
            </a:r>
            <a:r>
              <a:rPr lang="en-US" sz="2400" dirty="0"/>
              <a:t> </a:t>
            </a:r>
            <a:r>
              <a:rPr lang="en-US" sz="2400" dirty="0" err="1"/>
              <a:t>untuk</a:t>
            </a:r>
            <a:r>
              <a:rPr lang="en-US" sz="2400" dirty="0"/>
              <a:t> </a:t>
            </a:r>
            <a:r>
              <a:rPr lang="en-US" sz="2400" dirty="0" err="1"/>
              <a:t>menurunkan</a:t>
            </a:r>
            <a:r>
              <a:rPr lang="en-US" sz="2400" dirty="0"/>
              <a:t> </a:t>
            </a:r>
            <a:r>
              <a:rPr lang="en-US" sz="2400" dirty="0" err="1"/>
              <a:t>skala</a:t>
            </a:r>
            <a:r>
              <a:rPr lang="en-US" sz="2400" dirty="0"/>
              <a:t> </a:t>
            </a:r>
            <a:r>
              <a:rPr lang="en-US" sz="2400" dirty="0" err="1"/>
              <a:t>rasio</a:t>
            </a:r>
            <a:r>
              <a:rPr lang="en-US" sz="2400" dirty="0"/>
              <a:t> </a:t>
            </a:r>
          </a:p>
          <a:p>
            <a:r>
              <a:rPr lang="en-US" sz="2400" dirty="0"/>
              <a:t>          </a:t>
            </a:r>
            <a:r>
              <a:rPr lang="en-US" sz="2400" dirty="0" err="1"/>
              <a:t>dari</a:t>
            </a:r>
            <a:r>
              <a:rPr lang="en-US" sz="2400" dirty="0"/>
              <a:t> </a:t>
            </a:r>
            <a:r>
              <a:rPr lang="en-US" sz="2400" dirty="0" err="1"/>
              <a:t>perbandingan</a:t>
            </a:r>
            <a:r>
              <a:rPr lang="en-US" sz="2400" dirty="0"/>
              <a:t> </a:t>
            </a:r>
            <a:r>
              <a:rPr lang="en-US" sz="2400" dirty="0" err="1"/>
              <a:t>antar</a:t>
            </a:r>
            <a:r>
              <a:rPr lang="en-US" sz="2400" dirty="0"/>
              <a:t> </a:t>
            </a:r>
            <a:r>
              <a:rPr lang="en-US" sz="2400" dirty="0" err="1"/>
              <a:t>kriteria</a:t>
            </a:r>
            <a:endParaRPr lang="en-US" sz="2400" dirty="0"/>
          </a:p>
        </p:txBody>
      </p:sp>
      <p:sp>
        <p:nvSpPr>
          <p:cNvPr id="7" name="TextBox 6"/>
          <p:cNvSpPr txBox="1"/>
          <p:nvPr/>
        </p:nvSpPr>
        <p:spPr>
          <a:xfrm>
            <a:off x="6421818" y="3604216"/>
            <a:ext cx="5052537" cy="1569660"/>
          </a:xfrm>
          <a:prstGeom prst="rect">
            <a:avLst/>
          </a:prstGeom>
          <a:noFill/>
        </p:spPr>
        <p:txBody>
          <a:bodyPr wrap="none" rtlCol="0">
            <a:spAutoFit/>
          </a:bodyPr>
          <a:lstStyle/>
          <a:p>
            <a:r>
              <a:rPr lang="en-US" sz="2400" dirty="0" err="1"/>
              <a:t>Skala</a:t>
            </a:r>
            <a:r>
              <a:rPr lang="en-US" sz="2400" dirty="0"/>
              <a:t> </a:t>
            </a:r>
            <a:r>
              <a:rPr lang="en-US" sz="2400" dirty="0" err="1"/>
              <a:t>rasio</a:t>
            </a:r>
            <a:r>
              <a:rPr lang="en-US" sz="2400" dirty="0"/>
              <a:t> </a:t>
            </a:r>
            <a:r>
              <a:rPr lang="en-US" sz="2400" dirty="0" err="1"/>
              <a:t>diturunkan</a:t>
            </a:r>
            <a:r>
              <a:rPr lang="en-US" sz="2400" dirty="0"/>
              <a:t> </a:t>
            </a:r>
            <a:r>
              <a:rPr lang="en-US" sz="2400" dirty="0" err="1"/>
              <a:t>dari</a:t>
            </a:r>
            <a:r>
              <a:rPr lang="en-US" sz="2400" dirty="0"/>
              <a:t> </a:t>
            </a:r>
            <a:r>
              <a:rPr lang="en-US" sz="2400" dirty="0" err="1"/>
              <a:t>prinsip</a:t>
            </a:r>
            <a:r>
              <a:rPr lang="en-US" sz="2400" dirty="0"/>
              <a:t> </a:t>
            </a:r>
          </a:p>
          <a:p>
            <a:r>
              <a:rPr lang="en-US" sz="2400" dirty="0"/>
              <a:t>          </a:t>
            </a:r>
            <a:r>
              <a:rPr lang="en-US" sz="2400" dirty="0" err="1">
                <a:solidFill>
                  <a:srgbClr val="FF0000"/>
                </a:solidFill>
              </a:rPr>
              <a:t>vektor</a:t>
            </a:r>
            <a:r>
              <a:rPr lang="en-US" sz="2400" dirty="0">
                <a:solidFill>
                  <a:srgbClr val="FF0000"/>
                </a:solidFill>
              </a:rPr>
              <a:t> Eigen</a:t>
            </a:r>
          </a:p>
          <a:p>
            <a:r>
              <a:rPr lang="en-US" sz="2400" dirty="0" err="1"/>
              <a:t>Indeks</a:t>
            </a:r>
            <a:r>
              <a:rPr lang="en-US" sz="2400" dirty="0"/>
              <a:t> </a:t>
            </a:r>
            <a:r>
              <a:rPr lang="en-US" sz="2400" dirty="0" err="1"/>
              <a:t>kekonsistenan</a:t>
            </a:r>
            <a:r>
              <a:rPr lang="en-US" sz="2400" dirty="0"/>
              <a:t> </a:t>
            </a:r>
            <a:r>
              <a:rPr lang="en-US" sz="2400" dirty="0" err="1"/>
              <a:t>diturunkan</a:t>
            </a:r>
            <a:r>
              <a:rPr lang="en-US" sz="2400" dirty="0"/>
              <a:t> </a:t>
            </a:r>
            <a:r>
              <a:rPr lang="en-US" sz="2400" dirty="0" err="1"/>
              <a:t>dari</a:t>
            </a:r>
            <a:r>
              <a:rPr lang="en-US" sz="2400" dirty="0"/>
              <a:t> </a:t>
            </a:r>
          </a:p>
          <a:p>
            <a:r>
              <a:rPr lang="en-US" sz="2400" dirty="0"/>
              <a:t>          </a:t>
            </a:r>
            <a:r>
              <a:rPr lang="en-US" sz="2400" dirty="0" err="1"/>
              <a:t>prinsip</a:t>
            </a:r>
            <a:r>
              <a:rPr lang="en-US" sz="2400" dirty="0"/>
              <a:t> </a:t>
            </a:r>
            <a:r>
              <a:rPr lang="en-US" sz="2400" dirty="0" err="1">
                <a:solidFill>
                  <a:srgbClr val="FF0000"/>
                </a:solidFill>
              </a:rPr>
              <a:t>nilai</a:t>
            </a:r>
            <a:r>
              <a:rPr lang="en-US" sz="2400" dirty="0">
                <a:solidFill>
                  <a:srgbClr val="FF0000"/>
                </a:solidFill>
              </a:rPr>
              <a:t> Eigen</a:t>
            </a:r>
          </a:p>
        </p:txBody>
      </p:sp>
      <p:graphicFrame>
        <p:nvGraphicFramePr>
          <p:cNvPr id="8" name="Object 7"/>
          <p:cNvGraphicFramePr>
            <a:graphicFrameLocks noChangeAspect="1"/>
          </p:cNvGraphicFramePr>
          <p:nvPr/>
        </p:nvGraphicFramePr>
        <p:xfrm>
          <a:off x="7434470" y="5293801"/>
          <a:ext cx="1942685" cy="632502"/>
        </p:xfrm>
        <a:graphic>
          <a:graphicData uri="http://schemas.openxmlformats.org/presentationml/2006/ole">
            <mc:AlternateContent xmlns:mc="http://schemas.openxmlformats.org/markup-compatibility/2006">
              <mc:Choice xmlns:v="urn:schemas-microsoft-com:vml" Requires="v">
                <p:oleObj name="Equation" r:id="rId3" imgW="545760" imgH="177480" progId="Equation.3">
                  <p:embed/>
                </p:oleObj>
              </mc:Choice>
              <mc:Fallback>
                <p:oleObj name="Equation" r:id="rId3" imgW="545760" imgH="177480" progId="Equation.3">
                  <p:embed/>
                  <p:pic>
                    <p:nvPicPr>
                      <p:cNvPr id="8" name="Object 7"/>
                      <p:cNvPicPr/>
                      <p:nvPr/>
                    </p:nvPicPr>
                    <p:blipFill>
                      <a:blip r:embed="rId4"/>
                      <a:stretch>
                        <a:fillRect/>
                      </a:stretch>
                    </p:blipFill>
                    <p:spPr>
                      <a:xfrm>
                        <a:off x="7434470" y="5293801"/>
                        <a:ext cx="1942685" cy="632502"/>
                      </a:xfrm>
                      <a:prstGeom prst="rect">
                        <a:avLst/>
                      </a:prstGeom>
                    </p:spPr>
                  </p:pic>
                </p:oleObj>
              </mc:Fallback>
            </mc:AlternateContent>
          </a:graphicData>
        </a:graphic>
      </p:graphicFrame>
      <p:sp>
        <p:nvSpPr>
          <p:cNvPr id="9" name="TextBox 8"/>
          <p:cNvSpPr txBox="1"/>
          <p:nvPr/>
        </p:nvSpPr>
        <p:spPr>
          <a:xfrm>
            <a:off x="6281605" y="6119995"/>
            <a:ext cx="1285288" cy="369332"/>
          </a:xfrm>
          <a:prstGeom prst="rect">
            <a:avLst/>
          </a:prstGeom>
          <a:noFill/>
        </p:spPr>
        <p:txBody>
          <a:bodyPr wrap="none" rtlCol="0">
            <a:spAutoFit/>
          </a:bodyPr>
          <a:lstStyle/>
          <a:p>
            <a:r>
              <a:rPr lang="en-US" i="1" dirty="0"/>
              <a:t>eigenvector</a:t>
            </a:r>
          </a:p>
        </p:txBody>
      </p:sp>
      <p:sp>
        <p:nvSpPr>
          <p:cNvPr id="10" name="TextBox 9"/>
          <p:cNvSpPr txBox="1"/>
          <p:nvPr/>
        </p:nvSpPr>
        <p:spPr>
          <a:xfrm>
            <a:off x="9259033" y="6145597"/>
            <a:ext cx="1195327" cy="369332"/>
          </a:xfrm>
          <a:prstGeom prst="rect">
            <a:avLst/>
          </a:prstGeom>
          <a:noFill/>
        </p:spPr>
        <p:txBody>
          <a:bodyPr wrap="none" rtlCol="0">
            <a:spAutoFit/>
          </a:bodyPr>
          <a:lstStyle/>
          <a:p>
            <a:r>
              <a:rPr lang="en-US" i="1" dirty="0"/>
              <a:t>eigenvalue</a:t>
            </a:r>
          </a:p>
        </p:txBody>
      </p:sp>
      <p:cxnSp>
        <p:nvCxnSpPr>
          <p:cNvPr id="11" name="Connector: Elbow 10">
            <a:extLst>
              <a:ext uri="{FF2B5EF4-FFF2-40B4-BE49-F238E27FC236}">
                <a16:creationId xmlns:a16="http://schemas.microsoft.com/office/drawing/2014/main" id="{3D9B76FC-6D2F-4DD3-AF4F-B2699AA93A6A}"/>
              </a:ext>
            </a:extLst>
          </p:cNvPr>
          <p:cNvCxnSpPr>
            <a:cxnSpLocks/>
          </p:cNvCxnSpPr>
          <p:nvPr/>
        </p:nvCxnSpPr>
        <p:spPr>
          <a:xfrm rot="16200000" flipH="1">
            <a:off x="8826076" y="5919092"/>
            <a:ext cx="461065" cy="35861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B712A1D-0422-4FB4-8B9B-823BA5809D3E}"/>
              </a:ext>
            </a:extLst>
          </p:cNvPr>
          <p:cNvCxnSpPr>
            <a:cxnSpLocks/>
          </p:cNvCxnSpPr>
          <p:nvPr/>
        </p:nvCxnSpPr>
        <p:spPr>
          <a:xfrm rot="5400000">
            <a:off x="7655709" y="5909674"/>
            <a:ext cx="409376" cy="380597"/>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62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9996"/>
            <a:ext cx="10515600" cy="5526968"/>
          </a:xfrm>
        </p:spPr>
        <p:txBody>
          <a:bodyPr/>
          <a:lstStyle/>
          <a:p>
            <a:pPr marL="0" indent="0">
              <a:buNone/>
            </a:pPr>
            <a:r>
              <a:rPr lang="en-US" dirty="0" err="1"/>
              <a:t>Contoh</a:t>
            </a:r>
            <a:r>
              <a:rPr lang="en-US" dirty="0"/>
              <a:t>: Ada </a:t>
            </a:r>
            <a:r>
              <a:rPr lang="en-US" dirty="0" err="1"/>
              <a:t>tiga</a:t>
            </a:r>
            <a:r>
              <a:rPr lang="en-US" dirty="0"/>
              <a:t> </a:t>
            </a:r>
            <a:r>
              <a:rPr lang="en-US" dirty="0" err="1"/>
              <a:t>buah</a:t>
            </a:r>
            <a:r>
              <a:rPr lang="en-US" dirty="0"/>
              <a:t> yang </a:t>
            </a:r>
            <a:r>
              <a:rPr lang="en-US" dirty="0" err="1"/>
              <a:t>akan</a:t>
            </a:r>
            <a:r>
              <a:rPr lang="en-US" dirty="0"/>
              <a:t> </a:t>
            </a:r>
            <a:r>
              <a:rPr lang="en-US" dirty="0" err="1"/>
              <a:t>dipilih</a:t>
            </a:r>
            <a:r>
              <a:rPr lang="en-US" dirty="0"/>
              <a:t> oleh Joko </a:t>
            </a:r>
            <a:r>
              <a:rPr lang="en-US" dirty="0" err="1"/>
              <a:t>untuk</a:t>
            </a:r>
            <a:r>
              <a:rPr lang="en-US" dirty="0"/>
              <a:t> </a:t>
            </a:r>
            <a:r>
              <a:rPr lang="en-US" dirty="0" err="1"/>
              <a:t>dibawa</a:t>
            </a:r>
            <a:r>
              <a:rPr lang="en-US" dirty="0"/>
              <a:t> </a:t>
            </a:r>
            <a:r>
              <a:rPr lang="en-US" dirty="0" err="1"/>
              <a:t>piknik</a:t>
            </a:r>
            <a:r>
              <a:rPr lang="en-US" dirty="0"/>
              <a:t>: pisang, </a:t>
            </a:r>
            <a:r>
              <a:rPr lang="en-US" dirty="0" err="1"/>
              <a:t>apel</a:t>
            </a:r>
            <a:r>
              <a:rPr lang="en-US" dirty="0"/>
              <a:t>, cherry. </a:t>
            </a:r>
            <a:r>
              <a:rPr lang="en-US" dirty="0" err="1"/>
              <a:t>Buah</a:t>
            </a:r>
            <a:r>
              <a:rPr lang="en-US" dirty="0"/>
              <a:t> </a:t>
            </a:r>
            <a:r>
              <a:rPr lang="en-US" dirty="0" err="1"/>
              <a:t>mana</a:t>
            </a:r>
            <a:r>
              <a:rPr lang="en-US" dirty="0"/>
              <a:t> yang </a:t>
            </a:r>
            <a:r>
              <a:rPr lang="en-US" dirty="0" err="1"/>
              <a:t>akan</a:t>
            </a:r>
            <a:r>
              <a:rPr lang="en-US" dirty="0"/>
              <a:t> </a:t>
            </a:r>
            <a:r>
              <a:rPr lang="en-US" dirty="0" err="1"/>
              <a:t>dipilih</a:t>
            </a:r>
            <a:r>
              <a:rPr lang="en-US" dirty="0"/>
              <a:t>?</a:t>
            </a:r>
          </a:p>
        </p:txBody>
      </p:sp>
      <p:sp>
        <p:nvSpPr>
          <p:cNvPr id="4" name="Slide Number Placeholder 3"/>
          <p:cNvSpPr>
            <a:spLocks noGrp="1"/>
          </p:cNvSpPr>
          <p:nvPr>
            <p:ph type="sldNum" sz="quarter" idx="12"/>
          </p:nvPr>
        </p:nvSpPr>
        <p:spPr/>
        <p:txBody>
          <a:bodyPr/>
          <a:lstStyle/>
          <a:p>
            <a:fld id="{7F636BC0-236E-47A6-AD0C-E63808078D91}" type="slidenum">
              <a:rPr lang="en-US" smtClean="0"/>
              <a:t>22</a:t>
            </a:fld>
            <a:endParaRPr lang="en-US"/>
          </a:p>
        </p:txBody>
      </p:sp>
      <p:pic>
        <p:nvPicPr>
          <p:cNvPr id="45058" name="Picture 2" descr="A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79" y="3861021"/>
            <a:ext cx="11353800" cy="286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C25CE79-B0F1-4DCB-A3BB-C4FCAB2FE9E1}"/>
              </a:ext>
            </a:extLst>
          </p:cNvPr>
          <p:cNvPicPr>
            <a:picLocks noChangeAspect="1"/>
          </p:cNvPicPr>
          <p:nvPr/>
        </p:nvPicPr>
        <p:blipFill>
          <a:blip r:embed="rId3"/>
          <a:stretch>
            <a:fillRect/>
          </a:stretch>
        </p:blipFill>
        <p:spPr>
          <a:xfrm>
            <a:off x="2361798" y="1743075"/>
            <a:ext cx="1343025" cy="1685925"/>
          </a:xfrm>
          <a:prstGeom prst="rect">
            <a:avLst/>
          </a:prstGeom>
        </p:spPr>
      </p:pic>
      <p:pic>
        <p:nvPicPr>
          <p:cNvPr id="5" name="Picture 4">
            <a:extLst>
              <a:ext uri="{FF2B5EF4-FFF2-40B4-BE49-F238E27FC236}">
                <a16:creationId xmlns:a16="http://schemas.microsoft.com/office/drawing/2014/main" id="{8253256D-8060-495D-B75F-622D6BCF8FFA}"/>
              </a:ext>
            </a:extLst>
          </p:cNvPr>
          <p:cNvPicPr>
            <a:picLocks noChangeAspect="1"/>
          </p:cNvPicPr>
          <p:nvPr/>
        </p:nvPicPr>
        <p:blipFill>
          <a:blip r:embed="rId4"/>
          <a:stretch>
            <a:fillRect/>
          </a:stretch>
        </p:blipFill>
        <p:spPr>
          <a:xfrm>
            <a:off x="4872464" y="1709960"/>
            <a:ext cx="1609725" cy="1971675"/>
          </a:xfrm>
          <a:prstGeom prst="rect">
            <a:avLst/>
          </a:prstGeom>
        </p:spPr>
      </p:pic>
      <p:pic>
        <p:nvPicPr>
          <p:cNvPr id="6" name="Picture 5">
            <a:extLst>
              <a:ext uri="{FF2B5EF4-FFF2-40B4-BE49-F238E27FC236}">
                <a16:creationId xmlns:a16="http://schemas.microsoft.com/office/drawing/2014/main" id="{BB61DE98-5851-4873-B288-41BBF48946F6}"/>
              </a:ext>
            </a:extLst>
          </p:cNvPr>
          <p:cNvPicPr>
            <a:picLocks noChangeAspect="1"/>
          </p:cNvPicPr>
          <p:nvPr/>
        </p:nvPicPr>
        <p:blipFill>
          <a:blip r:embed="rId5"/>
          <a:stretch>
            <a:fillRect/>
          </a:stretch>
        </p:blipFill>
        <p:spPr>
          <a:xfrm>
            <a:off x="8220477" y="1600460"/>
            <a:ext cx="1609725" cy="1662503"/>
          </a:xfrm>
          <a:prstGeom prst="rect">
            <a:avLst/>
          </a:prstGeom>
        </p:spPr>
      </p:pic>
    </p:spTree>
    <p:extLst>
      <p:ext uri="{BB962C8B-B14F-4D97-AF65-F5344CB8AC3E}">
        <p14:creationId xmlns:p14="http://schemas.microsoft.com/office/powerpoint/2010/main" val="76423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636BC0-236E-47A6-AD0C-E63808078D91}" type="slidenum">
              <a:rPr lang="en-US" smtClean="0"/>
              <a:t>23</a:t>
            </a:fld>
            <a:endParaRPr lang="en-US"/>
          </a:p>
        </p:txBody>
      </p:sp>
      <p:pic>
        <p:nvPicPr>
          <p:cNvPr id="3" name="Picture 2"/>
          <p:cNvPicPr>
            <a:picLocks noChangeAspect="1"/>
          </p:cNvPicPr>
          <p:nvPr/>
        </p:nvPicPr>
        <p:blipFill>
          <a:blip r:embed="rId2"/>
          <a:stretch>
            <a:fillRect/>
          </a:stretch>
        </p:blipFill>
        <p:spPr>
          <a:xfrm>
            <a:off x="808700" y="1441454"/>
            <a:ext cx="10124343" cy="4894066"/>
          </a:xfrm>
          <a:prstGeom prst="rect">
            <a:avLst/>
          </a:prstGeom>
        </p:spPr>
      </p:pic>
      <p:sp>
        <p:nvSpPr>
          <p:cNvPr id="4" name="TextBox 3"/>
          <p:cNvSpPr txBox="1"/>
          <p:nvPr/>
        </p:nvSpPr>
        <p:spPr>
          <a:xfrm>
            <a:off x="808700" y="695915"/>
            <a:ext cx="4504823" cy="523220"/>
          </a:xfrm>
          <a:prstGeom prst="rect">
            <a:avLst/>
          </a:prstGeom>
          <a:noFill/>
        </p:spPr>
        <p:txBody>
          <a:bodyPr wrap="none" rtlCol="0">
            <a:spAutoFit/>
          </a:bodyPr>
          <a:lstStyle/>
          <a:p>
            <a:r>
              <a:rPr lang="en-US" sz="2800" dirty="0" err="1">
                <a:solidFill>
                  <a:srgbClr val="FF0000"/>
                </a:solidFill>
              </a:rPr>
              <a:t>Tahap</a:t>
            </a:r>
            <a:r>
              <a:rPr lang="en-US" sz="2800" dirty="0">
                <a:solidFill>
                  <a:srgbClr val="FF0000"/>
                </a:solidFill>
              </a:rPr>
              <a:t> 1: </a:t>
            </a:r>
            <a:r>
              <a:rPr lang="en-US" sz="2800" i="1" dirty="0">
                <a:solidFill>
                  <a:srgbClr val="FF0000"/>
                </a:solidFill>
              </a:rPr>
              <a:t>Pairwise comparison</a:t>
            </a:r>
          </a:p>
        </p:txBody>
      </p:sp>
      <p:sp>
        <p:nvSpPr>
          <p:cNvPr id="5" name="TextBox 4"/>
          <p:cNvSpPr txBox="1"/>
          <p:nvPr/>
        </p:nvSpPr>
        <p:spPr>
          <a:xfrm>
            <a:off x="808700" y="6259810"/>
            <a:ext cx="9972282" cy="461665"/>
          </a:xfrm>
          <a:prstGeom prst="rect">
            <a:avLst/>
          </a:prstGeom>
          <a:noFill/>
        </p:spPr>
        <p:txBody>
          <a:bodyPr wrap="none" rtlCol="0">
            <a:spAutoFit/>
          </a:bodyPr>
          <a:lstStyle/>
          <a:p>
            <a:r>
              <a:rPr lang="en-US" sz="2400" dirty="0" err="1"/>
              <a:t>Catatan</a:t>
            </a:r>
            <a:r>
              <a:rPr lang="en-US" sz="2400" dirty="0"/>
              <a:t>: </a:t>
            </a:r>
            <a:r>
              <a:rPr lang="en-US" sz="2400" dirty="0" err="1"/>
              <a:t>Jika</a:t>
            </a:r>
            <a:r>
              <a:rPr lang="en-US" sz="2400" dirty="0"/>
              <a:t> </a:t>
            </a:r>
            <a:r>
              <a:rPr lang="en-US" sz="2400" dirty="0" err="1"/>
              <a:t>ada</a:t>
            </a:r>
            <a:r>
              <a:rPr lang="en-US" sz="2400" dirty="0"/>
              <a:t> </a:t>
            </a:r>
            <a:r>
              <a:rPr lang="en-US" sz="2400" i="1" dirty="0"/>
              <a:t>n </a:t>
            </a:r>
            <a:r>
              <a:rPr lang="en-US" sz="2400" dirty="0" err="1"/>
              <a:t>pilihan</a:t>
            </a:r>
            <a:r>
              <a:rPr lang="en-US" sz="2400" dirty="0"/>
              <a:t>, </a:t>
            </a:r>
            <a:r>
              <a:rPr lang="en-US" sz="2400" dirty="0" err="1"/>
              <a:t>maka</a:t>
            </a:r>
            <a:r>
              <a:rPr lang="en-US" sz="2400" dirty="0"/>
              <a:t> </a:t>
            </a:r>
            <a:r>
              <a:rPr lang="en-US" sz="2400" dirty="0" err="1"/>
              <a:t>diperlukan</a:t>
            </a:r>
            <a:r>
              <a:rPr lang="en-US" sz="2400" dirty="0"/>
              <a:t> </a:t>
            </a:r>
            <a:r>
              <a:rPr lang="en-US" sz="2400" dirty="0" err="1"/>
              <a:t>sebanyak</a:t>
            </a:r>
            <a:r>
              <a:rPr lang="en-US" sz="2400" dirty="0"/>
              <a:t> </a:t>
            </a:r>
            <a:r>
              <a:rPr lang="en-US" sz="2400" i="1" dirty="0"/>
              <a:t>n</a:t>
            </a:r>
            <a:r>
              <a:rPr lang="en-US" sz="2400" dirty="0"/>
              <a:t>(</a:t>
            </a:r>
            <a:r>
              <a:rPr lang="en-US" sz="2400" i="1" dirty="0"/>
              <a:t>n</a:t>
            </a:r>
            <a:r>
              <a:rPr lang="en-US" sz="2400" dirty="0"/>
              <a:t> – 1)/2 </a:t>
            </a:r>
            <a:r>
              <a:rPr lang="en-US" sz="2400" dirty="0" err="1"/>
              <a:t>perbandingan</a:t>
            </a:r>
            <a:endParaRPr lang="en-US" sz="2400" dirty="0"/>
          </a:p>
        </p:txBody>
      </p:sp>
    </p:spTree>
    <p:extLst>
      <p:ext uri="{BB962C8B-B14F-4D97-AF65-F5344CB8AC3E}">
        <p14:creationId xmlns:p14="http://schemas.microsoft.com/office/powerpoint/2010/main" val="35373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3913"/>
            <a:ext cx="10515600" cy="5183050"/>
          </a:xfrm>
        </p:spPr>
        <p:txBody>
          <a:bodyPr>
            <a:normAutofit/>
          </a:bodyPr>
          <a:lstStyle/>
          <a:p>
            <a:pPr marL="0" indent="0">
              <a:buNone/>
            </a:pPr>
            <a:r>
              <a:rPr lang="en-US" dirty="0" err="1">
                <a:solidFill>
                  <a:srgbClr val="FF0000"/>
                </a:solidFill>
              </a:rPr>
              <a:t>Tahap</a:t>
            </a:r>
            <a:r>
              <a:rPr lang="en-US" dirty="0">
                <a:solidFill>
                  <a:srgbClr val="FF0000"/>
                </a:solidFill>
              </a:rPr>
              <a:t> 2: </a:t>
            </a:r>
            <a:r>
              <a:rPr lang="en-US" dirty="0" err="1">
                <a:solidFill>
                  <a:srgbClr val="FF0000"/>
                </a:solidFill>
              </a:rPr>
              <a:t>Pembentukan</a:t>
            </a:r>
            <a:r>
              <a:rPr lang="en-US" dirty="0">
                <a:solidFill>
                  <a:srgbClr val="FF0000"/>
                </a:solidFill>
              </a:rPr>
              <a:t> </a:t>
            </a:r>
            <a:r>
              <a:rPr lang="en-US" dirty="0" err="1">
                <a:solidFill>
                  <a:srgbClr val="FF0000"/>
                </a:solidFill>
              </a:rPr>
              <a:t>matriks</a:t>
            </a:r>
            <a:r>
              <a:rPr lang="en-US" dirty="0">
                <a:solidFill>
                  <a:srgbClr val="FF0000"/>
                </a:solidFill>
              </a:rPr>
              <a:t> </a:t>
            </a:r>
            <a:r>
              <a:rPr lang="en-US" dirty="0" err="1">
                <a:solidFill>
                  <a:srgbClr val="FF0000"/>
                </a:solidFill>
              </a:rPr>
              <a:t>perbandingan</a:t>
            </a:r>
            <a:r>
              <a:rPr lang="en-US" dirty="0">
                <a:solidFill>
                  <a:srgbClr val="FF0000"/>
                </a:solidFill>
              </a:rPr>
              <a:t> </a:t>
            </a:r>
          </a:p>
          <a:p>
            <a:pPr marL="0" indent="0">
              <a:buNone/>
            </a:pPr>
            <a:endParaRPr lang="en-US" dirty="0">
              <a:solidFill>
                <a:srgbClr val="FF0000"/>
              </a:solidFill>
            </a:endParaRPr>
          </a:p>
          <a:p>
            <a:pPr marL="0" indent="0">
              <a:buNone/>
            </a:pPr>
            <a:r>
              <a:rPr lang="en-US" i="1" dirty="0"/>
              <a:t>Rule</a:t>
            </a:r>
            <a:r>
              <a:rPr lang="en-US" dirty="0"/>
              <a:t>: </a:t>
            </a:r>
          </a:p>
          <a:p>
            <a:pPr lvl="0"/>
            <a:r>
              <a:rPr lang="en-US" dirty="0" err="1"/>
              <a:t>Jika</a:t>
            </a:r>
            <a:r>
              <a:rPr lang="en-US" dirty="0"/>
              <a:t> </a:t>
            </a:r>
            <a:r>
              <a:rPr lang="en-US" dirty="0" err="1"/>
              <a:t>nilai</a:t>
            </a:r>
            <a:r>
              <a:rPr lang="en-US" dirty="0"/>
              <a:t> yang </a:t>
            </a:r>
            <a:r>
              <a:rPr lang="en-US" dirty="0" err="1"/>
              <a:t>diberikan</a:t>
            </a:r>
            <a:r>
              <a:rPr lang="en-US" dirty="0"/>
              <a:t> </a:t>
            </a:r>
            <a:r>
              <a:rPr lang="en-US" dirty="0" err="1"/>
              <a:t>terletak</a:t>
            </a:r>
            <a:r>
              <a:rPr lang="en-US" dirty="0"/>
              <a:t> </a:t>
            </a:r>
            <a:r>
              <a:rPr lang="en-US" b="1" dirty="0"/>
              <a:t>di </a:t>
            </a:r>
            <a:r>
              <a:rPr lang="en-US" b="1" dirty="0" err="1"/>
              <a:t>kiri</a:t>
            </a:r>
            <a:r>
              <a:rPr lang="en-US" b="1" dirty="0"/>
              <a:t> </a:t>
            </a:r>
            <a:r>
              <a:rPr lang="en-US" dirty="0" err="1"/>
              <a:t>angka</a:t>
            </a:r>
            <a:r>
              <a:rPr lang="en-US" b="1" dirty="0"/>
              <a:t> </a:t>
            </a:r>
            <a:r>
              <a:rPr lang="en-US" dirty="0"/>
              <a:t>1, </a:t>
            </a:r>
            <a:r>
              <a:rPr lang="en-US" dirty="0" err="1"/>
              <a:t>maka</a:t>
            </a:r>
            <a:r>
              <a:rPr lang="en-US" dirty="0"/>
              <a:t> </a:t>
            </a:r>
            <a:r>
              <a:rPr lang="en-US" dirty="0" err="1"/>
              <a:t>kita</a:t>
            </a:r>
            <a:r>
              <a:rPr lang="en-US" dirty="0"/>
              <a:t> </a:t>
            </a:r>
            <a:r>
              <a:rPr lang="en-US" dirty="0" err="1"/>
              <a:t>meletakkan</a:t>
            </a:r>
            <a:r>
              <a:rPr lang="en-US" dirty="0"/>
              <a:t> </a:t>
            </a:r>
            <a:r>
              <a:rPr lang="en-US" b="1" dirty="0" err="1"/>
              <a:t>nilai</a:t>
            </a:r>
            <a:r>
              <a:rPr lang="en-US" b="1" dirty="0"/>
              <a:t> </a:t>
            </a:r>
            <a:r>
              <a:rPr lang="en-US" b="1" dirty="0" err="1"/>
              <a:t>aktual</a:t>
            </a:r>
            <a:r>
              <a:rPr lang="en-US" b="1" dirty="0"/>
              <a:t> </a:t>
            </a:r>
            <a:r>
              <a:rPr lang="en-US" dirty="0" err="1"/>
              <a:t>tersebut</a:t>
            </a:r>
            <a:r>
              <a:rPr lang="en-US" dirty="0"/>
              <a:t> di </a:t>
            </a:r>
            <a:r>
              <a:rPr lang="en-US" dirty="0" err="1"/>
              <a:t>dalam</a:t>
            </a:r>
            <a:r>
              <a:rPr lang="en-US" dirty="0"/>
              <a:t> </a:t>
            </a:r>
            <a:r>
              <a:rPr lang="en-US" dirty="0" err="1"/>
              <a:t>matriks</a:t>
            </a:r>
            <a:r>
              <a:rPr lang="en-US" dirty="0"/>
              <a:t>. </a:t>
            </a:r>
          </a:p>
          <a:p>
            <a:pPr lvl="0"/>
            <a:endParaRPr lang="en-US" dirty="0"/>
          </a:p>
          <a:p>
            <a:r>
              <a:rPr lang="en-US" dirty="0" err="1"/>
              <a:t>Jika</a:t>
            </a:r>
            <a:r>
              <a:rPr lang="en-US" dirty="0"/>
              <a:t> </a:t>
            </a:r>
            <a:r>
              <a:rPr lang="en-US" dirty="0" err="1"/>
              <a:t>nilai</a:t>
            </a:r>
            <a:r>
              <a:rPr lang="en-US" dirty="0"/>
              <a:t> yang </a:t>
            </a:r>
            <a:r>
              <a:rPr lang="en-US" dirty="0" err="1"/>
              <a:t>diberikan</a:t>
            </a:r>
            <a:r>
              <a:rPr lang="en-US" dirty="0"/>
              <a:t> </a:t>
            </a:r>
            <a:r>
              <a:rPr lang="en-US" dirty="0" err="1"/>
              <a:t>terletak</a:t>
            </a:r>
            <a:r>
              <a:rPr lang="en-US" dirty="0"/>
              <a:t> </a:t>
            </a:r>
            <a:r>
              <a:rPr lang="en-US" b="1" dirty="0"/>
              <a:t>di </a:t>
            </a:r>
            <a:r>
              <a:rPr lang="en-US" b="1" dirty="0" err="1"/>
              <a:t>kanan</a:t>
            </a:r>
            <a:r>
              <a:rPr lang="en-US" b="1" dirty="0"/>
              <a:t> </a:t>
            </a:r>
            <a:r>
              <a:rPr lang="en-US" dirty="0" err="1"/>
              <a:t>angka</a:t>
            </a:r>
            <a:r>
              <a:rPr lang="en-US" b="1" dirty="0"/>
              <a:t> </a:t>
            </a:r>
            <a:r>
              <a:rPr lang="en-US" dirty="0"/>
              <a:t>1, </a:t>
            </a:r>
            <a:r>
              <a:rPr lang="en-US" dirty="0" err="1"/>
              <a:t>maka</a:t>
            </a:r>
            <a:r>
              <a:rPr lang="en-US" dirty="0"/>
              <a:t> </a:t>
            </a:r>
            <a:r>
              <a:rPr lang="en-US" dirty="0" err="1"/>
              <a:t>kita</a:t>
            </a:r>
            <a:r>
              <a:rPr lang="en-US" dirty="0"/>
              <a:t> </a:t>
            </a:r>
            <a:r>
              <a:rPr lang="en-US" dirty="0" err="1"/>
              <a:t>meletakkan</a:t>
            </a:r>
            <a:r>
              <a:rPr lang="en-US" dirty="0"/>
              <a:t> </a:t>
            </a:r>
            <a:r>
              <a:rPr lang="en-US" b="1" dirty="0" err="1"/>
              <a:t>nilai</a:t>
            </a:r>
            <a:r>
              <a:rPr lang="en-US" b="1" dirty="0"/>
              <a:t> </a:t>
            </a:r>
            <a:r>
              <a:rPr lang="en-US" b="1" dirty="0" err="1"/>
              <a:t>kebalikannya</a:t>
            </a:r>
            <a:r>
              <a:rPr lang="en-US" b="1" dirty="0"/>
              <a:t> </a:t>
            </a:r>
            <a:r>
              <a:rPr lang="en-US" dirty="0"/>
              <a:t>di </a:t>
            </a:r>
            <a:r>
              <a:rPr lang="en-US" dirty="0" err="1"/>
              <a:t>dalam</a:t>
            </a:r>
            <a:r>
              <a:rPr lang="en-US" dirty="0"/>
              <a:t> </a:t>
            </a:r>
            <a:r>
              <a:rPr lang="en-US" dirty="0" err="1"/>
              <a:t>matriks</a:t>
            </a:r>
            <a:r>
              <a:rPr lang="en-US" dirty="0"/>
              <a:t>. </a:t>
            </a:r>
          </a:p>
          <a:p>
            <a:endParaRPr lang="en-US" i="1" dirty="0"/>
          </a:p>
        </p:txBody>
      </p:sp>
      <p:sp>
        <p:nvSpPr>
          <p:cNvPr id="4" name="Slide Number Placeholder 3"/>
          <p:cNvSpPr>
            <a:spLocks noGrp="1"/>
          </p:cNvSpPr>
          <p:nvPr>
            <p:ph type="sldNum" sz="quarter" idx="12"/>
          </p:nvPr>
        </p:nvSpPr>
        <p:spPr/>
        <p:txBody>
          <a:bodyPr/>
          <a:lstStyle/>
          <a:p>
            <a:fld id="{7F636BC0-236E-47A6-AD0C-E63808078D91}" type="slidenum">
              <a:rPr lang="en-US" smtClean="0"/>
              <a:t>24</a:t>
            </a:fld>
            <a:endParaRPr lang="en-US"/>
          </a:p>
        </p:txBody>
      </p:sp>
    </p:spTree>
    <p:extLst>
      <p:ext uri="{BB962C8B-B14F-4D97-AF65-F5344CB8AC3E}">
        <p14:creationId xmlns:p14="http://schemas.microsoft.com/office/powerpoint/2010/main" val="2913964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636BC0-236E-47A6-AD0C-E63808078D91}" type="slidenum">
              <a:rPr lang="en-US" smtClean="0"/>
              <a:t>25</a:t>
            </a:fld>
            <a:endParaRPr lang="en-US"/>
          </a:p>
        </p:txBody>
      </p:sp>
      <p:pic>
        <p:nvPicPr>
          <p:cNvPr id="3" name="Picture 2"/>
          <p:cNvPicPr>
            <a:picLocks noChangeAspect="1"/>
          </p:cNvPicPr>
          <p:nvPr/>
        </p:nvPicPr>
        <p:blipFill>
          <a:blip r:embed="rId2"/>
          <a:stretch>
            <a:fillRect/>
          </a:stretch>
        </p:blipFill>
        <p:spPr>
          <a:xfrm>
            <a:off x="-407184" y="432866"/>
            <a:ext cx="8394935" cy="4058077"/>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868464-364C-46F5-A3F5-69E4ECE1E4E0}"/>
                  </a:ext>
                </a:extLst>
              </p:cNvPr>
              <p:cNvSpPr txBox="1"/>
              <p:nvPr/>
            </p:nvSpPr>
            <p:spPr>
              <a:xfrm>
                <a:off x="6573683" y="5081638"/>
                <a:ext cx="4550359" cy="140833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𝑎</m:t>
                          </m:r>
                          <m:r>
                            <a:rPr lang="en-US" sz="2400" b="0" i="1" smtClean="0">
                              <a:latin typeface="Cambria Math" panose="02040503050406030204" pitchFamily="18" charset="0"/>
                            </a:rPr>
                            <m:t>𝑝𝑝𝑙𝑒</m:t>
                          </m:r>
                        </m:e>
                      </m:mr>
                      <m:mr>
                        <m:e>
                          <m:r>
                            <a:rPr lang="en-US" sz="2400" b="0" i="1" smtClean="0">
                              <a:latin typeface="Cambria Math" panose="02040503050406030204" pitchFamily="18" charset="0"/>
                            </a:rPr>
                            <m:t>𝑏𝑎𝑛𝑎𝑛𝑎</m:t>
                          </m:r>
                          <m:r>
                            <a:rPr lang="en-US" sz="2400" b="0" i="1" smtClean="0">
                              <a:latin typeface="Cambria Math" panose="02040503050406030204" pitchFamily="18" charset="0"/>
                            </a:rPr>
                            <m:t>  </m:t>
                          </m:r>
                        </m:e>
                      </m:mr>
                      <m:mr>
                        <m:e>
                          <m:r>
                            <a:rPr lang="en-US" sz="2400" b="0" i="1" smtClean="0">
                              <a:latin typeface="Cambria Math" panose="02040503050406030204" pitchFamily="18" charset="0"/>
                            </a:rPr>
                            <m:t>𝑐h𝑒𝑟𝑟𝑦</m:t>
                          </m:r>
                        </m:e>
                      </m:mr>
                    </m:m>
                  </m:oMath>
                </a14:m>
                <a:r>
                  <a:rPr lang="en-US" sz="2400" dirty="0"/>
                  <a:t> </a:t>
                </a:r>
                <a14:m>
                  <m:oMath xmlns:m="http://schemas.openxmlformats.org/officeDocument/2006/math">
                    <m:d>
                      <m:dPr>
                        <m:begChr m:val="["/>
                        <m:endChr m:val="]"/>
                        <m:ctrlPr>
                          <a:rPr lang="en-US" sz="2400" i="1" dirty="0" smtClean="0">
                            <a:latin typeface="Cambria Math" panose="02040503050406030204" pitchFamily="18" charset="0"/>
                          </a:rPr>
                        </m:ctrlPr>
                      </m:dPr>
                      <m:e>
                        <m:m>
                          <m:mPr>
                            <m:mcs>
                              <m:mc>
                                <m:mcPr>
                                  <m:count m:val="3"/>
                                  <m:mcJc m:val="center"/>
                                </m:mcPr>
                              </m:mc>
                            </m:mcs>
                            <m:ctrlPr>
                              <a:rPr lang="en-US" sz="240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1</m:t>
                              </m:r>
                              <m:r>
                                <a:rPr lang="en-US" sz="2400" b="0" i="1" dirty="0" smtClean="0">
                                  <a:latin typeface="Cambria Math" panose="02040503050406030204" pitchFamily="18" charset="0"/>
                                </a:rPr>
                                <m:t>  </m:t>
                              </m:r>
                            </m:e>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3</m:t>
                                  </m:r>
                                </m:den>
                              </m:f>
                              <m:r>
                                <a:rPr lang="en-US" sz="2400" b="0" i="1" dirty="0" smtClean="0">
                                  <a:latin typeface="Cambria Math" panose="02040503050406030204" pitchFamily="18" charset="0"/>
                                </a:rPr>
                                <m:t>  </m:t>
                              </m:r>
                            </m:e>
                            <m:e>
                              <m:r>
                                <a:rPr lang="en-US" sz="2400" b="0" i="1" dirty="0" smtClean="0">
                                  <a:latin typeface="Cambria Math" panose="02040503050406030204" pitchFamily="18" charset="0"/>
                                </a:rPr>
                                <m:t>  5   </m:t>
                              </m:r>
                            </m:e>
                          </m:mr>
                          <m:mr>
                            <m:e>
                              <m:r>
                                <a:rPr lang="en-US" sz="2400" b="0" i="1" dirty="0" smtClean="0">
                                  <a:latin typeface="Cambria Math" panose="02040503050406030204" pitchFamily="18" charset="0"/>
                                </a:rPr>
                                <m:t>3</m:t>
                              </m:r>
                            </m:e>
                            <m:e>
                              <m:r>
                                <a:rPr lang="en-US" sz="2400" b="0" i="1" dirty="0" smtClean="0">
                                  <a:latin typeface="Cambria Math" panose="02040503050406030204" pitchFamily="18" charset="0"/>
                                </a:rPr>
                                <m:t>1</m:t>
                              </m:r>
                            </m:e>
                            <m:e>
                              <m:r>
                                <a:rPr lang="en-US" sz="2400" b="0" i="1" dirty="0" smtClean="0">
                                  <a:latin typeface="Cambria Math" panose="02040503050406030204" pitchFamily="18" charset="0"/>
                                </a:rPr>
                                <m:t>7</m:t>
                              </m:r>
                            </m:e>
                          </m:mr>
                          <m:mr>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5</m:t>
                                  </m:r>
                                </m:den>
                              </m:f>
                            </m:e>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7</m:t>
                                  </m:r>
                                </m:den>
                              </m:f>
                            </m:e>
                            <m:e>
                              <m:r>
                                <a:rPr lang="en-US" sz="2400" b="0" i="1" dirty="0" smtClean="0">
                                  <a:latin typeface="Cambria Math" panose="02040503050406030204" pitchFamily="18" charset="0"/>
                                </a:rPr>
                                <m:t>1</m:t>
                              </m:r>
                            </m:e>
                          </m:mr>
                        </m:m>
                      </m:e>
                    </m:d>
                  </m:oMath>
                </a14:m>
                <a:endParaRPr lang="en-US" sz="2400" dirty="0"/>
              </a:p>
            </p:txBody>
          </p:sp>
        </mc:Choice>
        <mc:Fallback xmlns="">
          <p:sp>
            <p:nvSpPr>
              <p:cNvPr id="4" name="TextBox 3">
                <a:extLst>
                  <a:ext uri="{FF2B5EF4-FFF2-40B4-BE49-F238E27FC236}">
                    <a16:creationId xmlns:a16="http://schemas.microsoft.com/office/drawing/2014/main" id="{DF868464-364C-46F5-A3F5-69E4ECE1E4E0}"/>
                  </a:ext>
                </a:extLst>
              </p:cNvPr>
              <p:cNvSpPr txBox="1">
                <a:spLocks noRot="1" noChangeAspect="1" noMove="1" noResize="1" noEditPoints="1" noAdjustHandles="1" noChangeArrowheads="1" noChangeShapeType="1" noTextEdit="1"/>
              </p:cNvSpPr>
              <p:nvPr/>
            </p:nvSpPr>
            <p:spPr>
              <a:xfrm>
                <a:off x="6573683" y="5081638"/>
                <a:ext cx="4550359" cy="1408334"/>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B4E05F2-2717-4C4C-9238-35763ABB96DD}"/>
              </a:ext>
            </a:extLst>
          </p:cNvPr>
          <p:cNvSpPr txBox="1"/>
          <p:nvPr/>
        </p:nvSpPr>
        <p:spPr>
          <a:xfrm>
            <a:off x="3121141" y="4643343"/>
            <a:ext cx="2163926" cy="369332"/>
          </a:xfrm>
          <a:prstGeom prst="rect">
            <a:avLst/>
          </a:prstGeom>
          <a:noFill/>
        </p:spPr>
        <p:txBody>
          <a:bodyPr wrap="none" rtlCol="0">
            <a:spAutoFit/>
          </a:bodyPr>
          <a:lstStyle/>
          <a:p>
            <a:r>
              <a:rPr lang="en-US" dirty="0"/>
              <a:t>apple  banana cherry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D436CC-0A8C-4AAC-A8E9-D438E643931E}"/>
                  </a:ext>
                </a:extLst>
              </p:cNvPr>
              <p:cNvSpPr txBox="1"/>
              <p:nvPr/>
            </p:nvSpPr>
            <p:spPr>
              <a:xfrm>
                <a:off x="1515105" y="5165075"/>
                <a:ext cx="4550359" cy="1221745"/>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𝑎</m:t>
                          </m:r>
                          <m:r>
                            <a:rPr lang="en-US" sz="2400" b="0" i="1" smtClean="0">
                              <a:latin typeface="Cambria Math" panose="02040503050406030204" pitchFamily="18" charset="0"/>
                            </a:rPr>
                            <m:t>𝑝𝑝𝑙𝑒</m:t>
                          </m:r>
                        </m:e>
                      </m:mr>
                      <m:mr>
                        <m:e>
                          <m:r>
                            <a:rPr lang="en-US" sz="2400" b="0" i="1" smtClean="0">
                              <a:latin typeface="Cambria Math" panose="02040503050406030204" pitchFamily="18" charset="0"/>
                            </a:rPr>
                            <m:t>𝑏𝑎𝑛𝑎𝑛𝑎</m:t>
                          </m:r>
                          <m:r>
                            <a:rPr lang="en-US" sz="2400" b="0" i="1" smtClean="0">
                              <a:latin typeface="Cambria Math" panose="02040503050406030204" pitchFamily="18" charset="0"/>
                            </a:rPr>
                            <m:t>  </m:t>
                          </m:r>
                        </m:e>
                      </m:mr>
                      <m:mr>
                        <m:e>
                          <m:r>
                            <a:rPr lang="en-US" sz="2400" b="0" i="1" smtClean="0">
                              <a:latin typeface="Cambria Math" panose="02040503050406030204" pitchFamily="18" charset="0"/>
                            </a:rPr>
                            <m:t>𝑐h𝑒𝑟𝑟𝑦</m:t>
                          </m:r>
                        </m:e>
                      </m:mr>
                    </m:m>
                  </m:oMath>
                </a14:m>
                <a:r>
                  <a:rPr lang="en-US" sz="2400" dirty="0"/>
                  <a:t> </a:t>
                </a:r>
                <a14:m>
                  <m:oMath xmlns:m="http://schemas.openxmlformats.org/officeDocument/2006/math">
                    <m:d>
                      <m:dPr>
                        <m:begChr m:val="["/>
                        <m:endChr m:val="]"/>
                        <m:ctrlPr>
                          <a:rPr lang="en-US" sz="2400" i="1" dirty="0" smtClean="0">
                            <a:latin typeface="Cambria Math" panose="02040503050406030204" pitchFamily="18" charset="0"/>
                          </a:rPr>
                        </m:ctrlPr>
                      </m:dPr>
                      <m:e>
                        <m:m>
                          <m:mPr>
                            <m:mcs>
                              <m:mc>
                                <m:mcPr>
                                  <m:count m:val="3"/>
                                  <m:mcJc m:val="center"/>
                                </m:mcPr>
                              </m:mc>
                            </m:mcs>
                            <m:ctrlPr>
                              <a:rPr lang="en-US" sz="240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1</m:t>
                              </m:r>
                              <m:r>
                                <a:rPr lang="en-US" sz="2400" b="0" i="1" dirty="0" smtClean="0">
                                  <a:latin typeface="Cambria Math" panose="02040503050406030204" pitchFamily="18" charset="0"/>
                                </a:rPr>
                                <m:t>  </m:t>
                              </m:r>
                            </m:e>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3</m:t>
                                  </m:r>
                                </m:den>
                              </m:f>
                              <m:r>
                                <a:rPr lang="en-US" sz="2400" b="0" i="1" dirty="0" smtClean="0">
                                  <a:latin typeface="Cambria Math" panose="02040503050406030204" pitchFamily="18" charset="0"/>
                                </a:rPr>
                                <m:t>  </m:t>
                              </m:r>
                            </m:e>
                            <m:e>
                              <m:r>
                                <a:rPr lang="en-US" sz="2400" b="0" i="1" dirty="0" smtClean="0">
                                  <a:latin typeface="Cambria Math" panose="02040503050406030204" pitchFamily="18" charset="0"/>
                                </a:rPr>
                                <m:t>  5   </m:t>
                              </m:r>
                            </m:e>
                          </m:mr>
                          <m:mr>
                            <m:e/>
                            <m:e>
                              <m:r>
                                <a:rPr lang="en-US" sz="2400" b="0" i="1" dirty="0" smtClean="0">
                                  <a:latin typeface="Cambria Math" panose="02040503050406030204" pitchFamily="18" charset="0"/>
                                </a:rPr>
                                <m:t>1</m:t>
                              </m:r>
                            </m:e>
                            <m:e>
                              <m:r>
                                <a:rPr lang="en-US" sz="2400" b="0" i="1" dirty="0" smtClean="0">
                                  <a:latin typeface="Cambria Math" panose="02040503050406030204" pitchFamily="18" charset="0"/>
                                </a:rPr>
                                <m:t>7</m:t>
                              </m:r>
                            </m:e>
                          </m:mr>
                          <m:mr>
                            <m:e/>
                            <m:e/>
                            <m:e>
                              <m:r>
                                <a:rPr lang="en-US" sz="2400" b="0" i="1" dirty="0" smtClean="0">
                                  <a:latin typeface="Cambria Math" panose="02040503050406030204" pitchFamily="18" charset="0"/>
                                </a:rPr>
                                <m:t>1</m:t>
                              </m:r>
                            </m:e>
                          </m:mr>
                        </m:m>
                      </m:e>
                    </m:d>
                  </m:oMath>
                </a14:m>
                <a:endParaRPr lang="en-US" sz="2400" dirty="0"/>
              </a:p>
            </p:txBody>
          </p:sp>
        </mc:Choice>
        <mc:Fallback xmlns="">
          <p:sp>
            <p:nvSpPr>
              <p:cNvPr id="8" name="TextBox 7">
                <a:extLst>
                  <a:ext uri="{FF2B5EF4-FFF2-40B4-BE49-F238E27FC236}">
                    <a16:creationId xmlns:a16="http://schemas.microsoft.com/office/drawing/2014/main" id="{15D436CC-0A8C-4AAC-A8E9-D438E643931E}"/>
                  </a:ext>
                </a:extLst>
              </p:cNvPr>
              <p:cNvSpPr txBox="1">
                <a:spLocks noRot="1" noChangeAspect="1" noMove="1" noResize="1" noEditPoints="1" noAdjustHandles="1" noChangeArrowheads="1" noChangeShapeType="1" noTextEdit="1"/>
              </p:cNvSpPr>
              <p:nvPr/>
            </p:nvSpPr>
            <p:spPr>
              <a:xfrm>
                <a:off x="1515105" y="5165075"/>
                <a:ext cx="4550359" cy="1221745"/>
              </a:xfrm>
              <a:prstGeom prst="rect">
                <a:avLst/>
              </a:prstGeom>
              <a:blipFill>
                <a:blip r:embed="rId4"/>
                <a:stretch>
                  <a:fillRect l="-13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5213B37-364C-48C0-8387-A5CB32854232}"/>
              </a:ext>
            </a:extLst>
          </p:cNvPr>
          <p:cNvSpPr txBox="1"/>
          <p:nvPr/>
        </p:nvSpPr>
        <p:spPr>
          <a:xfrm>
            <a:off x="8286216" y="4643343"/>
            <a:ext cx="2163926" cy="369332"/>
          </a:xfrm>
          <a:prstGeom prst="rect">
            <a:avLst/>
          </a:prstGeom>
          <a:noFill/>
        </p:spPr>
        <p:txBody>
          <a:bodyPr wrap="none" rtlCol="0">
            <a:spAutoFit/>
          </a:bodyPr>
          <a:lstStyle/>
          <a:p>
            <a:r>
              <a:rPr lang="en-US" dirty="0"/>
              <a:t>apple  banana cherry</a:t>
            </a:r>
          </a:p>
        </p:txBody>
      </p:sp>
      <p:sp>
        <p:nvSpPr>
          <p:cNvPr id="12" name="Rectangle 11">
            <a:extLst>
              <a:ext uri="{FF2B5EF4-FFF2-40B4-BE49-F238E27FC236}">
                <a16:creationId xmlns:a16="http://schemas.microsoft.com/office/drawing/2014/main" id="{2FDA8C62-4EAE-4484-9CE9-8099D7A7F155}"/>
              </a:ext>
            </a:extLst>
          </p:cNvPr>
          <p:cNvSpPr/>
          <p:nvPr/>
        </p:nvSpPr>
        <p:spPr>
          <a:xfrm>
            <a:off x="6827683" y="1060495"/>
            <a:ext cx="5211917" cy="2308324"/>
          </a:xfrm>
          <a:prstGeom prst="rect">
            <a:avLst/>
          </a:prstGeom>
        </p:spPr>
        <p:txBody>
          <a:bodyPr wrap="square">
            <a:spAutoFit/>
          </a:bodyPr>
          <a:lstStyle/>
          <a:p>
            <a:r>
              <a:rPr lang="en-US" i="1" dirty="0">
                <a:solidFill>
                  <a:srgbClr val="FF0000"/>
                </a:solidFill>
              </a:rPr>
              <a:t>Rule</a:t>
            </a:r>
            <a:r>
              <a:rPr lang="en-US" dirty="0">
                <a:solidFill>
                  <a:srgbClr val="FF0000"/>
                </a:solidFill>
              </a:rPr>
              <a:t>: </a:t>
            </a:r>
          </a:p>
          <a:p>
            <a:pPr lvl="0"/>
            <a:r>
              <a:rPr lang="en-US" dirty="0" err="1">
                <a:solidFill>
                  <a:srgbClr val="FF0000"/>
                </a:solidFill>
              </a:rPr>
              <a:t>Jika</a:t>
            </a:r>
            <a:r>
              <a:rPr lang="en-US" dirty="0">
                <a:solidFill>
                  <a:srgbClr val="FF0000"/>
                </a:solidFill>
              </a:rPr>
              <a:t> </a:t>
            </a:r>
            <a:r>
              <a:rPr lang="en-US" dirty="0" err="1">
                <a:solidFill>
                  <a:srgbClr val="FF0000"/>
                </a:solidFill>
              </a:rPr>
              <a:t>nilai</a:t>
            </a:r>
            <a:r>
              <a:rPr lang="en-US" dirty="0">
                <a:solidFill>
                  <a:srgbClr val="FF0000"/>
                </a:solidFill>
              </a:rPr>
              <a:t> yang </a:t>
            </a:r>
            <a:r>
              <a:rPr lang="en-US" dirty="0" err="1">
                <a:solidFill>
                  <a:srgbClr val="FF0000"/>
                </a:solidFill>
              </a:rPr>
              <a:t>diberikan</a:t>
            </a:r>
            <a:r>
              <a:rPr lang="en-US" dirty="0">
                <a:solidFill>
                  <a:srgbClr val="FF0000"/>
                </a:solidFill>
              </a:rPr>
              <a:t> </a:t>
            </a:r>
            <a:r>
              <a:rPr lang="en-US" dirty="0" err="1">
                <a:solidFill>
                  <a:srgbClr val="FF0000"/>
                </a:solidFill>
              </a:rPr>
              <a:t>terletak</a:t>
            </a:r>
            <a:r>
              <a:rPr lang="en-US" dirty="0">
                <a:solidFill>
                  <a:srgbClr val="FF0000"/>
                </a:solidFill>
              </a:rPr>
              <a:t> </a:t>
            </a:r>
            <a:r>
              <a:rPr lang="en-US" b="1" dirty="0">
                <a:solidFill>
                  <a:srgbClr val="FF0000"/>
                </a:solidFill>
              </a:rPr>
              <a:t>di </a:t>
            </a:r>
            <a:r>
              <a:rPr lang="en-US" b="1" dirty="0" err="1">
                <a:solidFill>
                  <a:srgbClr val="FF0000"/>
                </a:solidFill>
              </a:rPr>
              <a:t>kiri</a:t>
            </a:r>
            <a:r>
              <a:rPr lang="en-US" b="1" dirty="0">
                <a:solidFill>
                  <a:srgbClr val="FF0000"/>
                </a:solidFill>
              </a:rPr>
              <a:t> </a:t>
            </a:r>
            <a:r>
              <a:rPr lang="en-US" dirty="0" err="1">
                <a:solidFill>
                  <a:srgbClr val="FF0000"/>
                </a:solidFill>
              </a:rPr>
              <a:t>angka</a:t>
            </a:r>
            <a:r>
              <a:rPr lang="en-US" b="1" dirty="0">
                <a:solidFill>
                  <a:srgbClr val="FF0000"/>
                </a:solidFill>
              </a:rPr>
              <a:t> </a:t>
            </a:r>
            <a:r>
              <a:rPr lang="en-US" dirty="0">
                <a:solidFill>
                  <a:srgbClr val="FF0000"/>
                </a:solidFill>
              </a:rPr>
              <a:t>1, </a:t>
            </a:r>
            <a:r>
              <a:rPr lang="en-US" dirty="0" err="1">
                <a:solidFill>
                  <a:srgbClr val="FF0000"/>
                </a:solidFill>
              </a:rPr>
              <a:t>maka</a:t>
            </a:r>
            <a:r>
              <a:rPr lang="en-US" dirty="0">
                <a:solidFill>
                  <a:srgbClr val="FF0000"/>
                </a:solidFill>
              </a:rPr>
              <a:t> </a:t>
            </a:r>
            <a:r>
              <a:rPr lang="en-US" dirty="0" err="1">
                <a:solidFill>
                  <a:srgbClr val="FF0000"/>
                </a:solidFill>
              </a:rPr>
              <a:t>kita</a:t>
            </a:r>
            <a:r>
              <a:rPr lang="en-US" dirty="0">
                <a:solidFill>
                  <a:srgbClr val="FF0000"/>
                </a:solidFill>
              </a:rPr>
              <a:t> </a:t>
            </a:r>
            <a:r>
              <a:rPr lang="en-US" dirty="0" err="1">
                <a:solidFill>
                  <a:srgbClr val="FF0000"/>
                </a:solidFill>
              </a:rPr>
              <a:t>meletakkan</a:t>
            </a:r>
            <a:r>
              <a:rPr lang="en-US" dirty="0">
                <a:solidFill>
                  <a:srgbClr val="FF0000"/>
                </a:solidFill>
              </a:rPr>
              <a:t> </a:t>
            </a:r>
            <a:r>
              <a:rPr lang="en-US" b="1" dirty="0" err="1">
                <a:solidFill>
                  <a:srgbClr val="FF0000"/>
                </a:solidFill>
              </a:rPr>
              <a:t>nilai</a:t>
            </a:r>
            <a:r>
              <a:rPr lang="en-US" b="1" dirty="0">
                <a:solidFill>
                  <a:srgbClr val="FF0000"/>
                </a:solidFill>
              </a:rPr>
              <a:t> </a:t>
            </a:r>
            <a:r>
              <a:rPr lang="en-US" b="1" dirty="0" err="1">
                <a:solidFill>
                  <a:srgbClr val="FF0000"/>
                </a:solidFill>
              </a:rPr>
              <a:t>aktual</a:t>
            </a:r>
            <a:r>
              <a:rPr lang="en-US" b="1" dirty="0">
                <a:solidFill>
                  <a:srgbClr val="FF0000"/>
                </a:solidFill>
              </a:rPr>
              <a:t> </a:t>
            </a:r>
            <a:r>
              <a:rPr lang="en-US" dirty="0" err="1">
                <a:solidFill>
                  <a:srgbClr val="FF0000"/>
                </a:solidFill>
              </a:rPr>
              <a:t>tersebut</a:t>
            </a:r>
            <a:r>
              <a:rPr lang="en-US" dirty="0">
                <a:solidFill>
                  <a:srgbClr val="FF0000"/>
                </a:solidFill>
              </a:rPr>
              <a:t> di </a:t>
            </a:r>
            <a:r>
              <a:rPr lang="en-US" dirty="0" err="1">
                <a:solidFill>
                  <a:srgbClr val="FF0000"/>
                </a:solidFill>
              </a:rPr>
              <a:t>dalam</a:t>
            </a:r>
            <a:r>
              <a:rPr lang="en-US" dirty="0">
                <a:solidFill>
                  <a:srgbClr val="FF0000"/>
                </a:solidFill>
              </a:rPr>
              <a:t> </a:t>
            </a:r>
            <a:r>
              <a:rPr lang="en-US" dirty="0" err="1">
                <a:solidFill>
                  <a:srgbClr val="FF0000"/>
                </a:solidFill>
              </a:rPr>
              <a:t>matriks</a:t>
            </a:r>
            <a:r>
              <a:rPr lang="en-US" dirty="0">
                <a:solidFill>
                  <a:srgbClr val="FF0000"/>
                </a:solidFill>
              </a:rPr>
              <a:t>. </a:t>
            </a:r>
          </a:p>
          <a:p>
            <a:pPr lvl="0"/>
            <a:endParaRPr lang="en-US" dirty="0">
              <a:solidFill>
                <a:srgbClr val="FF0000"/>
              </a:solidFill>
            </a:endParaRPr>
          </a:p>
          <a:p>
            <a:r>
              <a:rPr lang="en-US" dirty="0" err="1">
                <a:solidFill>
                  <a:srgbClr val="FF0000"/>
                </a:solidFill>
              </a:rPr>
              <a:t>Jika</a:t>
            </a:r>
            <a:r>
              <a:rPr lang="en-US" dirty="0">
                <a:solidFill>
                  <a:srgbClr val="FF0000"/>
                </a:solidFill>
              </a:rPr>
              <a:t> </a:t>
            </a:r>
            <a:r>
              <a:rPr lang="en-US" dirty="0" err="1">
                <a:solidFill>
                  <a:srgbClr val="FF0000"/>
                </a:solidFill>
              </a:rPr>
              <a:t>nilai</a:t>
            </a:r>
            <a:r>
              <a:rPr lang="en-US" dirty="0">
                <a:solidFill>
                  <a:srgbClr val="FF0000"/>
                </a:solidFill>
              </a:rPr>
              <a:t> yang </a:t>
            </a:r>
            <a:r>
              <a:rPr lang="en-US" dirty="0" err="1">
                <a:solidFill>
                  <a:srgbClr val="FF0000"/>
                </a:solidFill>
              </a:rPr>
              <a:t>diberikan</a:t>
            </a:r>
            <a:r>
              <a:rPr lang="en-US" dirty="0">
                <a:solidFill>
                  <a:srgbClr val="FF0000"/>
                </a:solidFill>
              </a:rPr>
              <a:t> </a:t>
            </a:r>
            <a:r>
              <a:rPr lang="en-US" dirty="0" err="1">
                <a:solidFill>
                  <a:srgbClr val="FF0000"/>
                </a:solidFill>
              </a:rPr>
              <a:t>terletak</a:t>
            </a:r>
            <a:r>
              <a:rPr lang="en-US" dirty="0">
                <a:solidFill>
                  <a:srgbClr val="FF0000"/>
                </a:solidFill>
              </a:rPr>
              <a:t> </a:t>
            </a:r>
            <a:r>
              <a:rPr lang="en-US" b="1" dirty="0">
                <a:solidFill>
                  <a:srgbClr val="FF0000"/>
                </a:solidFill>
              </a:rPr>
              <a:t>di </a:t>
            </a:r>
            <a:r>
              <a:rPr lang="en-US" b="1" dirty="0" err="1">
                <a:solidFill>
                  <a:srgbClr val="FF0000"/>
                </a:solidFill>
              </a:rPr>
              <a:t>kanan</a:t>
            </a:r>
            <a:r>
              <a:rPr lang="en-US" b="1" dirty="0">
                <a:solidFill>
                  <a:srgbClr val="FF0000"/>
                </a:solidFill>
              </a:rPr>
              <a:t> </a:t>
            </a:r>
            <a:r>
              <a:rPr lang="en-US" dirty="0" err="1">
                <a:solidFill>
                  <a:srgbClr val="FF0000"/>
                </a:solidFill>
              </a:rPr>
              <a:t>angka</a:t>
            </a:r>
            <a:r>
              <a:rPr lang="en-US" b="1" dirty="0">
                <a:solidFill>
                  <a:srgbClr val="FF0000"/>
                </a:solidFill>
              </a:rPr>
              <a:t> </a:t>
            </a:r>
            <a:r>
              <a:rPr lang="en-US" dirty="0">
                <a:solidFill>
                  <a:srgbClr val="FF0000"/>
                </a:solidFill>
              </a:rPr>
              <a:t>1, </a:t>
            </a:r>
            <a:r>
              <a:rPr lang="en-US" dirty="0" err="1">
                <a:solidFill>
                  <a:srgbClr val="FF0000"/>
                </a:solidFill>
              </a:rPr>
              <a:t>maka</a:t>
            </a:r>
            <a:r>
              <a:rPr lang="en-US" dirty="0">
                <a:solidFill>
                  <a:srgbClr val="FF0000"/>
                </a:solidFill>
              </a:rPr>
              <a:t> </a:t>
            </a:r>
            <a:r>
              <a:rPr lang="en-US" dirty="0" err="1">
                <a:solidFill>
                  <a:srgbClr val="FF0000"/>
                </a:solidFill>
              </a:rPr>
              <a:t>kita</a:t>
            </a:r>
            <a:r>
              <a:rPr lang="en-US" dirty="0">
                <a:solidFill>
                  <a:srgbClr val="FF0000"/>
                </a:solidFill>
              </a:rPr>
              <a:t> </a:t>
            </a:r>
            <a:r>
              <a:rPr lang="en-US" dirty="0" err="1">
                <a:solidFill>
                  <a:srgbClr val="FF0000"/>
                </a:solidFill>
              </a:rPr>
              <a:t>meletakkan</a:t>
            </a:r>
            <a:r>
              <a:rPr lang="en-US" dirty="0">
                <a:solidFill>
                  <a:srgbClr val="FF0000"/>
                </a:solidFill>
              </a:rPr>
              <a:t> </a:t>
            </a:r>
            <a:r>
              <a:rPr lang="en-US" b="1" dirty="0" err="1">
                <a:solidFill>
                  <a:srgbClr val="FF0000"/>
                </a:solidFill>
              </a:rPr>
              <a:t>nilai</a:t>
            </a:r>
            <a:r>
              <a:rPr lang="en-US" b="1" dirty="0">
                <a:solidFill>
                  <a:srgbClr val="FF0000"/>
                </a:solidFill>
              </a:rPr>
              <a:t> </a:t>
            </a:r>
            <a:r>
              <a:rPr lang="en-US" b="1" dirty="0" err="1">
                <a:solidFill>
                  <a:srgbClr val="FF0000"/>
                </a:solidFill>
              </a:rPr>
              <a:t>kebalikannya</a:t>
            </a:r>
            <a:r>
              <a:rPr lang="en-US" b="1" dirty="0">
                <a:solidFill>
                  <a:srgbClr val="FF0000"/>
                </a:solidFill>
              </a:rPr>
              <a:t> </a:t>
            </a:r>
            <a:r>
              <a:rPr lang="en-US" dirty="0">
                <a:solidFill>
                  <a:srgbClr val="FF0000"/>
                </a:solidFill>
              </a:rPr>
              <a:t>di </a:t>
            </a:r>
            <a:r>
              <a:rPr lang="en-US" dirty="0" err="1">
                <a:solidFill>
                  <a:srgbClr val="FF0000"/>
                </a:solidFill>
              </a:rPr>
              <a:t>dalam</a:t>
            </a:r>
            <a:r>
              <a:rPr lang="en-US" dirty="0">
                <a:solidFill>
                  <a:srgbClr val="FF0000"/>
                </a:solidFill>
              </a:rPr>
              <a:t> </a:t>
            </a:r>
            <a:r>
              <a:rPr lang="en-US" dirty="0" err="1">
                <a:solidFill>
                  <a:srgbClr val="FF0000"/>
                </a:solidFill>
              </a:rPr>
              <a:t>matriks</a:t>
            </a:r>
            <a:r>
              <a:rPr lang="en-US" dirty="0">
                <a:solidFill>
                  <a:srgbClr val="FF0000"/>
                </a:solidFill>
              </a:rPr>
              <a:t>. </a:t>
            </a:r>
          </a:p>
        </p:txBody>
      </p:sp>
    </p:spTree>
    <p:extLst>
      <p:ext uri="{BB962C8B-B14F-4D97-AF65-F5344CB8AC3E}">
        <p14:creationId xmlns:p14="http://schemas.microsoft.com/office/powerpoint/2010/main" val="64602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5983"/>
            <a:ext cx="10515600" cy="5520980"/>
          </a:xfrm>
        </p:spPr>
        <p:txBody>
          <a:bodyPr/>
          <a:lstStyle/>
          <a:p>
            <a:pPr marL="0" indent="0">
              <a:buNone/>
            </a:pPr>
            <a:r>
              <a:rPr lang="en-US" dirty="0" err="1">
                <a:solidFill>
                  <a:srgbClr val="FF0000"/>
                </a:solidFill>
              </a:rPr>
              <a:t>Tahap</a:t>
            </a:r>
            <a:r>
              <a:rPr lang="en-US" dirty="0">
                <a:solidFill>
                  <a:srgbClr val="FF0000"/>
                </a:solidFill>
              </a:rPr>
              <a:t> 3: </a:t>
            </a:r>
            <a:r>
              <a:rPr lang="en-US" dirty="0" err="1">
                <a:solidFill>
                  <a:srgbClr val="FF0000"/>
                </a:solidFill>
              </a:rPr>
              <a:t>Menentukan</a:t>
            </a:r>
            <a:r>
              <a:rPr lang="en-US" dirty="0">
                <a:solidFill>
                  <a:srgbClr val="FF0000"/>
                </a:solidFill>
              </a:rPr>
              <a:t> </a:t>
            </a:r>
            <a:r>
              <a:rPr lang="en-US" dirty="0" err="1">
                <a:solidFill>
                  <a:srgbClr val="FF0000"/>
                </a:solidFill>
              </a:rPr>
              <a:t>vektor</a:t>
            </a:r>
            <a:r>
              <a:rPr lang="en-US" dirty="0">
                <a:solidFill>
                  <a:srgbClr val="FF0000"/>
                </a:solidFill>
              </a:rPr>
              <a:t> </a:t>
            </a:r>
            <a:r>
              <a:rPr lang="en-US" dirty="0" err="1">
                <a:solidFill>
                  <a:srgbClr val="FF0000"/>
                </a:solidFill>
              </a:rPr>
              <a:t>prioritas</a:t>
            </a:r>
            <a:r>
              <a:rPr lang="en-US" dirty="0">
                <a:solidFill>
                  <a:srgbClr val="FF0000"/>
                </a:solidFill>
              </a:rPr>
              <a:t> (</a:t>
            </a:r>
            <a:r>
              <a:rPr lang="en-US" dirty="0" err="1">
                <a:solidFill>
                  <a:srgbClr val="FF0000"/>
                </a:solidFill>
              </a:rPr>
              <a:t>Menghitung</a:t>
            </a:r>
            <a:r>
              <a:rPr lang="en-US" dirty="0">
                <a:solidFill>
                  <a:srgbClr val="FF0000"/>
                </a:solidFill>
              </a:rPr>
              <a:t> </a:t>
            </a:r>
            <a:r>
              <a:rPr lang="en-US" dirty="0" err="1">
                <a:solidFill>
                  <a:srgbClr val="FF0000"/>
                </a:solidFill>
              </a:rPr>
              <a:t>nilai</a:t>
            </a:r>
            <a:r>
              <a:rPr lang="en-US" dirty="0">
                <a:solidFill>
                  <a:srgbClr val="FF0000"/>
                </a:solidFill>
              </a:rPr>
              <a:t> </a:t>
            </a:r>
            <a:r>
              <a:rPr lang="en-US" dirty="0" err="1">
                <a:solidFill>
                  <a:srgbClr val="FF0000"/>
                </a:solidFill>
              </a:rPr>
              <a:t>eigen</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vektor</a:t>
            </a:r>
            <a:r>
              <a:rPr lang="en-US" dirty="0">
                <a:solidFill>
                  <a:srgbClr val="FF0000"/>
                </a:solidFill>
              </a:rPr>
              <a:t> </a:t>
            </a:r>
            <a:r>
              <a:rPr lang="en-US" dirty="0" err="1">
                <a:solidFill>
                  <a:srgbClr val="FF0000"/>
                </a:solidFill>
              </a:rPr>
              <a:t>eigen</a:t>
            </a:r>
            <a:r>
              <a:rPr lang="en-US" dirty="0">
                <a:solidFill>
                  <a:srgbClr val="FF0000"/>
                </a:solidFill>
              </a:rPr>
              <a:t>)</a:t>
            </a:r>
          </a:p>
          <a:p>
            <a:pPr marL="0" indent="0">
              <a:buNone/>
            </a:pPr>
            <a:endParaRPr lang="en-US" dirty="0">
              <a:solidFill>
                <a:srgbClr val="FF0000"/>
              </a:solidFill>
            </a:endParaRPr>
          </a:p>
          <a:p>
            <a:pPr marL="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F636BC0-236E-47A6-AD0C-E63808078D91}" type="slidenum">
              <a:rPr lang="en-US" smtClean="0"/>
              <a:t>26</a:t>
            </a:fld>
            <a:endParaRPr lang="en-US"/>
          </a:p>
        </p:txBody>
      </p:sp>
      <p:graphicFrame>
        <p:nvGraphicFramePr>
          <p:cNvPr id="5" name="Object 4"/>
          <p:cNvGraphicFramePr>
            <a:graphicFrameLocks noChangeAspect="1"/>
          </p:cNvGraphicFramePr>
          <p:nvPr/>
        </p:nvGraphicFramePr>
        <p:xfrm>
          <a:off x="2774756" y="1400282"/>
          <a:ext cx="1942685" cy="632502"/>
        </p:xfrm>
        <a:graphic>
          <a:graphicData uri="http://schemas.openxmlformats.org/presentationml/2006/ole">
            <mc:AlternateContent xmlns:mc="http://schemas.openxmlformats.org/markup-compatibility/2006">
              <mc:Choice xmlns:v="urn:schemas-microsoft-com:vml" Requires="v">
                <p:oleObj name="Equation" r:id="rId2" imgW="545760" imgH="177480" progId="Equation.3">
                  <p:embed/>
                </p:oleObj>
              </mc:Choice>
              <mc:Fallback>
                <p:oleObj name="Equation" r:id="rId2" imgW="545760" imgH="177480" progId="Equation.3">
                  <p:embed/>
                  <p:pic>
                    <p:nvPicPr>
                      <p:cNvPr id="5" name="Object 4"/>
                      <p:cNvPicPr/>
                      <p:nvPr/>
                    </p:nvPicPr>
                    <p:blipFill>
                      <a:blip r:embed="rId3"/>
                      <a:stretch>
                        <a:fillRect/>
                      </a:stretch>
                    </p:blipFill>
                    <p:spPr>
                      <a:xfrm>
                        <a:off x="2774756" y="1400282"/>
                        <a:ext cx="1942685" cy="63250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Object 5"/>
              <p:cNvSpPr txBox="1"/>
              <p:nvPr/>
            </p:nvSpPr>
            <p:spPr>
              <a:xfrm>
                <a:off x="1738914" y="2084701"/>
                <a:ext cx="5208587" cy="1414606"/>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d>
                        <m:dPr>
                          <m:begChr m:val="["/>
                          <m:endChr m:val="]"/>
                          <m:ctrlPr>
                            <a:rPr lang="en-US" sz="2800" i="1">
                              <a:solidFill>
                                <a:srgbClr val="000000"/>
                              </a:solidFill>
                              <a:latin typeface="Cambria Math" panose="02040503050406030204" pitchFamily="18" charset="0"/>
                            </a:rPr>
                          </m:ctrlPr>
                        </m:dPr>
                        <m:e>
                          <m:m>
                            <m:mPr>
                              <m:plcHide m:val="on"/>
                              <m:mcs>
                                <m:mc>
                                  <m:mcPr>
                                    <m:count m:val="3"/>
                                    <m:mcJc m:val="center"/>
                                  </m:mcPr>
                                </m:mc>
                              </m:mcs>
                              <m:ctrlPr>
                                <a:rPr lang="en-US" sz="2800" i="1">
                                  <a:solidFill>
                                    <a:srgbClr val="000000"/>
                                  </a:solidFill>
                                  <a:latin typeface="Cambria Math" panose="02040503050406030204" pitchFamily="18" charset="0"/>
                                </a:rPr>
                              </m:ctrlPr>
                            </m:mPr>
                            <m:mr>
                              <m:e>
                                <m:r>
                                  <a:rPr lang="en-US" sz="2800" i="1">
                                    <a:solidFill>
                                      <a:srgbClr val="000000"/>
                                    </a:solidFill>
                                    <a:latin typeface="Cambria Math" panose="02040503050406030204" pitchFamily="18" charset="0"/>
                                  </a:rPr>
                                  <m:t>1</m:t>
                                </m:r>
                              </m:e>
                              <m:e>
                                <m:r>
                                  <a:rPr lang="en-US" sz="2800" i="1">
                                    <a:solidFill>
                                      <a:srgbClr val="000000"/>
                                    </a:solidFill>
                                    <a:latin typeface="Cambria Math" panose="02040503050406030204" pitchFamily="18" charset="0"/>
                                  </a:rPr>
                                  <m:t>1/3</m:t>
                                </m:r>
                              </m:e>
                              <m:e>
                                <m:r>
                                  <a:rPr lang="en-US" sz="2800" i="1">
                                    <a:solidFill>
                                      <a:srgbClr val="000000"/>
                                    </a:solidFill>
                                    <a:latin typeface="Cambria Math" panose="02040503050406030204" pitchFamily="18" charset="0"/>
                                  </a:rPr>
                                  <m:t>5</m:t>
                                </m:r>
                              </m:e>
                            </m:mr>
                            <m:mr>
                              <m:e>
                                <m:r>
                                  <a:rPr lang="en-US" sz="2800" i="1">
                                    <a:solidFill>
                                      <a:srgbClr val="000000"/>
                                    </a:solidFill>
                                    <a:latin typeface="Cambria Math" panose="02040503050406030204" pitchFamily="18" charset="0"/>
                                  </a:rPr>
                                  <m:t>3</m:t>
                                </m:r>
                              </m:e>
                              <m:e>
                                <m:r>
                                  <a:rPr lang="en-US" sz="2800" i="1">
                                    <a:solidFill>
                                      <a:srgbClr val="000000"/>
                                    </a:solidFill>
                                    <a:latin typeface="Cambria Math" panose="02040503050406030204" pitchFamily="18" charset="0"/>
                                  </a:rPr>
                                  <m:t>1</m:t>
                                </m:r>
                              </m:e>
                              <m:e>
                                <m:r>
                                  <a:rPr lang="en-US" sz="2800" i="1">
                                    <a:solidFill>
                                      <a:srgbClr val="000000"/>
                                    </a:solidFill>
                                    <a:latin typeface="Cambria Math" panose="02040503050406030204" pitchFamily="18" charset="0"/>
                                  </a:rPr>
                                  <m:t>7</m:t>
                                </m:r>
                              </m:e>
                            </m:mr>
                            <m:mr>
                              <m:e>
                                <m:r>
                                  <a:rPr lang="en-US" sz="2800" i="1">
                                    <a:solidFill>
                                      <a:srgbClr val="000000"/>
                                    </a:solidFill>
                                    <a:latin typeface="Cambria Math" panose="02040503050406030204" pitchFamily="18" charset="0"/>
                                  </a:rPr>
                                  <m:t>1/5</m:t>
                                </m:r>
                              </m:e>
                              <m:e>
                                <m:r>
                                  <a:rPr lang="en-US" sz="2800" i="1">
                                    <a:solidFill>
                                      <a:srgbClr val="000000"/>
                                    </a:solidFill>
                                    <a:latin typeface="Cambria Math" panose="02040503050406030204" pitchFamily="18" charset="0"/>
                                  </a:rPr>
                                  <m:t>1/7</m:t>
                                </m:r>
                              </m:e>
                              <m:e>
                                <m:r>
                                  <a:rPr lang="en-US" sz="2800" i="1">
                                    <a:solidFill>
                                      <a:srgbClr val="000000"/>
                                    </a:solidFill>
                                    <a:latin typeface="Cambria Math" panose="02040503050406030204" pitchFamily="18" charset="0"/>
                                  </a:rPr>
                                  <m:t>1</m:t>
                                </m:r>
                              </m:e>
                            </m:mr>
                          </m:m>
                        </m:e>
                      </m:d>
                      <m:r>
                        <a:rPr lang="en-US" sz="2800" i="0">
                          <a:solidFill>
                            <a:srgbClr val="000000"/>
                          </a:solidFill>
                          <a:latin typeface="Cambria Math" panose="02040503050406030204" pitchFamily="18" charset="0"/>
                        </a:rPr>
                        <m:t> </m:t>
                      </m:r>
                      <m:d>
                        <m:dPr>
                          <m:begChr m:val="["/>
                          <m:endChr m:val="]"/>
                          <m:ctrlPr>
                            <a:rPr lang="en-US" sz="2800" i="1">
                              <a:solidFill>
                                <a:srgbClr val="000000"/>
                              </a:solidFill>
                              <a:latin typeface="Cambria Math" panose="02040503050406030204" pitchFamily="18" charset="0"/>
                            </a:rPr>
                          </m:ctrlPr>
                        </m:dPr>
                        <m:e>
                          <m:m>
                            <m:mPr>
                              <m:plcHide m:val="on"/>
                              <m:mcs>
                                <m:mc>
                                  <m:mcPr>
                                    <m:count m:val="1"/>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1</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2</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3</m:t>
                                    </m:r>
                                  </m:sub>
                                </m:sSub>
                              </m:e>
                            </m:mr>
                          </m:m>
                        </m:e>
                      </m:d>
                      <m:r>
                        <a:rPr lang="en-US" sz="2800" i="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m:t>
                      </m:r>
                      <m:r>
                        <a:rPr lang="en-US" sz="2800" i="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𝜆</m:t>
                      </m:r>
                      <m:d>
                        <m:dPr>
                          <m:begChr m:val="["/>
                          <m:endChr m:val="]"/>
                          <m:ctrlPr>
                            <a:rPr lang="en-US" sz="2800" i="1">
                              <a:solidFill>
                                <a:srgbClr val="000000"/>
                              </a:solidFill>
                              <a:latin typeface="Cambria Math" panose="02040503050406030204" pitchFamily="18" charset="0"/>
                            </a:rPr>
                          </m:ctrlPr>
                        </m:dPr>
                        <m:e>
                          <m:m>
                            <m:mPr>
                              <m:plcHide m:val="on"/>
                              <m:mcs>
                                <m:mc>
                                  <m:mcPr>
                                    <m:count m:val="1"/>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1</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2</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3</m:t>
                                    </m:r>
                                  </m:sub>
                                </m:sSub>
                              </m:e>
                            </m:mr>
                          </m:m>
                        </m:e>
                      </m:d>
                    </m:oMath>
                  </m:oMathPara>
                </a14:m>
                <a:endParaRPr lang="en-US" sz="2800" dirty="0"/>
              </a:p>
            </p:txBody>
          </p:sp>
        </mc:Choice>
        <mc:Fallback xmlns="">
          <p:sp>
            <p:nvSpPr>
              <p:cNvPr id="6" name="Object 5"/>
              <p:cNvSpPr txBox="1">
                <a:spLocks noRot="1" noChangeAspect="1" noMove="1" noResize="1" noEditPoints="1" noAdjustHandles="1" noChangeArrowheads="1" noChangeShapeType="1" noTextEdit="1"/>
              </p:cNvSpPr>
              <p:nvPr/>
            </p:nvSpPr>
            <p:spPr>
              <a:xfrm>
                <a:off x="1738914" y="2084701"/>
                <a:ext cx="5208587" cy="1414606"/>
              </a:xfrm>
              <a:prstGeom prst="rect">
                <a:avLst/>
              </a:prstGeom>
              <a:blipFill>
                <a:blip r:embed="rId5"/>
                <a:stretch>
                  <a:fillRect/>
                </a:stretch>
              </a:blipFill>
            </p:spPr>
            <p:txBody>
              <a:bodyPr/>
              <a:lstStyle/>
              <a:p>
                <a:r>
                  <a:rPr lang="en-US">
                    <a:noFill/>
                  </a:rPr>
                  <a:t> </a:t>
                </a:r>
              </a:p>
            </p:txBody>
          </p:sp>
        </mc:Fallback>
      </mc:AlternateContent>
      <p:sp>
        <p:nvSpPr>
          <p:cNvPr id="7" name="TextBox 6"/>
          <p:cNvSpPr txBox="1"/>
          <p:nvPr/>
        </p:nvSpPr>
        <p:spPr>
          <a:xfrm>
            <a:off x="982870" y="3672215"/>
            <a:ext cx="6344942" cy="2246769"/>
          </a:xfrm>
          <a:prstGeom prst="rect">
            <a:avLst/>
          </a:prstGeom>
          <a:noFill/>
        </p:spPr>
        <p:txBody>
          <a:bodyPr wrap="none" rtlCol="0">
            <a:spAutoFit/>
          </a:bodyPr>
          <a:lstStyle/>
          <a:p>
            <a:r>
              <a:rPr lang="en-US" sz="2800" dirty="0" err="1"/>
              <a:t>Setelah</a:t>
            </a:r>
            <a:r>
              <a:rPr lang="en-US" sz="2800" dirty="0"/>
              <a:t> </a:t>
            </a:r>
            <a:r>
              <a:rPr lang="en-US" sz="2800" dirty="0" err="1"/>
              <a:t>dilakukan</a:t>
            </a:r>
            <a:r>
              <a:rPr lang="en-US" sz="2800" dirty="0"/>
              <a:t> </a:t>
            </a:r>
            <a:r>
              <a:rPr lang="en-US" sz="2800" dirty="0" err="1"/>
              <a:t>perhitungan</a:t>
            </a:r>
            <a:r>
              <a:rPr lang="en-US" sz="2800" dirty="0"/>
              <a:t>, </a:t>
            </a:r>
            <a:r>
              <a:rPr lang="en-US" sz="2800" dirty="0" err="1"/>
              <a:t>diperoleh</a:t>
            </a:r>
            <a:r>
              <a:rPr lang="en-US" sz="2800" dirty="0"/>
              <a:t>: </a:t>
            </a:r>
          </a:p>
          <a:p>
            <a:pPr marL="514350" indent="-514350">
              <a:buAutoNum type="arabicPeriod"/>
            </a:pPr>
            <a:r>
              <a:rPr lang="en-US" sz="2800" dirty="0" err="1"/>
              <a:t>Nilai</a:t>
            </a:r>
            <a:r>
              <a:rPr lang="en-US" sz="2800" dirty="0"/>
              <a:t> </a:t>
            </a:r>
            <a:r>
              <a:rPr lang="en-US" sz="2800" dirty="0" err="1"/>
              <a:t>eigen</a:t>
            </a:r>
            <a:r>
              <a:rPr lang="en-US" sz="2800" dirty="0"/>
              <a:t> </a:t>
            </a:r>
            <a:r>
              <a:rPr lang="en-US" sz="2800" dirty="0">
                <a:sym typeface="Symbol" panose="05050102010706020507" pitchFamily="18" charset="2"/>
              </a:rPr>
              <a:t></a:t>
            </a:r>
            <a:r>
              <a:rPr lang="en-US" sz="2800" baseline="-25000" dirty="0">
                <a:sym typeface="Symbol" panose="05050102010706020507" pitchFamily="18" charset="2"/>
              </a:rPr>
              <a:t>max</a:t>
            </a:r>
            <a:r>
              <a:rPr lang="en-US" sz="2800" dirty="0">
                <a:sym typeface="Symbol" panose="05050102010706020507" pitchFamily="18" charset="2"/>
              </a:rPr>
              <a:t> = 3.0649</a:t>
            </a:r>
          </a:p>
          <a:p>
            <a:pPr marL="514350" indent="-514350">
              <a:buAutoNum type="arabicPeriod"/>
            </a:pPr>
            <a:endParaRPr lang="en-US" sz="2800" dirty="0">
              <a:sym typeface="Symbol" panose="05050102010706020507" pitchFamily="18" charset="2"/>
            </a:endParaRPr>
          </a:p>
          <a:p>
            <a:pPr marL="514350" indent="-514350">
              <a:buAutoNum type="arabicPeriod"/>
            </a:pPr>
            <a:r>
              <a:rPr lang="en-US" sz="2800" dirty="0" err="1">
                <a:sym typeface="Symbol" panose="05050102010706020507" pitchFamily="18" charset="2"/>
              </a:rPr>
              <a:t>Vektor</a:t>
            </a:r>
            <a:r>
              <a:rPr lang="en-US" sz="2800" dirty="0">
                <a:sym typeface="Symbol" panose="05050102010706020507" pitchFamily="18" charset="2"/>
              </a:rPr>
              <a:t> eigen </a:t>
            </a:r>
            <a:endParaRPr lang="en-US" sz="2800" dirty="0"/>
          </a:p>
          <a:p>
            <a:endParaRPr lang="en-US" sz="2800" dirty="0"/>
          </a:p>
        </p:txBody>
      </p:sp>
      <mc:AlternateContent xmlns:mc="http://schemas.openxmlformats.org/markup-compatibility/2006" xmlns:a14="http://schemas.microsoft.com/office/drawing/2010/main">
        <mc:Choice Requires="a14">
          <p:sp>
            <p:nvSpPr>
              <p:cNvPr id="8" name="Object 7"/>
              <p:cNvSpPr txBox="1"/>
              <p:nvPr/>
            </p:nvSpPr>
            <p:spPr>
              <a:xfrm>
                <a:off x="3550821" y="4657478"/>
                <a:ext cx="4909835" cy="117986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400" b="1" i="0" smtClean="0">
                          <a:solidFill>
                            <a:srgbClr val="000000"/>
                          </a:solidFill>
                          <a:latin typeface="Cambria Math" panose="02040503050406030204" pitchFamily="18" charset="0"/>
                        </a:rPr>
                        <m:t>x</m:t>
                      </m:r>
                      <m:r>
                        <m:rPr>
                          <m:nor/>
                        </m:rPr>
                        <a:rPr lang="en-US" sz="2400" b="1" i="0"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3</m:t>
                                    </m:r>
                                  </m:sub>
                                </m:sSub>
                              </m:e>
                            </m:mr>
                          </m:m>
                        </m:e>
                      </m:d>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r>
                                  <a:rPr lang="en-US" sz="2400" b="0" i="1" smtClean="0">
                                    <a:solidFill>
                                      <a:srgbClr val="000000"/>
                                    </a:solidFill>
                                    <a:latin typeface="Cambria Math" panose="02040503050406030204" pitchFamily="18" charset="0"/>
                                  </a:rPr>
                                  <m:t>3</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87828</m:t>
                                </m:r>
                              </m:e>
                            </m:mr>
                            <m:mr>
                              <m:e>
                                <m:r>
                                  <a:rPr lang="en-US" sz="2400" b="0" i="1" smtClean="0">
                                    <a:solidFill>
                                      <a:srgbClr val="000000"/>
                                    </a:solidFill>
                                    <a:latin typeface="Cambria Math" panose="02040503050406030204" pitchFamily="18" charset="0"/>
                                  </a:rPr>
                                  <m:t>9</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02462</m:t>
                                </m:r>
                              </m:e>
                            </m:mr>
                            <m:mr>
                              <m:e>
                                <m:r>
                                  <a:rPr lang="en-US" sz="2400" b="0" i="1" smtClean="0">
                                    <a:solidFill>
                                      <a:srgbClr val="000000"/>
                                    </a:solidFill>
                                    <a:latin typeface="Cambria Math" panose="02040503050406030204" pitchFamily="18" charset="0"/>
                                  </a:rPr>
                                  <m:t>1</m:t>
                                </m:r>
                              </m:e>
                            </m:mr>
                          </m:m>
                        </m:e>
                      </m:d>
                      <m:r>
                        <a:rPr lang="en-US" sz="2400" b="0" i="1" smtClean="0">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0.2790</m:t>
                                </m:r>
                              </m:e>
                            </m:mr>
                            <m:mr>
                              <m:e>
                                <m:r>
                                  <a:rPr lang="en-US" sz="2400" i="1">
                                    <a:solidFill>
                                      <a:srgbClr val="000000"/>
                                    </a:solidFill>
                                    <a:latin typeface="Cambria Math" panose="02040503050406030204" pitchFamily="18" charset="0"/>
                                  </a:rPr>
                                  <m:t>0.6491</m:t>
                                </m:r>
                              </m:e>
                            </m:mr>
                            <m:mr>
                              <m:e>
                                <m:r>
                                  <a:rPr lang="en-US" sz="2400" i="1">
                                    <a:solidFill>
                                      <a:srgbClr val="000000"/>
                                    </a:solidFill>
                                    <a:latin typeface="Cambria Math" panose="02040503050406030204" pitchFamily="18" charset="0"/>
                                  </a:rPr>
                                  <m:t>0.0719</m:t>
                                </m:r>
                              </m:e>
                            </m:mr>
                          </m:m>
                        </m:e>
                      </m:d>
                    </m:oMath>
                  </m:oMathPara>
                </a14:m>
                <a:endParaRPr lang="en-US" sz="2400" dirty="0"/>
              </a:p>
            </p:txBody>
          </p:sp>
        </mc:Choice>
        <mc:Fallback xmlns="">
          <p:sp>
            <p:nvSpPr>
              <p:cNvPr id="8" name="Object 7"/>
              <p:cNvSpPr txBox="1">
                <a:spLocks noRot="1" noChangeAspect="1" noMove="1" noResize="1" noEditPoints="1" noAdjustHandles="1" noChangeArrowheads="1" noChangeShapeType="1" noTextEdit="1"/>
              </p:cNvSpPr>
              <p:nvPr/>
            </p:nvSpPr>
            <p:spPr>
              <a:xfrm>
                <a:off x="3550821" y="4657478"/>
                <a:ext cx="4909835" cy="1179864"/>
              </a:xfrm>
              <a:prstGeom prst="rect">
                <a:avLst/>
              </a:prstGeom>
              <a:blipFill>
                <a:blip r:embed="rId6"/>
                <a:stretch>
                  <a:fillRect/>
                </a:stretch>
              </a:blipFill>
            </p:spPr>
            <p:txBody>
              <a:bodyPr/>
              <a:lstStyle/>
              <a:p>
                <a:r>
                  <a:rPr lang="en-US">
                    <a:noFill/>
                  </a:rPr>
                  <a:t> </a:t>
                </a:r>
              </a:p>
            </p:txBody>
          </p:sp>
        </mc:Fallback>
      </mc:AlternateContent>
      <p:sp>
        <p:nvSpPr>
          <p:cNvPr id="9" name="TextBox 8"/>
          <p:cNvSpPr txBox="1"/>
          <p:nvPr/>
        </p:nvSpPr>
        <p:spPr>
          <a:xfrm>
            <a:off x="9181410" y="4637013"/>
            <a:ext cx="2172390" cy="1200329"/>
          </a:xfrm>
          <a:prstGeom prst="rect">
            <a:avLst/>
          </a:prstGeom>
          <a:noFill/>
        </p:spPr>
        <p:txBody>
          <a:bodyPr wrap="none" rtlCol="0">
            <a:spAutoFit/>
          </a:bodyPr>
          <a:lstStyle/>
          <a:p>
            <a:r>
              <a:rPr lang="en-US" sz="2400" dirty="0"/>
              <a:t>Appel = 27,9%</a:t>
            </a:r>
          </a:p>
          <a:p>
            <a:r>
              <a:rPr lang="en-US" sz="2400" dirty="0">
                <a:solidFill>
                  <a:srgbClr val="FF0000"/>
                </a:solidFill>
              </a:rPr>
              <a:t>Banana = 64,9%</a:t>
            </a:r>
          </a:p>
          <a:p>
            <a:r>
              <a:rPr lang="en-US" sz="2400" dirty="0"/>
              <a:t>Cherry = 7,1%</a:t>
            </a:r>
          </a:p>
        </p:txBody>
      </p:sp>
      <p:graphicFrame>
        <p:nvGraphicFramePr>
          <p:cNvPr id="10" name="Object 9"/>
          <p:cNvGraphicFramePr>
            <a:graphicFrameLocks noChangeAspect="1"/>
          </p:cNvGraphicFramePr>
          <p:nvPr>
            <p:extLst>
              <p:ext uri="{D42A27DB-BD31-4B8C-83A1-F6EECF244321}">
                <p14:modId xmlns:p14="http://schemas.microsoft.com/office/powerpoint/2010/main" val="3559111778"/>
              </p:ext>
            </p:extLst>
          </p:nvPr>
        </p:nvGraphicFramePr>
        <p:xfrm>
          <a:off x="7497071" y="2485387"/>
          <a:ext cx="2912857" cy="613233"/>
        </p:xfrm>
        <a:graphic>
          <a:graphicData uri="http://schemas.openxmlformats.org/presentationml/2006/ole">
            <mc:AlternateContent xmlns:mc="http://schemas.openxmlformats.org/markup-compatibility/2006">
              <mc:Choice xmlns:v="urn:schemas-microsoft-com:vml" Requires="v">
                <p:oleObj name="Equation" r:id="rId7" imgW="965160" imgH="203040" progId="Equation.3">
                  <p:embed/>
                </p:oleObj>
              </mc:Choice>
              <mc:Fallback>
                <p:oleObj name="Equation" r:id="rId7" imgW="965160" imgH="203040" progId="Equation.3">
                  <p:embed/>
                  <p:pic>
                    <p:nvPicPr>
                      <p:cNvPr id="10" name="Object 9"/>
                      <p:cNvPicPr/>
                      <p:nvPr/>
                    </p:nvPicPr>
                    <p:blipFill>
                      <a:blip r:embed="rId8"/>
                      <a:stretch>
                        <a:fillRect/>
                      </a:stretch>
                    </p:blipFill>
                    <p:spPr>
                      <a:xfrm>
                        <a:off x="7497071" y="2485387"/>
                        <a:ext cx="2912857" cy="613233"/>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447F9B41-D092-4655-B50C-F7B7DF1389A1}"/>
              </a:ext>
            </a:extLst>
          </p:cNvPr>
          <p:cNvSpPr txBox="1"/>
          <p:nvPr/>
        </p:nvSpPr>
        <p:spPr>
          <a:xfrm>
            <a:off x="7944637" y="4657478"/>
            <a:ext cx="391454" cy="400110"/>
          </a:xfrm>
          <a:prstGeom prst="rect">
            <a:avLst/>
          </a:prstGeom>
          <a:noFill/>
        </p:spPr>
        <p:txBody>
          <a:bodyPr wrap="none" rtlCol="0">
            <a:spAutoFit/>
          </a:bodyPr>
          <a:lstStyle/>
          <a:p>
            <a:r>
              <a:rPr lang="en-US" sz="2000" dirty="0">
                <a:solidFill>
                  <a:srgbClr val="FF0000"/>
                </a:solidFill>
              </a:rPr>
              <a:t>*)</a:t>
            </a:r>
          </a:p>
        </p:txBody>
      </p:sp>
      <p:sp>
        <p:nvSpPr>
          <p:cNvPr id="17" name="TextBox 16">
            <a:extLst>
              <a:ext uri="{FF2B5EF4-FFF2-40B4-BE49-F238E27FC236}">
                <a16:creationId xmlns:a16="http://schemas.microsoft.com/office/drawing/2014/main" id="{B8D84499-407E-4505-997E-438E3A8BD4C5}"/>
              </a:ext>
            </a:extLst>
          </p:cNvPr>
          <p:cNvSpPr txBox="1"/>
          <p:nvPr/>
        </p:nvSpPr>
        <p:spPr>
          <a:xfrm>
            <a:off x="1261783" y="6234979"/>
            <a:ext cx="9921049" cy="369332"/>
          </a:xfrm>
          <a:prstGeom prst="rect">
            <a:avLst/>
          </a:prstGeom>
          <a:noFill/>
        </p:spPr>
        <p:txBody>
          <a:bodyPr wrap="none" rtlCol="0">
            <a:spAutoFit/>
          </a:bodyPr>
          <a:lstStyle/>
          <a:p>
            <a:r>
              <a:rPr lang="en-US" dirty="0">
                <a:solidFill>
                  <a:srgbClr val="FF0000"/>
                </a:solidFill>
              </a:rPr>
              <a:t>*) </a:t>
            </a:r>
            <a:r>
              <a:rPr lang="en-US" dirty="0" err="1">
                <a:solidFill>
                  <a:srgbClr val="FF0000"/>
                </a:solidFill>
              </a:rPr>
              <a:t>Diperoleh</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menormalisasi</a:t>
            </a:r>
            <a:r>
              <a:rPr lang="en-US" dirty="0">
                <a:solidFill>
                  <a:srgbClr val="FF0000"/>
                </a:solidFill>
              </a:rPr>
              <a:t> </a:t>
            </a:r>
            <a:r>
              <a:rPr lang="en-US" dirty="0" err="1">
                <a:solidFill>
                  <a:srgbClr val="FF0000"/>
                </a:solidFill>
              </a:rPr>
              <a:t>vektor</a:t>
            </a:r>
            <a:r>
              <a:rPr lang="en-US" dirty="0">
                <a:solidFill>
                  <a:srgbClr val="FF0000"/>
                </a:solidFill>
              </a:rPr>
              <a:t> eigen, </a:t>
            </a:r>
            <a:r>
              <a:rPr lang="en-US" dirty="0" err="1">
                <a:solidFill>
                  <a:srgbClr val="FF0000"/>
                </a:solidFill>
              </a:rPr>
              <a:t>yaitu</a:t>
            </a:r>
            <a:r>
              <a:rPr lang="en-US" dirty="0">
                <a:solidFill>
                  <a:srgbClr val="FF0000"/>
                </a:solidFill>
              </a:rPr>
              <a:t> </a:t>
            </a:r>
            <a:r>
              <a:rPr lang="en-US" dirty="0" err="1">
                <a:solidFill>
                  <a:srgbClr val="FF0000"/>
                </a:solidFill>
              </a:rPr>
              <a:t>membagi</a:t>
            </a:r>
            <a:r>
              <a:rPr lang="en-US" dirty="0">
                <a:solidFill>
                  <a:srgbClr val="FF0000"/>
                </a:solidFill>
              </a:rPr>
              <a:t> </a:t>
            </a:r>
            <a:r>
              <a:rPr lang="en-US" dirty="0" err="1">
                <a:solidFill>
                  <a:srgbClr val="FF0000"/>
                </a:solidFill>
              </a:rPr>
              <a:t>setiap</a:t>
            </a:r>
            <a:r>
              <a:rPr lang="en-US" dirty="0">
                <a:solidFill>
                  <a:srgbClr val="FF0000"/>
                </a:solidFill>
              </a:rPr>
              <a:t> </a:t>
            </a:r>
            <a:r>
              <a:rPr lang="en-US" dirty="0" err="1">
                <a:solidFill>
                  <a:srgbClr val="FF0000"/>
                </a:solidFill>
              </a:rPr>
              <a:t>komponen</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nilai</a:t>
            </a:r>
            <a:r>
              <a:rPr lang="en-US" dirty="0">
                <a:solidFill>
                  <a:srgbClr val="FF0000"/>
                </a:solidFill>
              </a:rPr>
              <a:t> </a:t>
            </a:r>
            <a:r>
              <a:rPr lang="en-US" dirty="0" err="1">
                <a:solidFill>
                  <a:srgbClr val="FF0000"/>
                </a:solidFill>
              </a:rPr>
              <a:t>totalnya</a:t>
            </a:r>
            <a:endParaRPr lang="en-US" dirty="0">
              <a:solidFill>
                <a:srgbClr val="FF0000"/>
              </a:solidFill>
            </a:endParaRPr>
          </a:p>
        </p:txBody>
      </p:sp>
      <p:sp>
        <p:nvSpPr>
          <p:cNvPr id="18" name="Arrow: Right 17">
            <a:extLst>
              <a:ext uri="{FF2B5EF4-FFF2-40B4-BE49-F238E27FC236}">
                <a16:creationId xmlns:a16="http://schemas.microsoft.com/office/drawing/2014/main" id="{B099D408-7AC9-4078-9325-AECD70575458}"/>
              </a:ext>
            </a:extLst>
          </p:cNvPr>
          <p:cNvSpPr/>
          <p:nvPr/>
        </p:nvSpPr>
        <p:spPr>
          <a:xfrm>
            <a:off x="8352554" y="5172553"/>
            <a:ext cx="720753" cy="149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28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5496"/>
            <a:ext cx="10515600" cy="5620854"/>
          </a:xfrm>
        </p:spPr>
        <p:txBody>
          <a:bodyPr>
            <a:normAutofit/>
          </a:bodyPr>
          <a:lstStyle/>
          <a:p>
            <a:pPr marL="0" indent="0">
              <a:buNone/>
            </a:pPr>
            <a:r>
              <a:rPr lang="en-US" dirty="0" err="1">
                <a:solidFill>
                  <a:srgbClr val="FF0000"/>
                </a:solidFill>
              </a:rPr>
              <a:t>Tahap</a:t>
            </a:r>
            <a:r>
              <a:rPr lang="en-US" dirty="0">
                <a:solidFill>
                  <a:srgbClr val="FF0000"/>
                </a:solidFill>
              </a:rPr>
              <a:t> 4: </a:t>
            </a:r>
            <a:r>
              <a:rPr lang="en-US" dirty="0" err="1">
                <a:solidFill>
                  <a:srgbClr val="FF0000"/>
                </a:solidFill>
              </a:rPr>
              <a:t>Menentukan</a:t>
            </a:r>
            <a:r>
              <a:rPr lang="en-US" dirty="0">
                <a:solidFill>
                  <a:srgbClr val="FF0000"/>
                </a:solidFill>
              </a:rPr>
              <a:t> </a:t>
            </a:r>
            <a:r>
              <a:rPr lang="en-US" dirty="0" err="1">
                <a:solidFill>
                  <a:srgbClr val="FF0000"/>
                </a:solidFill>
              </a:rPr>
              <a:t>Indeks</a:t>
            </a:r>
            <a:r>
              <a:rPr lang="en-US" dirty="0">
                <a:solidFill>
                  <a:srgbClr val="FF0000"/>
                </a:solidFill>
              </a:rPr>
              <a:t> </a:t>
            </a:r>
            <a:r>
              <a:rPr lang="en-US" dirty="0" err="1">
                <a:solidFill>
                  <a:srgbClr val="FF0000"/>
                </a:solidFill>
              </a:rPr>
              <a:t>Konsistensi</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Rasio</a:t>
            </a:r>
            <a:r>
              <a:rPr lang="en-US" dirty="0">
                <a:solidFill>
                  <a:srgbClr val="FF0000"/>
                </a:solidFill>
              </a:rPr>
              <a:t> </a:t>
            </a:r>
            <a:r>
              <a:rPr lang="en-US" dirty="0" err="1">
                <a:solidFill>
                  <a:srgbClr val="FF0000"/>
                </a:solidFill>
              </a:rPr>
              <a:t>Konsistensi</a:t>
            </a:r>
            <a:r>
              <a:rPr lang="en-US" dirty="0">
                <a:solidFill>
                  <a:srgbClr val="FF0000"/>
                </a:solidFill>
              </a:rPr>
              <a:t>  </a:t>
            </a:r>
          </a:p>
          <a:p>
            <a:pPr marL="0" indent="0">
              <a:buNone/>
            </a:pPr>
            <a:endParaRPr lang="en-US" dirty="0">
              <a:solidFill>
                <a:srgbClr val="FF0000"/>
              </a:solidFill>
            </a:endParaRPr>
          </a:p>
          <a:p>
            <a:pPr marL="0" indent="0">
              <a:buNone/>
            </a:pPr>
            <a:r>
              <a:rPr lang="en-US" dirty="0" err="1"/>
              <a:t>Indeks</a:t>
            </a:r>
            <a:r>
              <a:rPr lang="en-US" dirty="0"/>
              <a:t> </a:t>
            </a:r>
            <a:r>
              <a:rPr lang="en-US" dirty="0" err="1"/>
              <a:t>konsistensi</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Rasio</a:t>
            </a:r>
            <a:r>
              <a:rPr lang="en-US" dirty="0"/>
              <a:t> </a:t>
            </a:r>
            <a:r>
              <a:rPr lang="en-US" dirty="0" err="1"/>
              <a:t>konsistensi</a:t>
            </a:r>
            <a:r>
              <a:rPr lang="en-US" dirty="0"/>
              <a:t>:</a:t>
            </a:r>
          </a:p>
          <a:p>
            <a:pPr marL="0" indent="0">
              <a:buNone/>
            </a:pPr>
            <a:endParaRPr lang="en-US" dirty="0"/>
          </a:p>
          <a:p>
            <a:pPr marL="0" indent="0">
              <a:buNone/>
            </a:pPr>
            <a:r>
              <a:rPr lang="en-US" dirty="0" err="1"/>
              <a:t>Jika</a:t>
            </a:r>
            <a:r>
              <a:rPr lang="en-US" dirty="0"/>
              <a:t> CR </a:t>
            </a:r>
            <a:r>
              <a:rPr lang="en-US" dirty="0">
                <a:sym typeface="Symbol" panose="05050102010706020507" pitchFamily="18" charset="2"/>
              </a:rPr>
              <a:t> 10%, </a:t>
            </a:r>
            <a:r>
              <a:rPr lang="en-US" dirty="0" err="1">
                <a:sym typeface="Symbol" panose="05050102010706020507" pitchFamily="18" charset="2"/>
              </a:rPr>
              <a:t>maka</a:t>
            </a:r>
            <a:r>
              <a:rPr lang="en-US" dirty="0">
                <a:sym typeface="Symbol" panose="05050102010706020507" pitchFamily="18" charset="2"/>
              </a:rPr>
              <a:t> </a:t>
            </a:r>
            <a:r>
              <a:rPr lang="en-US" dirty="0" err="1">
                <a:sym typeface="Symbol" panose="05050102010706020507" pitchFamily="18" charset="2"/>
              </a:rPr>
              <a:t>inkonsistensi</a:t>
            </a:r>
            <a:r>
              <a:rPr lang="en-US" dirty="0">
                <a:sym typeface="Symbol" panose="05050102010706020507" pitchFamily="18" charset="2"/>
              </a:rPr>
              <a:t> </a:t>
            </a:r>
            <a:r>
              <a:rPr lang="en-US" dirty="0" err="1">
                <a:sym typeface="Symbol" panose="05050102010706020507" pitchFamily="18" charset="2"/>
              </a:rPr>
              <a:t>dapat</a:t>
            </a:r>
            <a:r>
              <a:rPr lang="en-US" dirty="0">
                <a:sym typeface="Symbol" panose="05050102010706020507" pitchFamily="18" charset="2"/>
              </a:rPr>
              <a:t> </a:t>
            </a:r>
            <a:r>
              <a:rPr lang="en-US" dirty="0" err="1">
                <a:sym typeface="Symbol" panose="05050102010706020507" pitchFamily="18" charset="2"/>
              </a:rPr>
              <a:t>diterima</a:t>
            </a:r>
            <a:r>
              <a:rPr lang="en-US" dirty="0">
                <a:sym typeface="Symbol" panose="05050102010706020507" pitchFamily="18" charset="2"/>
              </a:rPr>
              <a:t>. </a:t>
            </a:r>
            <a:r>
              <a:rPr lang="en-US" dirty="0" err="1">
                <a:sym typeface="Symbol" panose="05050102010706020507" pitchFamily="18" charset="2"/>
              </a:rPr>
              <a:t>Jika</a:t>
            </a:r>
            <a:r>
              <a:rPr lang="en-US" dirty="0">
                <a:sym typeface="Symbol" panose="05050102010706020507" pitchFamily="18" charset="2"/>
              </a:rPr>
              <a:t> CR &gt; 10%, </a:t>
            </a:r>
            <a:r>
              <a:rPr lang="en-US" dirty="0" err="1">
                <a:sym typeface="Symbol" panose="05050102010706020507" pitchFamily="18" charset="2"/>
              </a:rPr>
              <a:t>maka</a:t>
            </a:r>
            <a:r>
              <a:rPr lang="en-US" dirty="0">
                <a:sym typeface="Symbol" panose="05050102010706020507" pitchFamily="18" charset="2"/>
              </a:rPr>
              <a:t> </a:t>
            </a:r>
            <a:r>
              <a:rPr lang="en-US" dirty="0" err="1">
                <a:sym typeface="Symbol" panose="05050102010706020507" pitchFamily="18" charset="2"/>
              </a:rPr>
              <a:t>kita</a:t>
            </a:r>
            <a:r>
              <a:rPr lang="en-US" dirty="0">
                <a:sym typeface="Symbol" panose="05050102010706020507" pitchFamily="18" charset="2"/>
              </a:rPr>
              <a:t> </a:t>
            </a:r>
            <a:r>
              <a:rPr lang="en-US" dirty="0" err="1">
                <a:sym typeface="Symbol" panose="05050102010706020507" pitchFamily="18" charset="2"/>
              </a:rPr>
              <a:t>perlu</a:t>
            </a:r>
            <a:r>
              <a:rPr lang="en-US" dirty="0">
                <a:sym typeface="Symbol" panose="05050102010706020507" pitchFamily="18" charset="2"/>
              </a:rPr>
              <a:t> </a:t>
            </a:r>
            <a:r>
              <a:rPr lang="en-US" dirty="0" err="1">
                <a:sym typeface="Symbol" panose="05050102010706020507" pitchFamily="18" charset="2"/>
              </a:rPr>
              <a:t>merevisi</a:t>
            </a:r>
            <a:r>
              <a:rPr lang="en-US" dirty="0">
                <a:sym typeface="Symbol" panose="05050102010706020507" pitchFamily="18" charset="2"/>
              </a:rPr>
              <a:t> </a:t>
            </a:r>
            <a:r>
              <a:rPr lang="en-US" dirty="0" err="1">
                <a:sym typeface="Symbol" panose="05050102010706020507" pitchFamily="18" charset="2"/>
              </a:rPr>
              <a:t>penilaian</a:t>
            </a:r>
            <a:r>
              <a:rPr lang="en-US" dirty="0">
                <a:sym typeface="Symbol" panose="05050102010706020507" pitchFamily="18" charset="2"/>
              </a:rPr>
              <a:t> </a:t>
            </a:r>
            <a:r>
              <a:rPr lang="en-US" dirty="0" err="1">
                <a:sym typeface="Symbol" panose="05050102010706020507" pitchFamily="18" charset="2"/>
              </a:rPr>
              <a:t>subyektif</a:t>
            </a:r>
            <a:r>
              <a:rPr lang="en-US" dirty="0">
                <a:sym typeface="Symbol" panose="05050102010706020507" pitchFamily="18" charset="2"/>
              </a:rPr>
              <a:t> (</a:t>
            </a:r>
            <a:r>
              <a:rPr lang="en-US" i="1" dirty="0">
                <a:sym typeface="Symbol" panose="05050102010706020507" pitchFamily="18" charset="2"/>
              </a:rPr>
              <a:t>pairwise comparison</a:t>
            </a:r>
            <a:r>
              <a:rPr lang="en-US" dirty="0">
                <a:sym typeface="Symbol" panose="05050102010706020507" pitchFamily="18" charset="2"/>
              </a:rPr>
              <a:t>)</a:t>
            </a:r>
            <a:r>
              <a:rPr lang="en-US" dirty="0"/>
              <a:t> </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7F636BC0-236E-47A6-AD0C-E63808078D91}" type="slidenum">
              <a:rPr lang="en-US" smtClean="0"/>
              <a:t>27</a:t>
            </a:fld>
            <a:endParaRPr lang="en-US"/>
          </a:p>
        </p:txBody>
      </p:sp>
      <p:graphicFrame>
        <p:nvGraphicFramePr>
          <p:cNvPr id="5" name="Object 4"/>
          <p:cNvGraphicFramePr>
            <a:graphicFrameLocks noChangeAspect="1"/>
          </p:cNvGraphicFramePr>
          <p:nvPr/>
        </p:nvGraphicFramePr>
        <p:xfrm>
          <a:off x="3891445" y="1521031"/>
          <a:ext cx="5103881" cy="904116"/>
        </p:xfrm>
        <a:graphic>
          <a:graphicData uri="http://schemas.openxmlformats.org/presentationml/2006/ole">
            <mc:AlternateContent xmlns:mc="http://schemas.openxmlformats.org/markup-compatibility/2006">
              <mc:Choice xmlns:v="urn:schemas-microsoft-com:vml" Requires="v">
                <p:oleObj name="Equation" r:id="rId2" imgW="2222280" imgH="393480" progId="Equation.3">
                  <p:embed/>
                </p:oleObj>
              </mc:Choice>
              <mc:Fallback>
                <p:oleObj name="Equation" r:id="rId2" imgW="2222280" imgH="393480" progId="Equation.3">
                  <p:embed/>
                  <p:pic>
                    <p:nvPicPr>
                      <p:cNvPr id="5" name="Object 4"/>
                      <p:cNvPicPr/>
                      <p:nvPr/>
                    </p:nvPicPr>
                    <p:blipFill>
                      <a:blip r:embed="rId3"/>
                      <a:stretch>
                        <a:fillRect/>
                      </a:stretch>
                    </p:blipFill>
                    <p:spPr>
                      <a:xfrm>
                        <a:off x="3891445" y="1521031"/>
                        <a:ext cx="5103881" cy="904116"/>
                      </a:xfrm>
                      <a:prstGeom prst="rect">
                        <a:avLst/>
                      </a:prstGeom>
                    </p:spPr>
                  </p:pic>
                </p:oleObj>
              </mc:Fallback>
            </mc:AlternateContent>
          </a:graphicData>
        </a:graphic>
      </p:graphicFrame>
      <p:pic>
        <p:nvPicPr>
          <p:cNvPr id="6" name="Picture 5"/>
          <p:cNvPicPr>
            <a:picLocks noChangeAspect="1"/>
          </p:cNvPicPr>
          <p:nvPr/>
        </p:nvPicPr>
        <p:blipFill>
          <a:blip r:embed="rId4"/>
          <a:stretch>
            <a:fillRect/>
          </a:stretch>
        </p:blipFill>
        <p:spPr>
          <a:xfrm>
            <a:off x="2231143" y="2536583"/>
            <a:ext cx="7991521" cy="1608458"/>
          </a:xfrm>
          <a:prstGeom prst="rect">
            <a:avLst/>
          </a:prstGeom>
        </p:spPr>
      </p:pic>
      <mc:AlternateContent xmlns:mc="http://schemas.openxmlformats.org/markup-compatibility/2006" xmlns:a14="http://schemas.microsoft.com/office/drawing/2010/main">
        <mc:Choice Requires="a14">
          <p:sp>
            <p:nvSpPr>
              <p:cNvPr id="7" name="Object 6"/>
              <p:cNvSpPr txBox="1"/>
              <p:nvPr/>
            </p:nvSpPr>
            <p:spPr>
              <a:xfrm>
                <a:off x="3589338" y="4144963"/>
                <a:ext cx="5097462" cy="80962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𝐶𝑅</m:t>
                      </m:r>
                      <m:r>
                        <a:rPr lang="en-US" sz="2400" i="1" smtClean="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𝐶𝐼</m:t>
                          </m:r>
                        </m:num>
                        <m:den>
                          <m:r>
                            <a:rPr lang="en-US" sz="2400" i="1">
                              <a:solidFill>
                                <a:srgbClr val="000000"/>
                              </a:solidFill>
                              <a:latin typeface="Cambria Math" panose="02040503050406030204" pitchFamily="18" charset="0"/>
                            </a:rPr>
                            <m:t>𝑅</m:t>
                          </m:r>
                          <m:r>
                            <a:rPr lang="en-US" sz="2400" b="0" i="1" smtClean="0">
                              <a:solidFill>
                                <a:srgbClr val="000000"/>
                              </a:solidFill>
                              <a:latin typeface="Cambria Math" panose="02040503050406030204" pitchFamily="18" charset="0"/>
                            </a:rPr>
                            <m:t>𝐼</m:t>
                          </m:r>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0.0484</m:t>
                          </m:r>
                        </m:num>
                        <m:den>
                          <m:r>
                            <a:rPr lang="en-US" sz="2400" i="1">
                              <a:solidFill>
                                <a:srgbClr val="000000"/>
                              </a:solidFill>
                              <a:latin typeface="Cambria Math" panose="02040503050406030204" pitchFamily="18" charset="0"/>
                            </a:rPr>
                            <m:t>0.58</m:t>
                          </m:r>
                        </m:den>
                      </m:f>
                      <m:r>
                        <a:rPr lang="en-US" sz="2400" i="1">
                          <a:solidFill>
                            <a:srgbClr val="000000"/>
                          </a:solidFill>
                          <a:latin typeface="Cambria Math" panose="02040503050406030204" pitchFamily="18" charset="0"/>
                        </a:rPr>
                        <m:t>=0.083=8,3%</m:t>
                      </m:r>
                    </m:oMath>
                  </m:oMathPara>
                </a14:m>
                <a:endParaRPr lang="en-US" sz="2400" dirty="0"/>
              </a:p>
            </p:txBody>
          </p:sp>
        </mc:Choice>
        <mc:Fallback xmlns="">
          <p:sp>
            <p:nvSpPr>
              <p:cNvPr id="7" name="Object 6"/>
              <p:cNvSpPr txBox="1">
                <a:spLocks noRot="1" noChangeAspect="1" noMove="1" noResize="1" noEditPoints="1" noAdjustHandles="1" noChangeArrowheads="1" noChangeShapeType="1" noTextEdit="1"/>
              </p:cNvSpPr>
              <p:nvPr/>
            </p:nvSpPr>
            <p:spPr>
              <a:xfrm>
                <a:off x="3589338" y="4144963"/>
                <a:ext cx="5097462" cy="809625"/>
              </a:xfrm>
              <a:prstGeom prst="rect">
                <a:avLst/>
              </a:prstGeom>
              <a:blipFill>
                <a:blip r:embed="rId6"/>
                <a:stretch>
                  <a:fillRect/>
                </a:stretch>
              </a:blipFill>
            </p:spPr>
            <p:txBody>
              <a:bodyPr/>
              <a:lstStyle/>
              <a:p>
                <a:r>
                  <a:rPr lang="en-US">
                    <a:noFill/>
                  </a:rPr>
                  <a:t> </a:t>
                </a:r>
              </a:p>
            </p:txBody>
          </p:sp>
        </mc:Fallback>
      </mc:AlternateContent>
      <p:sp>
        <p:nvSpPr>
          <p:cNvPr id="8" name="TextBox 7"/>
          <p:cNvSpPr txBox="1"/>
          <p:nvPr/>
        </p:nvSpPr>
        <p:spPr>
          <a:xfrm>
            <a:off x="8610600" y="4318942"/>
            <a:ext cx="1724831" cy="461665"/>
          </a:xfrm>
          <a:prstGeom prst="rect">
            <a:avLst/>
          </a:prstGeom>
          <a:noFill/>
        </p:spPr>
        <p:txBody>
          <a:bodyPr wrap="none" rtlCol="0">
            <a:spAutoFit/>
          </a:bodyPr>
          <a:lstStyle/>
          <a:p>
            <a:r>
              <a:rPr lang="en-US" sz="2400" dirty="0">
                <a:solidFill>
                  <a:srgbClr val="FF0000"/>
                </a:solidFill>
              </a:rPr>
              <a:t>(acceptable)</a:t>
            </a:r>
          </a:p>
        </p:txBody>
      </p:sp>
    </p:spTree>
    <p:extLst>
      <p:ext uri="{BB962C8B-B14F-4D97-AF65-F5344CB8AC3E}">
        <p14:creationId xmlns:p14="http://schemas.microsoft.com/office/powerpoint/2010/main" val="4183051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DE50-AE6F-F84E-EB8A-88421ADDA1DC}"/>
              </a:ext>
            </a:extLst>
          </p:cNvPr>
          <p:cNvSpPr>
            <a:spLocks noGrp="1"/>
          </p:cNvSpPr>
          <p:nvPr>
            <p:ph type="title"/>
          </p:nvPr>
        </p:nvSpPr>
        <p:spPr>
          <a:xfrm>
            <a:off x="838200" y="2336006"/>
            <a:ext cx="8082280" cy="1325563"/>
          </a:xfrm>
        </p:spPr>
        <p:txBody>
          <a:bodyPr/>
          <a:lstStyle/>
          <a:p>
            <a:pPr algn="ctr"/>
            <a:r>
              <a:rPr lang="en-US" dirty="0">
                <a:solidFill>
                  <a:srgbClr val="FF0000"/>
                </a:solidFill>
              </a:rPr>
              <a:t>2. </a:t>
            </a:r>
            <a:r>
              <a:rPr lang="en-US" dirty="0" err="1">
                <a:solidFill>
                  <a:srgbClr val="FF0000"/>
                </a:solidFill>
              </a:rPr>
              <a:t>Pengenalan</a:t>
            </a:r>
            <a:r>
              <a:rPr lang="en-US" dirty="0">
                <a:solidFill>
                  <a:srgbClr val="FF0000"/>
                </a:solidFill>
              </a:rPr>
              <a:t> </a:t>
            </a:r>
            <a:r>
              <a:rPr lang="en-US" dirty="0" err="1">
                <a:solidFill>
                  <a:srgbClr val="FF0000"/>
                </a:solidFill>
              </a:rPr>
              <a:t>Wajah</a:t>
            </a:r>
            <a:r>
              <a:rPr lang="en-US" dirty="0">
                <a:solidFill>
                  <a:srgbClr val="FF0000"/>
                </a:solidFill>
              </a:rPr>
              <a:t> </a:t>
            </a:r>
            <a:r>
              <a:rPr lang="en-US" dirty="0" err="1">
                <a:solidFill>
                  <a:srgbClr val="FF0000"/>
                </a:solidFill>
              </a:rPr>
              <a:t>dengan</a:t>
            </a:r>
            <a:r>
              <a:rPr lang="en-US" dirty="0">
                <a:solidFill>
                  <a:srgbClr val="FF0000"/>
                </a:solidFill>
              </a:rPr>
              <a:t> Eigenface</a:t>
            </a:r>
          </a:p>
        </p:txBody>
      </p:sp>
      <p:sp>
        <p:nvSpPr>
          <p:cNvPr id="3" name="Slide Number Placeholder 2">
            <a:extLst>
              <a:ext uri="{FF2B5EF4-FFF2-40B4-BE49-F238E27FC236}">
                <a16:creationId xmlns:a16="http://schemas.microsoft.com/office/drawing/2014/main" id="{C031AE59-E498-C519-8F7E-8FA4B3DA8EE4}"/>
              </a:ext>
            </a:extLst>
          </p:cNvPr>
          <p:cNvSpPr>
            <a:spLocks noGrp="1"/>
          </p:cNvSpPr>
          <p:nvPr>
            <p:ph type="sldNum" sz="quarter" idx="12"/>
          </p:nvPr>
        </p:nvSpPr>
        <p:spPr/>
        <p:txBody>
          <a:bodyPr/>
          <a:lstStyle/>
          <a:p>
            <a:fld id="{6ACB61F5-5B20-4404-A1F0-7AE4ED8B0066}" type="slidenum">
              <a:rPr lang="en-US" smtClean="0"/>
              <a:t>28</a:t>
            </a:fld>
            <a:endParaRPr lang="en-US"/>
          </a:p>
        </p:txBody>
      </p:sp>
      <p:sp>
        <p:nvSpPr>
          <p:cNvPr id="4" name="Subtitle 2">
            <a:extLst>
              <a:ext uri="{FF2B5EF4-FFF2-40B4-BE49-F238E27FC236}">
                <a16:creationId xmlns:a16="http://schemas.microsoft.com/office/drawing/2014/main" id="{4F68FA97-7539-CE7B-6AFF-0EE0210D2345}"/>
              </a:ext>
            </a:extLst>
          </p:cNvPr>
          <p:cNvSpPr txBox="1">
            <a:spLocks/>
          </p:cNvSpPr>
          <p:nvPr/>
        </p:nvSpPr>
        <p:spPr>
          <a:xfrm>
            <a:off x="1524000" y="4079875"/>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err="1"/>
              <a:t>Bahan</a:t>
            </a:r>
            <a:r>
              <a:rPr lang="en-US" dirty="0"/>
              <a:t> </a:t>
            </a:r>
            <a:r>
              <a:rPr lang="en-US" dirty="0" err="1"/>
              <a:t>tambahan</a:t>
            </a:r>
            <a:r>
              <a:rPr lang="en-US" dirty="0"/>
              <a:t> IF2123 </a:t>
            </a:r>
            <a:r>
              <a:rPr lang="en-US" dirty="0" err="1"/>
              <a:t>Aljabar</a:t>
            </a:r>
            <a:r>
              <a:rPr lang="en-US" dirty="0"/>
              <a:t> </a:t>
            </a:r>
            <a:r>
              <a:rPr lang="en-US" dirty="0" err="1"/>
              <a:t>Geometri</a:t>
            </a:r>
            <a:endParaRPr lang="en-US" dirty="0"/>
          </a:p>
          <a:p>
            <a:pPr marL="0" indent="0" algn="ctr">
              <a:buNone/>
            </a:pPr>
            <a:endParaRPr lang="en-US" dirty="0"/>
          </a:p>
          <a:p>
            <a:pPr marL="0" indent="0" algn="ctr">
              <a:buNone/>
            </a:pPr>
            <a:r>
              <a:rPr lang="en-US" dirty="0"/>
              <a:t>Program </a:t>
            </a:r>
            <a:r>
              <a:rPr lang="en-US" dirty="0" err="1"/>
              <a:t>Studi</a:t>
            </a:r>
            <a:r>
              <a:rPr lang="en-US" dirty="0"/>
              <a:t> </a:t>
            </a:r>
            <a:r>
              <a:rPr lang="en-US" dirty="0" err="1"/>
              <a:t>Informatika</a:t>
            </a:r>
            <a:r>
              <a:rPr lang="en-US" dirty="0"/>
              <a:t> ITB</a:t>
            </a:r>
          </a:p>
        </p:txBody>
      </p:sp>
      <p:pic>
        <p:nvPicPr>
          <p:cNvPr id="6" name="Picture 5" descr="A collage of a person's face&#10;&#10;Description automatically generated with medium confidence">
            <a:extLst>
              <a:ext uri="{FF2B5EF4-FFF2-40B4-BE49-F238E27FC236}">
                <a16:creationId xmlns:a16="http://schemas.microsoft.com/office/drawing/2014/main" id="{4994BA84-FF9E-5D65-6984-E8CA2922E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575" y="136525"/>
            <a:ext cx="3400425" cy="4057650"/>
          </a:xfrm>
          <a:prstGeom prst="rect">
            <a:avLst/>
          </a:prstGeom>
        </p:spPr>
      </p:pic>
    </p:spTree>
    <p:extLst>
      <p:ext uri="{BB962C8B-B14F-4D97-AF65-F5344CB8AC3E}">
        <p14:creationId xmlns:p14="http://schemas.microsoft.com/office/powerpoint/2010/main" val="1357164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EDC4B-B3EE-1F10-0848-1B0AE47DA46D}"/>
              </a:ext>
            </a:extLst>
          </p:cNvPr>
          <p:cNvSpPr>
            <a:spLocks noGrp="1"/>
          </p:cNvSpPr>
          <p:nvPr>
            <p:ph type="sldNum" sz="quarter" idx="12"/>
          </p:nvPr>
        </p:nvSpPr>
        <p:spPr/>
        <p:txBody>
          <a:bodyPr/>
          <a:lstStyle/>
          <a:p>
            <a:fld id="{6ACB61F5-5B20-4404-A1F0-7AE4ED8B0066}" type="slidenum">
              <a:rPr lang="en-US" smtClean="0"/>
              <a:t>29</a:t>
            </a:fld>
            <a:endParaRPr lang="en-US"/>
          </a:p>
        </p:txBody>
      </p:sp>
      <p:pic>
        <p:nvPicPr>
          <p:cNvPr id="3" name="Picture 3">
            <a:extLst>
              <a:ext uri="{FF2B5EF4-FFF2-40B4-BE49-F238E27FC236}">
                <a16:creationId xmlns:a16="http://schemas.microsoft.com/office/drawing/2014/main" id="{8FB0073D-70EA-A536-5997-D533541BC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910" y="533043"/>
            <a:ext cx="7740179" cy="530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839D099-B008-2EE6-26CC-56CD95F69D13}"/>
              </a:ext>
            </a:extLst>
          </p:cNvPr>
          <p:cNvSpPr/>
          <p:nvPr/>
        </p:nvSpPr>
        <p:spPr>
          <a:xfrm>
            <a:off x="2923419" y="6001791"/>
            <a:ext cx="5784301" cy="646331"/>
          </a:xfrm>
          <a:prstGeom prst="rect">
            <a:avLst/>
          </a:prstGeom>
        </p:spPr>
        <p:txBody>
          <a:bodyPr wrap="square">
            <a:spAutoFit/>
          </a:bodyPr>
          <a:lstStyle/>
          <a:p>
            <a:r>
              <a:rPr lang="en-US" dirty="0"/>
              <a:t>Alur proses di </a:t>
            </a:r>
            <a:r>
              <a:rPr lang="en-US" dirty="0" err="1"/>
              <a:t>dalam</a:t>
            </a:r>
            <a:r>
              <a:rPr lang="en-US" dirty="0"/>
              <a:t> </a:t>
            </a:r>
            <a:r>
              <a:rPr lang="en-US" dirty="0" err="1"/>
              <a:t>sistem</a:t>
            </a:r>
            <a:r>
              <a:rPr lang="en-US" dirty="0"/>
              <a:t> </a:t>
            </a:r>
            <a:r>
              <a:rPr lang="en-US" dirty="0" err="1"/>
              <a:t>pengenalan</a:t>
            </a:r>
            <a:r>
              <a:rPr lang="en-US" dirty="0"/>
              <a:t> </a:t>
            </a:r>
            <a:r>
              <a:rPr lang="en-US" dirty="0" err="1"/>
              <a:t>wajah</a:t>
            </a:r>
            <a:endParaRPr lang="en-US" dirty="0"/>
          </a:p>
          <a:p>
            <a:r>
              <a:rPr lang="en-US" dirty="0"/>
              <a:t>(</a:t>
            </a:r>
            <a:r>
              <a:rPr lang="en-US" dirty="0" err="1"/>
              <a:t>Sumber</a:t>
            </a:r>
            <a:r>
              <a:rPr lang="en-US" dirty="0"/>
              <a:t>: </a:t>
            </a:r>
            <a:r>
              <a:rPr lang="en-US" dirty="0">
                <a:hlinkClick r:id="rId3"/>
              </a:rPr>
              <a:t>https://www.shadowsystem.com/page/20</a:t>
            </a:r>
            <a:r>
              <a:rPr lang="en-US" dirty="0"/>
              <a:t>)  </a:t>
            </a:r>
          </a:p>
        </p:txBody>
      </p:sp>
    </p:spTree>
    <p:extLst>
      <p:ext uri="{BB962C8B-B14F-4D97-AF65-F5344CB8AC3E}">
        <p14:creationId xmlns:p14="http://schemas.microsoft.com/office/powerpoint/2010/main" val="40001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0B21-7474-9F3B-3AAD-F4CCE6F5EE0F}"/>
              </a:ext>
            </a:extLst>
          </p:cNvPr>
          <p:cNvSpPr>
            <a:spLocks noGrp="1"/>
          </p:cNvSpPr>
          <p:nvPr>
            <p:ph type="title"/>
          </p:nvPr>
        </p:nvSpPr>
        <p:spPr/>
        <p:txBody>
          <a:bodyPr/>
          <a:lstStyle/>
          <a:p>
            <a:r>
              <a:rPr lang="en-US" dirty="0"/>
              <a:t>Nilai Eigen dan </a:t>
            </a:r>
            <a:r>
              <a:rPr lang="en-US" dirty="0" err="1"/>
              <a:t>Matriks</a:t>
            </a:r>
            <a:r>
              <a:rPr lang="en-US" dirty="0"/>
              <a:t> </a:t>
            </a:r>
            <a:r>
              <a:rPr lang="en-US" dirty="0" err="1"/>
              <a:t>Balikan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CFCE64-3994-551E-0917-C7082B25DA40}"/>
                  </a:ext>
                </a:extLst>
              </p:cNvPr>
              <p:cNvSpPr>
                <a:spLocks noGrp="1"/>
              </p:cNvSpPr>
              <p:nvPr>
                <p:ph idx="1"/>
              </p:nvPr>
            </p:nvSpPr>
            <p:spPr>
              <a:xfrm>
                <a:off x="838200" y="1825624"/>
                <a:ext cx="10515600" cy="4530725"/>
              </a:xfrm>
            </p:spPr>
            <p:txBody>
              <a:bodyPr>
                <a:normAutofit lnSpcReduction="10000"/>
              </a:bodyPr>
              <a:lstStyle/>
              <a:p>
                <a:r>
                  <a:rPr lang="en-US" sz="2400" b="1" dirty="0"/>
                  <a:t>Teorema</a:t>
                </a:r>
                <a:r>
                  <a:rPr lang="en-US" sz="2400" dirty="0"/>
                  <a:t>: </a:t>
                </a:r>
                <a:r>
                  <a:rPr lang="en-US" sz="2400" dirty="0" err="1"/>
                  <a:t>Sebuah</a:t>
                </a:r>
                <a:r>
                  <a:rPr lang="en-US" sz="2400" dirty="0"/>
                  <a:t> </a:t>
                </a:r>
                <a:r>
                  <a:rPr lang="en-US" sz="2400" dirty="0" err="1"/>
                  <a:t>matriks</a:t>
                </a:r>
                <a:r>
                  <a:rPr lang="en-US" sz="2400" dirty="0"/>
                  <a:t> </a:t>
                </a:r>
                <a:r>
                  <a:rPr lang="en-US" sz="2400" dirty="0" err="1"/>
                  <a:t>persegi</a:t>
                </a:r>
                <a:r>
                  <a:rPr lang="en-US" sz="2400" dirty="0"/>
                  <a:t> A </a:t>
                </a:r>
                <a:r>
                  <a:rPr lang="en-US" sz="2400" dirty="0" err="1"/>
                  <a:t>berukuran</a:t>
                </a:r>
                <a:r>
                  <a:rPr lang="en-US" sz="2400" dirty="0"/>
                  <a:t> n x n </a:t>
                </a:r>
                <a:r>
                  <a:rPr lang="en-US" sz="2400" dirty="0" err="1"/>
                  <a:t>memiliki</a:t>
                </a:r>
                <a:r>
                  <a:rPr lang="en-US" sz="2400" dirty="0"/>
                  <a:t> </a:t>
                </a:r>
                <a:r>
                  <a:rPr lang="en-US" sz="2400" dirty="0" err="1"/>
                  <a:t>balikan</a:t>
                </a:r>
                <a:r>
                  <a:rPr lang="en-US" sz="2400" dirty="0"/>
                  <a:t>  (</a:t>
                </a:r>
                <a:r>
                  <a:rPr lang="en-US" sz="2400" i="1" dirty="0"/>
                  <a:t>invers</a:t>
                </a:r>
                <a:r>
                  <a:rPr lang="en-US" sz="2400" dirty="0"/>
                  <a:t>) </a:t>
                </a:r>
                <a:r>
                  <a:rPr lang="en-US" sz="2400" dirty="0" err="1"/>
                  <a:t>jika</a:t>
                </a:r>
                <a:r>
                  <a:rPr lang="en-US" sz="2400" dirty="0"/>
                  <a:t> dan </a:t>
                </a:r>
                <a:r>
                  <a:rPr lang="en-US" sz="2400" dirty="0" err="1"/>
                  <a:t>hanya</a:t>
                </a:r>
                <a:r>
                  <a:rPr lang="en-US" sz="2400" dirty="0"/>
                  <a:t> </a:t>
                </a:r>
                <a:r>
                  <a:rPr lang="en-US" sz="2400" dirty="0" err="1"/>
                  <a:t>jika</a:t>
                </a:r>
                <a:r>
                  <a:rPr lang="en-US" sz="2400" dirty="0"/>
                  <a:t> </a:t>
                </a:r>
                <a:r>
                  <a:rPr lang="en-US" sz="2400" dirty="0">
                    <a:sym typeface="Symbol" panose="05050102010706020507" pitchFamily="18" charset="2"/>
                  </a:rPr>
                  <a:t> = 0 </a:t>
                </a:r>
                <a:r>
                  <a:rPr lang="en-US" sz="2400" u="sng" dirty="0" err="1">
                    <a:sym typeface="Symbol" panose="05050102010706020507" pitchFamily="18" charset="2"/>
                  </a:rPr>
                  <a:t>bukan</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a:t>
                </a:r>
                <a:r>
                  <a:rPr lang="en-US" sz="2400" dirty="0" err="1">
                    <a:sym typeface="Symbol" panose="05050102010706020507" pitchFamily="18" charset="2"/>
                  </a:rPr>
                  <a:t>dari</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A.</a:t>
                </a:r>
              </a:p>
              <a:p>
                <a:endParaRPr lang="en-US" sz="2400" dirty="0">
                  <a:sym typeface="Symbol" panose="05050102010706020507" pitchFamily="18" charset="2"/>
                </a:endParaRPr>
              </a:p>
              <a:p>
                <a:r>
                  <a:rPr lang="en-US" sz="2400" dirty="0">
                    <a:sym typeface="Symbol" panose="05050102010706020507" pitchFamily="18" charset="2"/>
                  </a:rPr>
                  <a:t>Jika A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r>
                  <a:rPr lang="en-US" sz="2400" dirty="0" err="1">
                    <a:sym typeface="Symbol" panose="05050102010706020507" pitchFamily="18" charset="2"/>
                  </a:rPr>
                  <a:t>maka</a:t>
                </a:r>
                <a:r>
                  <a:rPr lang="en-US" sz="2400" dirty="0">
                    <a:sym typeface="Symbol" panose="05050102010706020507" pitchFamily="18" charset="2"/>
                  </a:rPr>
                  <a:t> det(A)  0. </a:t>
                </a:r>
              </a:p>
              <a:p>
                <a:endParaRPr lang="en-US" sz="2400" dirty="0">
                  <a:sym typeface="Symbol" panose="05050102010706020507" pitchFamily="18" charset="2"/>
                </a:endParaRPr>
              </a:p>
              <a:p>
                <a:pPr marL="0" indent="0">
                  <a:buNone/>
                </a:pPr>
                <a:r>
                  <a:rPr lang="en-US" sz="2400" b="1" dirty="0" err="1">
                    <a:sym typeface="Symbol" panose="05050102010706020507" pitchFamily="18" charset="2"/>
                  </a:rPr>
                  <a:t>Contoh</a:t>
                </a:r>
                <a:r>
                  <a:rPr lang="en-US" sz="2400" b="1" dirty="0">
                    <a:sym typeface="Symbol" panose="05050102010706020507" pitchFamily="18" charset="2"/>
                  </a:rPr>
                  <a:t> 5</a:t>
                </a:r>
                <a:r>
                  <a:rPr lang="en-US" sz="2400" dirty="0">
                    <a:sym typeface="Symbol" panose="05050102010706020507" pitchFamily="18" charset="2"/>
                  </a:rPr>
                  <a:t>. Dari </a:t>
                </a:r>
                <a:r>
                  <a:rPr lang="en-US" sz="2400" dirty="0" err="1">
                    <a:sym typeface="Symbol" panose="05050102010706020507" pitchFamily="18" charset="2"/>
                  </a:rPr>
                  <a:t>contoh</a:t>
                </a:r>
                <a:r>
                  <a:rPr lang="en-US" sz="2400" dirty="0">
                    <a:sym typeface="Symbol" panose="05050102010706020507" pitchFamily="18" charset="2"/>
                  </a:rPr>
                  <a:t> 2,matriks </a:t>
                </a:r>
                <a:r>
                  <a:rPr lang="en-US" sz="2400" i="1" dirty="0"/>
                  <a:t>A</a:t>
                </a:r>
                <a:r>
                  <a:rPr lang="en-US" sz="2400" dirty="0"/>
                  <a:t> =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3</m:t>
                              </m:r>
                            </m:e>
                            <m:e>
                              <m:r>
                                <a:rPr lang="en-US" sz="2400" i="1">
                                  <a:latin typeface="Cambria Math" panose="02040503050406030204" pitchFamily="18" charset="0"/>
                                </a:rPr>
                                <m:t>0</m:t>
                              </m:r>
                            </m:e>
                          </m:mr>
                          <m:mr>
                            <m:e>
                              <m:r>
                                <a:rPr lang="en-US" sz="2400" i="1">
                                  <a:latin typeface="Cambria Math" panose="02040503050406030204" pitchFamily="18" charset="0"/>
                                </a:rPr>
                                <m:t>8</m:t>
                              </m:r>
                            </m:e>
                            <m:e>
                              <m:r>
                                <a:rPr lang="en-US" sz="2400" i="1">
                                  <a:latin typeface="Cambria Math" panose="02040503050406030204" pitchFamily="18" charset="0"/>
                                </a:rPr>
                                <m:t>−1</m:t>
                              </m:r>
                            </m:e>
                          </m:mr>
                        </m:m>
                      </m:e>
                    </m:d>
                  </m:oMath>
                </a14:m>
                <a:r>
                  <a:rPr lang="en-US" sz="2400" dirty="0">
                    <a:sym typeface="Symbol" panose="05050102010706020507" pitchFamily="18" charset="2"/>
                  </a:rPr>
                  <a:t>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 = 3 dan  = –1. </a:t>
                </a:r>
                <a:r>
                  <a:rPr lang="en-US" sz="2400"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ada</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yang </a:t>
                </a:r>
                <a:r>
                  <a:rPr lang="en-US" sz="2400" dirty="0" err="1">
                    <a:sym typeface="Symbol" panose="05050102010706020507" pitchFamily="18" charset="2"/>
                  </a:rPr>
                  <a:t>nol</a:t>
                </a:r>
                <a:r>
                  <a:rPr lang="en-US" sz="2400" dirty="0">
                    <a:sym typeface="Symbol" panose="05050102010706020507" pitchFamily="18" charset="2"/>
                  </a:rPr>
                  <a:t>, </a:t>
                </a:r>
                <a:r>
                  <a:rPr lang="en-US" sz="2400" dirty="0" err="1">
                    <a:sym typeface="Symbol" panose="05050102010706020507" pitchFamily="18" charset="2"/>
                  </a:rPr>
                  <a:t>sehingga</a:t>
                </a:r>
                <a:r>
                  <a:rPr lang="en-US" sz="2400" dirty="0">
                    <a:sym typeface="Symbol" panose="05050102010706020507" pitchFamily="18" charset="2"/>
                  </a:rPr>
                  <a:t> A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p>
              <a:p>
                <a:pPr marL="0" indent="0">
                  <a:buNone/>
                </a:pPr>
                <a:r>
                  <a:rPr lang="en-US" sz="2400" dirty="0" err="1">
                    <a:sym typeface="Symbol" panose="05050102010706020507" pitchFamily="18" charset="2"/>
                  </a:rPr>
                  <a:t>Dapat</a:t>
                </a:r>
                <a:r>
                  <a:rPr lang="en-US" sz="2400" dirty="0">
                    <a:sym typeface="Symbol" panose="05050102010706020507" pitchFamily="18" charset="2"/>
                  </a:rPr>
                  <a:t> </a:t>
                </a:r>
                <a:r>
                  <a:rPr lang="en-US" sz="2400" dirty="0" err="1">
                    <a:sym typeface="Symbol" panose="05050102010706020507" pitchFamily="18" charset="2"/>
                  </a:rPr>
                  <a:t>diperiksa</a:t>
                </a:r>
                <a:r>
                  <a:rPr lang="en-US" sz="2400" dirty="0">
                    <a:sym typeface="Symbol" panose="05050102010706020507" pitchFamily="18" charset="2"/>
                  </a:rPr>
                  <a:t> </a:t>
                </a:r>
                <a:r>
                  <a:rPr lang="en-US" sz="2400" dirty="0" err="1">
                    <a:sym typeface="Symbol" panose="05050102010706020507" pitchFamily="18" charset="2"/>
                  </a:rPr>
                  <a:t>bahwa</a:t>
                </a:r>
                <a:r>
                  <a:rPr lang="en-US" sz="2400" dirty="0">
                    <a:sym typeface="Symbol" panose="05050102010706020507" pitchFamily="18" charset="2"/>
                  </a:rPr>
                  <a:t> det(A) = (3)(-1) – (8)(0) = -3  0, </a:t>
                </a:r>
                <a:r>
                  <a:rPr lang="en-US" sz="2400" dirty="0" err="1">
                    <a:sym typeface="Symbol" panose="05050102010706020507" pitchFamily="18" charset="2"/>
                  </a:rPr>
                  <a:t>sehingga</a:t>
                </a:r>
                <a:r>
                  <a:rPr lang="en-US" sz="2400" dirty="0">
                    <a:sym typeface="Symbol" panose="05050102010706020507" pitchFamily="18" charset="2"/>
                  </a:rPr>
                  <a:t> A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r>
                  <a:rPr lang="en-US" sz="2400" dirty="0" err="1">
                    <a:sym typeface="Symbol" panose="05050102010706020507" pitchFamily="18" charset="2"/>
                  </a:rPr>
                  <a:t>yaitu</a:t>
                </a:r>
                <a:endParaRPr lang="en-US" sz="2400" dirty="0">
                  <a:sym typeface="Symbol" panose="05050102010706020507" pitchFamily="18" charset="2"/>
                </a:endParaRPr>
              </a:p>
              <a:p>
                <a:pPr marL="0" indent="0">
                  <a:buNone/>
                </a:pPr>
                <a:r>
                  <a:rPr lang="en-US" sz="2400" dirty="0">
                    <a:sym typeface="Symbol" panose="05050102010706020507" pitchFamily="18" charset="2"/>
                  </a:rPr>
                  <a:t>	A</a:t>
                </a:r>
                <a:r>
                  <a:rPr lang="en-US" sz="2400" baseline="30000" dirty="0">
                    <a:sym typeface="Symbol" panose="05050102010706020507" pitchFamily="18" charset="2"/>
                  </a:rPr>
                  <a:t>–1</a:t>
                </a:r>
                <a:r>
                  <a:rPr lang="en-US" sz="2400" dirty="0">
                    <a:sym typeface="Symbol" panose="05050102010706020507" pitchFamily="18" charset="2"/>
                  </a:rPr>
                  <a:t> = </a:t>
                </a:r>
                <a14:m>
                  <m:oMath xmlns:m="http://schemas.openxmlformats.org/officeDocument/2006/math">
                    <m:f>
                      <m:fPr>
                        <m:ctrlPr>
                          <a:rPr lang="en-US" sz="2400" i="1" smtClean="0">
                            <a:latin typeface="Cambria Math" panose="02040503050406030204" pitchFamily="18" charset="0"/>
                            <a:sym typeface="Symbol" panose="05050102010706020507" pitchFamily="18" charset="2"/>
                          </a:rPr>
                        </m:ctrlPr>
                      </m:fPr>
                      <m:num>
                        <m:r>
                          <a:rPr lang="en-US" sz="2400" b="0" i="1" smtClean="0">
                            <a:latin typeface="Cambria Math" panose="02040503050406030204" pitchFamily="18" charset="0"/>
                            <a:sym typeface="Symbol" panose="05050102010706020507" pitchFamily="18" charset="2"/>
                          </a:rPr>
                          <m:t>1</m:t>
                        </m:r>
                      </m:num>
                      <m:den>
                        <m:r>
                          <m:rPr>
                            <m:sty m:val="p"/>
                          </m:rPr>
                          <a:rPr lang="en-US" sz="2400" b="0" i="0" smtClean="0">
                            <a:latin typeface="Cambria Math" panose="02040503050406030204" pitchFamily="18" charset="0"/>
                            <a:sym typeface="Symbol" panose="05050102010706020507" pitchFamily="18" charset="2"/>
                          </a:rPr>
                          <m:t>det</m:t>
                        </m:r>
                        <m:r>
                          <a:rPr lang="en-US" sz="2400" b="0" i="1" smtClean="0">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sym typeface="Symbol" panose="05050102010706020507" pitchFamily="18" charset="2"/>
                          </a:rPr>
                          <m:t>𝐴</m:t>
                        </m:r>
                        <m:r>
                          <a:rPr lang="en-US" sz="2400" b="0" i="1" smtClean="0">
                            <a:latin typeface="Cambria Math" panose="02040503050406030204" pitchFamily="18" charset="0"/>
                            <a:sym typeface="Symbol" panose="05050102010706020507" pitchFamily="18" charset="2"/>
                          </a:rPr>
                          <m:t>)</m:t>
                        </m:r>
                      </m:den>
                    </m:f>
                  </m:oMath>
                </a14:m>
                <a:r>
                  <a:rPr lang="en-US" sz="2400" baseline="30000" dirty="0">
                    <a:sym typeface="Symbol" panose="05050102010706020507" pitchFamily="18" charset="2"/>
                  </a:rPr>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i="1">
                                  <a:latin typeface="Cambria Math" panose="02040503050406030204" pitchFamily="18" charset="0"/>
                                </a:rPr>
                                <m:t>0</m:t>
                              </m:r>
                            </m:e>
                          </m:mr>
                          <m:mr>
                            <m:e>
                              <m:r>
                                <a:rPr lang="en-US" sz="2400" b="0" i="1" smtClean="0">
                                  <a:latin typeface="Cambria Math" panose="02040503050406030204" pitchFamily="18" charset="0"/>
                                </a:rPr>
                                <m:t>−</m:t>
                              </m:r>
                              <m:r>
                                <a:rPr lang="en-US" sz="2400" i="1">
                                  <a:latin typeface="Cambria Math" panose="02040503050406030204" pitchFamily="18" charset="0"/>
                                </a:rPr>
                                <m:t>8</m:t>
                              </m:r>
                            </m:e>
                            <m:e>
                              <m:r>
                                <a:rPr lang="en-US" sz="2400" b="0" i="1" smtClean="0">
                                  <a:latin typeface="Cambria Math" panose="02040503050406030204" pitchFamily="18" charset="0"/>
                                </a:rPr>
                                <m:t>3</m:t>
                              </m:r>
                            </m:e>
                          </m:mr>
                        </m:m>
                      </m:e>
                    </m:d>
                  </m:oMath>
                </a14:m>
                <a:r>
                  <a:rPr lang="en-US" sz="2400" dirty="0">
                    <a:sym typeface="Symbol" panose="05050102010706020507" pitchFamily="18" charset="2"/>
                  </a:rPr>
                  <a:t> =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1</m:t>
                        </m:r>
                      </m:num>
                      <m:den>
                        <m:r>
                          <a:rPr lang="en-US" sz="2400" b="0" i="0" smtClean="0">
                            <a:latin typeface="Cambria Math" panose="02040503050406030204" pitchFamily="18" charset="0"/>
                            <a:sym typeface="Symbol" panose="05050102010706020507" pitchFamily="18" charset="2"/>
                          </a:rPr>
                          <m:t>−3</m:t>
                        </m:r>
                      </m:den>
                    </m:f>
                  </m:oMath>
                </a14:m>
                <a:r>
                  <a:rPr lang="en-US" sz="2400" baseline="30000" dirty="0">
                    <a:sym typeface="Symbol" panose="05050102010706020507" pitchFamily="18" charset="2"/>
                  </a:rPr>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m:t>
                              </m:r>
                              <m:r>
                                <a:rPr lang="en-US" sz="2400" i="1">
                                  <a:latin typeface="Cambria Math" panose="02040503050406030204" pitchFamily="18" charset="0"/>
                                </a:rPr>
                                <m:t>1</m:t>
                              </m:r>
                            </m:e>
                            <m:e>
                              <m:r>
                                <a:rPr lang="en-US" sz="2400" i="1">
                                  <a:latin typeface="Cambria Math" panose="02040503050406030204" pitchFamily="18" charset="0"/>
                                </a:rPr>
                                <m:t>0</m:t>
                              </m:r>
                            </m:e>
                          </m:mr>
                          <m:mr>
                            <m:e>
                              <m:r>
                                <a:rPr lang="en-US" sz="2400" i="1">
                                  <a:latin typeface="Cambria Math" panose="02040503050406030204" pitchFamily="18" charset="0"/>
                                </a:rPr>
                                <m:t>−8</m:t>
                              </m:r>
                            </m:e>
                            <m:e>
                              <m:r>
                                <a:rPr lang="en-US" sz="2400" i="1">
                                  <a:latin typeface="Cambria Math" panose="02040503050406030204" pitchFamily="18" charset="0"/>
                                </a:rPr>
                                <m:t>3</m:t>
                              </m:r>
                            </m:e>
                          </m:mr>
                        </m:m>
                      </m:e>
                    </m:d>
                  </m:oMath>
                </a14:m>
                <a:r>
                  <a:rPr lang="en-US" sz="2400" dirty="0">
                    <a:sym typeface="Symbol" panose="05050102010706020507" pitchFamily="18" charset="2"/>
                  </a:rPr>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r>
                                <a:rPr lang="en-US" sz="2400" b="0" i="1" smtClean="0">
                                  <a:latin typeface="Cambria Math" panose="02040503050406030204" pitchFamily="18" charset="0"/>
                                </a:rPr>
                                <m:t>/3</m:t>
                              </m:r>
                            </m:e>
                            <m:e>
                              <m:r>
                                <a:rPr lang="en-US" sz="2400" i="1">
                                  <a:latin typeface="Cambria Math" panose="02040503050406030204" pitchFamily="18" charset="0"/>
                                </a:rPr>
                                <m:t>0</m:t>
                              </m:r>
                            </m:e>
                          </m:mr>
                          <m:mr>
                            <m:e>
                              <m:r>
                                <a:rPr lang="en-US" sz="2400" i="1">
                                  <a:latin typeface="Cambria Math" panose="02040503050406030204" pitchFamily="18" charset="0"/>
                                </a:rPr>
                                <m:t>8</m:t>
                              </m:r>
                              <m:r>
                                <a:rPr lang="en-US" sz="2400" b="0" i="1" smtClean="0">
                                  <a:latin typeface="Cambria Math" panose="02040503050406030204" pitchFamily="18" charset="0"/>
                                </a:rPr>
                                <m:t>/3</m:t>
                              </m:r>
                            </m:e>
                            <m:e>
                              <m:r>
                                <a:rPr lang="en-US" sz="2400" b="0" i="1" smtClean="0">
                                  <a:latin typeface="Cambria Math" panose="02040503050406030204" pitchFamily="18" charset="0"/>
                                </a:rPr>
                                <m:t>−1</m:t>
                              </m:r>
                            </m:e>
                          </m:mr>
                        </m:m>
                      </m:e>
                    </m:d>
                  </m:oMath>
                </a14:m>
                <a:r>
                  <a:rPr lang="en-US" sz="2400" dirty="0">
                    <a:sym typeface="Symbol" panose="05050102010706020507" pitchFamily="18" charset="2"/>
                  </a:rPr>
                  <a:t> </a:t>
                </a:r>
              </a:p>
              <a:p>
                <a:pPr marL="0" indent="0">
                  <a:buNone/>
                </a:pPr>
                <a:endParaRPr lang="en-US" sz="2400" dirty="0">
                  <a:sym typeface="Symbol" panose="05050102010706020507" pitchFamily="18" charset="2"/>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44CFCE64-3994-551E-0917-C7082B25DA40}"/>
                  </a:ext>
                </a:extLst>
              </p:cNvPr>
              <p:cNvSpPr>
                <a:spLocks noGrp="1" noRot="1" noChangeAspect="1" noMove="1" noResize="1" noEditPoints="1" noAdjustHandles="1" noChangeArrowheads="1" noChangeShapeType="1" noTextEdit="1"/>
              </p:cNvSpPr>
              <p:nvPr>
                <p:ph idx="1"/>
              </p:nvPr>
            </p:nvSpPr>
            <p:spPr>
              <a:xfrm>
                <a:off x="838200" y="1825624"/>
                <a:ext cx="10515600" cy="4530725"/>
              </a:xfrm>
              <a:blipFill>
                <a:blip r:embed="rId2"/>
                <a:stretch>
                  <a:fillRect l="-928" t="-2554" r="-1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8A629B3-1488-FE40-1CDD-790766DDBDBA}"/>
              </a:ext>
            </a:extLst>
          </p:cNvPr>
          <p:cNvSpPr>
            <a:spLocks noGrp="1"/>
          </p:cNvSpPr>
          <p:nvPr>
            <p:ph type="sldNum" sz="quarter" idx="12"/>
          </p:nvPr>
        </p:nvSpPr>
        <p:spPr/>
        <p:txBody>
          <a:bodyPr/>
          <a:lstStyle/>
          <a:p>
            <a:fld id="{6ACB61F5-5B20-4404-A1F0-7AE4ED8B0066}" type="slidenum">
              <a:rPr lang="en-US" smtClean="0"/>
              <a:t>3</a:t>
            </a:fld>
            <a:endParaRPr lang="en-US"/>
          </a:p>
        </p:txBody>
      </p:sp>
    </p:spTree>
    <p:extLst>
      <p:ext uri="{BB962C8B-B14F-4D97-AF65-F5344CB8AC3E}">
        <p14:creationId xmlns:p14="http://schemas.microsoft.com/office/powerpoint/2010/main" val="3622741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181A8-9072-A89D-1BC1-5F1A6CA83D1C}"/>
              </a:ext>
            </a:extLst>
          </p:cNvPr>
          <p:cNvSpPr>
            <a:spLocks noGrp="1"/>
          </p:cNvSpPr>
          <p:nvPr>
            <p:ph idx="1"/>
          </p:nvPr>
        </p:nvSpPr>
        <p:spPr>
          <a:xfrm>
            <a:off x="838199" y="731520"/>
            <a:ext cx="10949849" cy="5842000"/>
          </a:xfrm>
        </p:spPr>
        <p:txBody>
          <a:bodyPr>
            <a:normAutofit fontScale="92500" lnSpcReduction="20000"/>
          </a:bodyPr>
          <a:lstStyle/>
          <a:p>
            <a:r>
              <a:rPr lang="en-US" i="1" dirty="0"/>
              <a:t>Eigenface</a:t>
            </a:r>
            <a:r>
              <a:rPr lang="en-US" dirty="0"/>
              <a:t> </a:t>
            </a:r>
            <a:r>
              <a:rPr lang="en-US" dirty="0" err="1"/>
              <a:t>adalah</a:t>
            </a:r>
            <a:r>
              <a:rPr lang="en-US" dirty="0"/>
              <a:t> </a:t>
            </a:r>
            <a:r>
              <a:rPr lang="en-US" dirty="0" err="1"/>
              <a:t>metode</a:t>
            </a:r>
            <a:r>
              <a:rPr lang="en-US" dirty="0"/>
              <a:t> </a:t>
            </a:r>
            <a:r>
              <a:rPr lang="en-US" dirty="0" err="1"/>
              <a:t>pengenalan</a:t>
            </a:r>
            <a:r>
              <a:rPr lang="en-US" dirty="0"/>
              <a:t> </a:t>
            </a:r>
            <a:r>
              <a:rPr lang="en-US" dirty="0" err="1"/>
              <a:t>wajah</a:t>
            </a:r>
            <a:r>
              <a:rPr lang="en-US" dirty="0"/>
              <a:t> (</a:t>
            </a:r>
            <a:r>
              <a:rPr lang="en-US" i="1" dirty="0"/>
              <a:t>face recognition</a:t>
            </a:r>
            <a:r>
              <a:rPr lang="en-US" dirty="0"/>
              <a:t>) di </a:t>
            </a:r>
            <a:r>
              <a:rPr lang="en-US" dirty="0" err="1"/>
              <a:t>berbasis</a:t>
            </a:r>
            <a:r>
              <a:rPr lang="en-US" dirty="0"/>
              <a:t> </a:t>
            </a:r>
            <a:r>
              <a:rPr lang="en-US" dirty="0" err="1"/>
              <a:t>vektor</a:t>
            </a:r>
            <a:r>
              <a:rPr lang="en-US" dirty="0"/>
              <a:t> eigen dan </a:t>
            </a:r>
            <a:r>
              <a:rPr lang="en-US" dirty="0" err="1"/>
              <a:t>nilai</a:t>
            </a:r>
            <a:r>
              <a:rPr lang="en-US" dirty="0"/>
              <a:t> eigen yang </a:t>
            </a:r>
            <a:r>
              <a:rPr lang="en-US" dirty="0" err="1"/>
              <a:t>digunakan</a:t>
            </a:r>
            <a:r>
              <a:rPr lang="en-US" dirty="0"/>
              <a:t> </a:t>
            </a:r>
            <a:r>
              <a:rPr lang="en-US" dirty="0" err="1"/>
              <a:t>untuk</a:t>
            </a:r>
            <a:r>
              <a:rPr lang="en-US" dirty="0"/>
              <a:t> </a:t>
            </a:r>
            <a:r>
              <a:rPr lang="en-US" dirty="0" err="1"/>
              <a:t>persoalan-persoalan</a:t>
            </a:r>
            <a:r>
              <a:rPr lang="en-US" dirty="0"/>
              <a:t> di </a:t>
            </a:r>
            <a:r>
              <a:rPr lang="en-US" dirty="0" err="1"/>
              <a:t>dalam</a:t>
            </a:r>
            <a:r>
              <a:rPr lang="en-US" dirty="0"/>
              <a:t> </a:t>
            </a:r>
            <a:r>
              <a:rPr lang="en-US" i="1" dirty="0"/>
              <a:t>computer vision</a:t>
            </a:r>
            <a:r>
              <a:rPr lang="en-US" dirty="0"/>
              <a:t>.</a:t>
            </a:r>
          </a:p>
          <a:p>
            <a:endParaRPr lang="en-US" dirty="0"/>
          </a:p>
          <a:p>
            <a:r>
              <a:rPr lang="en-US" dirty="0" err="1"/>
              <a:t>Dikembangkan</a:t>
            </a:r>
            <a:r>
              <a:rPr lang="en-US" dirty="0"/>
              <a:t> oleh </a:t>
            </a:r>
            <a:r>
              <a:rPr lang="en-US" dirty="0" err="1"/>
              <a:t>Sirovich</a:t>
            </a:r>
            <a:r>
              <a:rPr lang="en-US" dirty="0"/>
              <a:t> and Kirby dan </a:t>
            </a:r>
            <a:r>
              <a:rPr lang="en-US" dirty="0" err="1"/>
              <a:t>digunakan</a:t>
            </a:r>
            <a:r>
              <a:rPr lang="en-US" dirty="0"/>
              <a:t> oleh Matthew Turk dan Alex Pentland  </a:t>
            </a:r>
            <a:r>
              <a:rPr lang="en-US" dirty="0" err="1"/>
              <a:t>untuk</a:t>
            </a:r>
            <a:r>
              <a:rPr lang="en-US" dirty="0"/>
              <a:t> </a:t>
            </a:r>
            <a:r>
              <a:rPr lang="en-US" dirty="0" err="1"/>
              <a:t>klasifikasi</a:t>
            </a:r>
            <a:r>
              <a:rPr lang="en-US" dirty="0"/>
              <a:t> </a:t>
            </a:r>
            <a:r>
              <a:rPr lang="en-US" dirty="0" err="1"/>
              <a:t>wajah</a:t>
            </a:r>
            <a:r>
              <a:rPr lang="en-US" dirty="0"/>
              <a:t>.</a:t>
            </a:r>
          </a:p>
          <a:p>
            <a:endParaRPr lang="en-US" dirty="0"/>
          </a:p>
          <a:p>
            <a:r>
              <a:rPr lang="id-ID" dirty="0"/>
              <a:t>Vektor eigen diturunkan dari matriks kovarian</a:t>
            </a:r>
            <a:r>
              <a:rPr lang="en-US" dirty="0"/>
              <a:t> </a:t>
            </a:r>
            <a:r>
              <a:rPr lang="en-US" dirty="0" err="1"/>
              <a:t>dari</a:t>
            </a:r>
            <a:r>
              <a:rPr lang="en-US" dirty="0"/>
              <a:t> </a:t>
            </a:r>
            <a:r>
              <a:rPr lang="en-US" dirty="0" err="1"/>
              <a:t>sejumlah</a:t>
            </a:r>
            <a:r>
              <a:rPr lang="en-US" dirty="0"/>
              <a:t> </a:t>
            </a:r>
            <a:r>
              <a:rPr lang="en-US" dirty="0" err="1"/>
              <a:t>citra</a:t>
            </a:r>
            <a:r>
              <a:rPr lang="en-US" dirty="0"/>
              <a:t> </a:t>
            </a:r>
            <a:r>
              <a:rPr lang="en-US" dirty="0" err="1"/>
              <a:t>wajah</a:t>
            </a:r>
            <a:r>
              <a:rPr lang="en-US" dirty="0"/>
              <a:t> </a:t>
            </a:r>
            <a:r>
              <a:rPr lang="en-US" dirty="0" err="1"/>
              <a:t>latih</a:t>
            </a:r>
            <a:r>
              <a:rPr lang="en-US" dirty="0"/>
              <a:t> (</a:t>
            </a:r>
            <a:r>
              <a:rPr lang="en-US" i="1" dirty="0"/>
              <a:t>training image</a:t>
            </a:r>
            <a:r>
              <a:rPr lang="en-US" dirty="0"/>
              <a:t>).</a:t>
            </a:r>
          </a:p>
          <a:p>
            <a:endParaRPr lang="en-US" dirty="0"/>
          </a:p>
          <a:p>
            <a:r>
              <a:rPr lang="id-ID" i="1" dirty="0"/>
              <a:t>Eigenface</a:t>
            </a:r>
            <a:r>
              <a:rPr lang="en-US" dirty="0"/>
              <a:t> </a:t>
            </a:r>
            <a:r>
              <a:rPr lang="id-ID" dirty="0"/>
              <a:t>membentuk </a:t>
            </a:r>
            <a:r>
              <a:rPr lang="en-US" dirty="0" err="1"/>
              <a:t>himpunan</a:t>
            </a:r>
            <a:r>
              <a:rPr lang="en-US" dirty="0"/>
              <a:t> </a:t>
            </a:r>
            <a:r>
              <a:rPr lang="id-ID" dirty="0"/>
              <a:t>basis dari semua gambar yang digunakan untuk membangun matriks kovarian. Ini menghasilkan pengurangan dimensi dengan memungkinkan kumpulan gambar dasar yang lebih kecil untuk mewakili gambar pelatihan asli. Klasifikasi dapat dicapai dengan membandingkan bagaimana wajah direpresentasikan oleh </a:t>
            </a:r>
            <a:r>
              <a:rPr lang="en-US" dirty="0" err="1"/>
              <a:t>himpunan</a:t>
            </a:r>
            <a:r>
              <a:rPr lang="en-US" dirty="0"/>
              <a:t> b</a:t>
            </a:r>
            <a:r>
              <a:rPr lang="id-ID" dirty="0"/>
              <a:t>asis </a:t>
            </a:r>
            <a:r>
              <a:rPr lang="en-US" dirty="0"/>
              <a:t>.</a:t>
            </a:r>
          </a:p>
          <a:p>
            <a:pPr marL="0" indent="0">
              <a:buNone/>
            </a:pPr>
            <a:r>
              <a:rPr lang="en-US" dirty="0"/>
              <a:t>		(</a:t>
            </a:r>
            <a:r>
              <a:rPr lang="en-US" dirty="0" err="1"/>
              <a:t>Sumber</a:t>
            </a:r>
            <a:r>
              <a:rPr lang="en-US" dirty="0"/>
              <a:t>: </a:t>
            </a:r>
            <a:r>
              <a:rPr lang="en-US" dirty="0">
                <a:hlinkClick r:id="rId2"/>
              </a:rPr>
              <a:t>https://en.m.wikipedia.org/wiki/Eigenface</a:t>
            </a:r>
            <a:r>
              <a:rPr lang="en-US" dirty="0"/>
              <a:t> )</a:t>
            </a:r>
          </a:p>
        </p:txBody>
      </p:sp>
      <p:sp>
        <p:nvSpPr>
          <p:cNvPr id="4" name="Slide Number Placeholder 3">
            <a:extLst>
              <a:ext uri="{FF2B5EF4-FFF2-40B4-BE49-F238E27FC236}">
                <a16:creationId xmlns:a16="http://schemas.microsoft.com/office/drawing/2014/main" id="{0AB25B76-83A2-44DC-530D-E0F28D5934FD}"/>
              </a:ext>
            </a:extLst>
          </p:cNvPr>
          <p:cNvSpPr>
            <a:spLocks noGrp="1"/>
          </p:cNvSpPr>
          <p:nvPr>
            <p:ph type="sldNum" sz="quarter" idx="12"/>
          </p:nvPr>
        </p:nvSpPr>
        <p:spPr/>
        <p:txBody>
          <a:bodyPr/>
          <a:lstStyle/>
          <a:p>
            <a:fld id="{6ACB61F5-5B20-4404-A1F0-7AE4ED8B0066}" type="slidenum">
              <a:rPr lang="en-US" smtClean="0"/>
              <a:t>30</a:t>
            </a:fld>
            <a:endParaRPr lang="en-US"/>
          </a:p>
        </p:txBody>
      </p:sp>
    </p:spTree>
    <p:extLst>
      <p:ext uri="{BB962C8B-B14F-4D97-AF65-F5344CB8AC3E}">
        <p14:creationId xmlns:p14="http://schemas.microsoft.com/office/powerpoint/2010/main" val="124621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A0033-F7A8-DBBE-04AF-A66CA18A0EF7}"/>
              </a:ext>
            </a:extLst>
          </p:cNvPr>
          <p:cNvSpPr>
            <a:spLocks noGrp="1"/>
          </p:cNvSpPr>
          <p:nvPr>
            <p:ph idx="1"/>
          </p:nvPr>
        </p:nvSpPr>
        <p:spPr>
          <a:xfrm>
            <a:off x="838200" y="690880"/>
            <a:ext cx="7493000" cy="5665470"/>
          </a:xfrm>
        </p:spPr>
        <p:txBody>
          <a:bodyPr>
            <a:normAutofit lnSpcReduction="10000"/>
          </a:bodyPr>
          <a:lstStyle/>
          <a:p>
            <a:r>
              <a:rPr lang="en-US" sz="2400" dirty="0"/>
              <a:t>G</a:t>
            </a:r>
            <a:r>
              <a:rPr lang="id-ID" sz="2400" dirty="0"/>
              <a:t>agasan</a:t>
            </a:r>
            <a:r>
              <a:rPr lang="en-US" sz="2400" dirty="0" err="1"/>
              <a:t>nya</a:t>
            </a:r>
            <a:r>
              <a:rPr lang="en-US" sz="2400" dirty="0"/>
              <a:t> </a:t>
            </a:r>
            <a:r>
              <a:rPr lang="en-US" sz="2400" dirty="0" err="1"/>
              <a:t>adalah</a:t>
            </a:r>
            <a:r>
              <a:rPr lang="en-US" sz="2400" dirty="0"/>
              <a:t> </a:t>
            </a:r>
            <a:r>
              <a:rPr lang="id-ID" sz="2400" dirty="0"/>
              <a:t>bahwa setiap wajah manusia dalam kelompok ras adalah kombinasi dari beberapa lusin bentuk primer. </a:t>
            </a:r>
            <a:endParaRPr lang="en-US" sz="2400" dirty="0"/>
          </a:p>
          <a:p>
            <a:endParaRPr lang="en-US" sz="2400" dirty="0"/>
          </a:p>
          <a:p>
            <a:r>
              <a:rPr lang="id-ID" sz="2400" dirty="0"/>
              <a:t>Misalnya, dengan menganalisis pemindaian tiga dimensi dari banyak wajah, para peneliti di Universitas Rockefeller telah menghasilkan bentuk kepala rata-rata </a:t>
            </a:r>
            <a:r>
              <a:rPr lang="en-US" sz="2400" dirty="0"/>
              <a:t>pada </a:t>
            </a:r>
            <a:r>
              <a:rPr lang="en-US" sz="2400" dirty="0" err="1"/>
              <a:t>ras</a:t>
            </a:r>
            <a:r>
              <a:rPr lang="en-US" sz="2400" dirty="0"/>
              <a:t> </a:t>
            </a:r>
            <a:r>
              <a:rPr lang="id-ID" sz="2400" dirty="0"/>
              <a:t>Kaukasia—dijuluki </a:t>
            </a:r>
            <a:r>
              <a:rPr lang="id-ID" sz="2400" i="1" dirty="0"/>
              <a:t>meanhead</a:t>
            </a:r>
            <a:r>
              <a:rPr lang="id-ID" sz="2400" dirty="0"/>
              <a:t> (</a:t>
            </a:r>
            <a:r>
              <a:rPr lang="en-US" sz="2400" dirty="0" err="1"/>
              <a:t>gambar</a:t>
            </a:r>
            <a:r>
              <a:rPr lang="en-US" sz="2400" dirty="0"/>
              <a:t> </a:t>
            </a:r>
            <a:r>
              <a:rPr lang="en-US" sz="2400" dirty="0" err="1"/>
              <a:t>pojok</a:t>
            </a:r>
            <a:r>
              <a:rPr lang="en-US" sz="2400" dirty="0"/>
              <a:t> </a:t>
            </a:r>
            <a:r>
              <a:rPr lang="en-US" sz="2400" dirty="0" err="1"/>
              <a:t>kiri</a:t>
            </a:r>
            <a:r>
              <a:rPr lang="en-US" sz="2400" dirty="0"/>
              <a:t> </a:t>
            </a:r>
            <a:r>
              <a:rPr lang="en-US" sz="2400" dirty="0" err="1"/>
              <a:t>atas</a:t>
            </a:r>
            <a:r>
              <a:rPr lang="id-ID" sz="2400" dirty="0"/>
              <a:t>)—dan satu </a:t>
            </a:r>
            <a:r>
              <a:rPr lang="en-US" sz="2400" dirty="0" err="1"/>
              <a:t>himpunan</a:t>
            </a:r>
            <a:r>
              <a:rPr lang="en-US" sz="2400" dirty="0"/>
              <a:t> </a:t>
            </a:r>
            <a:r>
              <a:rPr lang="en-US" sz="2400" dirty="0" err="1"/>
              <a:t>berisi</a:t>
            </a:r>
            <a:r>
              <a:rPr lang="en-US" sz="2400" dirty="0"/>
              <a:t> </a:t>
            </a:r>
            <a:r>
              <a:rPr lang="en-US" sz="2400" dirty="0" err="1"/>
              <a:t>variasi</a:t>
            </a:r>
            <a:r>
              <a:rPr lang="en-US" sz="2400" dirty="0"/>
              <a:t> </a:t>
            </a:r>
            <a:r>
              <a:rPr lang="en-US" sz="2400" dirty="0" err="1"/>
              <a:t>wajah</a:t>
            </a:r>
            <a:r>
              <a:rPr lang="en-US" sz="2400" dirty="0"/>
              <a:t> </a:t>
            </a:r>
            <a:r>
              <a:rPr lang="id-ID" sz="2400" dirty="0"/>
              <a:t>dari bentuk itu, yang disebut </a:t>
            </a:r>
            <a:r>
              <a:rPr lang="id-ID" sz="2400" i="1" dirty="0"/>
              <a:t>eigenheads</a:t>
            </a:r>
            <a:r>
              <a:rPr lang="id-ID" sz="2400" dirty="0"/>
              <a:t> (15 di antaranya ditunjukkan pada gambar). </a:t>
            </a:r>
            <a:endParaRPr lang="en-US" sz="2400" dirty="0"/>
          </a:p>
          <a:p>
            <a:endParaRPr lang="en-US" sz="2400" dirty="0"/>
          </a:p>
          <a:p>
            <a:r>
              <a:rPr lang="id-ID" sz="2400" dirty="0"/>
              <a:t>Dinamakan </a:t>
            </a:r>
            <a:r>
              <a:rPr lang="en-US" sz="2400" i="1" dirty="0"/>
              <a:t>eigenface</a:t>
            </a:r>
            <a:r>
              <a:rPr lang="en-US" sz="2400" dirty="0"/>
              <a:t> </a:t>
            </a:r>
            <a:r>
              <a:rPr lang="id-ID" sz="2400" dirty="0"/>
              <a:t>karena merupakan vektor eigen dari matriks </a:t>
            </a:r>
            <a:r>
              <a:rPr lang="en-US" sz="2400" dirty="0" err="1"/>
              <a:t>kovarian</a:t>
            </a:r>
            <a:r>
              <a:rPr lang="id-ID" sz="2400" dirty="0"/>
              <a:t> yang menyimpan </a:t>
            </a:r>
            <a:r>
              <a:rPr lang="en-US" sz="2400" dirty="0" err="1"/>
              <a:t>informasi</a:t>
            </a:r>
            <a:r>
              <a:rPr lang="en-US" sz="2400" dirty="0"/>
              <a:t> </a:t>
            </a:r>
            <a:r>
              <a:rPr lang="en-US" sz="2400" dirty="0" err="1"/>
              <a:t>citra</a:t>
            </a:r>
            <a:r>
              <a:rPr lang="en-US" sz="2400" dirty="0"/>
              <a:t> </a:t>
            </a:r>
            <a:r>
              <a:rPr lang="id-ID" sz="2400" dirty="0"/>
              <a:t>wajah. Bentuk wajah direpresentasikan secara matematis sebagai kombinasi linier dari </a:t>
            </a:r>
            <a:r>
              <a:rPr lang="id-ID" sz="2400" i="1" dirty="0"/>
              <a:t>eigenheads</a:t>
            </a:r>
            <a:r>
              <a:rPr lang="id-ID" sz="2400" dirty="0"/>
              <a:t>.</a:t>
            </a:r>
            <a:endParaRPr lang="en-US" sz="2400" dirty="0"/>
          </a:p>
        </p:txBody>
      </p:sp>
      <p:sp>
        <p:nvSpPr>
          <p:cNvPr id="4" name="Slide Number Placeholder 3">
            <a:extLst>
              <a:ext uri="{FF2B5EF4-FFF2-40B4-BE49-F238E27FC236}">
                <a16:creationId xmlns:a16="http://schemas.microsoft.com/office/drawing/2014/main" id="{E49730CB-7A48-9058-F6BF-9DDF434C92FA}"/>
              </a:ext>
            </a:extLst>
          </p:cNvPr>
          <p:cNvSpPr>
            <a:spLocks noGrp="1"/>
          </p:cNvSpPr>
          <p:nvPr>
            <p:ph type="sldNum" sz="quarter" idx="12"/>
          </p:nvPr>
        </p:nvSpPr>
        <p:spPr/>
        <p:txBody>
          <a:bodyPr/>
          <a:lstStyle/>
          <a:p>
            <a:fld id="{6ACB61F5-5B20-4404-A1F0-7AE4ED8B0066}" type="slidenum">
              <a:rPr lang="en-US" smtClean="0"/>
              <a:t>31</a:t>
            </a:fld>
            <a:endParaRPr lang="en-US"/>
          </a:p>
        </p:txBody>
      </p:sp>
      <p:sp>
        <p:nvSpPr>
          <p:cNvPr id="6" name="TextBox 5">
            <a:extLst>
              <a:ext uri="{FF2B5EF4-FFF2-40B4-BE49-F238E27FC236}">
                <a16:creationId xmlns:a16="http://schemas.microsoft.com/office/drawing/2014/main" id="{00C9FDE3-6E6D-DCAD-CB79-1CFAE06C9E4B}"/>
              </a:ext>
            </a:extLst>
          </p:cNvPr>
          <p:cNvSpPr txBox="1"/>
          <p:nvPr/>
        </p:nvSpPr>
        <p:spPr>
          <a:xfrm>
            <a:off x="3413760" y="6167120"/>
            <a:ext cx="6096000" cy="369332"/>
          </a:xfrm>
          <a:prstGeom prst="rect">
            <a:avLst/>
          </a:prstGeom>
          <a:noFill/>
        </p:spPr>
        <p:txBody>
          <a:bodyPr wrap="square">
            <a:spAutoFit/>
          </a:bodyPr>
          <a:lstStyle/>
          <a:p>
            <a:r>
              <a:rPr lang="en-US" dirty="0"/>
              <a:t>(</a:t>
            </a:r>
            <a:r>
              <a:rPr lang="en-US" dirty="0" err="1"/>
              <a:t>Sumber</a:t>
            </a:r>
            <a:r>
              <a:rPr lang="en-US" dirty="0"/>
              <a:t>: </a:t>
            </a:r>
            <a:r>
              <a:rPr lang="en-US" dirty="0" err="1"/>
              <a:t>buku</a:t>
            </a:r>
            <a:r>
              <a:rPr lang="en-US" dirty="0"/>
              <a:t> Howard Anton)</a:t>
            </a:r>
          </a:p>
        </p:txBody>
      </p:sp>
      <p:pic>
        <p:nvPicPr>
          <p:cNvPr id="8" name="Picture 7">
            <a:extLst>
              <a:ext uri="{FF2B5EF4-FFF2-40B4-BE49-F238E27FC236}">
                <a16:creationId xmlns:a16="http://schemas.microsoft.com/office/drawing/2014/main" id="{CF6AB562-57AD-6F87-D024-4D2BD600829B}"/>
              </a:ext>
            </a:extLst>
          </p:cNvPr>
          <p:cNvPicPr>
            <a:picLocks noChangeAspect="1"/>
          </p:cNvPicPr>
          <p:nvPr/>
        </p:nvPicPr>
        <p:blipFill>
          <a:blip r:embed="rId2"/>
          <a:stretch>
            <a:fillRect/>
          </a:stretch>
        </p:blipFill>
        <p:spPr>
          <a:xfrm>
            <a:off x="8539480" y="1272375"/>
            <a:ext cx="3450602" cy="4313249"/>
          </a:xfrm>
          <a:prstGeom prst="rect">
            <a:avLst/>
          </a:prstGeom>
        </p:spPr>
      </p:pic>
      <p:sp>
        <p:nvSpPr>
          <p:cNvPr id="9" name="TextBox 8">
            <a:extLst>
              <a:ext uri="{FF2B5EF4-FFF2-40B4-BE49-F238E27FC236}">
                <a16:creationId xmlns:a16="http://schemas.microsoft.com/office/drawing/2014/main" id="{6D46BCDC-8AEF-FF43-BE14-DCAC8E8172CD}"/>
              </a:ext>
            </a:extLst>
          </p:cNvPr>
          <p:cNvSpPr txBox="1"/>
          <p:nvPr/>
        </p:nvSpPr>
        <p:spPr>
          <a:xfrm>
            <a:off x="8327209" y="411599"/>
            <a:ext cx="1186543" cy="369332"/>
          </a:xfrm>
          <a:prstGeom prst="rect">
            <a:avLst/>
          </a:prstGeom>
          <a:noFill/>
        </p:spPr>
        <p:txBody>
          <a:bodyPr wrap="none" rtlCol="0">
            <a:spAutoFit/>
          </a:bodyPr>
          <a:lstStyle/>
          <a:p>
            <a:r>
              <a:rPr lang="en-US" dirty="0" err="1">
                <a:solidFill>
                  <a:srgbClr val="FF0000"/>
                </a:solidFill>
              </a:rPr>
              <a:t>meanhead</a:t>
            </a:r>
            <a:endParaRPr lang="en-US" dirty="0">
              <a:solidFill>
                <a:srgbClr val="FF0000"/>
              </a:solidFill>
            </a:endParaRPr>
          </a:p>
        </p:txBody>
      </p:sp>
      <p:cxnSp>
        <p:nvCxnSpPr>
          <p:cNvPr id="11" name="Straight Arrow Connector 10">
            <a:extLst>
              <a:ext uri="{FF2B5EF4-FFF2-40B4-BE49-F238E27FC236}">
                <a16:creationId xmlns:a16="http://schemas.microsoft.com/office/drawing/2014/main" id="{77AC9261-30FC-A6E5-616E-99BD4122E0D2}"/>
              </a:ext>
            </a:extLst>
          </p:cNvPr>
          <p:cNvCxnSpPr>
            <a:cxnSpLocks/>
            <a:stCxn id="9" idx="2"/>
          </p:cNvCxnSpPr>
          <p:nvPr/>
        </p:nvCxnSpPr>
        <p:spPr>
          <a:xfrm flipH="1">
            <a:off x="8915400" y="780931"/>
            <a:ext cx="5081" cy="5814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375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C755DB-48E2-148D-E778-1CD66F38BA66}"/>
              </a:ext>
            </a:extLst>
          </p:cNvPr>
          <p:cNvSpPr>
            <a:spLocks noGrp="1"/>
          </p:cNvSpPr>
          <p:nvPr>
            <p:ph type="sldNum" sz="quarter" idx="12"/>
          </p:nvPr>
        </p:nvSpPr>
        <p:spPr/>
        <p:txBody>
          <a:bodyPr/>
          <a:lstStyle/>
          <a:p>
            <a:fld id="{6ACB61F5-5B20-4404-A1F0-7AE4ED8B0066}" type="slidenum">
              <a:rPr lang="en-US" smtClean="0"/>
              <a:t>32</a:t>
            </a:fld>
            <a:endParaRPr lang="en-US"/>
          </a:p>
        </p:txBody>
      </p:sp>
      <p:pic>
        <p:nvPicPr>
          <p:cNvPr id="4" name="Picture 3" descr="A collage of a person's face&#10;&#10;Description automatically generated with medium confidence">
            <a:extLst>
              <a:ext uri="{FF2B5EF4-FFF2-40B4-BE49-F238E27FC236}">
                <a16:creationId xmlns:a16="http://schemas.microsoft.com/office/drawing/2014/main" id="{424DA42E-4E7A-929C-AF3A-5D0FE0C57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95" y="320675"/>
            <a:ext cx="9848850" cy="4591050"/>
          </a:xfrm>
          <a:prstGeom prst="rect">
            <a:avLst/>
          </a:prstGeom>
        </p:spPr>
      </p:pic>
      <p:sp>
        <p:nvSpPr>
          <p:cNvPr id="6" name="TextBox 5">
            <a:extLst>
              <a:ext uri="{FF2B5EF4-FFF2-40B4-BE49-F238E27FC236}">
                <a16:creationId xmlns:a16="http://schemas.microsoft.com/office/drawing/2014/main" id="{C7B3C1AF-5933-0719-C7B1-EC4EE4269F70}"/>
              </a:ext>
            </a:extLst>
          </p:cNvPr>
          <p:cNvSpPr txBox="1"/>
          <p:nvPr/>
        </p:nvSpPr>
        <p:spPr>
          <a:xfrm>
            <a:off x="633095" y="5040292"/>
            <a:ext cx="10878185" cy="1631216"/>
          </a:xfrm>
          <a:prstGeom prst="rect">
            <a:avLst/>
          </a:prstGeom>
          <a:noFill/>
        </p:spPr>
        <p:txBody>
          <a:bodyPr wrap="square">
            <a:spAutoFit/>
          </a:bodyPr>
          <a:lstStyle/>
          <a:p>
            <a:pPr marL="0" indent="0">
              <a:buNone/>
            </a:pPr>
            <a:r>
              <a:rPr lang="en-US" sz="2000" dirty="0" err="1"/>
              <a:t>Rincian</a:t>
            </a:r>
            <a:r>
              <a:rPr lang="en-US" sz="2000" dirty="0"/>
              <a:t> </a:t>
            </a:r>
            <a:r>
              <a:rPr lang="en-US" sz="2000" dirty="0" err="1"/>
              <a:t>metode</a:t>
            </a:r>
            <a:r>
              <a:rPr lang="en-US" sz="2000" dirty="0"/>
              <a:t> Eigenface </a:t>
            </a:r>
            <a:r>
              <a:rPr lang="en-US" sz="2000" dirty="0" err="1"/>
              <a:t>dapat</a:t>
            </a:r>
            <a:r>
              <a:rPr lang="en-US" sz="2000" dirty="0"/>
              <a:t> </a:t>
            </a:r>
            <a:r>
              <a:rPr lang="en-US" sz="2000" dirty="0" err="1"/>
              <a:t>dibaca</a:t>
            </a:r>
            <a:r>
              <a:rPr lang="en-US" sz="2000" dirty="0"/>
              <a:t> </a:t>
            </a:r>
            <a:r>
              <a:rPr lang="en-US" sz="2000" dirty="0" err="1"/>
              <a:t>dari</a:t>
            </a:r>
            <a:r>
              <a:rPr lang="en-US" sz="2000" dirty="0"/>
              <a:t> </a:t>
            </a:r>
            <a:r>
              <a:rPr lang="en-US" sz="2000" dirty="0" err="1"/>
              <a:t>sini</a:t>
            </a:r>
            <a:r>
              <a:rPr lang="en-US" sz="2000" dirty="0"/>
              <a:t>:</a:t>
            </a:r>
          </a:p>
          <a:p>
            <a:pPr marL="457200" indent="-457200">
              <a:buAutoNum type="arabicPeriod"/>
            </a:pPr>
            <a:r>
              <a:rPr lang="en-US" sz="2000" dirty="0">
                <a:hlinkClick r:id="rId3"/>
              </a:rPr>
              <a:t>https://www.geeksforgeeks.org/ml-face-recognition-using-eigenfaces-pca-algorithm/</a:t>
            </a:r>
            <a:r>
              <a:rPr lang="en-US" sz="2000" dirty="0"/>
              <a:t> </a:t>
            </a:r>
          </a:p>
          <a:p>
            <a:pPr marL="457200" indent="-457200">
              <a:buAutoNum type="arabicPeriod"/>
            </a:pPr>
            <a:r>
              <a:rPr lang="en-US" sz="2000" dirty="0">
                <a:hlinkClick r:id="rId4"/>
              </a:rPr>
              <a:t>https://www.neliti.com/publications/135138/pengenalan-wajah-menggunakan-algoritma-eigenface-dan-euclidean-distance</a:t>
            </a:r>
            <a:r>
              <a:rPr lang="en-US" sz="2000" dirty="0"/>
              <a:t> </a:t>
            </a:r>
          </a:p>
          <a:p>
            <a:pPr marL="457200" indent="-457200">
              <a:buAutoNum type="arabicPeriod"/>
            </a:pPr>
            <a:endParaRPr lang="en-US" sz="2000" dirty="0"/>
          </a:p>
        </p:txBody>
      </p:sp>
    </p:spTree>
    <p:extLst>
      <p:ext uri="{BB962C8B-B14F-4D97-AF65-F5344CB8AC3E}">
        <p14:creationId xmlns:p14="http://schemas.microsoft.com/office/powerpoint/2010/main" val="4132042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DB8D-3AC2-4FCB-89D9-AD80C16B76C6}"/>
              </a:ext>
            </a:extLst>
          </p:cNvPr>
          <p:cNvSpPr>
            <a:spLocks noGrp="1"/>
          </p:cNvSpPr>
          <p:nvPr>
            <p:ph type="title"/>
          </p:nvPr>
        </p:nvSpPr>
        <p:spPr/>
        <p:txBody>
          <a:bodyPr/>
          <a:lstStyle/>
          <a:p>
            <a:pPr algn="r"/>
            <a:r>
              <a:rPr lang="en-US" dirty="0"/>
              <a:t>TAMAT</a:t>
            </a:r>
          </a:p>
        </p:txBody>
      </p:sp>
      <p:sp>
        <p:nvSpPr>
          <p:cNvPr id="3" name="Text Placeholder 2">
            <a:extLst>
              <a:ext uri="{FF2B5EF4-FFF2-40B4-BE49-F238E27FC236}">
                <a16:creationId xmlns:a16="http://schemas.microsoft.com/office/drawing/2014/main" id="{DCCA0607-3A7D-4DF0-83F3-DEBE82FAE3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69E222-94F0-4CD6-978B-EEA36B1855D0}"/>
              </a:ext>
            </a:extLst>
          </p:cNvPr>
          <p:cNvSpPr>
            <a:spLocks noGrp="1"/>
          </p:cNvSpPr>
          <p:nvPr>
            <p:ph type="sldNum" sz="quarter" idx="12"/>
          </p:nvPr>
        </p:nvSpPr>
        <p:spPr/>
        <p:txBody>
          <a:bodyPr/>
          <a:lstStyle/>
          <a:p>
            <a:fld id="{6ACB61F5-5B20-4404-A1F0-7AE4ED8B0066}" type="slidenum">
              <a:rPr lang="en-US" smtClean="0"/>
              <a:t>33</a:t>
            </a:fld>
            <a:endParaRPr lang="en-US"/>
          </a:p>
        </p:txBody>
      </p:sp>
    </p:spTree>
    <p:extLst>
      <p:ext uri="{BB962C8B-B14F-4D97-AF65-F5344CB8AC3E}">
        <p14:creationId xmlns:p14="http://schemas.microsoft.com/office/powerpoint/2010/main" val="383830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C506B-1150-E9A7-64E9-E0B933D71EEA}"/>
                  </a:ext>
                </a:extLst>
              </p:cNvPr>
              <p:cNvSpPr>
                <a:spLocks noGrp="1"/>
              </p:cNvSpPr>
              <p:nvPr>
                <p:ph idx="1"/>
              </p:nvPr>
            </p:nvSpPr>
            <p:spPr>
              <a:xfrm>
                <a:off x="838200" y="782320"/>
                <a:ext cx="10515600" cy="5394643"/>
              </a:xfrm>
            </p:spPr>
            <p:txBody>
              <a:bodyPr/>
              <a:lstStyle/>
              <a:p>
                <a:pPr marL="0" indent="0">
                  <a:spcBef>
                    <a:spcPts val="1800"/>
                  </a:spcBef>
                  <a:buNone/>
                </a:pPr>
                <a:r>
                  <a:rPr lang="en-US" sz="2400" b="1" dirty="0" err="1"/>
                  <a:t>Contoh</a:t>
                </a:r>
                <a:r>
                  <a:rPr lang="en-US" sz="2400" b="1" dirty="0"/>
                  <a:t> 6.</a:t>
                </a:r>
                <a:r>
                  <a:rPr lang="en-US" sz="2400" dirty="0"/>
                  <a:t> </a:t>
                </a:r>
                <a:r>
                  <a:rPr lang="en-US" sz="2400" dirty="0" err="1"/>
                  <a:t>Matriks</a:t>
                </a:r>
                <a:r>
                  <a:rPr lang="en-US" sz="2400" dirty="0"/>
                  <a:t> A = </a:t>
                </a:r>
                <a14:m>
                  <m:oMath xmlns:m="http://schemas.openxmlformats.org/officeDocument/2006/math">
                    <m:d>
                      <m:dPr>
                        <m:begChr m:val="["/>
                        <m:endChr m:val="]"/>
                        <m:ctrlPr>
                          <a:rPr lang="en-US" sz="2400" i="1" dirty="0" smtClean="0">
                            <a:latin typeface="Cambria Math" panose="02040503050406030204" pitchFamily="18" charset="0"/>
                          </a:rPr>
                        </m:ctrlPr>
                      </m:dPr>
                      <m:e>
                        <m:m>
                          <m:mPr>
                            <m:mcs>
                              <m:mc>
                                <m:mcPr>
                                  <m:count m:val="3"/>
                                  <m:mcJc m:val="center"/>
                                </m:mcPr>
                              </m:mc>
                            </m:mcs>
                            <m:ctrlPr>
                              <a:rPr lang="en-US" sz="240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1</m:t>
                              </m:r>
                              <m:r>
                                <a:rPr lang="en-US" sz="2400" b="0" i="1" dirty="0" smtClean="0">
                                  <a:latin typeface="Cambria Math" panose="02040503050406030204" pitchFamily="18" charset="0"/>
                                </a:rPr>
                                <m:t>0</m:t>
                              </m:r>
                            </m:e>
                            <m:e>
                              <m:r>
                                <a:rPr lang="en-US" sz="2400" b="0" i="1" dirty="0" smtClean="0">
                                  <a:latin typeface="Cambria Math" panose="02040503050406030204" pitchFamily="18" charset="0"/>
                                </a:rPr>
                                <m:t>0</m:t>
                              </m:r>
                            </m:e>
                            <m:e>
                              <m:r>
                                <a:rPr lang="en-US" sz="2400" b="0" i="1" dirty="0" smtClean="0">
                                  <a:latin typeface="Cambria Math" panose="02040503050406030204" pitchFamily="18" charset="0"/>
                                </a:rPr>
                                <m:t>2</m:t>
                              </m:r>
                            </m:e>
                          </m:mr>
                          <m:mr>
                            <m:e>
                              <m:r>
                                <a:rPr lang="en-US" sz="2400" b="0" i="1" dirty="0" smtClean="0">
                                  <a:latin typeface="Cambria Math" panose="02040503050406030204" pitchFamily="18" charset="0"/>
                                </a:rPr>
                                <m:t>0</m:t>
                              </m:r>
                            </m:e>
                            <m:e>
                              <m:r>
                                <a:rPr lang="en-US" sz="2400" b="0" i="1" dirty="0" smtClean="0">
                                  <a:latin typeface="Cambria Math" panose="02040503050406030204" pitchFamily="18" charset="0"/>
                                </a:rPr>
                                <m:t>10</m:t>
                              </m:r>
                            </m:e>
                            <m:e>
                              <m:r>
                                <a:rPr lang="en-US" sz="2400" b="0" i="1" dirty="0" smtClean="0">
                                  <a:latin typeface="Cambria Math" panose="02040503050406030204" pitchFamily="18" charset="0"/>
                                </a:rPr>
                                <m:t>4</m:t>
                              </m:r>
                            </m:e>
                          </m:mr>
                          <m:mr>
                            <m:e>
                              <m:r>
                                <a:rPr lang="en-US" sz="2400" b="0" i="1" dirty="0" smtClean="0">
                                  <a:latin typeface="Cambria Math" panose="02040503050406030204" pitchFamily="18" charset="0"/>
                                </a:rPr>
                                <m:t>2</m:t>
                              </m:r>
                            </m:e>
                            <m:e>
                              <m:r>
                                <a:rPr lang="en-US" sz="2400" b="0" i="1" dirty="0" smtClean="0">
                                  <a:latin typeface="Cambria Math" panose="02040503050406030204" pitchFamily="18" charset="0"/>
                                </a:rPr>
                                <m:t>4</m:t>
                              </m:r>
                            </m:e>
                            <m:e>
                              <m:r>
                                <a:rPr lang="en-US" sz="2400" b="0" i="1" dirty="0" smtClean="0">
                                  <a:latin typeface="Cambria Math" panose="02040503050406030204" pitchFamily="18" charset="0"/>
                                </a:rPr>
                                <m:t>2</m:t>
                              </m:r>
                            </m:e>
                          </m:mr>
                        </m:m>
                      </m:e>
                    </m:d>
                  </m:oMath>
                </a14:m>
                <a:r>
                  <a:rPr lang="en-US" sz="2400" dirty="0"/>
                  <a:t> </a:t>
                </a:r>
                <a:r>
                  <a:rPr lang="en-US" sz="2400" dirty="0" err="1"/>
                  <a:t>memliki</a:t>
                </a:r>
                <a:r>
                  <a:rPr lang="en-US" sz="2400" dirty="0"/>
                  <a:t> </a:t>
                </a:r>
                <a:r>
                  <a:rPr lang="en-US" sz="2400" dirty="0" err="1"/>
                  <a:t>nilai</a:t>
                </a:r>
                <a:r>
                  <a:rPr lang="en-US" sz="2400" dirty="0"/>
                  <a:t> eigen </a:t>
                </a:r>
                <a:r>
                  <a:rPr lang="en-US" sz="2400" dirty="0">
                    <a:sym typeface="Symbol" panose="05050102010706020507" pitchFamily="18" charset="2"/>
                  </a:rPr>
                  <a:t>= 12, </a:t>
                </a:r>
                <a:r>
                  <a:rPr lang="en-US" sz="2400" baseline="-25000" dirty="0">
                    <a:sym typeface="Symbol" panose="05050102010706020507" pitchFamily="18" charset="2"/>
                  </a:rPr>
                  <a:t> </a:t>
                </a:r>
                <a:r>
                  <a:rPr lang="en-US" sz="2400" dirty="0">
                    <a:sym typeface="Symbol" panose="05050102010706020507" pitchFamily="18" charset="2"/>
                  </a:rPr>
                  <a:t>= 10 dan </a:t>
                </a:r>
                <a:r>
                  <a:rPr lang="en-US" sz="2400" baseline="-25000" dirty="0">
                    <a:sym typeface="Symbol" panose="05050102010706020507" pitchFamily="18" charset="2"/>
                  </a:rPr>
                  <a:t> </a:t>
                </a:r>
                <a:r>
                  <a:rPr lang="en-US" sz="2400" dirty="0">
                    <a:sym typeface="Symbol" panose="05050102010706020507" pitchFamily="18" charset="2"/>
                  </a:rPr>
                  <a:t>= 0 </a:t>
                </a:r>
                <a:r>
                  <a:rPr lang="en-US" sz="2400" dirty="0">
                    <a:solidFill>
                      <a:srgbClr val="FF0000"/>
                    </a:solidFill>
                    <a:sym typeface="Symbol" panose="05050102010706020507" pitchFamily="18" charset="2"/>
                  </a:rPr>
                  <a:t>(</a:t>
                </a:r>
                <a:r>
                  <a:rPr lang="en-US" sz="2400" dirty="0" err="1">
                    <a:solidFill>
                      <a:srgbClr val="FF0000"/>
                    </a:solidFill>
                    <a:sym typeface="Symbol" panose="05050102010706020507" pitchFamily="18" charset="2"/>
                  </a:rPr>
                  <a:t>silakan</a:t>
                </a:r>
                <a:r>
                  <a:rPr lang="en-US" sz="2400" dirty="0">
                    <a:solidFill>
                      <a:srgbClr val="FF0000"/>
                    </a:solidFill>
                    <a:sym typeface="Symbol" panose="05050102010706020507" pitchFamily="18" charset="2"/>
                  </a:rPr>
                  <a:t> </a:t>
                </a:r>
                <a:r>
                  <a:rPr lang="en-US" sz="2400" dirty="0" err="1">
                    <a:solidFill>
                      <a:srgbClr val="FF0000"/>
                    </a:solidFill>
                    <a:sym typeface="Symbol" panose="05050102010706020507" pitchFamily="18" charset="2"/>
                  </a:rPr>
                  <a:t>diperiksa</a:t>
                </a:r>
                <a:r>
                  <a:rPr lang="en-US" sz="2400" dirty="0">
                    <a:solidFill>
                      <a:srgbClr val="FF0000"/>
                    </a:solidFill>
                    <a:sym typeface="Symbol" panose="05050102010706020507" pitchFamily="18" charset="2"/>
                  </a:rPr>
                  <a:t>!). </a:t>
                </a:r>
                <a:r>
                  <a:rPr lang="en-US" sz="2400" dirty="0">
                    <a:sym typeface="Symbol" panose="05050102010706020507" pitchFamily="18" charset="2"/>
                  </a:rPr>
                  <a:t>Karena </a:t>
                </a:r>
                <a:r>
                  <a:rPr lang="en-US" sz="2400" dirty="0" err="1">
                    <a:sym typeface="Symbol" panose="05050102010706020507" pitchFamily="18" charset="2"/>
                  </a:rPr>
                  <a:t>terdapat</a:t>
                </a:r>
                <a:r>
                  <a:rPr lang="en-US" sz="2400" dirty="0">
                    <a:sym typeface="Symbol" panose="05050102010706020507" pitchFamily="18" charset="2"/>
                  </a:rPr>
                  <a:t> </a:t>
                </a:r>
                <a:r>
                  <a:rPr lang="en-US" sz="2400" dirty="0" err="1">
                    <a:sym typeface="Symbol" panose="05050102010706020507" pitchFamily="18" charset="2"/>
                  </a:rPr>
                  <a:t>nilai</a:t>
                </a:r>
                <a:r>
                  <a:rPr lang="en-US" sz="2400" dirty="0">
                    <a:sym typeface="Symbol" panose="05050102010706020507" pitchFamily="18" charset="2"/>
                  </a:rPr>
                  <a:t> eigen </a:t>
                </a:r>
                <a:r>
                  <a:rPr lang="en-US" sz="2400" baseline="-25000" dirty="0">
                    <a:sym typeface="Symbol" panose="05050102010706020507" pitchFamily="18" charset="2"/>
                  </a:rPr>
                  <a:t> </a:t>
                </a:r>
                <a:r>
                  <a:rPr lang="en-US" sz="2400" dirty="0">
                    <a:sym typeface="Symbol" panose="05050102010706020507" pitchFamily="18" charset="2"/>
                  </a:rPr>
                  <a:t>= 0, </a:t>
                </a:r>
                <a:r>
                  <a:rPr lang="en-US" sz="2400" dirty="0" err="1">
                    <a:sym typeface="Symbol" panose="05050102010706020507" pitchFamily="18" charset="2"/>
                  </a:rPr>
                  <a:t>maka</a:t>
                </a:r>
                <a:r>
                  <a:rPr lang="en-US" sz="2400" dirty="0">
                    <a:sym typeface="Symbol" panose="05050102010706020507" pitchFamily="18" charset="2"/>
                  </a:rPr>
                  <a:t> </a:t>
                </a:r>
                <a:r>
                  <a:rPr lang="en-US" sz="2400" dirty="0" err="1">
                    <a:sym typeface="Symbol" panose="05050102010706020507" pitchFamily="18" charset="2"/>
                  </a:rPr>
                  <a:t>matriks</a:t>
                </a:r>
                <a:r>
                  <a:rPr lang="en-US" sz="2400" dirty="0">
                    <a:sym typeface="Symbol" panose="05050102010706020507" pitchFamily="18" charset="2"/>
                  </a:rPr>
                  <a:t> A </a:t>
                </a:r>
                <a:r>
                  <a:rPr lang="en-US" sz="2400" dirty="0" err="1">
                    <a:sym typeface="Symbol" panose="05050102010706020507" pitchFamily="18" charset="2"/>
                  </a:rPr>
                  <a:t>tidak</a:t>
                </a:r>
                <a:r>
                  <a:rPr lang="en-US" sz="2400" dirty="0">
                    <a:sym typeface="Symbol" panose="05050102010706020507" pitchFamily="18" charset="2"/>
                  </a:rPr>
                  <a:t> </a:t>
                </a:r>
                <a:r>
                  <a:rPr lang="en-US" sz="2400" dirty="0" err="1">
                    <a:sym typeface="Symbol" panose="05050102010706020507" pitchFamily="18" charset="2"/>
                  </a:rPr>
                  <a:t>memiliki</a:t>
                </a:r>
                <a:r>
                  <a:rPr lang="en-US" sz="2400" dirty="0">
                    <a:sym typeface="Symbol" panose="05050102010706020507" pitchFamily="18" charset="2"/>
                  </a:rPr>
                  <a:t> </a:t>
                </a:r>
                <a:r>
                  <a:rPr lang="en-US" sz="2400" dirty="0" err="1">
                    <a:sym typeface="Symbol" panose="05050102010706020507" pitchFamily="18" charset="2"/>
                  </a:rPr>
                  <a:t>balikan</a:t>
                </a:r>
                <a:r>
                  <a:rPr lang="en-US" sz="2400" dirty="0">
                    <a:sym typeface="Symbol" panose="05050102010706020507" pitchFamily="18" charset="2"/>
                  </a:rPr>
                  <a:t>. </a:t>
                </a:r>
                <a:r>
                  <a:rPr lang="en-US" sz="2400" dirty="0" err="1">
                    <a:sym typeface="Symbol" panose="05050102010706020507" pitchFamily="18" charset="2"/>
                  </a:rPr>
                  <a:t>Dapat</a:t>
                </a:r>
                <a:r>
                  <a:rPr lang="en-US" sz="2400" dirty="0">
                    <a:sym typeface="Symbol" panose="05050102010706020507" pitchFamily="18" charset="2"/>
                  </a:rPr>
                  <a:t> </a:t>
                </a:r>
                <a:r>
                  <a:rPr lang="en-US" sz="2400" dirty="0" err="1">
                    <a:sym typeface="Symbol" panose="05050102010706020507" pitchFamily="18" charset="2"/>
                  </a:rPr>
                  <a:t>diperiksa</a:t>
                </a:r>
                <a:r>
                  <a:rPr lang="en-US" sz="2400" dirty="0">
                    <a:sym typeface="Symbol" panose="05050102010706020507" pitchFamily="18" charset="2"/>
                  </a:rPr>
                  <a:t> </a:t>
                </a:r>
                <a:r>
                  <a:rPr lang="en-US" sz="2400" dirty="0" err="1">
                    <a:sym typeface="Symbol" panose="05050102010706020507" pitchFamily="18" charset="2"/>
                  </a:rPr>
                  <a:t>bahwa</a:t>
                </a:r>
                <a:r>
                  <a:rPr lang="en-US" sz="2400" dirty="0">
                    <a:sym typeface="Symbol" panose="05050102010706020507" pitchFamily="18" charset="2"/>
                  </a:rPr>
                  <a:t> det(A) = 0. </a:t>
                </a:r>
              </a:p>
              <a:p>
                <a:pPr marL="0" indent="0">
                  <a:spcBef>
                    <a:spcPts val="1800"/>
                  </a:spcBef>
                  <a:buNone/>
                </a:pPr>
                <a:endParaRPr lang="en-US" sz="2400" dirty="0">
                  <a:sym typeface="Symbol" panose="05050102010706020507" pitchFamily="18" charset="2"/>
                </a:endParaRPr>
              </a:p>
              <a:p>
                <a:pPr marL="0" indent="0">
                  <a:spcBef>
                    <a:spcPts val="1800"/>
                  </a:spcBef>
                  <a:buNone/>
                </a:pPr>
                <a:endParaRPr lang="en-US" sz="2400" dirty="0"/>
              </a:p>
            </p:txBody>
          </p:sp>
        </mc:Choice>
        <mc:Fallback xmlns="">
          <p:sp>
            <p:nvSpPr>
              <p:cNvPr id="3" name="Content Placeholder 2">
                <a:extLst>
                  <a:ext uri="{FF2B5EF4-FFF2-40B4-BE49-F238E27FC236}">
                    <a16:creationId xmlns:a16="http://schemas.microsoft.com/office/drawing/2014/main" id="{EA5C506B-1150-E9A7-64E9-E0B933D71EEA}"/>
                  </a:ext>
                </a:extLst>
              </p:cNvPr>
              <p:cNvSpPr>
                <a:spLocks noGrp="1" noRot="1" noChangeAspect="1" noMove="1" noResize="1" noEditPoints="1" noAdjustHandles="1" noChangeArrowheads="1" noChangeShapeType="1" noTextEdit="1"/>
              </p:cNvSpPr>
              <p:nvPr>
                <p:ph idx="1"/>
              </p:nvPr>
            </p:nvSpPr>
            <p:spPr>
              <a:xfrm>
                <a:off x="838200" y="782320"/>
                <a:ext cx="10515600" cy="5394643"/>
              </a:xfrm>
              <a:blipFill>
                <a:blip r:embed="rId2"/>
                <a:stretch>
                  <a:fillRect l="-928" r="-4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849899D-508A-BC8B-9196-B84AC5355C89}"/>
              </a:ext>
            </a:extLst>
          </p:cNvPr>
          <p:cNvSpPr>
            <a:spLocks noGrp="1"/>
          </p:cNvSpPr>
          <p:nvPr>
            <p:ph type="sldNum" sz="quarter" idx="12"/>
          </p:nvPr>
        </p:nvSpPr>
        <p:spPr/>
        <p:txBody>
          <a:bodyPr/>
          <a:lstStyle/>
          <a:p>
            <a:fld id="{6ACB61F5-5B20-4404-A1F0-7AE4ED8B0066}" type="slidenum">
              <a:rPr lang="en-US" smtClean="0"/>
              <a:t>4</a:t>
            </a:fld>
            <a:endParaRPr lang="en-US"/>
          </a:p>
        </p:txBody>
      </p:sp>
    </p:spTree>
    <p:extLst>
      <p:ext uri="{BB962C8B-B14F-4D97-AF65-F5344CB8AC3E}">
        <p14:creationId xmlns:p14="http://schemas.microsoft.com/office/powerpoint/2010/main" val="392744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28B5-62B9-3A39-C8C9-D75EC0AFBFF7}"/>
              </a:ext>
            </a:extLst>
          </p:cNvPr>
          <p:cNvSpPr>
            <a:spLocks noGrp="1"/>
          </p:cNvSpPr>
          <p:nvPr>
            <p:ph type="title"/>
          </p:nvPr>
        </p:nvSpPr>
        <p:spPr/>
        <p:txBody>
          <a:bodyPr/>
          <a:lstStyle/>
          <a:p>
            <a:r>
              <a:rPr lang="en-US" dirty="0" err="1"/>
              <a:t>Pernyataan</a:t>
            </a:r>
            <a:r>
              <a:rPr lang="en-US" dirty="0"/>
              <a:t> yang </a:t>
            </a:r>
            <a:r>
              <a:rPr lang="en-US" dirty="0" err="1"/>
              <a:t>ekivalen</a:t>
            </a:r>
            <a:r>
              <a:rPr lang="en-US" dirty="0"/>
              <a:t> </a:t>
            </a:r>
          </a:p>
        </p:txBody>
      </p:sp>
      <p:sp>
        <p:nvSpPr>
          <p:cNvPr id="4" name="Slide Number Placeholder 3">
            <a:extLst>
              <a:ext uri="{FF2B5EF4-FFF2-40B4-BE49-F238E27FC236}">
                <a16:creationId xmlns:a16="http://schemas.microsoft.com/office/drawing/2014/main" id="{96C57C96-4D97-503A-E5A5-76F52D758445}"/>
              </a:ext>
            </a:extLst>
          </p:cNvPr>
          <p:cNvSpPr>
            <a:spLocks noGrp="1"/>
          </p:cNvSpPr>
          <p:nvPr>
            <p:ph type="sldNum" sz="quarter" idx="12"/>
          </p:nvPr>
        </p:nvSpPr>
        <p:spPr/>
        <p:txBody>
          <a:bodyPr/>
          <a:lstStyle/>
          <a:p>
            <a:fld id="{6ACB61F5-5B20-4404-A1F0-7AE4ED8B0066}" type="slidenum">
              <a:rPr lang="en-US" smtClean="0"/>
              <a:t>5</a:t>
            </a:fld>
            <a:endParaRPr lang="en-US"/>
          </a:p>
        </p:txBody>
      </p:sp>
      <p:pic>
        <p:nvPicPr>
          <p:cNvPr id="6" name="Picture 5">
            <a:extLst>
              <a:ext uri="{FF2B5EF4-FFF2-40B4-BE49-F238E27FC236}">
                <a16:creationId xmlns:a16="http://schemas.microsoft.com/office/drawing/2014/main" id="{907B6CA6-6F40-4140-A68C-79CF015EBE7C}"/>
              </a:ext>
            </a:extLst>
          </p:cNvPr>
          <p:cNvPicPr>
            <a:picLocks noChangeAspect="1"/>
          </p:cNvPicPr>
          <p:nvPr/>
        </p:nvPicPr>
        <p:blipFill>
          <a:blip r:embed="rId2"/>
          <a:stretch>
            <a:fillRect/>
          </a:stretch>
        </p:blipFill>
        <p:spPr>
          <a:xfrm>
            <a:off x="736282" y="1601470"/>
            <a:ext cx="6975525" cy="4826558"/>
          </a:xfrm>
          <a:prstGeom prst="rect">
            <a:avLst/>
          </a:prstGeom>
        </p:spPr>
      </p:pic>
    </p:spTree>
    <p:extLst>
      <p:ext uri="{BB962C8B-B14F-4D97-AF65-F5344CB8AC3E}">
        <p14:creationId xmlns:p14="http://schemas.microsoft.com/office/powerpoint/2010/main" val="113915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6AFF7A-2120-8182-B20D-BFC268FA1E09}"/>
              </a:ext>
            </a:extLst>
          </p:cNvPr>
          <p:cNvSpPr>
            <a:spLocks noGrp="1"/>
          </p:cNvSpPr>
          <p:nvPr>
            <p:ph type="sldNum" sz="quarter" idx="12"/>
          </p:nvPr>
        </p:nvSpPr>
        <p:spPr/>
        <p:txBody>
          <a:bodyPr/>
          <a:lstStyle/>
          <a:p>
            <a:fld id="{6ACB61F5-5B20-4404-A1F0-7AE4ED8B0066}" type="slidenum">
              <a:rPr lang="en-US" smtClean="0"/>
              <a:t>6</a:t>
            </a:fld>
            <a:endParaRPr lang="en-US"/>
          </a:p>
        </p:txBody>
      </p:sp>
      <p:pic>
        <p:nvPicPr>
          <p:cNvPr id="6" name="Picture 5">
            <a:extLst>
              <a:ext uri="{FF2B5EF4-FFF2-40B4-BE49-F238E27FC236}">
                <a16:creationId xmlns:a16="http://schemas.microsoft.com/office/drawing/2014/main" id="{38A196BB-635D-CEC6-E576-D55471BFDB4A}"/>
              </a:ext>
            </a:extLst>
          </p:cNvPr>
          <p:cNvPicPr>
            <a:picLocks noChangeAspect="1"/>
          </p:cNvPicPr>
          <p:nvPr/>
        </p:nvPicPr>
        <p:blipFill>
          <a:blip r:embed="rId2"/>
          <a:stretch>
            <a:fillRect/>
          </a:stretch>
        </p:blipFill>
        <p:spPr>
          <a:xfrm>
            <a:off x="945515" y="787399"/>
            <a:ext cx="7233153" cy="3997961"/>
          </a:xfrm>
          <a:prstGeom prst="rect">
            <a:avLst/>
          </a:prstGeom>
        </p:spPr>
      </p:pic>
      <p:pic>
        <p:nvPicPr>
          <p:cNvPr id="8" name="Picture 7">
            <a:extLst>
              <a:ext uri="{FF2B5EF4-FFF2-40B4-BE49-F238E27FC236}">
                <a16:creationId xmlns:a16="http://schemas.microsoft.com/office/drawing/2014/main" id="{C21DB46A-29EB-4476-9129-7139EABA2D19}"/>
              </a:ext>
            </a:extLst>
          </p:cNvPr>
          <p:cNvPicPr>
            <a:picLocks noChangeAspect="1"/>
          </p:cNvPicPr>
          <p:nvPr/>
        </p:nvPicPr>
        <p:blipFill>
          <a:blip r:embed="rId3"/>
          <a:stretch>
            <a:fillRect/>
          </a:stretch>
        </p:blipFill>
        <p:spPr>
          <a:xfrm>
            <a:off x="1026795" y="4785360"/>
            <a:ext cx="4805045" cy="542943"/>
          </a:xfrm>
          <a:prstGeom prst="rect">
            <a:avLst/>
          </a:prstGeom>
        </p:spPr>
      </p:pic>
    </p:spTree>
    <p:extLst>
      <p:ext uri="{BB962C8B-B14F-4D97-AF65-F5344CB8AC3E}">
        <p14:creationId xmlns:p14="http://schemas.microsoft.com/office/powerpoint/2010/main" val="7569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1737-426D-4767-ACB8-021FC0BE3435}"/>
              </a:ext>
            </a:extLst>
          </p:cNvPr>
          <p:cNvSpPr>
            <a:spLocks noGrp="1"/>
          </p:cNvSpPr>
          <p:nvPr>
            <p:ph type="title"/>
          </p:nvPr>
        </p:nvSpPr>
        <p:spPr/>
        <p:txBody>
          <a:bodyPr/>
          <a:lstStyle/>
          <a:p>
            <a:r>
              <a:rPr lang="en-US" b="1" dirty="0" err="1"/>
              <a:t>Diagonalisasi</a:t>
            </a:r>
            <a:endParaRPr lang="en-US" b="1" dirty="0"/>
          </a:p>
        </p:txBody>
      </p:sp>
      <p:sp>
        <p:nvSpPr>
          <p:cNvPr id="3" name="Content Placeholder 2">
            <a:extLst>
              <a:ext uri="{FF2B5EF4-FFF2-40B4-BE49-F238E27FC236}">
                <a16:creationId xmlns:a16="http://schemas.microsoft.com/office/drawing/2014/main" id="{2E948DB9-75A3-436D-A35C-42FA62C69868}"/>
              </a:ext>
            </a:extLst>
          </p:cNvPr>
          <p:cNvSpPr>
            <a:spLocks noGrp="1"/>
          </p:cNvSpPr>
          <p:nvPr>
            <p:ph idx="1"/>
          </p:nvPr>
        </p:nvSpPr>
        <p:spPr/>
        <p:txBody>
          <a:bodyPr/>
          <a:lstStyle/>
          <a:p>
            <a:r>
              <a:rPr lang="en-US" dirty="0" err="1"/>
              <a:t>Matriks</a:t>
            </a:r>
            <a:r>
              <a:rPr lang="en-US" dirty="0"/>
              <a:t> diagonal </a:t>
            </a:r>
            <a:r>
              <a:rPr lang="en-US" dirty="0" err="1"/>
              <a:t>adalah</a:t>
            </a:r>
            <a:r>
              <a:rPr lang="en-US" dirty="0"/>
              <a:t> </a:t>
            </a:r>
            <a:r>
              <a:rPr lang="en-US" dirty="0" err="1"/>
              <a:t>matriks</a:t>
            </a:r>
            <a:r>
              <a:rPr lang="en-US" dirty="0"/>
              <a:t> yang </a:t>
            </a:r>
            <a:r>
              <a:rPr lang="en-US" dirty="0" err="1"/>
              <a:t>semua</a:t>
            </a:r>
            <a:r>
              <a:rPr lang="en-US" dirty="0"/>
              <a:t> </a:t>
            </a:r>
            <a:r>
              <a:rPr lang="en-US" dirty="0" err="1"/>
              <a:t>elemen</a:t>
            </a:r>
            <a:r>
              <a:rPr lang="en-US" dirty="0"/>
              <a:t> di </a:t>
            </a:r>
            <a:r>
              <a:rPr lang="en-US" dirty="0" err="1"/>
              <a:t>atas</a:t>
            </a:r>
            <a:r>
              <a:rPr lang="en-US" dirty="0"/>
              <a:t> dan di </a:t>
            </a:r>
            <a:r>
              <a:rPr lang="en-US" dirty="0" err="1"/>
              <a:t>bawah</a:t>
            </a:r>
            <a:r>
              <a:rPr lang="en-US" dirty="0"/>
              <a:t> diagonal </a:t>
            </a:r>
            <a:r>
              <a:rPr lang="en-US" dirty="0" err="1"/>
              <a:t>utama</a:t>
            </a:r>
            <a:r>
              <a:rPr lang="en-US" dirty="0"/>
              <a:t> </a:t>
            </a:r>
            <a:r>
              <a:rPr lang="en-US" dirty="0" err="1"/>
              <a:t>adalah</a:t>
            </a:r>
            <a:r>
              <a:rPr lang="en-US" dirty="0"/>
              <a:t> nol.</a:t>
            </a:r>
          </a:p>
          <a:p>
            <a:endParaRPr lang="en-US" dirty="0"/>
          </a:p>
          <a:p>
            <a:endParaRPr lang="en-US" dirty="0"/>
          </a:p>
          <a:p>
            <a:endParaRPr lang="en-US" dirty="0"/>
          </a:p>
          <a:p>
            <a:pPr marL="0" indent="0">
              <a:buNone/>
            </a:pPr>
            <a:r>
              <a:rPr lang="en-US" dirty="0"/>
              <a:t>   </a:t>
            </a:r>
            <a:r>
              <a:rPr lang="en-US" b="1" dirty="0" err="1"/>
              <a:t>Contoh</a:t>
            </a:r>
            <a:r>
              <a:rPr lang="en-US" b="1" dirty="0"/>
              <a:t> 1:</a:t>
            </a:r>
          </a:p>
          <a:p>
            <a:endParaRPr lang="en-US" dirty="0"/>
          </a:p>
          <a:p>
            <a:pPr marL="0" indent="0">
              <a:buNone/>
            </a:pPr>
            <a:r>
              <a:rPr lang="en-US" dirty="0"/>
              <a:t>                                          , </a:t>
            </a:r>
          </a:p>
        </p:txBody>
      </p:sp>
      <p:sp>
        <p:nvSpPr>
          <p:cNvPr id="4" name="Slide Number Placeholder 3">
            <a:extLst>
              <a:ext uri="{FF2B5EF4-FFF2-40B4-BE49-F238E27FC236}">
                <a16:creationId xmlns:a16="http://schemas.microsoft.com/office/drawing/2014/main" id="{0303CDB1-A430-4F61-98C9-56D86A3BF7DB}"/>
              </a:ext>
            </a:extLst>
          </p:cNvPr>
          <p:cNvSpPr>
            <a:spLocks noGrp="1"/>
          </p:cNvSpPr>
          <p:nvPr>
            <p:ph type="sldNum" sz="quarter" idx="12"/>
          </p:nvPr>
        </p:nvSpPr>
        <p:spPr/>
        <p:txBody>
          <a:bodyPr/>
          <a:lstStyle/>
          <a:p>
            <a:fld id="{6ACB61F5-5B20-4404-A1F0-7AE4ED8B0066}" type="slidenum">
              <a:rPr lang="en-US" smtClean="0"/>
              <a:t>7</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A85EEF7-D73F-46E7-841D-BDCC49EF1EDB}"/>
                  </a:ext>
                </a:extLst>
              </p:cNvPr>
              <p:cNvSpPr txBox="1"/>
              <p:nvPr/>
            </p:nvSpPr>
            <p:spPr>
              <a:xfrm>
                <a:off x="4018957" y="2842108"/>
                <a:ext cx="2077043" cy="11737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e/>
                              <m:e/>
                            </m:mr>
                            <m:mr>
                              <m:e/>
                              <m:e/>
                              <m:e/>
                            </m:mr>
                            <m:mr>
                              <m:e/>
                              <m:e/>
                              <m:e/>
                            </m:mr>
                          </m:m>
                        </m:e>
                      </m:d>
                    </m:oMath>
                  </m:oMathPara>
                </a14:m>
                <a:endParaRPr lang="en-US" sz="2800" dirty="0"/>
              </a:p>
            </p:txBody>
          </p:sp>
        </mc:Choice>
        <mc:Fallback xmlns="">
          <p:sp>
            <p:nvSpPr>
              <p:cNvPr id="8" name="TextBox 7">
                <a:extLst>
                  <a:ext uri="{FF2B5EF4-FFF2-40B4-BE49-F238E27FC236}">
                    <a16:creationId xmlns:a16="http://schemas.microsoft.com/office/drawing/2014/main" id="{3A85EEF7-D73F-46E7-841D-BDCC49EF1EDB}"/>
                  </a:ext>
                </a:extLst>
              </p:cNvPr>
              <p:cNvSpPr txBox="1">
                <a:spLocks noRot="1" noChangeAspect="1" noMove="1" noResize="1" noEditPoints="1" noAdjustHandles="1" noChangeArrowheads="1" noChangeShapeType="1" noTextEdit="1"/>
              </p:cNvSpPr>
              <p:nvPr/>
            </p:nvSpPr>
            <p:spPr>
              <a:xfrm>
                <a:off x="4018957" y="2842108"/>
                <a:ext cx="2077043" cy="1173783"/>
              </a:xfrm>
              <a:prstGeom prst="rect">
                <a:avLst/>
              </a:prstGeom>
              <a:blipFill>
                <a:blip r:embed="rId2"/>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F6A2BAA6-4250-40AF-B53D-6A7F9AF5CB3C}"/>
              </a:ext>
            </a:extLst>
          </p:cNvPr>
          <p:cNvCxnSpPr>
            <a:cxnSpLocks/>
          </p:cNvCxnSpPr>
          <p:nvPr/>
        </p:nvCxnSpPr>
        <p:spPr>
          <a:xfrm flipH="1">
            <a:off x="4267200" y="2902857"/>
            <a:ext cx="210458" cy="2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B9187C-6F82-47CA-9B9D-77125758053E}"/>
              </a:ext>
            </a:extLst>
          </p:cNvPr>
          <p:cNvCxnSpPr>
            <a:cxnSpLocks/>
          </p:cNvCxnSpPr>
          <p:nvPr/>
        </p:nvCxnSpPr>
        <p:spPr>
          <a:xfrm flipH="1">
            <a:off x="5638800" y="3740119"/>
            <a:ext cx="210458" cy="2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F87402-EF70-477B-935F-BAB43F14F716}"/>
              </a:ext>
            </a:extLst>
          </p:cNvPr>
          <p:cNvCxnSpPr/>
          <p:nvPr/>
        </p:nvCxnSpPr>
        <p:spPr>
          <a:xfrm>
            <a:off x="4477658" y="2902857"/>
            <a:ext cx="1371600" cy="837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BDC5B0-17F0-4213-A5FF-880455C79894}"/>
              </a:ext>
            </a:extLst>
          </p:cNvPr>
          <p:cNvCxnSpPr>
            <a:cxnSpLocks/>
          </p:cNvCxnSpPr>
          <p:nvPr/>
        </p:nvCxnSpPr>
        <p:spPr>
          <a:xfrm>
            <a:off x="4267200" y="3135215"/>
            <a:ext cx="1371600" cy="858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785EA952-16F0-4523-B5B0-A456FEF53F9A}"/>
              </a:ext>
            </a:extLst>
          </p:cNvPr>
          <p:cNvSpPr/>
          <p:nvPr/>
        </p:nvSpPr>
        <p:spPr>
          <a:xfrm>
            <a:off x="5174343" y="2953657"/>
            <a:ext cx="253999" cy="2902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ADBB9EA-020F-43FF-A859-DFF030D452D8}"/>
              </a:ext>
            </a:extLst>
          </p:cNvPr>
          <p:cNvSpPr/>
          <p:nvPr/>
        </p:nvSpPr>
        <p:spPr>
          <a:xfrm>
            <a:off x="4477658" y="3594976"/>
            <a:ext cx="253999" cy="2902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218ED56-91BB-4784-81A1-6EEC0FE9DBD4}"/>
                  </a:ext>
                </a:extLst>
              </p:cNvPr>
              <p:cNvSpPr txBox="1"/>
              <p:nvPr/>
            </p:nvSpPr>
            <p:spPr>
              <a:xfrm>
                <a:off x="4833795" y="4724478"/>
                <a:ext cx="2524409" cy="1587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4"/>
                                    <m:mcJc m:val="center"/>
                                  </m:mcPr>
                                </m:mc>
                              </m:mcs>
                              <m:ctrlPr>
                                <a:rPr lang="en-US" sz="2800" i="1" smtClean="0">
                                  <a:latin typeface="Cambria Math" panose="02040503050406030204" pitchFamily="18" charset="0"/>
                                </a:rPr>
                              </m:ctrlPr>
                            </m:mPr>
                            <m:mr>
                              <m:e>
                                <m:r>
                                  <m:rPr>
                                    <m:brk m:alnAt="7"/>
                                  </m:rP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3</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2</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1</m:t>
                                </m:r>
                              </m:e>
                            </m:mr>
                          </m:m>
                        </m:e>
                      </m:d>
                    </m:oMath>
                  </m:oMathPara>
                </a14:m>
                <a:endParaRPr lang="en-US" sz="2800" dirty="0"/>
              </a:p>
            </p:txBody>
          </p:sp>
        </mc:Choice>
        <mc:Fallback xmlns="">
          <p:sp>
            <p:nvSpPr>
              <p:cNvPr id="25" name="TextBox 24">
                <a:extLst>
                  <a:ext uri="{FF2B5EF4-FFF2-40B4-BE49-F238E27FC236}">
                    <a16:creationId xmlns:a16="http://schemas.microsoft.com/office/drawing/2014/main" id="{7218ED56-91BB-4784-81A1-6EEC0FE9DBD4}"/>
                  </a:ext>
                </a:extLst>
              </p:cNvPr>
              <p:cNvSpPr txBox="1">
                <a:spLocks noRot="1" noChangeAspect="1" noMove="1" noResize="1" noEditPoints="1" noAdjustHandles="1" noChangeArrowheads="1" noChangeShapeType="1" noTextEdit="1"/>
              </p:cNvSpPr>
              <p:nvPr/>
            </p:nvSpPr>
            <p:spPr>
              <a:xfrm>
                <a:off x="4833795" y="4724478"/>
                <a:ext cx="2524409" cy="158742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1E275A3-A27A-4CCD-8814-DC9C08D56D74}"/>
                  </a:ext>
                </a:extLst>
              </p:cNvPr>
              <p:cNvSpPr txBox="1"/>
              <p:nvPr/>
            </p:nvSpPr>
            <p:spPr>
              <a:xfrm>
                <a:off x="2336252" y="4969095"/>
                <a:ext cx="1682705" cy="1139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3"/>
                                    <m:mcJc m:val="center"/>
                                  </m:mcPr>
                                </m:mc>
                              </m:mcs>
                              <m:ctrlPr>
                                <a:rPr lang="en-US" sz="2800" b="0" i="1" smtClean="0">
                                  <a:latin typeface="Cambria Math" panose="02040503050406030204" pitchFamily="18" charset="0"/>
                                </a:rPr>
                              </m:ctrlPr>
                            </m:mPr>
                            <m:mr>
                              <m:e>
                                <m:r>
                                  <m:rPr>
                                    <m:brk m:alnAt="7"/>
                                  </m:rPr>
                                  <a:rPr lang="en-US" sz="2800" b="0" i="1" smtClean="0">
                                    <a:solidFill>
                                      <a:srgbClr val="FF0000"/>
                                    </a:solidFill>
                                    <a:latin typeface="Cambria Math" panose="02040503050406030204" pitchFamily="18" charset="0"/>
                                  </a:rPr>
                                  <m:t>2</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4</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solidFill>
                                      <a:srgbClr val="FF0000"/>
                                    </a:solidFill>
                                    <a:latin typeface="Cambria Math" panose="02040503050406030204" pitchFamily="18" charset="0"/>
                                  </a:rPr>
                                  <m:t>1</m:t>
                                </m:r>
                              </m:e>
                            </m:mr>
                          </m:m>
                        </m:e>
                      </m:d>
                    </m:oMath>
                  </m:oMathPara>
                </a14:m>
                <a:endParaRPr lang="en-US" sz="2800" dirty="0"/>
              </a:p>
            </p:txBody>
          </p:sp>
        </mc:Choice>
        <mc:Fallback xmlns="">
          <p:sp>
            <p:nvSpPr>
              <p:cNvPr id="26" name="TextBox 25">
                <a:extLst>
                  <a:ext uri="{FF2B5EF4-FFF2-40B4-BE49-F238E27FC236}">
                    <a16:creationId xmlns:a16="http://schemas.microsoft.com/office/drawing/2014/main" id="{81E275A3-A27A-4CCD-8814-DC9C08D56D74}"/>
                  </a:ext>
                </a:extLst>
              </p:cNvPr>
              <p:cNvSpPr txBox="1">
                <a:spLocks noRot="1" noChangeAspect="1" noMove="1" noResize="1" noEditPoints="1" noAdjustHandles="1" noChangeArrowheads="1" noChangeShapeType="1" noTextEdit="1"/>
              </p:cNvSpPr>
              <p:nvPr/>
            </p:nvSpPr>
            <p:spPr>
              <a:xfrm>
                <a:off x="2336252" y="4969095"/>
                <a:ext cx="1682705" cy="113941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978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6306D-A8AC-47A0-84AD-F3FC8A543E63}"/>
              </a:ext>
            </a:extLst>
          </p:cNvPr>
          <p:cNvSpPr>
            <a:spLocks noGrp="1"/>
          </p:cNvSpPr>
          <p:nvPr>
            <p:ph idx="1"/>
          </p:nvPr>
        </p:nvSpPr>
        <p:spPr>
          <a:xfrm>
            <a:off x="838200" y="863029"/>
            <a:ext cx="10515600" cy="5313934"/>
          </a:xfrm>
        </p:spPr>
        <p:txBody>
          <a:bodyPr/>
          <a:lstStyle/>
          <a:p>
            <a:r>
              <a:rPr lang="en-US" b="1" dirty="0" err="1"/>
              <a:t>Definisi</a:t>
            </a:r>
            <a:r>
              <a:rPr lang="en-US" dirty="0"/>
              <a:t>. </a:t>
            </a:r>
            <a:r>
              <a:rPr lang="en-US" dirty="0" err="1"/>
              <a:t>Sebuah</a:t>
            </a:r>
            <a:r>
              <a:rPr lang="en-US" dirty="0"/>
              <a:t> </a:t>
            </a:r>
            <a:r>
              <a:rPr lang="en-US" dirty="0" err="1"/>
              <a:t>matriks</a:t>
            </a:r>
            <a:r>
              <a:rPr lang="en-US" dirty="0"/>
              <a:t> </a:t>
            </a:r>
            <a:r>
              <a:rPr lang="en-US" dirty="0" err="1"/>
              <a:t>persegi</a:t>
            </a:r>
            <a:r>
              <a:rPr lang="en-US" dirty="0"/>
              <a:t> A </a:t>
            </a:r>
            <a:r>
              <a:rPr lang="en-US" dirty="0" err="1"/>
              <a:t>dikatakan</a:t>
            </a:r>
            <a:r>
              <a:rPr lang="en-US" dirty="0"/>
              <a:t> </a:t>
            </a:r>
            <a:r>
              <a:rPr lang="en-US" dirty="0" err="1"/>
              <a:t>dapat</a:t>
            </a:r>
            <a:r>
              <a:rPr lang="en-US" dirty="0"/>
              <a:t> </a:t>
            </a:r>
            <a:r>
              <a:rPr lang="en-US" b="1" dirty="0" err="1"/>
              <a:t>didiagonalisasi</a:t>
            </a:r>
            <a:r>
              <a:rPr lang="en-US" dirty="0"/>
              <a:t> </a:t>
            </a:r>
            <a:r>
              <a:rPr lang="en-US" dirty="0" err="1"/>
              <a:t>jika</a:t>
            </a:r>
            <a:r>
              <a:rPr lang="en-US" dirty="0"/>
              <a:t> </a:t>
            </a:r>
            <a:r>
              <a:rPr lang="en-US" dirty="0" err="1"/>
              <a:t>ia</a:t>
            </a:r>
            <a:r>
              <a:rPr lang="en-US" dirty="0"/>
              <a:t> </a:t>
            </a:r>
            <a:r>
              <a:rPr lang="en-US" dirty="0" err="1"/>
              <a:t>mirip</a:t>
            </a:r>
            <a:r>
              <a:rPr lang="en-US" dirty="0"/>
              <a:t> </a:t>
            </a:r>
            <a:r>
              <a:rPr lang="en-US" dirty="0" err="1"/>
              <a:t>dengan</a:t>
            </a:r>
            <a:r>
              <a:rPr lang="en-US" dirty="0"/>
              <a:t> </a:t>
            </a:r>
            <a:r>
              <a:rPr lang="en-US" dirty="0" err="1"/>
              <a:t>matriks</a:t>
            </a:r>
            <a:r>
              <a:rPr lang="en-US" dirty="0"/>
              <a:t> diagonal, </a:t>
            </a:r>
            <a:r>
              <a:rPr lang="en-US" dirty="0" err="1"/>
              <a:t>yaitu</a:t>
            </a:r>
            <a:r>
              <a:rPr lang="en-US" dirty="0"/>
              <a:t> </a:t>
            </a:r>
            <a:r>
              <a:rPr lang="en-US" dirty="0" err="1"/>
              <a:t>terdapat</a:t>
            </a:r>
            <a:r>
              <a:rPr lang="en-US" dirty="0"/>
              <a:t> </a:t>
            </a:r>
            <a:r>
              <a:rPr lang="en-US" dirty="0" err="1"/>
              <a:t>matriks</a:t>
            </a:r>
            <a:r>
              <a:rPr lang="en-US" dirty="0"/>
              <a:t> P </a:t>
            </a:r>
            <a:r>
              <a:rPr lang="en-US" dirty="0" err="1"/>
              <a:t>sedemikian</a:t>
            </a:r>
            <a:r>
              <a:rPr lang="en-US" dirty="0"/>
              <a:t> </a:t>
            </a:r>
            <a:r>
              <a:rPr lang="en-US" dirty="0" err="1"/>
              <a:t>sehingga</a:t>
            </a:r>
            <a:r>
              <a:rPr lang="en-US" dirty="0"/>
              <a:t> P</a:t>
            </a:r>
            <a:r>
              <a:rPr lang="en-US" baseline="30000" dirty="0"/>
              <a:t>–1</a:t>
            </a:r>
            <a:r>
              <a:rPr lang="en-US" dirty="0">
                <a:sym typeface="Symbol" panose="05050102010706020507" pitchFamily="18" charset="2"/>
              </a:rPr>
              <a:t>AP </a:t>
            </a:r>
            <a:r>
              <a:rPr lang="en-US" dirty="0" err="1">
                <a:sym typeface="Symbol" panose="05050102010706020507" pitchFamily="18" charset="2"/>
              </a:rPr>
              <a:t>adalah</a:t>
            </a:r>
            <a:r>
              <a:rPr lang="en-US" dirty="0">
                <a:sym typeface="Symbol" panose="05050102010706020507" pitchFamily="18" charset="2"/>
              </a:rPr>
              <a:t> </a:t>
            </a:r>
            <a:r>
              <a:rPr lang="en-US" dirty="0" err="1">
                <a:sym typeface="Symbol" panose="05050102010706020507" pitchFamily="18" charset="2"/>
              </a:rPr>
              <a:t>matriks</a:t>
            </a:r>
            <a:r>
              <a:rPr lang="en-US" dirty="0">
                <a:sym typeface="Symbol" panose="05050102010706020507" pitchFamily="18" charset="2"/>
              </a:rPr>
              <a:t> diagonal. </a:t>
            </a:r>
            <a:r>
              <a:rPr lang="en-US" dirty="0" err="1">
                <a:sym typeface="Symbol" panose="05050102010706020507" pitchFamily="18" charset="2"/>
              </a:rPr>
              <a:t>Dalam</a:t>
            </a:r>
            <a:r>
              <a:rPr lang="en-US" dirty="0">
                <a:sym typeface="Symbol" panose="05050102010706020507" pitchFamily="18" charset="2"/>
              </a:rPr>
              <a:t> </a:t>
            </a:r>
            <a:r>
              <a:rPr lang="en-US" dirty="0" err="1">
                <a:sym typeface="Symbol" panose="05050102010706020507" pitchFamily="18" charset="2"/>
              </a:rPr>
              <a:t>hal</a:t>
            </a:r>
            <a:r>
              <a:rPr lang="en-US" dirty="0">
                <a:sym typeface="Symbol" panose="05050102010706020507" pitchFamily="18" charset="2"/>
              </a:rPr>
              <a:t> </a:t>
            </a:r>
            <a:r>
              <a:rPr lang="en-US" dirty="0" err="1">
                <a:sym typeface="Symbol" panose="05050102010706020507" pitchFamily="18" charset="2"/>
              </a:rPr>
              <a:t>ini</a:t>
            </a:r>
            <a:r>
              <a:rPr lang="en-US" dirty="0">
                <a:sym typeface="Symbol" panose="05050102010706020507" pitchFamily="18" charset="2"/>
              </a:rPr>
              <a:t> </a:t>
            </a:r>
            <a:r>
              <a:rPr lang="en-US" dirty="0" err="1">
                <a:sym typeface="Symbol" panose="05050102010706020507" pitchFamily="18" charset="2"/>
              </a:rPr>
              <a:t>dikatakan</a:t>
            </a:r>
            <a:r>
              <a:rPr lang="en-US" dirty="0">
                <a:sym typeface="Symbol" panose="05050102010706020507" pitchFamily="18" charset="2"/>
              </a:rPr>
              <a:t> P </a:t>
            </a:r>
            <a:r>
              <a:rPr lang="en-US" dirty="0" err="1">
                <a:sym typeface="Symbol" panose="05050102010706020507" pitchFamily="18" charset="2"/>
              </a:rPr>
              <a:t>mendiagonalisasi</a:t>
            </a:r>
            <a:r>
              <a:rPr lang="en-US" dirty="0">
                <a:sym typeface="Symbol" panose="05050102010706020507" pitchFamily="18" charset="2"/>
              </a:rPr>
              <a:t> </a:t>
            </a:r>
            <a:r>
              <a:rPr lang="en-US" dirty="0" err="1">
                <a:sym typeface="Symbol" panose="05050102010706020507" pitchFamily="18" charset="2"/>
              </a:rPr>
              <a:t>matriks</a:t>
            </a:r>
            <a:r>
              <a:rPr lang="en-US" dirty="0">
                <a:sym typeface="Symbol" panose="05050102010706020507" pitchFamily="18" charset="2"/>
              </a:rPr>
              <a:t> A.</a:t>
            </a:r>
            <a:endParaRPr lang="en-US" dirty="0"/>
          </a:p>
          <a:p>
            <a:endParaRPr lang="en-US" dirty="0"/>
          </a:p>
          <a:p>
            <a:r>
              <a:rPr lang="en-US" dirty="0"/>
              <a:t>P </a:t>
            </a:r>
            <a:r>
              <a:rPr lang="en-US" dirty="0" err="1"/>
              <a:t>adalah</a:t>
            </a:r>
            <a:r>
              <a:rPr lang="en-US" dirty="0"/>
              <a:t> </a:t>
            </a:r>
            <a:r>
              <a:rPr lang="en-US" dirty="0" err="1"/>
              <a:t>matriks</a:t>
            </a:r>
            <a:r>
              <a:rPr lang="en-US" dirty="0"/>
              <a:t> yang </a:t>
            </a:r>
            <a:r>
              <a:rPr lang="en-US" dirty="0" err="1"/>
              <a:t>kolom-kolomnya</a:t>
            </a:r>
            <a:r>
              <a:rPr lang="en-US" dirty="0"/>
              <a:t> </a:t>
            </a:r>
            <a:r>
              <a:rPr lang="en-US" dirty="0" err="1"/>
              <a:t>adalah</a:t>
            </a:r>
            <a:r>
              <a:rPr lang="en-US" dirty="0"/>
              <a:t> basis </a:t>
            </a:r>
            <a:r>
              <a:rPr lang="en-US" dirty="0" err="1"/>
              <a:t>ruang</a:t>
            </a:r>
            <a:r>
              <a:rPr lang="en-US" dirty="0"/>
              <a:t> eigen </a:t>
            </a:r>
            <a:r>
              <a:rPr lang="en-US" dirty="0" err="1"/>
              <a:t>dari</a:t>
            </a:r>
            <a:r>
              <a:rPr lang="en-US" dirty="0"/>
              <a:t> </a:t>
            </a:r>
            <a:r>
              <a:rPr lang="en-US" dirty="0" err="1"/>
              <a:t>matriks</a:t>
            </a:r>
            <a:r>
              <a:rPr lang="en-US" dirty="0"/>
              <a:t> A, </a:t>
            </a:r>
            <a:r>
              <a:rPr lang="en-US" dirty="0" err="1"/>
              <a:t>yaitu</a:t>
            </a:r>
            <a:r>
              <a:rPr lang="en-US" dirty="0"/>
              <a:t>:</a:t>
            </a:r>
          </a:p>
          <a:p>
            <a:pPr marL="0" indent="0">
              <a:spcBef>
                <a:spcPts val="1800"/>
              </a:spcBef>
              <a:spcAft>
                <a:spcPts val="1200"/>
              </a:spcAft>
              <a:buNone/>
            </a:pPr>
            <a:r>
              <a:rPr lang="en-US" dirty="0"/>
              <a:t>		P = (p</a:t>
            </a:r>
            <a:r>
              <a:rPr lang="en-US" baseline="-25000" dirty="0"/>
              <a:t>1</a:t>
            </a:r>
            <a:r>
              <a:rPr lang="en-US" dirty="0"/>
              <a:t> | p</a:t>
            </a:r>
            <a:r>
              <a:rPr lang="en-US" baseline="-25000" dirty="0"/>
              <a:t>2</a:t>
            </a:r>
            <a:r>
              <a:rPr lang="en-US" dirty="0"/>
              <a:t> | … | </a:t>
            </a:r>
            <a:r>
              <a:rPr lang="en-US" dirty="0" err="1"/>
              <a:t>p</a:t>
            </a:r>
            <a:r>
              <a:rPr lang="en-US" baseline="-25000" dirty="0" err="1"/>
              <a:t>n</a:t>
            </a:r>
            <a:r>
              <a:rPr lang="en-US" dirty="0"/>
              <a:t>)</a:t>
            </a:r>
          </a:p>
          <a:p>
            <a:pPr marL="0" indent="0">
              <a:buNone/>
            </a:pPr>
            <a:r>
              <a:rPr lang="en-US" dirty="0"/>
              <a:t>   </a:t>
            </a:r>
            <a:r>
              <a:rPr lang="en-US" dirty="0" err="1"/>
              <a:t>Misalkan</a:t>
            </a:r>
            <a:r>
              <a:rPr lang="en-US" dirty="0"/>
              <a:t> D </a:t>
            </a:r>
            <a:r>
              <a:rPr lang="en-US" dirty="0" err="1"/>
              <a:t>adalah</a:t>
            </a:r>
            <a:r>
              <a:rPr lang="en-US" dirty="0"/>
              <a:t> </a:t>
            </a:r>
            <a:r>
              <a:rPr lang="en-US" dirty="0" err="1"/>
              <a:t>matriks</a:t>
            </a:r>
            <a:r>
              <a:rPr lang="en-US" dirty="0"/>
              <a:t> diagonal, </a:t>
            </a:r>
            <a:r>
              <a:rPr lang="en-US" dirty="0" err="1"/>
              <a:t>maka</a:t>
            </a:r>
            <a:endParaRPr lang="en-US" dirty="0"/>
          </a:p>
          <a:p>
            <a:pPr marL="0" indent="0">
              <a:spcBef>
                <a:spcPts val="2400"/>
              </a:spcBef>
              <a:buNone/>
            </a:pPr>
            <a:r>
              <a:rPr lang="en-US" dirty="0"/>
              <a:t>		A = PDP</a:t>
            </a:r>
            <a:r>
              <a:rPr lang="en-US" baseline="30000" dirty="0"/>
              <a:t>–1</a:t>
            </a:r>
            <a:r>
              <a:rPr lang="en-US" dirty="0"/>
              <a:t>    </a:t>
            </a:r>
            <a:r>
              <a:rPr lang="en-US" dirty="0">
                <a:sym typeface="Symbol" panose="05050102010706020507" pitchFamily="18" charset="2"/>
              </a:rPr>
              <a:t>    D = P</a:t>
            </a:r>
            <a:r>
              <a:rPr lang="en-US" baseline="30000" dirty="0"/>
              <a:t>–1</a:t>
            </a:r>
            <a:r>
              <a:rPr lang="en-US" dirty="0">
                <a:sym typeface="Symbol" panose="05050102010706020507" pitchFamily="18" charset="2"/>
              </a:rPr>
              <a:t>AP</a:t>
            </a:r>
            <a:endParaRPr lang="en-US" dirty="0"/>
          </a:p>
        </p:txBody>
      </p:sp>
      <p:sp>
        <p:nvSpPr>
          <p:cNvPr id="4" name="Slide Number Placeholder 3">
            <a:extLst>
              <a:ext uri="{FF2B5EF4-FFF2-40B4-BE49-F238E27FC236}">
                <a16:creationId xmlns:a16="http://schemas.microsoft.com/office/drawing/2014/main" id="{CCFAA2D3-53AC-4F02-A3E1-E3D28CF17355}"/>
              </a:ext>
            </a:extLst>
          </p:cNvPr>
          <p:cNvSpPr>
            <a:spLocks noGrp="1"/>
          </p:cNvSpPr>
          <p:nvPr>
            <p:ph type="sldNum" sz="quarter" idx="12"/>
          </p:nvPr>
        </p:nvSpPr>
        <p:spPr/>
        <p:txBody>
          <a:bodyPr/>
          <a:lstStyle/>
          <a:p>
            <a:fld id="{6ACB61F5-5B20-4404-A1F0-7AE4ED8B0066}" type="slidenum">
              <a:rPr lang="en-US" smtClean="0"/>
              <a:t>8</a:t>
            </a:fld>
            <a:endParaRPr lang="en-US"/>
          </a:p>
        </p:txBody>
      </p:sp>
      <p:sp>
        <p:nvSpPr>
          <p:cNvPr id="6" name="Rectangle 5">
            <a:extLst>
              <a:ext uri="{FF2B5EF4-FFF2-40B4-BE49-F238E27FC236}">
                <a16:creationId xmlns:a16="http://schemas.microsoft.com/office/drawing/2014/main" id="{57B07012-2CA3-4509-9989-C4E3F2D16734}"/>
              </a:ext>
            </a:extLst>
          </p:cNvPr>
          <p:cNvSpPr/>
          <p:nvPr/>
        </p:nvSpPr>
        <p:spPr>
          <a:xfrm>
            <a:off x="4972464" y="5262309"/>
            <a:ext cx="1839074" cy="61645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92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873E0B-E5B2-40A1-BC54-B12415D07DDE}"/>
                  </a:ext>
                </a:extLst>
              </p:cNvPr>
              <p:cNvSpPr>
                <a:spLocks noGrp="1"/>
              </p:cNvSpPr>
              <p:nvPr>
                <p:ph idx="1"/>
              </p:nvPr>
            </p:nvSpPr>
            <p:spPr>
              <a:xfrm>
                <a:off x="838200" y="833120"/>
                <a:ext cx="10515600" cy="5343843"/>
              </a:xfrm>
            </p:spPr>
            <p:txBody>
              <a:bodyPr>
                <a:normAutofit/>
              </a:bodyPr>
              <a:lstStyle/>
              <a:p>
                <a:r>
                  <a:rPr lang="en-US" dirty="0"/>
                  <a:t>Matriks A </a:t>
                </a:r>
                <a:r>
                  <a:rPr lang="en-US" dirty="0" err="1"/>
                  <a:t>memiliki</a:t>
                </a:r>
                <a:r>
                  <a:rPr lang="en-US" dirty="0"/>
                  <a:t> </a:t>
                </a:r>
                <a:r>
                  <a:rPr lang="en-US" dirty="0" err="1"/>
                  <a:t>kemiripan</a:t>
                </a:r>
                <a:r>
                  <a:rPr lang="en-US" dirty="0"/>
                  <a:t> </a:t>
                </a:r>
                <a:r>
                  <a:rPr lang="en-US" dirty="0" err="1"/>
                  <a:t>dengan</a:t>
                </a:r>
                <a:r>
                  <a:rPr lang="en-US" dirty="0"/>
                  <a:t> D, salah </a:t>
                </a:r>
                <a:r>
                  <a:rPr lang="en-US" dirty="0" err="1"/>
                  <a:t>satunya</a:t>
                </a:r>
                <a:r>
                  <a:rPr lang="en-US" dirty="0"/>
                  <a:t> </a:t>
                </a:r>
                <a:r>
                  <a:rPr lang="en-US" dirty="0" err="1"/>
                  <a:t>memiliki</a:t>
                </a:r>
                <a:r>
                  <a:rPr lang="en-US" dirty="0"/>
                  <a:t> </a:t>
                </a:r>
                <a:r>
                  <a:rPr lang="en-US" dirty="0" err="1"/>
                  <a:t>determinan</a:t>
                </a:r>
                <a:r>
                  <a:rPr lang="en-US" dirty="0"/>
                  <a:t> yang </a:t>
                </a:r>
                <a:r>
                  <a:rPr lang="en-US" dirty="0" err="1"/>
                  <a:t>sama</a:t>
                </a:r>
                <a:r>
                  <a:rPr lang="en-US" dirty="0"/>
                  <a:t>, </a:t>
                </a:r>
                <a:r>
                  <a:rPr lang="en-US" dirty="0" err="1"/>
                  <a:t>yaitu</a:t>
                </a:r>
                <a:endParaRPr lang="en-US" dirty="0"/>
              </a:p>
              <a:p>
                <a:pPr marL="0" indent="0">
                  <a:spcBef>
                    <a:spcPts val="1800"/>
                  </a:spcBef>
                  <a:buNone/>
                </a:pPr>
                <a:r>
                  <a:rPr lang="en-US" dirty="0"/>
                  <a:t>		</a:t>
                </a:r>
                <a:r>
                  <a:rPr lang="en-US" dirty="0">
                    <a:sym typeface="Symbol" panose="05050102010706020507" pitchFamily="18" charset="2"/>
                  </a:rPr>
                  <a:t> D = P</a:t>
                </a:r>
                <a:r>
                  <a:rPr lang="en-US" baseline="30000" dirty="0"/>
                  <a:t>–1</a:t>
                </a:r>
                <a:r>
                  <a:rPr lang="en-US" dirty="0">
                    <a:sym typeface="Symbol" panose="05050102010706020507" pitchFamily="18" charset="2"/>
                  </a:rPr>
                  <a:t>AP</a:t>
                </a:r>
                <a:endParaRPr lang="en-US" dirty="0"/>
              </a:p>
              <a:p>
                <a:pPr marL="0" indent="0">
                  <a:buNone/>
                </a:pPr>
                <a:r>
                  <a:rPr lang="en-US" dirty="0"/>
                  <a:t>		det(D) =  det(P</a:t>
                </a:r>
                <a:r>
                  <a:rPr lang="en-US" baseline="30000" dirty="0"/>
                  <a:t>–1</a:t>
                </a:r>
                <a:r>
                  <a:rPr lang="en-US" dirty="0">
                    <a:sym typeface="Symbol" panose="05050102010706020507" pitchFamily="18" charset="2"/>
                  </a:rPr>
                  <a:t>AP) </a:t>
                </a:r>
              </a:p>
              <a:p>
                <a:pPr marL="0" indent="0">
                  <a:buNone/>
                </a:pPr>
                <a:r>
                  <a:rPr lang="en-US" dirty="0">
                    <a:sym typeface="Symbol" panose="05050102010706020507" pitchFamily="18" charset="2"/>
                  </a:rPr>
                  <a:t>		            =  det(P</a:t>
                </a:r>
                <a:r>
                  <a:rPr lang="en-US" baseline="30000" dirty="0"/>
                  <a:t>–1</a:t>
                </a:r>
                <a:r>
                  <a:rPr lang="en-US" dirty="0">
                    <a:sym typeface="Symbol" panose="05050102010706020507" pitchFamily="18" charset="2"/>
                  </a:rPr>
                  <a:t>)det(A)det(P)</a:t>
                </a:r>
              </a:p>
              <a:p>
                <a:pPr marL="0" indent="0">
                  <a:buNone/>
                </a:pPr>
                <a:r>
                  <a:rPr lang="en-US" dirty="0">
                    <a:sym typeface="Symbol" panose="05050102010706020507" pitchFamily="18" charset="2"/>
                  </a:rPr>
                  <a:t>			 =  </a:t>
                </a:r>
                <a14:m>
                  <m:oMath xmlns:m="http://schemas.openxmlformats.org/officeDocument/2006/math">
                    <m:f>
                      <m:fPr>
                        <m:ctrlPr>
                          <a:rPr lang="en-US" i="1" smtClean="0">
                            <a:latin typeface="Cambria Math" panose="02040503050406030204" pitchFamily="18" charset="0"/>
                            <a:sym typeface="Symbol" panose="05050102010706020507" pitchFamily="18" charset="2"/>
                          </a:rPr>
                        </m:ctrlPr>
                      </m:fPr>
                      <m:num>
                        <m:r>
                          <a:rPr lang="en-US" b="0" i="0" smtClean="0">
                            <a:latin typeface="Cambria Math" panose="02040503050406030204" pitchFamily="18" charset="0"/>
                            <a:sym typeface="Symbol" panose="05050102010706020507" pitchFamily="18" charset="2"/>
                          </a:rPr>
                          <m:t>1</m:t>
                        </m:r>
                      </m:num>
                      <m:den>
                        <m:r>
                          <m:rPr>
                            <m:sty m:val="p"/>
                          </m:rPr>
                          <a:rPr lang="en-US" b="0" i="0" smtClean="0">
                            <a:latin typeface="Cambria Math" panose="02040503050406030204" pitchFamily="18" charset="0"/>
                            <a:sym typeface="Symbol" panose="05050102010706020507" pitchFamily="18" charset="2"/>
                          </a:rPr>
                          <m:t>det</m:t>
                        </m:r>
                        <m:r>
                          <a:rPr lang="en-US" b="0" i="0" smtClean="0">
                            <a:latin typeface="Cambria Math" panose="02040503050406030204" pitchFamily="18" charset="0"/>
                            <a:sym typeface="Symbol" panose="05050102010706020507" pitchFamily="18" charset="2"/>
                          </a:rPr>
                          <m:t>⁡(</m:t>
                        </m:r>
                        <m:r>
                          <m:rPr>
                            <m:sty m:val="p"/>
                          </m:rPr>
                          <a:rPr lang="en-US" b="0" i="0" smtClean="0">
                            <a:latin typeface="Cambria Math" panose="02040503050406030204" pitchFamily="18" charset="0"/>
                            <a:sym typeface="Symbol" panose="05050102010706020507" pitchFamily="18" charset="2"/>
                          </a:rPr>
                          <m:t>P</m:t>
                        </m:r>
                        <m:r>
                          <a:rPr lang="en-US" b="0" i="0" smtClean="0">
                            <a:latin typeface="Cambria Math" panose="02040503050406030204" pitchFamily="18" charset="0"/>
                            <a:sym typeface="Symbol" panose="05050102010706020507" pitchFamily="18" charset="2"/>
                          </a:rPr>
                          <m:t>)</m:t>
                        </m:r>
                      </m:den>
                    </m:f>
                  </m:oMath>
                </a14:m>
                <a:r>
                  <a:rPr lang="en-US" dirty="0">
                    <a:sym typeface="Symbol" panose="05050102010706020507" pitchFamily="18" charset="2"/>
                  </a:rPr>
                  <a:t> det(A)det(P)</a:t>
                </a:r>
              </a:p>
              <a:p>
                <a:pPr marL="0" indent="0">
                  <a:buNone/>
                </a:pPr>
                <a:r>
                  <a:rPr lang="en-US" dirty="0">
                    <a:sym typeface="Symbol" panose="05050102010706020507" pitchFamily="18" charset="2"/>
                  </a:rPr>
                  <a:t>			 = det(A) </a:t>
                </a:r>
              </a:p>
              <a:p>
                <a:pPr marL="0" indent="0">
                  <a:buNone/>
                </a:pPr>
                <a:endParaRPr lang="en-US" dirty="0">
                  <a:sym typeface="Symbol" panose="05050102010706020507" pitchFamily="18" charset="2"/>
                </a:endParaRPr>
              </a:p>
              <a:p>
                <a:r>
                  <a:rPr lang="en-US" dirty="0" err="1"/>
                  <a:t>Beberapa</a:t>
                </a:r>
                <a:r>
                  <a:rPr lang="en-US" dirty="0"/>
                  <a:t> </a:t>
                </a:r>
                <a:r>
                  <a:rPr lang="en-US" dirty="0" err="1"/>
                  <a:t>sifat</a:t>
                </a:r>
                <a:r>
                  <a:rPr lang="en-US" dirty="0"/>
                  <a:t> </a:t>
                </a:r>
                <a:r>
                  <a:rPr lang="en-US" dirty="0" err="1"/>
                  <a:t>kemiripan</a:t>
                </a:r>
                <a:r>
                  <a:rPr lang="en-US" dirty="0"/>
                  <a:t> </a:t>
                </a:r>
                <a:r>
                  <a:rPr lang="en-US" dirty="0" err="1"/>
                  <a:t>lainnya</a:t>
                </a:r>
                <a:r>
                  <a:rPr lang="en-US" dirty="0"/>
                  <a:t> pada A dan D </a:t>
                </a:r>
                <a:r>
                  <a:rPr lang="en-US" dirty="0" err="1"/>
                  <a:t>adalah</a:t>
                </a:r>
                <a:r>
                  <a:rPr lang="en-US" dirty="0"/>
                  <a:t> </a:t>
                </a:r>
                <a:r>
                  <a:rPr lang="en-US" dirty="0" err="1"/>
                  <a:t>memiliki</a:t>
                </a:r>
                <a:r>
                  <a:rPr lang="en-US" dirty="0"/>
                  <a:t> </a:t>
                </a:r>
                <a:r>
                  <a:rPr lang="en-US" i="1" dirty="0"/>
                  <a:t>rank</a:t>
                </a:r>
                <a:r>
                  <a:rPr lang="en-US" dirty="0"/>
                  <a:t>, </a:t>
                </a:r>
                <a:r>
                  <a:rPr lang="en-US" i="1" dirty="0"/>
                  <a:t>nullity</a:t>
                </a:r>
                <a:r>
                  <a:rPr lang="en-US" dirty="0"/>
                  <a:t>, </a:t>
                </a:r>
                <a:r>
                  <a:rPr lang="en-US" i="1" dirty="0"/>
                  <a:t>trace</a:t>
                </a:r>
                <a:r>
                  <a:rPr lang="en-US" dirty="0"/>
                  <a:t>, </a:t>
                </a:r>
                <a:r>
                  <a:rPr lang="en-US" dirty="0" err="1"/>
                  <a:t>persamaan</a:t>
                </a:r>
                <a:r>
                  <a:rPr lang="en-US" dirty="0"/>
                  <a:t> </a:t>
                </a:r>
                <a:r>
                  <a:rPr lang="en-US" dirty="0" err="1"/>
                  <a:t>karakteristik</a:t>
                </a:r>
                <a:r>
                  <a:rPr lang="en-US" dirty="0"/>
                  <a:t>, dan </a:t>
                </a:r>
                <a:r>
                  <a:rPr lang="en-US" dirty="0" err="1"/>
                  <a:t>nilai-nilai</a:t>
                </a:r>
                <a:r>
                  <a:rPr lang="en-US" dirty="0"/>
                  <a:t> eigen yang </a:t>
                </a:r>
                <a:r>
                  <a:rPr lang="en-US" dirty="0" err="1"/>
                  <a:t>sama</a:t>
                </a:r>
                <a:r>
                  <a:rPr lang="en-US" dirty="0"/>
                  <a:t>.</a:t>
                </a:r>
              </a:p>
            </p:txBody>
          </p:sp>
        </mc:Choice>
        <mc:Fallback xmlns="">
          <p:sp>
            <p:nvSpPr>
              <p:cNvPr id="3" name="Content Placeholder 2">
                <a:extLst>
                  <a:ext uri="{FF2B5EF4-FFF2-40B4-BE49-F238E27FC236}">
                    <a16:creationId xmlns:a16="http://schemas.microsoft.com/office/drawing/2014/main" id="{61873E0B-E5B2-40A1-BC54-B12415D07DDE}"/>
                  </a:ext>
                </a:extLst>
              </p:cNvPr>
              <p:cNvSpPr>
                <a:spLocks noGrp="1" noRot="1" noChangeAspect="1" noMove="1" noResize="1" noEditPoints="1" noAdjustHandles="1" noChangeArrowheads="1" noChangeShapeType="1" noTextEdit="1"/>
              </p:cNvSpPr>
              <p:nvPr>
                <p:ph idx="1"/>
              </p:nvPr>
            </p:nvSpPr>
            <p:spPr>
              <a:xfrm>
                <a:off x="838200" y="833120"/>
                <a:ext cx="10515600" cy="5343843"/>
              </a:xfrm>
              <a:blipFill>
                <a:blip r:embed="rId2"/>
                <a:stretch>
                  <a:fillRect l="-1043" t="-1941" r="-9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B194F61-B6C5-4C51-95F9-012B01CE67FA}"/>
              </a:ext>
            </a:extLst>
          </p:cNvPr>
          <p:cNvSpPr>
            <a:spLocks noGrp="1"/>
          </p:cNvSpPr>
          <p:nvPr>
            <p:ph type="sldNum" sz="quarter" idx="12"/>
          </p:nvPr>
        </p:nvSpPr>
        <p:spPr/>
        <p:txBody>
          <a:bodyPr/>
          <a:lstStyle/>
          <a:p>
            <a:fld id="{6ACB61F5-5B20-4404-A1F0-7AE4ED8B0066}" type="slidenum">
              <a:rPr lang="en-US" smtClean="0"/>
              <a:t>9</a:t>
            </a:fld>
            <a:endParaRPr lang="en-US"/>
          </a:p>
        </p:txBody>
      </p:sp>
    </p:spTree>
    <p:extLst>
      <p:ext uri="{BB962C8B-B14F-4D97-AF65-F5344CB8AC3E}">
        <p14:creationId xmlns:p14="http://schemas.microsoft.com/office/powerpoint/2010/main" val="1665317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5784</TotalTime>
  <Words>1647</Words>
  <Application>Microsoft Office PowerPoint</Application>
  <PresentationFormat>Widescreen</PresentationFormat>
  <Paragraphs>217</Paragraphs>
  <Slides>33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Calibri Light</vt:lpstr>
      <vt:lpstr>Cambria Math</vt:lpstr>
      <vt:lpstr>Office Theme</vt:lpstr>
      <vt:lpstr>Equation</vt:lpstr>
      <vt:lpstr>Nilai Eigen dan Vektor Eigen (Bagian 2)</vt:lpstr>
      <vt:lpstr>PowerPoint Presentation</vt:lpstr>
      <vt:lpstr>Nilai Eigen dan Matriks Balikan</vt:lpstr>
      <vt:lpstr>PowerPoint Presentation</vt:lpstr>
      <vt:lpstr>Pernyataan yang ekivalen </vt:lpstr>
      <vt:lpstr>PowerPoint Presentation</vt:lpstr>
      <vt:lpstr>Diagonalisasi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Latihan (dari soal kuis 2019)</vt:lpstr>
      <vt:lpstr>PowerPoint Presentation</vt:lpstr>
      <vt:lpstr>1. Aplikasi Nilai Eigen dan Vektor Eigen di dalam Analytic Hierarchy Process (AHP) </vt:lpstr>
      <vt:lpstr>Sumber: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Pengenalan Wajah dengan Eigenface</vt:lpstr>
      <vt:lpstr>PowerPoint Presentation</vt:lpstr>
      <vt:lpstr>PowerPoint Presentation</vt:lpstr>
      <vt:lpstr>PowerPoint Presentation</vt:lpstr>
      <vt:lpstr>PowerPoint Presentation</vt:lpstr>
      <vt:lpstr>TAMAT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Nilai Eigen dan Vektor Eigen (Bagian 2)</dc:title>
  <dc:creator>Rinaldi Munir</dc:creator>
  <cp:lastModifiedBy>Rinaldi Munir</cp:lastModifiedBy>
  <cp:revision>387</cp:revision>
  <dcterms:created xsi:type="dcterms:W3CDTF">2020-09-19T08:47:06Z</dcterms:created>
  <dcterms:modified xsi:type="dcterms:W3CDTF">2022-10-19T03:51:13Z</dcterms:modified>
</cp:coreProperties>
</file>