
<file path=[Content_Types].xml><?xml version="1.0" encoding="utf-8"?>
<Types xmlns="http://schemas.openxmlformats.org/package/2006/content-types">
  <Default Extension="jpe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9"/>
  </p:notesMasterIdLst>
  <p:sldIdLst>
    <p:sldId id="256" r:id="rId2"/>
    <p:sldId id="257" r:id="rId3"/>
    <p:sldId id="258" r:id="rId4"/>
    <p:sldId id="291" r:id="rId5"/>
    <p:sldId id="293" r:id="rId6"/>
    <p:sldId id="294" r:id="rId7"/>
    <p:sldId id="298" r:id="rId8"/>
    <p:sldId id="308" r:id="rId9"/>
    <p:sldId id="259" r:id="rId10"/>
    <p:sldId id="260" r:id="rId11"/>
    <p:sldId id="261" r:id="rId12"/>
    <p:sldId id="262" r:id="rId13"/>
    <p:sldId id="266" r:id="rId14"/>
    <p:sldId id="268" r:id="rId15"/>
    <p:sldId id="299" r:id="rId16"/>
    <p:sldId id="300" r:id="rId17"/>
    <p:sldId id="269" r:id="rId18"/>
    <p:sldId id="295" r:id="rId19"/>
    <p:sldId id="296" r:id="rId20"/>
    <p:sldId id="267" r:id="rId21"/>
    <p:sldId id="270" r:id="rId22"/>
    <p:sldId id="271" r:id="rId23"/>
    <p:sldId id="272" r:id="rId24"/>
    <p:sldId id="273" r:id="rId25"/>
    <p:sldId id="309" r:id="rId26"/>
    <p:sldId id="274" r:id="rId27"/>
    <p:sldId id="297" r:id="rId28"/>
    <p:sldId id="275" r:id="rId29"/>
    <p:sldId id="287" r:id="rId30"/>
    <p:sldId id="288" r:id="rId31"/>
    <p:sldId id="289" r:id="rId32"/>
    <p:sldId id="290" r:id="rId33"/>
    <p:sldId id="306" r:id="rId34"/>
    <p:sldId id="307" r:id="rId35"/>
    <p:sldId id="279" r:id="rId36"/>
    <p:sldId id="280" r:id="rId37"/>
    <p:sldId id="285" r:id="rId38"/>
    <p:sldId id="282" r:id="rId39"/>
    <p:sldId id="283" r:id="rId40"/>
    <p:sldId id="284" r:id="rId41"/>
    <p:sldId id="286" r:id="rId42"/>
    <p:sldId id="301" r:id="rId43"/>
    <p:sldId id="302" r:id="rId44"/>
    <p:sldId id="303" r:id="rId45"/>
    <p:sldId id="304" r:id="rId46"/>
    <p:sldId id="305" r:id="rId47"/>
    <p:sldId id="263" r:id="rId4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63" d="100"/>
          <a:sy n="63" d="100"/>
        </p:scale>
        <p:origin x="732" y="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13412A-10CD-457D-A5BF-46DBA6B97129}" type="datetimeFigureOut">
              <a:rPr lang="id-ID" smtClean="0"/>
              <a:pPr/>
              <a:t>15/09/2021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D15B6C-BC18-4A5A-B5E0-B6A23A933E4F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778128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7C435-2247-4E22-9157-C62DA2BCF656}" type="datetime1">
              <a:rPr lang="en-US" smtClean="0"/>
              <a:pPr/>
              <a:t>9/15/2021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53A3A-C9D8-4FEC-B7F1-4BD971F523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1060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AF936-FCAA-4C6F-A6B4-39FEAF4F6528}" type="datetime1">
              <a:rPr lang="en-US" smtClean="0"/>
              <a:pPr/>
              <a:t>9/15/2021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53A3A-C9D8-4FEC-B7F1-4BD971F523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0966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D5D67-1FCF-4FDB-A631-5FB8BB7602BD}" type="datetime1">
              <a:rPr lang="en-US" smtClean="0"/>
              <a:pPr/>
              <a:t>9/15/2021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53A3A-C9D8-4FEC-B7F1-4BD971F523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02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486D1-1D3A-408C-86FE-4BE2130E9DE1}" type="datetime1">
              <a:rPr lang="en-US" smtClean="0"/>
              <a:pPr/>
              <a:t>9/15/2021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53A3A-C9D8-4FEC-B7F1-4BD971F523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84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3D922-0C9C-46BB-A782-52891BDEA13C}" type="datetime1">
              <a:rPr lang="en-US" smtClean="0"/>
              <a:pPr/>
              <a:t>9/15/2021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53A3A-C9D8-4FEC-B7F1-4BD971F523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2405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11FA0-C688-420E-9AD9-89894200EEAE}" type="datetime1">
              <a:rPr lang="en-US" smtClean="0"/>
              <a:pPr/>
              <a:t>9/15/2021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53A3A-C9D8-4FEC-B7F1-4BD971F523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2695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A0A9C-2390-40D3-AE56-4F5B7163BF78}" type="datetime1">
              <a:rPr lang="en-US" smtClean="0"/>
              <a:pPr/>
              <a:t>9/15/2021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53A3A-C9D8-4FEC-B7F1-4BD971F523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5176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CC862-0CAC-425E-8B60-8B9C6E9CF7DB}" type="datetime1">
              <a:rPr lang="en-US" smtClean="0"/>
              <a:pPr/>
              <a:t>9/15/2021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53A3A-C9D8-4FEC-B7F1-4BD971F523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387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B67E7-01D8-42D2-ABEC-D2522A4FABCE}" type="datetime1">
              <a:rPr lang="en-US" smtClean="0"/>
              <a:pPr/>
              <a:t>9/15/2021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53A3A-C9D8-4FEC-B7F1-4BD971F523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5640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091E1-9135-42C3-A773-498107AD534D}" type="datetime1">
              <a:rPr lang="en-US" smtClean="0"/>
              <a:pPr/>
              <a:t>9/15/2021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53A3A-C9D8-4FEC-B7F1-4BD971F523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312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FB11C-510E-4880-89A6-07B3EBCF3054}" type="datetime1">
              <a:rPr lang="en-US" smtClean="0"/>
              <a:pPr/>
              <a:t>9/15/2021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53A3A-C9D8-4FEC-B7F1-4BD971F523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5604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1C917F-7A8A-4DC1-9F30-7C81510422A9}" type="datetime1">
              <a:rPr lang="en-US" smtClean="0"/>
              <a:pPr/>
              <a:t>9/15/2021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E53A3A-C9D8-4FEC-B7F1-4BD971F523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799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belajarjava-19.blogspot.co.id/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java.com/en/download/" TargetMode="External"/><Relationship Id="rId2" Type="http://schemas.openxmlformats.org/officeDocument/2006/relationships/hyperlink" Target="https://www.oracle.com/java/technologies/javase/javase-jdk8-downloads.html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spectrum.ieee.org/computing/software/the-2015-top-ten-programming-languages/?utm_source=techalert&amp;utm_medium=email&amp;utm_campaign=072315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hyperlink" Target="LinkshimAsyncLink.swap(this,%20%22http:/spectrum.ieee.org/computing/software/the-2015-top-ten-programming-languages/?utm_source=techalert&amp;utm_medium=email&amp;utm_campaign=072315%22);" TargetMode="Externa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hyperlink" Target="http://belajarjava-19.blogspot.co.id/2011/05/java-virtual-machine-jvm.html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worthy.net/ieee-ranked-the-top-programming-languages-of-2019/?fbclid=IwAR245tEKMNMidCwMrAG_wVgjMunY1VMnxEmNDzo464-DZcP2xRYuMPt8VzA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spectrum.ieee.org/top-programming-languages-2021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java.sun.com/docs/white/langenv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Pengantar</a:t>
            </a:r>
            <a:r>
              <a:rPr lang="en-US" dirty="0"/>
              <a:t> </a:t>
            </a:r>
            <a:r>
              <a:rPr lang="en-US" dirty="0" err="1"/>
              <a:t>Pemrograman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Bahasa Java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IF2123 </a:t>
            </a:r>
            <a:r>
              <a:rPr lang="en-US" dirty="0" err="1"/>
              <a:t>Aljabar</a:t>
            </a:r>
            <a:r>
              <a:rPr lang="en-US" dirty="0"/>
              <a:t> </a:t>
            </a:r>
            <a:r>
              <a:rPr lang="en-US" dirty="0" err="1"/>
              <a:t>Geometri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Oleh</a:t>
            </a:r>
            <a:r>
              <a:rPr lang="en-US" dirty="0"/>
              <a:t>: Rinaldi </a:t>
            </a:r>
            <a:r>
              <a:rPr lang="en-US" dirty="0" err="1"/>
              <a:t>Munir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194165" y="5617028"/>
            <a:ext cx="38036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Sekolah</a:t>
            </a:r>
            <a:r>
              <a:rPr lang="en-US" dirty="0"/>
              <a:t> </a:t>
            </a:r>
            <a:r>
              <a:rPr lang="en-US" dirty="0" err="1"/>
              <a:t>Teknik</a:t>
            </a:r>
            <a:r>
              <a:rPr lang="en-US" dirty="0"/>
              <a:t> </a:t>
            </a:r>
            <a:r>
              <a:rPr lang="en-US" dirty="0" err="1"/>
              <a:t>Elektro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Informatika</a:t>
            </a:r>
            <a:endParaRPr lang="en-US" dirty="0"/>
          </a:p>
          <a:p>
            <a:pPr algn="ctr"/>
            <a:r>
              <a:rPr lang="en-US" dirty="0"/>
              <a:t>ITB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4283" y="3414707"/>
            <a:ext cx="3425190" cy="2525486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53A3A-C9D8-4FEC-B7F1-4BD971F52345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5762217-94E7-4286-A4A6-C93DC5032BC2}"/>
              </a:ext>
            </a:extLst>
          </p:cNvPr>
          <p:cNvSpPr txBox="1"/>
          <p:nvPr/>
        </p:nvSpPr>
        <p:spPr>
          <a:xfrm>
            <a:off x="10102076" y="255304"/>
            <a:ext cx="14449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</a:rPr>
              <a:t>Edisi</a:t>
            </a:r>
            <a:r>
              <a:rPr lang="en-US" sz="2400" dirty="0">
                <a:solidFill>
                  <a:srgbClr val="FF0000"/>
                </a:solidFill>
              </a:rPr>
              <a:t> 2021</a:t>
            </a:r>
          </a:p>
        </p:txBody>
      </p:sp>
    </p:spTree>
    <p:extLst>
      <p:ext uri="{BB962C8B-B14F-4D97-AF65-F5344CB8AC3E}">
        <p14:creationId xmlns:p14="http://schemas.microsoft.com/office/powerpoint/2010/main" val="13268540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0076" y="337457"/>
            <a:ext cx="5731178" cy="5301342"/>
          </a:xfrm>
        </p:spPr>
      </p:pic>
      <p:sp>
        <p:nvSpPr>
          <p:cNvPr id="6" name="TextBox 5"/>
          <p:cNvSpPr txBox="1"/>
          <p:nvPr/>
        </p:nvSpPr>
        <p:spPr>
          <a:xfrm>
            <a:off x="2475963" y="5890478"/>
            <a:ext cx="74008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</a:rPr>
              <a:t>Gambar</a:t>
            </a:r>
            <a:r>
              <a:rPr lang="en-US" sz="2400" dirty="0">
                <a:solidFill>
                  <a:srgbClr val="FF0000"/>
                </a:solidFill>
              </a:rPr>
              <a:t> 2. Proses </a:t>
            </a:r>
            <a:r>
              <a:rPr lang="en-US" sz="2400" dirty="0" err="1">
                <a:solidFill>
                  <a:srgbClr val="FF0000"/>
                </a:solidFill>
              </a:rPr>
              <a:t>kompilasi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dan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interpretasi</a:t>
            </a:r>
            <a:r>
              <a:rPr lang="en-US" sz="2400" dirty="0">
                <a:solidFill>
                  <a:srgbClr val="FF0000"/>
                </a:solidFill>
              </a:rPr>
              <a:t> program Java</a:t>
            </a:r>
          </a:p>
          <a:p>
            <a:r>
              <a:rPr lang="en-US" sz="2400" dirty="0">
                <a:solidFill>
                  <a:srgbClr val="FF0000"/>
                </a:solidFill>
              </a:rPr>
              <a:t>(</a:t>
            </a:r>
            <a:r>
              <a:rPr lang="en-US" sz="2400" dirty="0" err="1">
                <a:solidFill>
                  <a:srgbClr val="FF0000"/>
                </a:solidFill>
              </a:rPr>
              <a:t>Sumber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gambar</a:t>
            </a:r>
            <a:r>
              <a:rPr lang="en-US" sz="2400" dirty="0">
                <a:solidFill>
                  <a:srgbClr val="FF0000"/>
                </a:solidFill>
              </a:rPr>
              <a:t>: </a:t>
            </a:r>
            <a:r>
              <a:rPr lang="en-US" sz="2400" dirty="0">
                <a:solidFill>
                  <a:srgbClr val="FF0000"/>
                </a:solidFill>
                <a:hlinkClick r:id="rId3"/>
              </a:rPr>
              <a:t>http://belajarjava-19.blogspot.co.id</a:t>
            </a:r>
            <a:r>
              <a:rPr lang="en-US" sz="2400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53A3A-C9D8-4FEC-B7F1-4BD971F52345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7599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90600"/>
            <a:ext cx="10515600" cy="5186363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Java </a:t>
            </a:r>
            <a:r>
              <a:rPr lang="en-US" b="1" dirty="0" err="1"/>
              <a:t>Sebagai</a:t>
            </a:r>
            <a:r>
              <a:rPr lang="en-US" b="1" dirty="0"/>
              <a:t> </a:t>
            </a:r>
            <a:r>
              <a:rPr lang="en-US" b="1" dirty="0" err="1"/>
              <a:t>Sebuah</a:t>
            </a:r>
            <a:r>
              <a:rPr lang="en-US" b="1" dirty="0"/>
              <a:t> </a:t>
            </a:r>
            <a:r>
              <a:rPr lang="en-US" b="1" i="1" dirty="0"/>
              <a:t>Platform</a:t>
            </a:r>
          </a:p>
          <a:p>
            <a:pPr>
              <a:spcBef>
                <a:spcPts val="2400"/>
              </a:spcBef>
            </a:pPr>
            <a:r>
              <a:rPr lang="en-US" sz="2600" i="1" dirty="0"/>
              <a:t>Platform</a:t>
            </a:r>
            <a:r>
              <a:rPr lang="en-US" sz="2600" dirty="0"/>
              <a:t> </a:t>
            </a:r>
            <a:r>
              <a:rPr lang="en-US" sz="2600" dirty="0" err="1"/>
              <a:t>adalah</a:t>
            </a:r>
            <a:r>
              <a:rPr lang="en-US" sz="2600" dirty="0"/>
              <a:t> </a:t>
            </a:r>
            <a:r>
              <a:rPr lang="en-US" sz="2600" dirty="0" err="1"/>
              <a:t>lingkungan</a:t>
            </a:r>
            <a:r>
              <a:rPr lang="en-US" sz="2600" dirty="0"/>
              <a:t> </a:t>
            </a:r>
            <a:r>
              <a:rPr lang="en-US" sz="2600" dirty="0" err="1"/>
              <a:t>perangkat</a:t>
            </a:r>
            <a:r>
              <a:rPr lang="en-US" sz="2600" dirty="0"/>
              <a:t> </a:t>
            </a:r>
            <a:r>
              <a:rPr lang="en-US" sz="2600" dirty="0" err="1"/>
              <a:t>keras</a:t>
            </a:r>
            <a:r>
              <a:rPr lang="en-US" sz="2600" dirty="0"/>
              <a:t> </a:t>
            </a:r>
            <a:r>
              <a:rPr lang="en-US" sz="2600" dirty="0" err="1"/>
              <a:t>dan</a:t>
            </a:r>
            <a:r>
              <a:rPr lang="en-US" sz="2600" dirty="0"/>
              <a:t> </a:t>
            </a:r>
            <a:r>
              <a:rPr lang="en-US" sz="2600" dirty="0" err="1"/>
              <a:t>perangkat</a:t>
            </a:r>
            <a:r>
              <a:rPr lang="en-US" sz="2600" dirty="0"/>
              <a:t> </a:t>
            </a:r>
            <a:r>
              <a:rPr lang="en-US" sz="2600" dirty="0" err="1"/>
              <a:t>lunak</a:t>
            </a:r>
            <a:r>
              <a:rPr lang="en-US" sz="2600" dirty="0"/>
              <a:t> </a:t>
            </a:r>
            <a:r>
              <a:rPr lang="en-US" sz="2600" dirty="0" err="1"/>
              <a:t>untuk</a:t>
            </a:r>
            <a:r>
              <a:rPr lang="en-US" sz="2600" dirty="0"/>
              <a:t> </a:t>
            </a:r>
            <a:r>
              <a:rPr lang="en-US" sz="2600" dirty="0" err="1"/>
              <a:t>menjalankan</a:t>
            </a:r>
            <a:r>
              <a:rPr lang="en-US" sz="2600" dirty="0"/>
              <a:t> program.</a:t>
            </a:r>
          </a:p>
          <a:p>
            <a:r>
              <a:rPr lang="en-US" sz="2600" dirty="0"/>
              <a:t>Java </a:t>
            </a:r>
            <a:r>
              <a:rPr lang="en-US" sz="2600" dirty="0" err="1"/>
              <a:t>adalah</a:t>
            </a:r>
            <a:r>
              <a:rPr lang="en-US" sz="2600" dirty="0"/>
              <a:t> </a:t>
            </a:r>
            <a:r>
              <a:rPr lang="en-US" sz="2600" i="1" dirty="0"/>
              <a:t>platform</a:t>
            </a:r>
            <a:r>
              <a:rPr lang="en-US" sz="2600" dirty="0"/>
              <a:t> </a:t>
            </a:r>
            <a:r>
              <a:rPr lang="en-US" sz="2600" dirty="0" err="1"/>
              <a:t>perangkat</a:t>
            </a:r>
            <a:r>
              <a:rPr lang="en-US" sz="2600" dirty="0"/>
              <a:t> </a:t>
            </a:r>
            <a:r>
              <a:rPr lang="en-US" sz="2600" dirty="0" err="1"/>
              <a:t>lunak</a:t>
            </a:r>
            <a:r>
              <a:rPr lang="en-US" sz="2600" dirty="0"/>
              <a:t> </a:t>
            </a:r>
            <a:r>
              <a:rPr lang="en-US" sz="2600" dirty="0" err="1"/>
              <a:t>untuk</a:t>
            </a:r>
            <a:r>
              <a:rPr lang="en-US" sz="2600" dirty="0"/>
              <a:t> </a:t>
            </a:r>
            <a:r>
              <a:rPr lang="en-US" sz="2600" dirty="0" err="1"/>
              <a:t>menjalankan</a:t>
            </a:r>
            <a:r>
              <a:rPr lang="en-US" sz="2600" dirty="0"/>
              <a:t> program java.</a:t>
            </a:r>
          </a:p>
          <a:p>
            <a:r>
              <a:rPr lang="en-US" sz="2600" i="1" dirty="0" err="1"/>
              <a:t>Paltform</a:t>
            </a:r>
            <a:r>
              <a:rPr lang="en-US" sz="2600" dirty="0"/>
              <a:t> java </a:t>
            </a:r>
            <a:r>
              <a:rPr lang="en-US" sz="2600" dirty="0" err="1"/>
              <a:t>terdiri</a:t>
            </a:r>
            <a:r>
              <a:rPr lang="en-US" sz="2600" dirty="0"/>
              <a:t> </a:t>
            </a:r>
            <a:r>
              <a:rPr lang="en-US" sz="2600" dirty="0" err="1"/>
              <a:t>dari</a:t>
            </a:r>
            <a:r>
              <a:rPr lang="en-US" sz="2600" dirty="0"/>
              <a:t> </a:t>
            </a:r>
            <a:r>
              <a:rPr lang="en-US" sz="2600" dirty="0" err="1"/>
              <a:t>dua</a:t>
            </a:r>
            <a:r>
              <a:rPr lang="en-US" sz="2600" dirty="0"/>
              <a:t> </a:t>
            </a:r>
            <a:r>
              <a:rPr lang="en-US" sz="2600" dirty="0" err="1"/>
              <a:t>komponen</a:t>
            </a:r>
            <a:r>
              <a:rPr lang="en-US" sz="2600" dirty="0"/>
              <a:t>:</a:t>
            </a:r>
          </a:p>
          <a:p>
            <a:pPr marL="0" indent="0">
              <a:buNone/>
            </a:pPr>
            <a:r>
              <a:rPr lang="en-US" sz="2600" dirty="0"/>
              <a:t>	1. </a:t>
            </a:r>
            <a:r>
              <a:rPr lang="en-US" sz="2600" i="1" dirty="0"/>
              <a:t>Java Virtual Machine </a:t>
            </a:r>
            <a:r>
              <a:rPr lang="en-US" sz="2600" dirty="0"/>
              <a:t>(JVM)</a:t>
            </a:r>
          </a:p>
          <a:p>
            <a:pPr marL="0" indent="0">
              <a:buNone/>
            </a:pPr>
            <a:r>
              <a:rPr lang="en-US" sz="2600" dirty="0"/>
              <a:t>	2. </a:t>
            </a:r>
            <a:r>
              <a:rPr lang="en-US" sz="2600" i="1" dirty="0"/>
              <a:t>Java Application </a:t>
            </a:r>
            <a:r>
              <a:rPr lang="en-US" sz="2600" i="1" dirty="0" err="1"/>
              <a:t>Programmming</a:t>
            </a:r>
            <a:r>
              <a:rPr lang="en-US" sz="2600" i="1" dirty="0"/>
              <a:t> Interface </a:t>
            </a:r>
            <a:r>
              <a:rPr lang="en-US" sz="2600" dirty="0"/>
              <a:t>(Java API) </a:t>
            </a:r>
          </a:p>
          <a:p>
            <a:endParaRPr lang="id-ID" sz="2600" dirty="0"/>
          </a:p>
          <a:p>
            <a:r>
              <a:rPr lang="en-US" sz="2600" dirty="0"/>
              <a:t>JVM </a:t>
            </a:r>
            <a:r>
              <a:rPr lang="en-US" sz="2600" dirty="0" err="1"/>
              <a:t>pada</a:t>
            </a:r>
            <a:r>
              <a:rPr lang="en-US" sz="2600" dirty="0"/>
              <a:t> </a:t>
            </a:r>
            <a:r>
              <a:rPr lang="en-US" sz="2600" dirty="0" err="1"/>
              <a:t>dasarnya</a:t>
            </a:r>
            <a:r>
              <a:rPr lang="en-US" sz="2600" dirty="0"/>
              <a:t> </a:t>
            </a:r>
            <a:r>
              <a:rPr lang="en-US" sz="2600" dirty="0" err="1"/>
              <a:t>adalah</a:t>
            </a:r>
            <a:r>
              <a:rPr lang="en-US" sz="2600" dirty="0"/>
              <a:t> </a:t>
            </a:r>
            <a:r>
              <a:rPr lang="en-US" sz="2600" dirty="0" err="1"/>
              <a:t>aplikasi</a:t>
            </a:r>
            <a:r>
              <a:rPr lang="en-US" sz="2600" dirty="0"/>
              <a:t> </a:t>
            </a:r>
            <a:r>
              <a:rPr lang="en-US" sz="2600" dirty="0" err="1"/>
              <a:t>sederhana</a:t>
            </a:r>
            <a:r>
              <a:rPr lang="en-US" sz="2600" dirty="0"/>
              <a:t> yang </a:t>
            </a:r>
            <a:r>
              <a:rPr lang="en-US" sz="2600" dirty="0" err="1"/>
              <a:t>ditulis</a:t>
            </a:r>
            <a:r>
              <a:rPr lang="en-US" sz="2600" dirty="0"/>
              <a:t> </a:t>
            </a:r>
            <a:r>
              <a:rPr lang="en-US" sz="2600" dirty="0" err="1"/>
              <a:t>dalam</a:t>
            </a:r>
            <a:r>
              <a:rPr lang="en-US" sz="2600" dirty="0"/>
              <a:t> </a:t>
            </a:r>
            <a:r>
              <a:rPr lang="en-US" sz="2600" dirty="0" err="1"/>
              <a:t>bahasa</a:t>
            </a:r>
            <a:r>
              <a:rPr lang="en-US" sz="2600" dirty="0"/>
              <a:t> C </a:t>
            </a:r>
            <a:r>
              <a:rPr lang="en-US" sz="2600" dirty="0" err="1"/>
              <a:t>untuk</a:t>
            </a:r>
            <a:r>
              <a:rPr lang="en-US" sz="2600" dirty="0"/>
              <a:t> </a:t>
            </a:r>
            <a:r>
              <a:rPr lang="en-US" sz="2600" dirty="0" err="1"/>
              <a:t>mengeksekusi</a:t>
            </a:r>
            <a:r>
              <a:rPr lang="en-US" sz="2600" dirty="0"/>
              <a:t> program yang </a:t>
            </a:r>
            <a:r>
              <a:rPr lang="en-US" sz="2600" dirty="0" err="1"/>
              <a:t>ditulis</a:t>
            </a:r>
            <a:r>
              <a:rPr lang="en-US" sz="2600" dirty="0"/>
              <a:t> </a:t>
            </a:r>
            <a:r>
              <a:rPr lang="en-US" sz="2600" dirty="0" err="1"/>
              <a:t>dalam</a:t>
            </a:r>
            <a:r>
              <a:rPr lang="en-US" sz="2600" dirty="0"/>
              <a:t> </a:t>
            </a:r>
            <a:r>
              <a:rPr lang="en-US" sz="2600" dirty="0" err="1"/>
              <a:t>bahasa</a:t>
            </a:r>
            <a:r>
              <a:rPr lang="en-US" sz="2600" dirty="0"/>
              <a:t> Java.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53A3A-C9D8-4FEC-B7F1-4BD971F52345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2463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25286"/>
            <a:ext cx="10515600" cy="5251677"/>
          </a:xfrm>
        </p:spPr>
        <p:txBody>
          <a:bodyPr>
            <a:normAutofit/>
          </a:bodyPr>
          <a:lstStyle/>
          <a:p>
            <a:r>
              <a:rPr lang="id-ID" dirty="0">
                <a:effectLst/>
              </a:rPr>
              <a:t>Cara kerja JVM: </a:t>
            </a:r>
            <a:r>
              <a:rPr lang="en-US" dirty="0" err="1">
                <a:effectLst/>
              </a:rPr>
              <a:t>Pada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saat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eksekusi</a:t>
            </a:r>
            <a:r>
              <a:rPr lang="en-US" dirty="0">
                <a:effectLst/>
              </a:rPr>
              <a:t>, JVM </a:t>
            </a:r>
            <a:r>
              <a:rPr lang="en-US" dirty="0" err="1">
                <a:effectLst/>
              </a:rPr>
              <a:t>membaca</a:t>
            </a:r>
            <a:r>
              <a:rPr lang="en-US" dirty="0">
                <a:effectLst/>
              </a:rPr>
              <a:t> </a:t>
            </a:r>
            <a:r>
              <a:rPr lang="id-ID" i="1" dirty="0">
                <a:effectLst/>
              </a:rPr>
              <a:t>bytecode</a:t>
            </a:r>
            <a:r>
              <a:rPr lang="id-ID" dirty="0">
                <a:effectLst/>
              </a:rPr>
              <a:t>, lalu mengubahnya ke bahasa mesin yang sesuai dengan komputer yang menjalankannya. </a:t>
            </a:r>
            <a:endParaRPr lang="en-US" dirty="0">
              <a:effectLst/>
            </a:endParaRPr>
          </a:p>
          <a:p>
            <a:endParaRPr lang="en-US" dirty="0">
              <a:effectLst/>
            </a:endParaRPr>
          </a:p>
          <a:p>
            <a:r>
              <a:rPr lang="id-ID" dirty="0">
                <a:effectLst/>
              </a:rPr>
              <a:t>Proses kompilasi bahasa java menghasilkan </a:t>
            </a:r>
            <a:r>
              <a:rPr lang="id-ID" i="1" dirty="0">
                <a:effectLst/>
              </a:rPr>
              <a:t>bytecode</a:t>
            </a:r>
            <a:r>
              <a:rPr lang="id-ID" dirty="0">
                <a:effectLst/>
              </a:rPr>
              <a:t> yang </a:t>
            </a:r>
            <a:r>
              <a:rPr lang="en-US" dirty="0" err="1">
                <a:effectLst/>
              </a:rPr>
              <a:t>selalu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sama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untuk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setiap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sistem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operasi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atau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jenis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mesinnya</a:t>
            </a:r>
            <a:r>
              <a:rPr lang="en-US" dirty="0">
                <a:effectLst/>
              </a:rPr>
              <a:t>, </a:t>
            </a:r>
            <a:r>
              <a:rPr lang="en-US" dirty="0" err="1">
                <a:effectLst/>
              </a:rPr>
              <a:t>tetapi</a:t>
            </a:r>
            <a:r>
              <a:rPr lang="en-US" dirty="0">
                <a:effectLst/>
              </a:rPr>
              <a:t> JVM </a:t>
            </a:r>
            <a:r>
              <a:rPr lang="en-US" dirty="0" err="1">
                <a:effectLst/>
              </a:rPr>
              <a:t>akan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mengubah</a:t>
            </a:r>
            <a:r>
              <a:rPr lang="en-US" dirty="0">
                <a:effectLst/>
              </a:rPr>
              <a:t> </a:t>
            </a:r>
            <a:r>
              <a:rPr lang="id-ID" i="1" dirty="0">
                <a:effectLst/>
              </a:rPr>
              <a:t>byetecode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menjadi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bahasa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mesin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tujuannya</a:t>
            </a:r>
            <a:r>
              <a:rPr lang="en-US" dirty="0">
                <a:effectLst/>
              </a:rPr>
              <a:t>.</a:t>
            </a:r>
            <a:endParaRPr lang="id-ID" dirty="0">
              <a:effectLst/>
            </a:endParaRPr>
          </a:p>
          <a:p>
            <a:endParaRPr lang="id-ID" dirty="0"/>
          </a:p>
          <a:p>
            <a:r>
              <a:rPr lang="id-ID" dirty="0">
                <a:effectLst/>
              </a:rPr>
              <a:t>Java API merupakan </a:t>
            </a:r>
            <a:r>
              <a:rPr lang="id-ID" i="1" dirty="0">
                <a:effectLst/>
              </a:rPr>
              <a:t>library</a:t>
            </a:r>
            <a:r>
              <a:rPr lang="id-ID" dirty="0">
                <a:effectLst/>
              </a:rPr>
              <a:t> yang disediakan java untuk mengembangkan program java. Java API berisi sekumpulan komponen perangkat lunak yang memudahkan pemrogram  java mengembangkan aplikasi.</a:t>
            </a:r>
            <a:endParaRPr lang="en-US" dirty="0">
              <a:effectLst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53A3A-C9D8-4FEC-B7F1-4BD971F52345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6810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/>
              <a:t>Kakas Java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id-ID" dirty="0"/>
              <a:t>Untuk menulis program java, diperlukan beberapa kakas:</a:t>
            </a:r>
          </a:p>
          <a:p>
            <a:pPr marL="514350" indent="-514350">
              <a:buAutoNum type="arabicPeriod"/>
            </a:pPr>
            <a:r>
              <a:rPr lang="id-ID" i="1" dirty="0"/>
              <a:t>Java</a:t>
            </a:r>
            <a:r>
              <a:rPr lang="en-US" i="1" dirty="0"/>
              <a:t> Development Kit (JDK)</a:t>
            </a:r>
            <a:r>
              <a:rPr lang="id-ID" dirty="0"/>
              <a:t> </a:t>
            </a:r>
          </a:p>
          <a:p>
            <a:pPr marL="514350" indent="-514350">
              <a:buNone/>
            </a:pPr>
            <a:r>
              <a:rPr lang="id-ID" dirty="0"/>
              <a:t>	Unduh paket </a:t>
            </a:r>
            <a:r>
              <a:rPr lang="en-US" dirty="0"/>
              <a:t>J</a:t>
            </a:r>
            <a:r>
              <a:rPr lang="id-ID" dirty="0"/>
              <a:t>DK (</a:t>
            </a:r>
            <a:r>
              <a:rPr lang="en-US" i="1" dirty="0"/>
              <a:t>Java</a:t>
            </a:r>
            <a:r>
              <a:rPr lang="id-ID" i="1" dirty="0"/>
              <a:t> Development Kit</a:t>
            </a:r>
            <a:r>
              <a:rPr lang="id-ID" dirty="0"/>
              <a:t>) java terbaru dari situs</a:t>
            </a:r>
            <a:r>
              <a:rPr lang="en-US" dirty="0"/>
              <a:t>:</a:t>
            </a:r>
          </a:p>
          <a:p>
            <a:pPr marL="514350" indent="-514350">
              <a:buNone/>
            </a:pPr>
            <a:r>
              <a:rPr lang="en-US" dirty="0"/>
              <a:t>       </a:t>
            </a:r>
            <a:r>
              <a:rPr lang="en-US" dirty="0">
                <a:hlinkClick r:id="rId2"/>
              </a:rPr>
              <a:t>https://www.oracle.com/java/technologies/javase/javase-jdk8-downloads.html</a:t>
            </a:r>
            <a:r>
              <a:rPr lang="en-US" dirty="0"/>
              <a:t> </a:t>
            </a:r>
          </a:p>
          <a:p>
            <a:pPr marL="514350" indent="-514350">
              <a:buNone/>
            </a:pPr>
            <a:r>
              <a:rPr lang="en-US" dirty="0"/>
              <a:t>      </a:t>
            </a:r>
            <a:r>
              <a:rPr lang="en-US" dirty="0" err="1"/>
              <a:t>atau</a:t>
            </a:r>
            <a:r>
              <a:rPr lang="en-US" dirty="0"/>
              <a:t>  </a:t>
            </a:r>
            <a:r>
              <a:rPr lang="en-US" dirty="0">
                <a:hlinkClick r:id="rId3"/>
              </a:rPr>
              <a:t>https://www.java.com/en/download/</a:t>
            </a:r>
            <a:r>
              <a:rPr lang="en-US" dirty="0"/>
              <a:t> </a:t>
            </a:r>
          </a:p>
          <a:p>
            <a:pPr marL="514350" indent="-514350">
              <a:buNone/>
            </a:pPr>
            <a:endParaRPr lang="id-ID" dirty="0"/>
          </a:p>
          <a:p>
            <a:pPr marL="514350" indent="-514350">
              <a:buNone/>
            </a:pPr>
            <a:r>
              <a:rPr lang="id-ID" dirty="0"/>
              <a:t>2.   Editor teks</a:t>
            </a:r>
          </a:p>
          <a:p>
            <a:pPr marL="514350" indent="-514350">
              <a:buNone/>
            </a:pPr>
            <a:r>
              <a:rPr lang="id-ID" dirty="0"/>
              <a:t>	Sembarang editor teks seperti </a:t>
            </a:r>
            <a:r>
              <a:rPr lang="id-ID" i="1" dirty="0"/>
              <a:t>Notepad</a:t>
            </a:r>
            <a:r>
              <a:rPr lang="id-ID" dirty="0"/>
              <a:t>, </a:t>
            </a:r>
            <a:r>
              <a:rPr lang="id-ID" i="1" dirty="0"/>
              <a:t>Ultraedit</a:t>
            </a:r>
            <a:r>
              <a:rPr lang="id-ID" dirty="0"/>
              <a:t>, </a:t>
            </a:r>
            <a:r>
              <a:rPr lang="id-ID" i="1" dirty="0"/>
              <a:t>Wordpad</a:t>
            </a:r>
            <a:r>
              <a:rPr lang="id-ID" dirty="0"/>
              <a:t>, </a:t>
            </a:r>
            <a:r>
              <a:rPr lang="id-ID" i="1" dirty="0"/>
              <a:t>Vi</a:t>
            </a:r>
            <a:r>
              <a:rPr lang="id-ID" dirty="0"/>
              <a:t>, atau </a:t>
            </a:r>
            <a:r>
              <a:rPr lang="id-ID" i="1" dirty="0"/>
              <a:t>Joe</a:t>
            </a:r>
            <a:r>
              <a:rPr lang="en-US" i="1" dirty="0"/>
              <a:t>  </a:t>
            </a:r>
            <a:endParaRPr lang="id-ID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53A3A-C9D8-4FEC-B7F1-4BD971F52345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53A3A-C9D8-4FEC-B7F1-4BD971F52345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BA0A638-8C31-42A6-87CF-F985B0EA51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460057"/>
            <a:ext cx="10632440" cy="5980748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E407FD1-9DEA-4B81-8479-1AF9FBD7A6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53A3A-C9D8-4FEC-B7F1-4BD971F52345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BC0E74E-80C5-40CC-8949-71EA3C1872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744" y="372460"/>
            <a:ext cx="10867697" cy="611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5361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7218E25-F2F8-4F40-9BEB-190FCD14D6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53A3A-C9D8-4FEC-B7F1-4BD971F52345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6D5CD09-1423-4040-9232-1154593B43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960" y="431482"/>
            <a:ext cx="10657840" cy="5995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4352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75360"/>
            <a:ext cx="10515600" cy="5201603"/>
          </a:xfrm>
        </p:spPr>
        <p:txBody>
          <a:bodyPr/>
          <a:lstStyle/>
          <a:p>
            <a:r>
              <a:rPr lang="id-ID" dirty="0"/>
              <a:t>Untuk pengembangan aplikasi  visual (</a:t>
            </a:r>
            <a:r>
              <a:rPr lang="id-ID" i="1" dirty="0"/>
              <a:t>visual programming</a:t>
            </a:r>
            <a:r>
              <a:rPr lang="id-ID" dirty="0"/>
              <a:t>), anda membutuhkan kakas pengembangan java yang mengintegrasikan:</a:t>
            </a:r>
          </a:p>
          <a:p>
            <a:pPr>
              <a:buNone/>
            </a:pPr>
            <a:r>
              <a:rPr lang="id-ID" dirty="0"/>
              <a:t>		- JDK</a:t>
            </a:r>
          </a:p>
          <a:p>
            <a:pPr>
              <a:buNone/>
            </a:pPr>
            <a:r>
              <a:rPr lang="id-ID" dirty="0"/>
              <a:t>		- Editor teks</a:t>
            </a:r>
          </a:p>
          <a:p>
            <a:pPr>
              <a:buNone/>
            </a:pPr>
            <a:r>
              <a:rPr lang="id-ID" dirty="0"/>
              <a:t>		- Editor antarmuka pengguna (GUI = </a:t>
            </a:r>
            <a:r>
              <a:rPr lang="id-ID" i="1" dirty="0"/>
              <a:t>Graphical User Interface</a:t>
            </a:r>
            <a:r>
              <a:rPr lang="id-ID" dirty="0"/>
              <a:t>)</a:t>
            </a:r>
          </a:p>
          <a:p>
            <a:pPr>
              <a:buNone/>
            </a:pPr>
            <a:r>
              <a:rPr lang="id-ID" dirty="0"/>
              <a:t>		- Manajemen aplikasi</a:t>
            </a:r>
          </a:p>
          <a:p>
            <a:pPr>
              <a:buNone/>
            </a:pPr>
            <a:r>
              <a:rPr lang="id-ID" dirty="0"/>
              <a:t>		- </a:t>
            </a:r>
            <a:r>
              <a:rPr lang="id-ID" i="1" dirty="0"/>
              <a:t>Debugger</a:t>
            </a:r>
          </a:p>
          <a:p>
            <a:pPr>
              <a:buNone/>
            </a:pPr>
            <a:endParaRPr lang="id-ID" dirty="0"/>
          </a:p>
          <a:p>
            <a:r>
              <a:rPr lang="id-ID" dirty="0"/>
              <a:t>Contoh kakas pengembangan java: </a:t>
            </a:r>
            <a:r>
              <a:rPr lang="id-ID" i="1" dirty="0"/>
              <a:t>Netbeans</a:t>
            </a:r>
            <a:r>
              <a:rPr lang="id-ID" dirty="0"/>
              <a:t> dan </a:t>
            </a:r>
            <a:r>
              <a:rPr lang="id-ID" i="1" dirty="0"/>
              <a:t>Eclipse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53A3A-C9D8-4FEC-B7F1-4BD971F52345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DE0DF19-60E3-4FC8-8A98-E6B99AF1E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53A3A-C9D8-4FEC-B7F1-4BD971F52345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0F81CB5-E3A7-4612-865D-6824B30B5D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982" y="684989"/>
            <a:ext cx="10446027" cy="587589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92AEB6A-F097-4BB3-A491-C88FAD6B8F1E}"/>
              </a:ext>
            </a:extLst>
          </p:cNvPr>
          <p:cNvSpPr txBox="1"/>
          <p:nvPr/>
        </p:nvSpPr>
        <p:spPr>
          <a:xfrm>
            <a:off x="5098774" y="155062"/>
            <a:ext cx="1383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Netbeans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314925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6C41A70-C6B4-4DE8-9D0A-6EBF386BC1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53A3A-C9D8-4FEC-B7F1-4BD971F52345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A17BBAB-EC8B-40E1-AEBF-60884D9098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5267" y="819888"/>
            <a:ext cx="9440717" cy="571902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6D85580-9A1C-462A-8C3D-CA88C4B319F8}"/>
              </a:ext>
            </a:extLst>
          </p:cNvPr>
          <p:cNvSpPr txBox="1"/>
          <p:nvPr/>
        </p:nvSpPr>
        <p:spPr>
          <a:xfrm>
            <a:off x="5098774" y="155062"/>
            <a:ext cx="10365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Eclipse</a:t>
            </a:r>
          </a:p>
        </p:txBody>
      </p:sp>
    </p:spTree>
    <p:extLst>
      <p:ext uri="{BB962C8B-B14F-4D97-AF65-F5344CB8AC3E}">
        <p14:creationId xmlns:p14="http://schemas.microsoft.com/office/powerpoint/2010/main" val="40435529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7880" y="852805"/>
            <a:ext cx="10515600" cy="1325563"/>
          </a:xfrm>
        </p:spPr>
        <p:txBody>
          <a:bodyPr/>
          <a:lstStyle/>
          <a:p>
            <a:r>
              <a:rPr lang="en-US" dirty="0" err="1"/>
              <a:t>Sejarah</a:t>
            </a:r>
            <a:r>
              <a:rPr lang="en-US" dirty="0"/>
              <a:t> Bahasa Java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7880" y="2506662"/>
            <a:ext cx="10515600" cy="4351338"/>
          </a:xfrm>
        </p:spPr>
        <p:txBody>
          <a:bodyPr>
            <a:normAutofit/>
          </a:bodyPr>
          <a:lstStyle/>
          <a:p>
            <a:r>
              <a:rPr lang="en-US" sz="2600" dirty="0"/>
              <a:t>Bahasa java </a:t>
            </a:r>
            <a:r>
              <a:rPr lang="en-US" sz="2600" dirty="0" err="1"/>
              <a:t>dibuat</a:t>
            </a:r>
            <a:r>
              <a:rPr lang="en-US" sz="2600" dirty="0"/>
              <a:t> </a:t>
            </a:r>
            <a:r>
              <a:rPr lang="en-US" sz="2600" dirty="0" err="1"/>
              <a:t>oleh</a:t>
            </a:r>
            <a:r>
              <a:rPr lang="en-US" sz="2600" dirty="0"/>
              <a:t> James Gosling </a:t>
            </a:r>
            <a:r>
              <a:rPr lang="en-US" sz="2600" dirty="0" err="1"/>
              <a:t>saat</a:t>
            </a:r>
            <a:r>
              <a:rPr lang="en-US" sz="2600" dirty="0"/>
              <a:t> </a:t>
            </a:r>
            <a:r>
              <a:rPr lang="en-US" sz="2600" dirty="0" err="1"/>
              <a:t>masih</a:t>
            </a:r>
            <a:r>
              <a:rPr lang="en-US" sz="2600" dirty="0"/>
              <a:t> </a:t>
            </a:r>
            <a:r>
              <a:rPr lang="en-US" sz="2600" dirty="0" err="1"/>
              <a:t>bergabung</a:t>
            </a:r>
            <a:r>
              <a:rPr lang="en-US" sz="2600" dirty="0"/>
              <a:t> di </a:t>
            </a:r>
            <a:r>
              <a:rPr lang="en-US" sz="2600" i="1" dirty="0"/>
              <a:t>Sun Microsystems</a:t>
            </a:r>
            <a:r>
              <a:rPr lang="en-US" sz="2600" dirty="0"/>
              <a:t> </a:t>
            </a:r>
            <a:r>
              <a:rPr lang="en-US" sz="2600" dirty="0" err="1"/>
              <a:t>dan</a:t>
            </a:r>
            <a:r>
              <a:rPr lang="en-US" sz="2600" dirty="0"/>
              <a:t> </a:t>
            </a:r>
            <a:r>
              <a:rPr lang="en-US" sz="2600" dirty="0" err="1"/>
              <a:t>dirilis</a:t>
            </a:r>
            <a:r>
              <a:rPr lang="en-US" sz="2600" dirty="0"/>
              <a:t> </a:t>
            </a:r>
            <a:r>
              <a:rPr lang="en-US" sz="2600" dirty="0" err="1"/>
              <a:t>tahun</a:t>
            </a:r>
            <a:r>
              <a:rPr lang="en-US" sz="2600" dirty="0"/>
              <a:t> 1995.</a:t>
            </a:r>
          </a:p>
          <a:p>
            <a:r>
              <a:rPr lang="en-US" sz="2600" dirty="0"/>
              <a:t>Bahasa Java </a:t>
            </a:r>
            <a:r>
              <a:rPr lang="en-US" sz="2600" dirty="0" err="1"/>
              <a:t>dapat</a:t>
            </a:r>
            <a:r>
              <a:rPr lang="en-US" sz="2600" dirty="0"/>
              <a:t> </a:t>
            </a:r>
            <a:r>
              <a:rPr lang="en-US" sz="2600" dirty="0" err="1"/>
              <a:t>dijalankan</a:t>
            </a:r>
            <a:r>
              <a:rPr lang="en-US" sz="2600" dirty="0"/>
              <a:t> </a:t>
            </a:r>
            <a:r>
              <a:rPr lang="en-US" sz="2600" dirty="0" err="1"/>
              <a:t>pada</a:t>
            </a:r>
            <a:r>
              <a:rPr lang="en-US" sz="2600" dirty="0"/>
              <a:t> </a:t>
            </a:r>
            <a:r>
              <a:rPr lang="en-US" sz="2600" dirty="0" err="1"/>
              <a:t>berbagai</a:t>
            </a:r>
            <a:r>
              <a:rPr lang="en-US" sz="2600" dirty="0"/>
              <a:t> </a:t>
            </a:r>
            <a:r>
              <a:rPr lang="en-US" sz="2600" dirty="0" err="1"/>
              <a:t>komputer</a:t>
            </a:r>
            <a:r>
              <a:rPr lang="en-US" sz="2600" dirty="0"/>
              <a:t> </a:t>
            </a:r>
            <a:r>
              <a:rPr lang="en-US" sz="2600" dirty="0" err="1"/>
              <a:t>dan</a:t>
            </a:r>
            <a:r>
              <a:rPr lang="en-US" sz="2600" dirty="0"/>
              <a:t> </a:t>
            </a:r>
            <a:r>
              <a:rPr lang="en-US" sz="2600" i="1" dirty="0"/>
              <a:t>platform</a:t>
            </a:r>
            <a:r>
              <a:rPr lang="en-US" sz="2600" dirty="0"/>
              <a:t> </a:t>
            </a:r>
            <a:r>
              <a:rPr lang="en-US" sz="2600" dirty="0" err="1"/>
              <a:t>sistem</a:t>
            </a:r>
            <a:r>
              <a:rPr lang="en-US" sz="2600" dirty="0"/>
              <a:t> </a:t>
            </a:r>
            <a:r>
              <a:rPr lang="en-US" sz="2600" dirty="0" err="1"/>
              <a:t>operasi</a:t>
            </a:r>
            <a:r>
              <a:rPr lang="en-US" sz="2600" dirty="0"/>
              <a:t>.</a:t>
            </a:r>
          </a:p>
          <a:p>
            <a:r>
              <a:rPr lang="en-US" sz="2600" dirty="0"/>
              <a:t>Slogan Java: </a:t>
            </a:r>
            <a:r>
              <a:rPr lang="en-US" sz="2600" i="1" dirty="0"/>
              <a:t>Write once, run anywhere!   </a:t>
            </a:r>
            <a:r>
              <a:rPr lang="en-US" sz="2600" dirty="0"/>
              <a:t>(</a:t>
            </a:r>
            <a:r>
              <a:rPr lang="en-US" sz="2600" dirty="0" err="1"/>
              <a:t>Tulis</a:t>
            </a:r>
            <a:r>
              <a:rPr lang="en-US" sz="2600" dirty="0"/>
              <a:t> </a:t>
            </a:r>
            <a:r>
              <a:rPr lang="en-US" sz="2600" dirty="0" err="1"/>
              <a:t>sekali</a:t>
            </a:r>
            <a:r>
              <a:rPr lang="en-US" sz="2600" dirty="0"/>
              <a:t>, </a:t>
            </a:r>
            <a:r>
              <a:rPr lang="en-US" sz="2600" dirty="0" err="1"/>
              <a:t>jalankan</a:t>
            </a:r>
            <a:r>
              <a:rPr lang="en-US" sz="2600" dirty="0"/>
              <a:t> di </a:t>
            </a:r>
            <a:r>
              <a:rPr lang="en-US" sz="2600" dirty="0" err="1"/>
              <a:t>manapun</a:t>
            </a:r>
            <a:r>
              <a:rPr lang="en-US" sz="2600" dirty="0"/>
              <a:t>)</a:t>
            </a:r>
          </a:p>
          <a:p>
            <a:r>
              <a:rPr lang="en-US" sz="2600" dirty="0"/>
              <a:t>Java </a:t>
            </a:r>
            <a:r>
              <a:rPr lang="en-US" sz="2600" dirty="0" err="1"/>
              <a:t>adalah</a:t>
            </a:r>
            <a:r>
              <a:rPr lang="en-US" sz="2600" dirty="0"/>
              <a:t> </a:t>
            </a:r>
            <a:r>
              <a:rPr lang="en-US" sz="2600" dirty="0" err="1"/>
              <a:t>bahasa</a:t>
            </a:r>
            <a:r>
              <a:rPr lang="en-US" sz="2600" dirty="0"/>
              <a:t> </a:t>
            </a:r>
            <a:r>
              <a:rPr lang="en-US" sz="2600" dirty="0" err="1"/>
              <a:t>pemrograman</a:t>
            </a:r>
            <a:r>
              <a:rPr lang="en-US" sz="2600" dirty="0"/>
              <a:t>  </a:t>
            </a:r>
            <a:r>
              <a:rPr lang="en-US" sz="2600" dirty="0" err="1"/>
              <a:t>bersifat</a:t>
            </a:r>
            <a:r>
              <a:rPr lang="en-US" sz="2600" dirty="0"/>
              <a:t> </a:t>
            </a:r>
            <a:r>
              <a:rPr lang="en-US" sz="2600" dirty="0" err="1"/>
              <a:t>umum</a:t>
            </a:r>
            <a:r>
              <a:rPr lang="en-US" sz="2600" dirty="0"/>
              <a:t> (</a:t>
            </a:r>
            <a:r>
              <a:rPr lang="en-US" sz="2600" i="1" dirty="0"/>
              <a:t>general purpose</a:t>
            </a:r>
            <a:r>
              <a:rPr lang="en-US" sz="2600" dirty="0"/>
              <a:t>)</a:t>
            </a:r>
          </a:p>
          <a:p>
            <a:r>
              <a:rPr lang="en-US" sz="2600" dirty="0" err="1"/>
              <a:t>Sintaks</a:t>
            </a:r>
            <a:r>
              <a:rPr lang="en-US" sz="2600" dirty="0"/>
              <a:t> Bahasa Java </a:t>
            </a:r>
            <a:r>
              <a:rPr lang="en-US" sz="2600" dirty="0" err="1"/>
              <a:t>diadopsi</a:t>
            </a:r>
            <a:r>
              <a:rPr lang="en-US" sz="2600" dirty="0"/>
              <a:t> </a:t>
            </a:r>
            <a:r>
              <a:rPr lang="en-US" sz="2600" dirty="0" err="1"/>
              <a:t>dari</a:t>
            </a:r>
            <a:r>
              <a:rPr lang="en-US" sz="2600" dirty="0"/>
              <a:t> Bahasa C </a:t>
            </a:r>
            <a:r>
              <a:rPr lang="en-US" sz="2600" dirty="0" err="1"/>
              <a:t>dan</a:t>
            </a:r>
            <a:r>
              <a:rPr lang="en-US" sz="2600" dirty="0"/>
              <a:t> C++ </a:t>
            </a:r>
            <a:r>
              <a:rPr lang="en-US" sz="2600" dirty="0" err="1"/>
              <a:t>tetapi</a:t>
            </a:r>
            <a:r>
              <a:rPr lang="en-US" sz="2600" dirty="0"/>
              <a:t> </a:t>
            </a:r>
            <a:r>
              <a:rPr lang="en-US" sz="2600" dirty="0" err="1"/>
              <a:t>lebih</a:t>
            </a:r>
            <a:r>
              <a:rPr lang="en-US" sz="2600" dirty="0"/>
              <a:t> </a:t>
            </a:r>
            <a:r>
              <a:rPr lang="en-US" sz="2600" dirty="0" err="1"/>
              <a:t>sederhana</a:t>
            </a:r>
            <a:endParaRPr lang="id-ID" sz="2600" dirty="0"/>
          </a:p>
          <a:p>
            <a:r>
              <a:rPr lang="id-ID" sz="2600" dirty="0"/>
              <a:t>Nama “java” diambil dari jenis kopi yang diminum oleh James Gosling saat itu.</a:t>
            </a:r>
            <a:endParaRPr lang="en-US" sz="2600" dirty="0"/>
          </a:p>
        </p:txBody>
      </p:sp>
      <p:pic>
        <p:nvPicPr>
          <p:cNvPr id="8194" name="Picture 2" descr="https://encrypted-tbn1.gstatic.com/images?q=tbn:ANd9GcSncM34Dzl-hDZKUIT4kKFekf3v3qVSfE3g_LkvFlrZ3Y9eVlRt_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374295" y="0"/>
            <a:ext cx="2817705" cy="211328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9990380" y="2106414"/>
            <a:ext cx="15584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James Gosling </a:t>
            </a:r>
            <a:endParaRPr lang="id-ID" dirty="0">
              <a:solidFill>
                <a:srgbClr val="FF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53A3A-C9D8-4FEC-B7F1-4BD971F52345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3166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833120"/>
            <a:ext cx="10515600" cy="5343843"/>
          </a:xfrm>
        </p:spPr>
        <p:txBody>
          <a:bodyPr/>
          <a:lstStyle/>
          <a:p>
            <a:r>
              <a:rPr lang="id-ID" dirty="0"/>
              <a:t>Instalasilah JDK ke komputer anda dan ikuti semua instruksi untuk menginstalasinya.</a:t>
            </a:r>
          </a:p>
          <a:p>
            <a:r>
              <a:rPr lang="id-ID" dirty="0"/>
              <a:t>Aturlah nilai </a:t>
            </a:r>
            <a:r>
              <a:rPr lang="id-ID" i="1" dirty="0"/>
              <a:t>environment variable </a:t>
            </a:r>
            <a:r>
              <a:rPr lang="id-ID" dirty="0"/>
              <a:t>PATH melalui </a:t>
            </a:r>
            <a:r>
              <a:rPr lang="id-ID" dirty="0">
                <a:latin typeface="Courier New" pitchFamily="49" charset="0"/>
                <a:cs typeface="Courier New" pitchFamily="49" charset="0"/>
              </a:rPr>
              <a:t>Control Panel &gt; System &gt; Advanced &gt; Environement Variables</a:t>
            </a:r>
          </a:p>
          <a:p>
            <a:endParaRPr lang="id-ID" dirty="0"/>
          </a:p>
          <a:p>
            <a:r>
              <a:rPr lang="id-ID"/>
              <a:t>Untuk mengetahui </a:t>
            </a:r>
            <a:r>
              <a:rPr lang="id-ID" dirty="0"/>
              <a:t>versi JRE  </a:t>
            </a:r>
            <a:r>
              <a:rPr lang="en-US" dirty="0"/>
              <a:t>(</a:t>
            </a:r>
            <a:r>
              <a:rPr lang="en-US" i="1" dirty="0"/>
              <a:t>java runtime environment</a:t>
            </a:r>
            <a:r>
              <a:rPr lang="en-US" dirty="0"/>
              <a:t>) </a:t>
            </a:r>
            <a:r>
              <a:rPr lang="id-ID" dirty="0"/>
              <a:t>yang terinstal: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53A3A-C9D8-4FEC-B7F1-4BD971F52345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85805" y="4038917"/>
            <a:ext cx="9726992" cy="2499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812800"/>
            <a:ext cx="10515600" cy="5364163"/>
          </a:xfrm>
        </p:spPr>
        <p:txBody>
          <a:bodyPr/>
          <a:lstStyle/>
          <a:p>
            <a:r>
              <a:rPr lang="id-ID" dirty="0"/>
              <a:t>Untuk mengetahui versi JDK yang terin</a:t>
            </a:r>
            <a:r>
              <a:rPr lang="en-US" dirty="0"/>
              <a:t>s</a:t>
            </a:r>
            <a:r>
              <a:rPr lang="id-ID" dirty="0"/>
              <a:t>tal: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53A3A-C9D8-4FEC-B7F1-4BD971F52345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25868" y="1497964"/>
            <a:ext cx="7718381" cy="4719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/>
              <a:t>Program  java</a:t>
            </a:r>
            <a:r>
              <a:rPr lang="en-US" b="1" dirty="0"/>
              <a:t>-</a:t>
            </a:r>
            <a:r>
              <a:rPr lang="id-ID" b="1" dirty="0"/>
              <a:t>ku yang pertama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240" y="1602105"/>
            <a:ext cx="10515600" cy="4351338"/>
          </a:xfrm>
        </p:spPr>
        <p:txBody>
          <a:bodyPr>
            <a:normAutofit/>
          </a:bodyPr>
          <a:lstStyle/>
          <a:p>
            <a:pPr marL="263525" indent="-263525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id-ID" altLang="en-US" sz="2400" dirty="0">
                <a:cs typeface="Courier New" panose="02070309020205020404" pitchFamily="49" charset="0"/>
              </a:rPr>
              <a:t> </a:t>
            </a:r>
            <a:r>
              <a:rPr lang="id-ID" altLang="en-US" dirty="0">
                <a:cs typeface="Courier New" panose="02070309020205020404" pitchFamily="49" charset="0"/>
              </a:rPr>
              <a:t>Ketik program </a:t>
            </a:r>
            <a:r>
              <a:rPr lang="id-ID" altLang="en-US" i="1" dirty="0">
                <a:cs typeface="Courier New" panose="02070309020205020404" pitchFamily="49" charset="0"/>
              </a:rPr>
              <a:t>HelloWorld</a:t>
            </a:r>
            <a:r>
              <a:rPr lang="id-ID" altLang="en-US" dirty="0">
                <a:cs typeface="Courier New" panose="02070309020205020404" pitchFamily="49" charset="0"/>
              </a:rPr>
              <a:t> di bawah ini dengan editor teks, s</a:t>
            </a:r>
            <a:r>
              <a:rPr lang="id-ID" dirty="0"/>
              <a:t>impan dengan nama file </a:t>
            </a:r>
            <a:r>
              <a:rPr lang="id-ID" dirty="0">
                <a:latin typeface="Courier New" pitchFamily="49" charset="0"/>
                <a:cs typeface="Courier New" pitchFamily="49" charset="0"/>
              </a:rPr>
              <a:t>HelloWorld.java </a:t>
            </a:r>
            <a:r>
              <a:rPr lang="id-ID" dirty="0"/>
              <a:t> (harus sama persis dengan nama class)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53A3A-C9D8-4FEC-B7F1-4BD971F52345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43023" y="3095943"/>
            <a:ext cx="8105777" cy="3585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37920"/>
            <a:ext cx="10515600" cy="5039043"/>
          </a:xfrm>
        </p:spPr>
        <p:txBody>
          <a:bodyPr/>
          <a:lstStyle/>
          <a:p>
            <a:r>
              <a:rPr lang="id-ID" dirty="0"/>
              <a:t>Kompilasi program </a:t>
            </a:r>
            <a:r>
              <a:rPr lang="id-ID" i="1" dirty="0"/>
              <a:t>HelloWorld</a:t>
            </a:r>
            <a:r>
              <a:rPr lang="id-ID" dirty="0"/>
              <a:t> dari </a:t>
            </a:r>
            <a:r>
              <a:rPr lang="id-ID" i="1" dirty="0"/>
              <a:t>command prompt</a:t>
            </a:r>
            <a:r>
              <a:rPr lang="id-ID" dirty="0"/>
              <a:t>:</a:t>
            </a:r>
          </a:p>
          <a:p>
            <a:endParaRPr lang="id-ID" dirty="0"/>
          </a:p>
          <a:p>
            <a:endParaRPr lang="id-ID" dirty="0"/>
          </a:p>
          <a:p>
            <a:endParaRPr lang="id-ID" dirty="0"/>
          </a:p>
          <a:p>
            <a:endParaRPr lang="id-ID" dirty="0"/>
          </a:p>
          <a:p>
            <a:endParaRPr lang="id-ID" dirty="0"/>
          </a:p>
          <a:p>
            <a:r>
              <a:rPr lang="id-ID" dirty="0"/>
              <a:t>Hasilnya sebuah arsip bernama </a:t>
            </a:r>
            <a:r>
              <a:rPr lang="id-ID" dirty="0">
                <a:latin typeface="Courier New" pitchFamily="49" charset="0"/>
                <a:cs typeface="Courier New" pitchFamily="49" charset="0"/>
              </a:rPr>
              <a:t>HelloWord.class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53A3A-C9D8-4FEC-B7F1-4BD971F52345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22668" y="1849754"/>
            <a:ext cx="10253373" cy="1726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55040"/>
            <a:ext cx="10515600" cy="5527040"/>
          </a:xfrm>
        </p:spPr>
        <p:txBody>
          <a:bodyPr/>
          <a:lstStyle/>
          <a:p>
            <a:r>
              <a:rPr lang="id-ID" dirty="0"/>
              <a:t>Jalankan arsip </a:t>
            </a:r>
            <a:r>
              <a:rPr lang="id-ID" dirty="0">
                <a:latin typeface="Courier New" pitchFamily="49" charset="0"/>
                <a:cs typeface="Courier New" pitchFamily="49" charset="0"/>
              </a:rPr>
              <a:t>HelloWorld.class</a:t>
            </a:r>
            <a:r>
              <a:rPr lang="id-ID" dirty="0"/>
              <a:t> melalui </a:t>
            </a:r>
            <a:r>
              <a:rPr lang="id-ID" i="1" dirty="0"/>
              <a:t>command prompt</a:t>
            </a:r>
            <a:r>
              <a:rPr lang="id-ID" dirty="0"/>
              <a:t>: </a:t>
            </a:r>
          </a:p>
          <a:p>
            <a:endParaRPr lang="id-ID" dirty="0"/>
          </a:p>
          <a:p>
            <a:endParaRPr lang="id-ID" dirty="0"/>
          </a:p>
          <a:p>
            <a:endParaRPr lang="id-ID" dirty="0"/>
          </a:p>
          <a:p>
            <a:endParaRPr lang="id-ID" dirty="0"/>
          </a:p>
          <a:p>
            <a:endParaRPr lang="id-ID" dirty="0"/>
          </a:p>
          <a:p>
            <a:endParaRPr lang="id-ID" dirty="0"/>
          </a:p>
          <a:p>
            <a:endParaRPr lang="id-ID" dirty="0"/>
          </a:p>
          <a:p>
            <a:endParaRPr lang="id-ID" dirty="0"/>
          </a:p>
          <a:p>
            <a:r>
              <a:rPr lang="id-ID" dirty="0"/>
              <a:t>Horeeee..., saya sudah bisa membuat program java!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53A3A-C9D8-4FEC-B7F1-4BD971F52345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64908" y="1769744"/>
            <a:ext cx="9445460" cy="3432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404B2D9-D060-4CB9-B03B-A4A7BEB07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53A3A-C9D8-4FEC-B7F1-4BD971F52345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4" name="Picture 3" descr="A picture containing text, person&#10;&#10;Description automatically generated">
            <a:extLst>
              <a:ext uri="{FF2B5EF4-FFF2-40B4-BE49-F238E27FC236}">
                <a16:creationId xmlns:a16="http://schemas.microsoft.com/office/drawing/2014/main" id="{F98CC94C-1F8F-4BF4-B663-BBDBA144C6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6880" y="234565"/>
            <a:ext cx="4971585" cy="6623435"/>
          </a:xfrm>
          <a:prstGeom prst="rect">
            <a:avLst/>
          </a:prstGeom>
        </p:spPr>
      </p:pic>
      <p:pic>
        <p:nvPicPr>
          <p:cNvPr id="6" name="Picture 5" descr="A picture containing logo&#10;&#10;Description automatically generated">
            <a:extLst>
              <a:ext uri="{FF2B5EF4-FFF2-40B4-BE49-F238E27FC236}">
                <a16:creationId xmlns:a16="http://schemas.microsoft.com/office/drawing/2014/main" id="{8963E2C3-49E6-4EED-AF30-C55CF0C0BB6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792" y="3337389"/>
            <a:ext cx="3045518" cy="2128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1531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/>
              <a:t>Class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d-ID" dirty="0"/>
              <a:t>Bahasa java adalah berorientasi objek. Struktur bahasa java terdiri dari kelas-kelas objek. </a:t>
            </a:r>
          </a:p>
          <a:p>
            <a:r>
              <a:rPr lang="id-ID" dirty="0"/>
              <a:t>Kelas adalah </a:t>
            </a:r>
            <a:r>
              <a:rPr lang="id-ID" i="1" dirty="0"/>
              <a:t>blue-print </a:t>
            </a:r>
            <a:r>
              <a:rPr lang="id-ID" dirty="0"/>
              <a:t>dari objek, sedangkan objek adalah instans dari kelas pada saat ruuning.</a:t>
            </a:r>
          </a:p>
          <a:p>
            <a:endParaRPr lang="id-ID" dirty="0"/>
          </a:p>
          <a:p>
            <a:r>
              <a:rPr lang="id-ID" dirty="0"/>
              <a:t>Setiap kelas di dalam java memiliki </a:t>
            </a:r>
            <a:r>
              <a:rPr lang="id-ID" i="1" dirty="0"/>
              <a:t>template</a:t>
            </a:r>
            <a:r>
              <a:rPr lang="id-ID" dirty="0"/>
              <a:t>:</a:t>
            </a:r>
          </a:p>
          <a:p>
            <a:endParaRPr lang="id-ID" dirty="0"/>
          </a:p>
          <a:p>
            <a:pPr>
              <a:buNone/>
            </a:pPr>
            <a:r>
              <a:rPr lang="id-ID" dirty="0"/>
              <a:t>		</a:t>
            </a:r>
            <a:r>
              <a:rPr lang="id-ID" sz="2400" dirty="0">
                <a:latin typeface="Courier New" pitchFamily="49" charset="0"/>
                <a:cs typeface="Courier New" pitchFamily="49" charset="0"/>
              </a:rPr>
              <a:t>class NamaKelas {</a:t>
            </a:r>
          </a:p>
          <a:p>
            <a:pPr>
              <a:buNone/>
            </a:pPr>
            <a:r>
              <a:rPr lang="id-ID" sz="2400" dirty="0">
                <a:latin typeface="Courier New" pitchFamily="49" charset="0"/>
                <a:cs typeface="Courier New" pitchFamily="49" charset="0"/>
              </a:rPr>
              <a:t>		  // body kelas ditulis di sini</a:t>
            </a:r>
          </a:p>
          <a:p>
            <a:pPr>
              <a:buNone/>
            </a:pPr>
            <a:r>
              <a:rPr lang="id-ID" sz="2400" dirty="0">
                <a:latin typeface="Courier New" pitchFamily="49" charset="0"/>
                <a:cs typeface="Courier New" pitchFamily="49" charset="0"/>
              </a:rPr>
              <a:t>     }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53A3A-C9D8-4FEC-B7F1-4BD971F52345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AD31BFB-D93F-4A93-A870-618E1BD449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53A3A-C9D8-4FEC-B7F1-4BD971F52345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08B6C15-2D9F-4B2A-806A-1142B1FDC1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453" y="1836522"/>
            <a:ext cx="5754756" cy="47254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68BB585-FF8B-472F-9DF4-08D5D56901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6156" y="1703619"/>
            <a:ext cx="2044444" cy="261587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2BE2803-515C-405F-9B14-EF30210159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7159" y="4495275"/>
            <a:ext cx="5304388" cy="235288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F0ABDC4-D23B-4AE6-8157-45CF9EE45A71}"/>
              </a:ext>
            </a:extLst>
          </p:cNvPr>
          <p:cNvSpPr/>
          <p:nvPr/>
        </p:nvSpPr>
        <p:spPr>
          <a:xfrm>
            <a:off x="861390" y="296028"/>
            <a:ext cx="992256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d-ID" sz="2800" dirty="0"/>
              <a:t>Di dalam kelas terdapat </a:t>
            </a:r>
            <a:r>
              <a:rPr lang="id-ID" sz="2800" i="1" dirty="0"/>
              <a:t>atribut</a:t>
            </a:r>
            <a:r>
              <a:rPr lang="id-ID" sz="2800" dirty="0"/>
              <a:t> </a:t>
            </a:r>
            <a:r>
              <a:rPr lang="en-US" sz="2800" dirty="0"/>
              <a:t>(</a:t>
            </a:r>
            <a:r>
              <a:rPr lang="en-US" sz="2800" i="1" dirty="0"/>
              <a:t>data</a:t>
            </a:r>
            <a:r>
              <a:rPr lang="en-US" sz="2800" dirty="0"/>
              <a:t>) </a:t>
            </a:r>
            <a:r>
              <a:rPr lang="id-ID" sz="2800" dirty="0"/>
              <a:t> dan </a:t>
            </a:r>
            <a:r>
              <a:rPr lang="id-ID" sz="2800" i="1" dirty="0"/>
              <a:t>method </a:t>
            </a:r>
            <a:r>
              <a:rPr lang="en-US" sz="2800" i="1" dirty="0"/>
              <a:t>(function)</a:t>
            </a:r>
            <a:r>
              <a:rPr lang="id-ID" sz="2800" dirty="0"/>
              <a:t>.  </a:t>
            </a:r>
            <a:endParaRPr lang="en-US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d-ID" sz="2800" dirty="0"/>
              <a:t>Salah satu atau keduanya mungkin tidak terdapat di dalam kelas.</a:t>
            </a:r>
          </a:p>
        </p:txBody>
      </p:sp>
    </p:spTree>
    <p:extLst>
      <p:ext uri="{BB962C8B-B14F-4D97-AF65-F5344CB8AC3E}">
        <p14:creationId xmlns:p14="http://schemas.microsoft.com/office/powerpoint/2010/main" val="399602419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86409"/>
            <a:ext cx="10515600" cy="6135066"/>
          </a:xfrm>
        </p:spPr>
        <p:txBody>
          <a:bodyPr>
            <a:normAutofit lnSpcReduction="10000"/>
          </a:bodyPr>
          <a:lstStyle/>
          <a:p>
            <a:r>
              <a:rPr lang="id-ID" sz="2600" dirty="0"/>
              <a:t>Atribut di dalam kelas dinyatakan dengan variabel atau objek kelas lain.</a:t>
            </a:r>
          </a:p>
          <a:p>
            <a:r>
              <a:rPr lang="id-ID" sz="2600" i="1" dirty="0"/>
              <a:t>Method</a:t>
            </a:r>
            <a:r>
              <a:rPr lang="id-ID" sz="2600" dirty="0"/>
              <a:t> adalah operasi (prosedur, fungsi, atau konstruktor) yang dimiliki oleh sebuah kelas.</a:t>
            </a:r>
          </a:p>
          <a:p>
            <a:r>
              <a:rPr lang="id-ID" sz="2600" dirty="0"/>
              <a:t>Kelas </a:t>
            </a:r>
            <a:r>
              <a:rPr lang="id-ID" sz="2600" dirty="0">
                <a:latin typeface="Courier New" pitchFamily="49" charset="0"/>
                <a:cs typeface="Courier New" pitchFamily="49" charset="0"/>
              </a:rPr>
              <a:t>HelloWorld</a:t>
            </a:r>
            <a:r>
              <a:rPr lang="id-ID" sz="2600" dirty="0"/>
              <a:t>  </a:t>
            </a:r>
            <a:r>
              <a:rPr lang="en-US" sz="2600" dirty="0" err="1"/>
              <a:t>tidak</a:t>
            </a:r>
            <a:r>
              <a:rPr lang="en-US" sz="2600" dirty="0"/>
              <a:t> </a:t>
            </a:r>
            <a:r>
              <a:rPr lang="en-US" sz="2600" dirty="0" err="1"/>
              <a:t>mempunyai</a:t>
            </a:r>
            <a:r>
              <a:rPr lang="en-US" sz="2600" dirty="0"/>
              <a:t> </a:t>
            </a:r>
            <a:r>
              <a:rPr lang="en-US" sz="2600" dirty="0" err="1"/>
              <a:t>atribut</a:t>
            </a:r>
            <a:r>
              <a:rPr lang="en-US" sz="2600" dirty="0"/>
              <a:t> </a:t>
            </a:r>
            <a:r>
              <a:rPr lang="en-US" sz="2600" dirty="0" err="1"/>
              <a:t>tetapi</a:t>
            </a:r>
            <a:r>
              <a:rPr lang="en-US" sz="2600" dirty="0"/>
              <a:t> </a:t>
            </a:r>
            <a:r>
              <a:rPr lang="id-ID" sz="2600" dirty="0"/>
              <a:t>hanya mempunya</a:t>
            </a:r>
            <a:r>
              <a:rPr lang="en-US" sz="2600" dirty="0" err="1"/>
              <a:t>i</a:t>
            </a:r>
            <a:r>
              <a:rPr lang="id-ID" sz="2600" dirty="0"/>
              <a:t> satu </a:t>
            </a:r>
            <a:r>
              <a:rPr lang="id-ID" sz="2600" i="1" dirty="0"/>
              <a:t>method,yaitu</a:t>
            </a:r>
            <a:r>
              <a:rPr lang="id-ID" sz="2600" dirty="0"/>
              <a:t> </a:t>
            </a:r>
            <a:r>
              <a:rPr lang="id-ID" sz="2600" dirty="0">
                <a:latin typeface="Courier New" pitchFamily="49" charset="0"/>
                <a:cs typeface="Courier New" pitchFamily="49" charset="0"/>
              </a:rPr>
              <a:t>main</a:t>
            </a:r>
            <a:r>
              <a:rPr lang="id-ID" sz="2600" dirty="0"/>
              <a:t>:</a:t>
            </a:r>
            <a:endParaRPr lang="en-US" sz="2600" dirty="0"/>
          </a:p>
          <a:p>
            <a:endParaRPr lang="en-US" sz="2600" dirty="0"/>
          </a:p>
          <a:p>
            <a:endParaRPr lang="en-US" sz="2600" dirty="0"/>
          </a:p>
          <a:p>
            <a:endParaRPr lang="en-US" sz="2600" dirty="0"/>
          </a:p>
          <a:p>
            <a:endParaRPr lang="en-US" sz="2600" dirty="0"/>
          </a:p>
          <a:p>
            <a:endParaRPr lang="en-US" sz="2600" dirty="0"/>
          </a:p>
          <a:p>
            <a:endParaRPr lang="en-US" sz="2600" dirty="0"/>
          </a:p>
          <a:p>
            <a:endParaRPr lang="en-US" sz="2600" dirty="0"/>
          </a:p>
          <a:p>
            <a:r>
              <a:rPr lang="en-US" sz="2600" dirty="0" err="1"/>
              <a:t>Lebih</a:t>
            </a:r>
            <a:r>
              <a:rPr lang="en-US" sz="2600" dirty="0"/>
              <a:t> </a:t>
            </a:r>
            <a:r>
              <a:rPr lang="en-US" sz="2600" dirty="0" err="1"/>
              <a:t>lanjut</a:t>
            </a:r>
            <a:r>
              <a:rPr lang="en-US" sz="2600" dirty="0"/>
              <a:t> </a:t>
            </a:r>
            <a:r>
              <a:rPr lang="en-US" sz="2600" dirty="0" err="1"/>
              <a:t>mengenai</a:t>
            </a:r>
            <a:r>
              <a:rPr lang="en-US" sz="2600" dirty="0"/>
              <a:t> </a:t>
            </a:r>
            <a:r>
              <a:rPr lang="en-US" sz="2600" dirty="0" err="1"/>
              <a:t>kelas</a:t>
            </a:r>
            <a:r>
              <a:rPr lang="en-US" sz="2600" dirty="0"/>
              <a:t> dan </a:t>
            </a:r>
            <a:r>
              <a:rPr lang="en-US" sz="2600" dirty="0" err="1"/>
              <a:t>objek</a:t>
            </a:r>
            <a:r>
              <a:rPr lang="en-US" sz="2600" dirty="0"/>
              <a:t> </a:t>
            </a:r>
            <a:r>
              <a:rPr lang="en-US" sz="2600" dirty="0" err="1"/>
              <a:t>akan</a:t>
            </a:r>
            <a:r>
              <a:rPr lang="en-US" sz="2600" dirty="0"/>
              <a:t> </a:t>
            </a:r>
            <a:r>
              <a:rPr lang="en-US" sz="2600" dirty="0" err="1"/>
              <a:t>dipelajari</a:t>
            </a:r>
            <a:r>
              <a:rPr lang="en-US" sz="2600" dirty="0"/>
              <a:t> di </a:t>
            </a:r>
            <a:r>
              <a:rPr lang="en-US" sz="2600" dirty="0" err="1"/>
              <a:t>dalam</a:t>
            </a:r>
            <a:r>
              <a:rPr lang="en-US" sz="2600" dirty="0"/>
              <a:t> </a:t>
            </a:r>
            <a:r>
              <a:rPr lang="en-US" sz="2600" dirty="0" err="1"/>
              <a:t>kuliah</a:t>
            </a:r>
            <a:r>
              <a:rPr lang="en-US" sz="2600" dirty="0"/>
              <a:t> </a:t>
            </a:r>
            <a:r>
              <a:rPr lang="en-US" sz="2600" i="1" dirty="0" err="1"/>
              <a:t>Pemrograman</a:t>
            </a:r>
            <a:r>
              <a:rPr lang="en-US" sz="2600" i="1" dirty="0"/>
              <a:t> </a:t>
            </a:r>
            <a:r>
              <a:rPr lang="en-US" sz="2600" i="1" dirty="0" err="1"/>
              <a:t>Berorientasi</a:t>
            </a:r>
            <a:r>
              <a:rPr lang="en-US" sz="2600" i="1" dirty="0"/>
              <a:t> </a:t>
            </a:r>
            <a:r>
              <a:rPr lang="en-US" sz="2600" i="1" dirty="0" err="1"/>
              <a:t>Objek</a:t>
            </a:r>
            <a:r>
              <a:rPr lang="en-US" sz="2600" i="1" dirty="0"/>
              <a:t> </a:t>
            </a:r>
            <a:r>
              <a:rPr lang="en-US" sz="2600" dirty="0"/>
              <a:t>(di semester 4)</a:t>
            </a:r>
            <a:endParaRPr lang="id-ID" sz="2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53A3A-C9D8-4FEC-B7F1-4BD971F52345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B3F2EF61-93DE-4837-953B-50D228B1E7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24540" y="2546370"/>
            <a:ext cx="6530008" cy="2888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B7B5A19E-6551-4D04-BB35-FCD213D50153}"/>
              </a:ext>
            </a:extLst>
          </p:cNvPr>
          <p:cNvCxnSpPr>
            <a:cxnSpLocks/>
          </p:cNvCxnSpPr>
          <p:nvPr/>
        </p:nvCxnSpPr>
        <p:spPr>
          <a:xfrm flipH="1">
            <a:off x="5367130" y="3429000"/>
            <a:ext cx="914400" cy="51683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22FDC17-854D-4317-96FA-54B118052317}"/>
              </a:ext>
            </a:extLst>
          </p:cNvPr>
          <p:cNvCxnSpPr/>
          <p:nvPr/>
        </p:nvCxnSpPr>
        <p:spPr>
          <a:xfrm>
            <a:off x="6281530" y="3429000"/>
            <a:ext cx="338593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4B0CACDE-FCB8-4D8E-9DCB-85638F1B3D68}"/>
              </a:ext>
            </a:extLst>
          </p:cNvPr>
          <p:cNvSpPr txBox="1"/>
          <p:nvPr/>
        </p:nvSpPr>
        <p:spPr>
          <a:xfrm>
            <a:off x="9782873" y="3244334"/>
            <a:ext cx="19931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Method/function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Program Input/Output Sederhana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53A3A-C9D8-4FEC-B7F1-4BD971F52345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93153" y="1651635"/>
            <a:ext cx="7603807" cy="4803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57809"/>
            <a:ext cx="10515600" cy="5819155"/>
          </a:xfrm>
        </p:spPr>
        <p:txBody>
          <a:bodyPr/>
          <a:lstStyle/>
          <a:p>
            <a:r>
              <a:rPr lang="en-US" dirty="0"/>
              <a:t>Java </a:t>
            </a:r>
            <a:r>
              <a:rPr lang="en-US" dirty="0" err="1"/>
              <a:t>termasuk</a:t>
            </a:r>
            <a:r>
              <a:rPr lang="en-US" dirty="0"/>
              <a:t> Bahasa </a:t>
            </a:r>
            <a:r>
              <a:rPr lang="en-US" dirty="0" err="1"/>
              <a:t>pemrograman</a:t>
            </a:r>
            <a:r>
              <a:rPr lang="en-US" dirty="0"/>
              <a:t> yang popular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mengembangkan</a:t>
            </a:r>
            <a:r>
              <a:rPr lang="en-US" dirty="0"/>
              <a:t> </a:t>
            </a:r>
            <a:r>
              <a:rPr lang="en-US" dirty="0" err="1"/>
              <a:t>aplikasi</a:t>
            </a:r>
            <a:r>
              <a:rPr lang="en-US" dirty="0"/>
              <a:t>, </a:t>
            </a:r>
            <a:r>
              <a:rPr lang="en-US" dirty="0" err="1"/>
              <a:t>termasuk</a:t>
            </a:r>
            <a:r>
              <a:rPr lang="en-US" dirty="0"/>
              <a:t> </a:t>
            </a:r>
            <a:r>
              <a:rPr lang="en-US" dirty="0" err="1"/>
              <a:t>aplikasi</a:t>
            </a:r>
            <a:r>
              <a:rPr lang="en-US" dirty="0"/>
              <a:t> </a:t>
            </a:r>
            <a:r>
              <a:rPr lang="en-US" dirty="0" err="1"/>
              <a:t>berbasis</a:t>
            </a:r>
            <a:r>
              <a:rPr lang="en-US" dirty="0"/>
              <a:t> web.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4010" y="1271364"/>
            <a:ext cx="7539443" cy="447502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49940" y="5844098"/>
            <a:ext cx="73301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</a:rPr>
              <a:t>Gambar</a:t>
            </a:r>
            <a:r>
              <a:rPr lang="en-US" sz="2400" b="1" dirty="0">
                <a:solidFill>
                  <a:srgbClr val="FF0000"/>
                </a:solidFill>
              </a:rPr>
              <a:t> 1. </a:t>
            </a:r>
            <a:r>
              <a:rPr lang="en-US" sz="2400" b="1" dirty="0" err="1">
                <a:solidFill>
                  <a:srgbClr val="FF0000"/>
                </a:solidFill>
              </a:rPr>
              <a:t>Sepuluh</a:t>
            </a:r>
            <a:r>
              <a:rPr lang="en-US" sz="2400" b="1" dirty="0">
                <a:solidFill>
                  <a:srgbClr val="FF0000"/>
                </a:solidFill>
              </a:rPr>
              <a:t> (10) </a:t>
            </a:r>
            <a:r>
              <a:rPr lang="en-US" sz="2400" b="1" dirty="0" err="1">
                <a:solidFill>
                  <a:srgbClr val="FF0000"/>
                </a:solidFill>
              </a:rPr>
              <a:t>bahasa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pemrograman</a:t>
            </a:r>
            <a:r>
              <a:rPr lang="en-US" sz="2400" b="1" dirty="0">
                <a:solidFill>
                  <a:srgbClr val="FF0000"/>
                </a:solidFill>
              </a:rPr>
              <a:t> top 2015: </a:t>
            </a: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3406167" y="6018966"/>
            <a:ext cx="7808548" cy="80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Sumber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 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3"/>
                <a:hlinkMouseOver r:id="rId4"/>
              </a:rPr>
              <a:t>http://spectrum.ieee.org/computing/software/the-2015-top-ten-programming-languages/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3"/>
                <a:hlinkMouseOver r:id="rId4"/>
              </a:rPr>
              <a:t>?utm_source=techalert&amp;utm_medium=email&amp;utm_campaign=072315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53A3A-C9D8-4FEC-B7F1-4BD971F5234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96074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792480"/>
            <a:ext cx="10515600" cy="5384483"/>
          </a:xfrm>
        </p:spPr>
        <p:txBody>
          <a:bodyPr/>
          <a:lstStyle/>
          <a:p>
            <a:r>
              <a:rPr lang="id-ID" dirty="0"/>
              <a:t>Kompilasi </a:t>
            </a:r>
            <a:r>
              <a:rPr lang="id-ID" dirty="0">
                <a:latin typeface="Courier New" pitchFamily="49" charset="0"/>
                <a:cs typeface="Courier New" pitchFamily="49" charset="0"/>
              </a:rPr>
              <a:t>InputTest.java</a:t>
            </a:r>
            <a:r>
              <a:rPr lang="id-ID" dirty="0"/>
              <a:t> dan jika sudah benar jalankan programnya: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53A3A-C9D8-4FEC-B7F1-4BD971F52345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3308" y="1830704"/>
            <a:ext cx="10675726" cy="3879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Program Input dengan GUI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53A3A-C9D8-4FEC-B7F1-4BD971F52345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40435" y="1676083"/>
            <a:ext cx="10577428" cy="4399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14400"/>
            <a:ext cx="10515600" cy="5262563"/>
          </a:xfrm>
        </p:spPr>
        <p:txBody>
          <a:bodyPr/>
          <a:lstStyle/>
          <a:p>
            <a:r>
              <a:rPr lang="id-ID" dirty="0"/>
              <a:t>Kompilasi </a:t>
            </a:r>
            <a:r>
              <a:rPr lang="id-ID" dirty="0">
                <a:latin typeface="Courier New" pitchFamily="49" charset="0"/>
                <a:cs typeface="Courier New" pitchFamily="49" charset="0"/>
              </a:rPr>
              <a:t>InputTestGUI.java</a:t>
            </a:r>
            <a:r>
              <a:rPr lang="id-ID" dirty="0"/>
              <a:t> dan jika sudah benar jalankan programnya:</a:t>
            </a:r>
          </a:p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53A3A-C9D8-4FEC-B7F1-4BD971F52345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6258" y="1842770"/>
            <a:ext cx="4638829" cy="193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6258" y="4138930"/>
            <a:ext cx="4604702" cy="1922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320" y="140335"/>
            <a:ext cx="10515600" cy="589915"/>
          </a:xfrm>
        </p:spPr>
        <p:txBody>
          <a:bodyPr>
            <a:normAutofit fontScale="90000"/>
          </a:bodyPr>
          <a:lstStyle/>
          <a:p>
            <a:r>
              <a:rPr lang="id-ID" dirty="0"/>
              <a:t>Program </a:t>
            </a:r>
            <a:r>
              <a:rPr lang="en-US" dirty="0" err="1"/>
              <a:t>FindMonth</a:t>
            </a:r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53A3A-C9D8-4FEC-B7F1-4BD971F52345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3F3E7E6-F443-470E-A0BE-764FE7394F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750531"/>
            <a:ext cx="8216812" cy="5967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17938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B4AD805-16A9-41DA-868D-C20442885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53A3A-C9D8-4FEC-B7F1-4BD971F52345}" type="slidenum">
              <a:rPr lang="en-US" smtClean="0"/>
              <a:pPr/>
              <a:t>34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180186F-071A-4B89-95C6-6D471D3C11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3102" y="3645376"/>
            <a:ext cx="4181475" cy="18288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88CD5F7-4657-468C-B77B-01120AEA84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0477" y="1069499"/>
            <a:ext cx="9001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93697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74395"/>
          </a:xfrm>
        </p:spPr>
        <p:txBody>
          <a:bodyPr/>
          <a:lstStyle/>
          <a:p>
            <a:r>
              <a:rPr lang="id-ID" dirty="0"/>
              <a:t>Kelas Mahasiswa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53A3A-C9D8-4FEC-B7F1-4BD971F52345}" type="slidenum">
              <a:rPr lang="en-US" smtClean="0"/>
              <a:pPr/>
              <a:t>35</a:t>
            </a:fld>
            <a:endParaRPr lang="en-US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87730" y="1184910"/>
            <a:ext cx="8343900" cy="542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Kelas DriverMhs  </a:t>
            </a:r>
            <a:br>
              <a:rPr lang="id-ID" dirty="0"/>
            </a:br>
            <a:r>
              <a:rPr lang="id-ID" sz="2800" dirty="0"/>
              <a:t>(yang menggunakan kelas Mahasiswa)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53A3A-C9D8-4FEC-B7F1-4BD971F52345}" type="slidenum">
              <a:rPr lang="en-US" smtClean="0"/>
              <a:pPr/>
              <a:t>36</a:t>
            </a:fld>
            <a:endParaRPr lang="en-US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6450" y="1884044"/>
            <a:ext cx="10491064" cy="4191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6920" y="426720"/>
            <a:ext cx="11150600" cy="5526723"/>
          </a:xfrm>
        </p:spPr>
        <p:txBody>
          <a:bodyPr/>
          <a:lstStyle/>
          <a:p>
            <a:r>
              <a:rPr lang="id-ID" dirty="0"/>
              <a:t>Kompilasi masing-masing </a:t>
            </a:r>
            <a:r>
              <a:rPr lang="id-ID" dirty="0">
                <a:latin typeface="Courier New" pitchFamily="49" charset="0"/>
                <a:cs typeface="Courier New" pitchFamily="49" charset="0"/>
              </a:rPr>
              <a:t>Mahasiswa.java </a:t>
            </a:r>
            <a:r>
              <a:rPr lang="id-ID" dirty="0"/>
              <a:t>dan </a:t>
            </a:r>
            <a:r>
              <a:rPr lang="id-ID" dirty="0">
                <a:latin typeface="Courier New" pitchFamily="49" charset="0"/>
                <a:cs typeface="Courier New" pitchFamily="49" charset="0"/>
              </a:rPr>
              <a:t>DriverMhs.java </a:t>
            </a:r>
          </a:p>
          <a:p>
            <a:endParaRPr lang="id-ID" dirty="0"/>
          </a:p>
          <a:p>
            <a:endParaRPr lang="id-ID" dirty="0"/>
          </a:p>
          <a:p>
            <a:endParaRPr lang="id-ID" dirty="0"/>
          </a:p>
          <a:p>
            <a:endParaRPr lang="id-ID" dirty="0"/>
          </a:p>
          <a:p>
            <a:endParaRPr lang="id-ID" dirty="0"/>
          </a:p>
          <a:p>
            <a:r>
              <a:rPr lang="id-ID" dirty="0"/>
              <a:t>Jalankan kelas </a:t>
            </a:r>
            <a:r>
              <a:rPr lang="id-ID" dirty="0">
                <a:latin typeface="Courier New" pitchFamily="49" charset="0"/>
                <a:cs typeface="Courier New" pitchFamily="49" charset="0"/>
              </a:rPr>
              <a:t>DriverMhs.class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53A3A-C9D8-4FEC-B7F1-4BD971F52345}" type="slidenum">
              <a:rPr lang="en-US" smtClean="0"/>
              <a:pPr/>
              <a:t>37</a:t>
            </a:fld>
            <a:endParaRPr lang="en-US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1068" y="963294"/>
            <a:ext cx="9381171" cy="220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0748" y="4010024"/>
            <a:ext cx="9543732" cy="2604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Kelas Matriks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53A3A-C9D8-4FEC-B7F1-4BD971F52345}" type="slidenum">
              <a:rPr lang="en-US" smtClean="0"/>
              <a:pPr/>
              <a:t>38</a:t>
            </a:fld>
            <a:endParaRPr lang="en-US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50290" y="1592898"/>
            <a:ext cx="9550390" cy="4807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53A3A-C9D8-4FEC-B7F1-4BD971F52345}" type="slidenum">
              <a:rPr lang="en-US" smtClean="0"/>
              <a:pPr/>
              <a:t>39</a:t>
            </a:fld>
            <a:endParaRPr lang="en-US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6769" y="881698"/>
            <a:ext cx="10559479" cy="5315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4683892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44286"/>
            <a:ext cx="10515600" cy="5632677"/>
          </a:xfrm>
        </p:spPr>
        <p:txBody>
          <a:bodyPr/>
          <a:lstStyle/>
          <a:p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tahun</a:t>
            </a:r>
            <a:r>
              <a:rPr lang="en-US" dirty="0"/>
              <a:t> 2017, Bahasa Java </a:t>
            </a:r>
            <a:r>
              <a:rPr lang="en-US" dirty="0" err="1"/>
              <a:t>turun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peringkat</a:t>
            </a:r>
            <a:r>
              <a:rPr lang="en-US" dirty="0"/>
              <a:t> 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53A3A-C9D8-4FEC-B7F1-4BD971F52345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0442" y="991567"/>
            <a:ext cx="8111723" cy="484317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730886" y="6125517"/>
            <a:ext cx="75545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</a:rPr>
              <a:t>Gambar</a:t>
            </a:r>
            <a:r>
              <a:rPr lang="en-US" sz="2400" b="1" dirty="0">
                <a:solidFill>
                  <a:srgbClr val="FF0000"/>
                </a:solidFill>
              </a:rPr>
              <a:t> 2. </a:t>
            </a:r>
            <a:r>
              <a:rPr lang="en-US" sz="2400" b="1" dirty="0" err="1">
                <a:solidFill>
                  <a:srgbClr val="FF0000"/>
                </a:solidFill>
              </a:rPr>
              <a:t>Sepuluh</a:t>
            </a:r>
            <a:r>
              <a:rPr lang="en-US" sz="2400" b="1" dirty="0">
                <a:solidFill>
                  <a:srgbClr val="FF0000"/>
                </a:solidFill>
              </a:rPr>
              <a:t> (10) </a:t>
            </a:r>
            <a:r>
              <a:rPr lang="en-US" sz="2400" b="1" dirty="0" err="1">
                <a:solidFill>
                  <a:srgbClr val="FF0000"/>
                </a:solidFill>
              </a:rPr>
              <a:t>bahasa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pemrograman</a:t>
            </a:r>
            <a:r>
              <a:rPr lang="en-US" sz="2400" b="1" dirty="0">
                <a:solidFill>
                  <a:srgbClr val="FF0000"/>
                </a:solidFill>
              </a:rPr>
              <a:t> top 2017 </a:t>
            </a:r>
          </a:p>
        </p:txBody>
      </p:sp>
    </p:spTree>
    <p:extLst>
      <p:ext uri="{BB962C8B-B14F-4D97-AF65-F5344CB8AC3E}">
        <p14:creationId xmlns:p14="http://schemas.microsoft.com/office/powerpoint/2010/main" val="55388062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63525"/>
            <a:ext cx="10515600" cy="1325563"/>
          </a:xfrm>
        </p:spPr>
        <p:txBody>
          <a:bodyPr/>
          <a:lstStyle/>
          <a:p>
            <a:r>
              <a:rPr lang="id-ID" dirty="0"/>
              <a:t>Kelas DriverMatriks</a:t>
            </a:r>
            <a:br>
              <a:rPr lang="id-ID" dirty="0"/>
            </a:br>
            <a:r>
              <a:rPr lang="id-ID" sz="2800" dirty="0"/>
              <a:t>(yang menggunakan kelas Mahasiswa)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53A3A-C9D8-4FEC-B7F1-4BD971F52345}" type="slidenum">
              <a:rPr lang="en-US" smtClean="0"/>
              <a:pPr/>
              <a:t>40</a:t>
            </a:fld>
            <a:endParaRPr lang="en-US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7089" y="1521460"/>
            <a:ext cx="8990017" cy="5336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480" y="508000"/>
            <a:ext cx="11435080" cy="5526723"/>
          </a:xfrm>
        </p:spPr>
        <p:txBody>
          <a:bodyPr/>
          <a:lstStyle/>
          <a:p>
            <a:r>
              <a:rPr lang="id-ID" dirty="0"/>
              <a:t>Kompilasi masing-masing </a:t>
            </a:r>
            <a:r>
              <a:rPr lang="id-ID" dirty="0">
                <a:latin typeface="Courier New" pitchFamily="49" charset="0"/>
                <a:cs typeface="Courier New" pitchFamily="49" charset="0"/>
              </a:rPr>
              <a:t>matriks.java </a:t>
            </a:r>
            <a:r>
              <a:rPr lang="id-ID" dirty="0"/>
              <a:t>dan </a:t>
            </a:r>
            <a:r>
              <a:rPr lang="id-ID" dirty="0">
                <a:latin typeface="Courier New" pitchFamily="49" charset="0"/>
                <a:cs typeface="Courier New" pitchFamily="49" charset="0"/>
              </a:rPr>
              <a:t>DriverMatriks.java </a:t>
            </a:r>
          </a:p>
          <a:p>
            <a:endParaRPr lang="id-ID" dirty="0"/>
          </a:p>
          <a:p>
            <a:endParaRPr lang="id-ID" dirty="0"/>
          </a:p>
          <a:p>
            <a:endParaRPr lang="id-ID" dirty="0"/>
          </a:p>
          <a:p>
            <a:endParaRPr lang="id-ID" dirty="0"/>
          </a:p>
          <a:p>
            <a:r>
              <a:rPr lang="id-ID" dirty="0"/>
              <a:t>Jalankan kelas </a:t>
            </a:r>
            <a:r>
              <a:rPr lang="id-ID" dirty="0">
                <a:latin typeface="Courier New" pitchFamily="49" charset="0"/>
                <a:cs typeface="Courier New" pitchFamily="49" charset="0"/>
              </a:rPr>
              <a:t>DriverMatriks.class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53A3A-C9D8-4FEC-B7F1-4BD971F52345}" type="slidenum">
              <a:rPr lang="en-US" smtClean="0"/>
              <a:pPr/>
              <a:t>41</a:t>
            </a:fld>
            <a:endParaRPr lang="en-US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9468" y="959484"/>
            <a:ext cx="10457366" cy="194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8828" y="3668394"/>
            <a:ext cx="9463831" cy="2935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7ACBEA-A772-41A9-86E2-D2BDD5C2D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53A3A-C9D8-4FEC-B7F1-4BD971F52345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0B3EA16-5E5A-48EE-8ADE-7E43FBD442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82955"/>
          </a:xfrm>
        </p:spPr>
        <p:txBody>
          <a:bodyPr/>
          <a:lstStyle/>
          <a:p>
            <a:r>
              <a:rPr lang="id-ID" dirty="0"/>
              <a:t>Kelas </a:t>
            </a:r>
            <a:r>
              <a:rPr lang="en-US" dirty="0"/>
              <a:t>Stack</a:t>
            </a:r>
            <a:endParaRPr lang="id-ID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E62D4E3-07EB-41C6-BB4B-20BF418A0D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7493" y="1131015"/>
            <a:ext cx="8904707" cy="5530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78674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A423094-AB1C-420F-98CF-6ED0BDF6F1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53A3A-C9D8-4FEC-B7F1-4BD971F52345}" type="slidenum">
              <a:rPr lang="en-US" smtClean="0"/>
              <a:pPr/>
              <a:t>43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6264E00-0AB0-4A5C-9A1A-EC5341CE8E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3360" y="161219"/>
            <a:ext cx="8961444" cy="6560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77199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63525"/>
            <a:ext cx="10515600" cy="1325563"/>
          </a:xfrm>
        </p:spPr>
        <p:txBody>
          <a:bodyPr/>
          <a:lstStyle/>
          <a:p>
            <a:r>
              <a:rPr lang="id-ID" dirty="0"/>
              <a:t>Kelas </a:t>
            </a:r>
            <a:r>
              <a:rPr lang="en-US" dirty="0" err="1"/>
              <a:t>mainStack</a:t>
            </a:r>
            <a:br>
              <a:rPr lang="id-ID" dirty="0"/>
            </a:br>
            <a:r>
              <a:rPr lang="id-ID" sz="2800" dirty="0"/>
              <a:t>(yang menggunakan kelas </a:t>
            </a:r>
            <a:r>
              <a:rPr lang="en-US" sz="2800" dirty="0"/>
              <a:t>Stack</a:t>
            </a:r>
            <a:r>
              <a:rPr lang="id-ID" sz="2800" dirty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53A3A-C9D8-4FEC-B7F1-4BD971F52345}" type="slidenum">
              <a:rPr lang="en-US" smtClean="0"/>
              <a:pPr/>
              <a:t>44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2FCEEF6-8309-44CC-A814-6527E8D62E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5840" y="1618721"/>
            <a:ext cx="8022440" cy="5102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2182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3DE83A0-6211-42EE-8432-173E2521B5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53A3A-C9D8-4FEC-B7F1-4BD971F52345}" type="slidenum">
              <a:rPr lang="en-US" smtClean="0"/>
              <a:pPr/>
              <a:t>45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B9FC6E0-C373-42BF-A699-D38D92A530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525" y="862012"/>
            <a:ext cx="11410950" cy="5133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32916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9B4FD7F-3AAA-45B7-8C45-A529899753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53A3A-C9D8-4FEC-B7F1-4BD971F52345}" type="slidenum">
              <a:rPr lang="en-US" smtClean="0"/>
              <a:pPr/>
              <a:t>46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2BBF443-02C0-4EAD-8789-890A9B0261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480" y="828010"/>
            <a:ext cx="11653520" cy="5201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22495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Referensi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Materi</a:t>
            </a:r>
            <a:r>
              <a:rPr lang="en-US" dirty="0"/>
              <a:t> “</a:t>
            </a:r>
            <a:r>
              <a:rPr lang="en-US" dirty="0" err="1"/>
              <a:t>Pengantar</a:t>
            </a:r>
            <a:r>
              <a:rPr lang="en-US" dirty="0"/>
              <a:t> </a:t>
            </a:r>
            <a:r>
              <a:rPr lang="en-US" dirty="0" err="1"/>
              <a:t>Pemrograman</a:t>
            </a:r>
            <a:r>
              <a:rPr lang="en-US" dirty="0"/>
              <a:t> Bahasa Java” </a:t>
            </a:r>
            <a:r>
              <a:rPr lang="en-US" dirty="0" err="1"/>
              <a:t>diambil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berbagai</a:t>
            </a:r>
            <a:r>
              <a:rPr lang="en-US" dirty="0"/>
              <a:t> </a:t>
            </a:r>
            <a:r>
              <a:rPr lang="en-US" dirty="0" err="1"/>
              <a:t>sumber</a:t>
            </a:r>
            <a:r>
              <a:rPr lang="en-US" dirty="0"/>
              <a:t>, </a:t>
            </a:r>
            <a:r>
              <a:rPr lang="en-US" dirty="0" err="1"/>
              <a:t>antara</a:t>
            </a:r>
            <a:r>
              <a:rPr lang="en-US" dirty="0"/>
              <a:t> lain:</a:t>
            </a:r>
          </a:p>
          <a:p>
            <a:pPr marL="514350" indent="-514350">
              <a:buAutoNum type="arabicPeriod"/>
            </a:pPr>
            <a:r>
              <a:rPr lang="en-US" dirty="0" err="1"/>
              <a:t>Arief</a:t>
            </a:r>
            <a:r>
              <a:rPr lang="en-US" dirty="0"/>
              <a:t> </a:t>
            </a:r>
            <a:r>
              <a:rPr lang="en-US" dirty="0" err="1"/>
              <a:t>Bahtiar</a:t>
            </a:r>
            <a:r>
              <a:rPr lang="en-US" dirty="0"/>
              <a:t> S.T, M.T, Ivan </a:t>
            </a:r>
            <a:r>
              <a:rPr lang="en-US" dirty="0" err="1"/>
              <a:t>Kurniawan</a:t>
            </a:r>
            <a:r>
              <a:rPr lang="en-US" dirty="0"/>
              <a:t>, </a:t>
            </a:r>
            <a:r>
              <a:rPr lang="en-US" i="1" dirty="0"/>
              <a:t>Fundamental Java 2 Platform Application Developer</a:t>
            </a:r>
            <a:r>
              <a:rPr lang="en-US" dirty="0"/>
              <a:t>, </a:t>
            </a:r>
            <a:r>
              <a:rPr lang="en-US" dirty="0" err="1"/>
              <a:t>ComLabs</a:t>
            </a:r>
            <a:r>
              <a:rPr lang="en-US" dirty="0"/>
              <a:t> IT Course ITB.</a:t>
            </a:r>
          </a:p>
          <a:p>
            <a:pPr marL="514350" indent="-514350">
              <a:buAutoNum type="arabicPeriod"/>
            </a:pPr>
            <a:r>
              <a:rPr lang="en-US" dirty="0"/>
              <a:t>Adi </a:t>
            </a:r>
            <a:r>
              <a:rPr lang="en-US" dirty="0" err="1"/>
              <a:t>Nuralim</a:t>
            </a:r>
            <a:r>
              <a:rPr lang="en-US" dirty="0"/>
              <a:t>, </a:t>
            </a:r>
            <a:r>
              <a:rPr lang="en-US" i="1" dirty="0"/>
              <a:t>Java Virtual Machine</a:t>
            </a:r>
            <a:r>
              <a:rPr lang="en-US" dirty="0"/>
              <a:t>, </a:t>
            </a:r>
            <a:r>
              <a:rPr lang="en-US" dirty="0">
                <a:hlinkClick r:id="rId2"/>
              </a:rPr>
              <a:t>http://belajarjava-19.blogspot.co.id/2011/05/java-virtual-machine-jvm.html</a:t>
            </a:r>
            <a:r>
              <a:rPr lang="en-US" dirty="0"/>
              <a:t>, </a:t>
            </a:r>
            <a:r>
              <a:rPr lang="en-US" dirty="0" err="1"/>
              <a:t>tanggal</a:t>
            </a:r>
            <a:r>
              <a:rPr lang="en-US" dirty="0"/>
              <a:t> </a:t>
            </a:r>
            <a:r>
              <a:rPr lang="en-US" dirty="0" err="1"/>
              <a:t>akses</a:t>
            </a:r>
            <a:r>
              <a:rPr lang="en-US" dirty="0"/>
              <a:t> 3 September 2015</a:t>
            </a:r>
          </a:p>
          <a:p>
            <a:pPr marL="514350" indent="-514350">
              <a:buAutoNum type="arabicPeriod"/>
            </a:pPr>
            <a:r>
              <a:rPr lang="en-US" dirty="0"/>
              <a:t>Wikipedia</a:t>
            </a:r>
          </a:p>
          <a:p>
            <a:pPr marL="514350" indent="-514350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53A3A-C9D8-4FEC-B7F1-4BD971F52345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2450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83029"/>
            <a:ext cx="10515600" cy="5284334"/>
          </a:xfrm>
        </p:spPr>
        <p:txBody>
          <a:bodyPr/>
          <a:lstStyle/>
          <a:p>
            <a:r>
              <a:rPr lang="en-US" dirty="0"/>
              <a:t>2018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53A3A-C9D8-4FEC-B7F1-4BD971F52345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763543" y="6003504"/>
            <a:ext cx="75545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</a:rPr>
              <a:t>Gambar</a:t>
            </a:r>
            <a:r>
              <a:rPr lang="en-US" sz="2400" b="1" dirty="0">
                <a:solidFill>
                  <a:srgbClr val="FF0000"/>
                </a:solidFill>
              </a:rPr>
              <a:t> 3. </a:t>
            </a:r>
            <a:r>
              <a:rPr lang="en-US" sz="2400" b="1" dirty="0" err="1">
                <a:solidFill>
                  <a:srgbClr val="FF0000"/>
                </a:solidFill>
              </a:rPr>
              <a:t>Sepuluh</a:t>
            </a:r>
            <a:r>
              <a:rPr lang="en-US" sz="2400" b="1" dirty="0">
                <a:solidFill>
                  <a:srgbClr val="FF0000"/>
                </a:solidFill>
              </a:rPr>
              <a:t> (10) </a:t>
            </a:r>
            <a:r>
              <a:rPr lang="en-US" sz="2400" b="1" dirty="0" err="1">
                <a:solidFill>
                  <a:srgbClr val="FF0000"/>
                </a:solidFill>
              </a:rPr>
              <a:t>bahasa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pemrograman</a:t>
            </a:r>
            <a:r>
              <a:rPr lang="en-US" sz="2400" b="1" dirty="0">
                <a:solidFill>
                  <a:srgbClr val="FF0000"/>
                </a:solidFill>
              </a:rPr>
              <a:t> top 2018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1287" y="863456"/>
            <a:ext cx="8329425" cy="5015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6442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37B0D41-4067-4B9F-9FB6-BC713B14C3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53A3A-C9D8-4FEC-B7F1-4BD971F52345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1FF08AD-8D7E-4D48-92D8-581D74AF99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5345" y="401743"/>
            <a:ext cx="5769070" cy="649273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D35A5AC-483B-464F-A0EA-B9007C7D7AF3}"/>
              </a:ext>
            </a:extLst>
          </p:cNvPr>
          <p:cNvSpPr/>
          <p:nvPr/>
        </p:nvSpPr>
        <p:spPr>
          <a:xfrm>
            <a:off x="1137993" y="401743"/>
            <a:ext cx="9156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2019</a:t>
            </a: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230F1022-35BD-4A53-B485-8274FEB0E5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10600" y="4879022"/>
            <a:ext cx="2992821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Sumber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</a:t>
            </a:r>
            <a:b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3"/>
              </a:rPr>
              <a:t>https://learnworthy.net/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3"/>
              </a:rPr>
              <a:t>ieee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3"/>
              </a:rPr>
              <a:t>-ranked-the-top-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3"/>
              </a:rPr>
              <a:t>programming-languages-of-2019/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58E3BE2-066E-460B-A86A-CC9E737A2CA4}"/>
              </a:ext>
            </a:extLst>
          </p:cNvPr>
          <p:cNvSpPr/>
          <p:nvPr/>
        </p:nvSpPr>
        <p:spPr>
          <a:xfrm>
            <a:off x="2429521" y="1633"/>
            <a:ext cx="581197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IEEE Ranked the Top Programming Languages of 2019.</a:t>
            </a:r>
          </a:p>
        </p:txBody>
      </p:sp>
    </p:spTree>
    <p:extLst>
      <p:ext uri="{BB962C8B-B14F-4D97-AF65-F5344CB8AC3E}">
        <p14:creationId xmlns:p14="http://schemas.microsoft.com/office/powerpoint/2010/main" val="5886855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4596AE1-4B74-42A5-8EC0-A8410D66A7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53A3A-C9D8-4FEC-B7F1-4BD971F52345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621B3635-6698-40EA-84B3-A4E6E81AF9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874" y="581514"/>
            <a:ext cx="5361725" cy="621787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967DF64-DC52-43E8-84E0-29E609C0579E}"/>
              </a:ext>
            </a:extLst>
          </p:cNvPr>
          <p:cNvSpPr/>
          <p:nvPr/>
        </p:nvSpPr>
        <p:spPr>
          <a:xfrm>
            <a:off x="2990158" y="248588"/>
            <a:ext cx="581197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IEEE Ranked the Top Programming Languages of 2020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4E085F5-8DB2-46CF-BF8A-0E1BAB4F8320}"/>
              </a:ext>
            </a:extLst>
          </p:cNvPr>
          <p:cNvSpPr/>
          <p:nvPr/>
        </p:nvSpPr>
        <p:spPr>
          <a:xfrm>
            <a:off x="1371673" y="517984"/>
            <a:ext cx="9156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2020</a:t>
            </a:r>
          </a:p>
        </p:txBody>
      </p:sp>
    </p:spTree>
    <p:extLst>
      <p:ext uri="{BB962C8B-B14F-4D97-AF65-F5344CB8AC3E}">
        <p14:creationId xmlns:p14="http://schemas.microsoft.com/office/powerpoint/2010/main" val="21511768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533FDFC-A174-4126-8AAB-4FE6D58AB6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53A3A-C9D8-4FEC-B7F1-4BD971F52345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BF1A367-7C22-4B1A-A8AE-F17829626E61}"/>
              </a:ext>
            </a:extLst>
          </p:cNvPr>
          <p:cNvSpPr/>
          <p:nvPr/>
        </p:nvSpPr>
        <p:spPr>
          <a:xfrm>
            <a:off x="727060" y="387088"/>
            <a:ext cx="9156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2021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51CDD56-FA6B-43AA-AEAD-89424D8B018C}"/>
              </a:ext>
            </a:extLst>
          </p:cNvPr>
          <p:cNvSpPr/>
          <p:nvPr/>
        </p:nvSpPr>
        <p:spPr>
          <a:xfrm>
            <a:off x="1991751" y="187033"/>
            <a:ext cx="581197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IEEE Ranked the Top Programming Languages of 2020</a:t>
            </a:r>
          </a:p>
        </p:txBody>
      </p:sp>
      <p:pic>
        <p:nvPicPr>
          <p:cNvPr id="6" name="Picture 5" descr="Table&#10;&#10;Description automatically generated">
            <a:extLst>
              <a:ext uri="{FF2B5EF4-FFF2-40B4-BE49-F238E27FC236}">
                <a16:creationId xmlns:a16="http://schemas.microsoft.com/office/drawing/2014/main" id="{12C3405D-4C8E-443C-BF5F-EAE189B083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91" y="587354"/>
            <a:ext cx="5303129" cy="576899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1871144-F693-4EA5-A6DE-D8008511E213}"/>
              </a:ext>
            </a:extLst>
          </p:cNvPr>
          <p:cNvSpPr txBox="1"/>
          <p:nvPr/>
        </p:nvSpPr>
        <p:spPr>
          <a:xfrm>
            <a:off x="1642695" y="6370121"/>
            <a:ext cx="81119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Sumber</a:t>
            </a:r>
            <a:r>
              <a:rPr lang="en-US" dirty="0"/>
              <a:t>: </a:t>
            </a:r>
            <a:r>
              <a:rPr lang="en-US" dirty="0">
                <a:hlinkClick r:id="rId3"/>
              </a:rPr>
              <a:t>https://spectrum.ieee.org/top-programming-languages-2021</a:t>
            </a:r>
            <a:r>
              <a:rPr lang="en-U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0707592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err="1"/>
              <a:t>Teknologi</a:t>
            </a:r>
            <a:r>
              <a:rPr lang="en-US" sz="4000" b="1" dirty="0"/>
              <a:t> Java = Bahasa </a:t>
            </a:r>
            <a:r>
              <a:rPr lang="en-US" sz="4000" b="1" dirty="0" err="1"/>
              <a:t>pemrograman</a:t>
            </a:r>
            <a:r>
              <a:rPr lang="en-US" sz="4000" b="1" dirty="0"/>
              <a:t> + platform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5751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Java </a:t>
            </a:r>
            <a:r>
              <a:rPr lang="en-US" b="1" dirty="0" err="1"/>
              <a:t>Sebagai</a:t>
            </a:r>
            <a:r>
              <a:rPr lang="en-US" b="1" dirty="0"/>
              <a:t> Bahasa </a:t>
            </a:r>
            <a:r>
              <a:rPr lang="en-US" b="1" dirty="0" err="1"/>
              <a:t>Pemrograman</a:t>
            </a:r>
            <a:endParaRPr lang="en-US" b="1" dirty="0"/>
          </a:p>
          <a:p>
            <a:pPr marL="0" indent="0">
              <a:buNone/>
            </a:pPr>
            <a:endParaRPr lang="en-US" sz="2400" dirty="0"/>
          </a:p>
          <a:p>
            <a:r>
              <a:rPr lang="en-US" sz="2600" dirty="0"/>
              <a:t>Bahasa java </a:t>
            </a:r>
            <a:r>
              <a:rPr lang="en-US" sz="2600" dirty="0" err="1"/>
              <a:t>memiliki</a:t>
            </a:r>
            <a:r>
              <a:rPr lang="en-US" sz="2600" dirty="0"/>
              <a:t> </a:t>
            </a:r>
            <a:r>
              <a:rPr lang="en-US" sz="2600" dirty="0" err="1"/>
              <a:t>karakteristik</a:t>
            </a:r>
            <a:r>
              <a:rPr lang="en-US" sz="2600" dirty="0"/>
              <a:t>: </a:t>
            </a:r>
            <a:r>
              <a:rPr lang="en-US" sz="2600" i="1" dirty="0" err="1"/>
              <a:t>sederhana</a:t>
            </a:r>
            <a:r>
              <a:rPr lang="en-US" sz="2600" dirty="0"/>
              <a:t>, </a:t>
            </a:r>
            <a:r>
              <a:rPr lang="en-US" sz="2600" i="1" dirty="0" err="1"/>
              <a:t>berorientasi</a:t>
            </a:r>
            <a:r>
              <a:rPr lang="en-US" sz="2600" i="1" dirty="0"/>
              <a:t> </a:t>
            </a:r>
            <a:r>
              <a:rPr lang="en-US" sz="2600" i="1" dirty="0" err="1"/>
              <a:t>objek</a:t>
            </a:r>
            <a:r>
              <a:rPr lang="en-US" sz="2600" dirty="0"/>
              <a:t>, </a:t>
            </a:r>
            <a:r>
              <a:rPr lang="en-US" sz="2600" i="1" dirty="0"/>
              <a:t>interpreted</a:t>
            </a:r>
            <a:r>
              <a:rPr lang="en-US" sz="2600" dirty="0"/>
              <a:t>, </a:t>
            </a:r>
            <a:r>
              <a:rPr lang="en-US" sz="2600" i="1" dirty="0" err="1"/>
              <a:t>terdistribusi</a:t>
            </a:r>
            <a:r>
              <a:rPr lang="en-US" sz="2600" dirty="0"/>
              <a:t>,  </a:t>
            </a:r>
            <a:r>
              <a:rPr lang="en-US" sz="2600" i="1" dirty="0" err="1"/>
              <a:t>tangguh</a:t>
            </a:r>
            <a:r>
              <a:rPr lang="en-US" sz="2600" dirty="0"/>
              <a:t>, </a:t>
            </a:r>
            <a:r>
              <a:rPr lang="en-US" sz="2600" i="1" dirty="0"/>
              <a:t>portable</a:t>
            </a:r>
            <a:r>
              <a:rPr lang="en-US" sz="2600" dirty="0"/>
              <a:t>, </a:t>
            </a:r>
            <a:r>
              <a:rPr lang="en-US" sz="2600" i="1" dirty="0" err="1"/>
              <a:t>memiliki</a:t>
            </a:r>
            <a:r>
              <a:rPr lang="en-US" sz="2600" i="1" dirty="0"/>
              <a:t> </a:t>
            </a:r>
            <a:r>
              <a:rPr lang="en-US" sz="2600" i="1" dirty="0" err="1"/>
              <a:t>kinerja</a:t>
            </a:r>
            <a:r>
              <a:rPr lang="en-US" sz="2600" i="1" dirty="0"/>
              <a:t> </a:t>
            </a:r>
            <a:r>
              <a:rPr lang="en-US" sz="2600" i="1" dirty="0" err="1"/>
              <a:t>tinggi</a:t>
            </a:r>
            <a:r>
              <a:rPr lang="en-US" sz="2600" dirty="0"/>
              <a:t>, </a:t>
            </a:r>
            <a:r>
              <a:rPr lang="en-US" sz="2600" i="1" dirty="0" err="1"/>
              <a:t>aman</a:t>
            </a:r>
            <a:r>
              <a:rPr lang="en-US" sz="2600" dirty="0"/>
              <a:t>, </a:t>
            </a:r>
            <a:r>
              <a:rPr lang="en-US" sz="2600" i="1" dirty="0" err="1"/>
              <a:t>dinamis</a:t>
            </a:r>
            <a:r>
              <a:rPr lang="en-US" sz="2600" i="1" dirty="0"/>
              <a:t>. </a:t>
            </a:r>
            <a:r>
              <a:rPr lang="en-US" sz="2600" dirty="0"/>
              <a:t>(Baca di: </a:t>
            </a:r>
            <a:r>
              <a:rPr lang="en-US" sz="2600" dirty="0">
                <a:hlinkClick r:id="rId2"/>
              </a:rPr>
              <a:t>http://java.sun.com/docs/white/langenv/</a:t>
            </a:r>
            <a:r>
              <a:rPr lang="en-US" sz="2600" dirty="0"/>
              <a:t>)</a:t>
            </a:r>
          </a:p>
          <a:p>
            <a:endParaRPr lang="en-US" sz="2600" dirty="0"/>
          </a:p>
          <a:p>
            <a:r>
              <a:rPr lang="en-US" sz="2600" i="1" dirty="0"/>
              <a:t>Compiler</a:t>
            </a:r>
            <a:r>
              <a:rPr lang="en-US" sz="2600" dirty="0"/>
              <a:t> java </a:t>
            </a:r>
            <a:r>
              <a:rPr lang="en-US" sz="2600" dirty="0" err="1"/>
              <a:t>mengubah</a:t>
            </a:r>
            <a:r>
              <a:rPr lang="en-US" sz="2600" dirty="0"/>
              <a:t> </a:t>
            </a:r>
            <a:r>
              <a:rPr lang="en-US" sz="2600" dirty="0" err="1"/>
              <a:t>kode</a:t>
            </a:r>
            <a:r>
              <a:rPr lang="en-US" sz="2600" dirty="0"/>
              <a:t> program </a:t>
            </a:r>
            <a:r>
              <a:rPr lang="en-US" sz="2600" dirty="0" err="1"/>
              <a:t>menjadi</a:t>
            </a:r>
            <a:r>
              <a:rPr lang="en-US" sz="2600" dirty="0"/>
              <a:t> </a:t>
            </a:r>
            <a:r>
              <a:rPr lang="en-US" sz="2600" dirty="0" err="1"/>
              <a:t>bahasa</a:t>
            </a:r>
            <a:r>
              <a:rPr lang="en-US" sz="2600" dirty="0"/>
              <a:t> </a:t>
            </a:r>
            <a:r>
              <a:rPr lang="en-US" sz="2600" i="1" dirty="0"/>
              <a:t>intermediate</a:t>
            </a:r>
            <a:r>
              <a:rPr lang="en-US" sz="2600" dirty="0"/>
              <a:t> yang </a:t>
            </a:r>
            <a:r>
              <a:rPr lang="en-US" sz="2600" dirty="0" err="1"/>
              <a:t>disebut</a:t>
            </a:r>
            <a:r>
              <a:rPr lang="en-US" sz="2600" dirty="0"/>
              <a:t> </a:t>
            </a:r>
            <a:r>
              <a:rPr lang="en-US" sz="2600" i="1" dirty="0"/>
              <a:t>java bytecode</a:t>
            </a:r>
            <a:r>
              <a:rPr lang="en-US" sz="2600" dirty="0"/>
              <a:t>. </a:t>
            </a:r>
            <a:r>
              <a:rPr lang="en-US" sz="2600" dirty="0" err="1"/>
              <a:t>Kemudian</a:t>
            </a:r>
            <a:r>
              <a:rPr lang="en-US" sz="2600" dirty="0"/>
              <a:t> </a:t>
            </a:r>
            <a:r>
              <a:rPr lang="en-US" sz="2600" i="1" dirty="0"/>
              <a:t>interpreter</a:t>
            </a:r>
            <a:r>
              <a:rPr lang="en-US" sz="2600" dirty="0"/>
              <a:t> Java </a:t>
            </a:r>
            <a:r>
              <a:rPr lang="en-US" sz="2600" dirty="0" err="1"/>
              <a:t>bernama</a:t>
            </a:r>
            <a:r>
              <a:rPr lang="en-US" sz="2600" dirty="0"/>
              <a:t> J</a:t>
            </a:r>
            <a:r>
              <a:rPr lang="id-ID" sz="2600" dirty="0"/>
              <a:t>VM</a:t>
            </a:r>
            <a:r>
              <a:rPr lang="en-US" sz="2600" dirty="0"/>
              <a:t> (</a:t>
            </a:r>
            <a:r>
              <a:rPr lang="en-US" sz="2600" i="1" dirty="0"/>
              <a:t>Java </a:t>
            </a:r>
            <a:r>
              <a:rPr lang="id-ID" sz="2600" i="1" dirty="0"/>
              <a:t>Virtual  Machine</a:t>
            </a:r>
            <a:r>
              <a:rPr lang="id-ID" sz="2600" dirty="0"/>
              <a:t>) </a:t>
            </a:r>
            <a:r>
              <a:rPr lang="en-US" sz="2600" dirty="0" err="1"/>
              <a:t>melakukan</a:t>
            </a:r>
            <a:r>
              <a:rPr lang="en-US" sz="2600" dirty="0"/>
              <a:t> </a:t>
            </a:r>
            <a:r>
              <a:rPr lang="en-US" sz="2600" dirty="0" err="1"/>
              <a:t>interpretasi</a:t>
            </a:r>
            <a:r>
              <a:rPr lang="en-US" sz="2600" dirty="0"/>
              <a:t> </a:t>
            </a:r>
            <a:r>
              <a:rPr lang="en-US" sz="2600" i="1" dirty="0"/>
              <a:t>bytecode</a:t>
            </a:r>
            <a:r>
              <a:rPr lang="en-US" sz="2600" dirty="0"/>
              <a:t> </a:t>
            </a:r>
            <a:r>
              <a:rPr lang="en-US" sz="2600" dirty="0" err="1"/>
              <a:t>setiap</a:t>
            </a:r>
            <a:r>
              <a:rPr lang="en-US" sz="2600" dirty="0"/>
              <a:t> kali </a:t>
            </a:r>
            <a:r>
              <a:rPr lang="en-US" sz="2600" i="1" dirty="0"/>
              <a:t>bytecode</a:t>
            </a:r>
            <a:r>
              <a:rPr lang="en-US" sz="2600" dirty="0"/>
              <a:t> </a:t>
            </a:r>
            <a:r>
              <a:rPr lang="id-ID" sz="2600" dirty="0"/>
              <a:t>tersebut </a:t>
            </a:r>
            <a:r>
              <a:rPr lang="en-US" sz="2600" dirty="0" err="1"/>
              <a:t>dijalankan</a:t>
            </a:r>
            <a:r>
              <a:rPr lang="en-US" sz="2600" dirty="0"/>
              <a:t>.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i="1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53A3A-C9D8-4FEC-B7F1-4BD971F52345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6007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1620</TotalTime>
  <Words>1126</Words>
  <Application>Microsoft Office PowerPoint</Application>
  <PresentationFormat>Widescreen</PresentationFormat>
  <Paragraphs>198</Paragraphs>
  <Slides>47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2" baseType="lpstr">
      <vt:lpstr>Arial</vt:lpstr>
      <vt:lpstr>Calibri</vt:lpstr>
      <vt:lpstr>Calibri Light</vt:lpstr>
      <vt:lpstr>Courier New</vt:lpstr>
      <vt:lpstr>Office Theme</vt:lpstr>
      <vt:lpstr>Pengantar Pemrograman dengan Bahasa Java</vt:lpstr>
      <vt:lpstr>Sejarah Bahasa Java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Teknologi Java = Bahasa pemrograman + platform</vt:lpstr>
      <vt:lpstr>PowerPoint Presentation</vt:lpstr>
      <vt:lpstr>PowerPoint Presentation</vt:lpstr>
      <vt:lpstr>PowerPoint Presentation</vt:lpstr>
      <vt:lpstr>Kakas Java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Program  java-ku yang pertama</vt:lpstr>
      <vt:lpstr>PowerPoint Presentation</vt:lpstr>
      <vt:lpstr>PowerPoint Presentation</vt:lpstr>
      <vt:lpstr>PowerPoint Presentation</vt:lpstr>
      <vt:lpstr>Class</vt:lpstr>
      <vt:lpstr>PowerPoint Presentation</vt:lpstr>
      <vt:lpstr>PowerPoint Presentation</vt:lpstr>
      <vt:lpstr>Program Input/Output Sederhana</vt:lpstr>
      <vt:lpstr>PowerPoint Presentation</vt:lpstr>
      <vt:lpstr>Program Input dengan GUI</vt:lpstr>
      <vt:lpstr>PowerPoint Presentation</vt:lpstr>
      <vt:lpstr>Program FindMonth</vt:lpstr>
      <vt:lpstr>PowerPoint Presentation</vt:lpstr>
      <vt:lpstr>Kelas Mahasiswa</vt:lpstr>
      <vt:lpstr>Kelas DriverMhs   (yang menggunakan kelas Mahasiswa)</vt:lpstr>
      <vt:lpstr>PowerPoint Presentation</vt:lpstr>
      <vt:lpstr>Kelas Matriks</vt:lpstr>
      <vt:lpstr>PowerPoint Presentation</vt:lpstr>
      <vt:lpstr>Kelas DriverMatriks (yang menggunakan kelas Mahasiswa)</vt:lpstr>
      <vt:lpstr>PowerPoint Presentation</vt:lpstr>
      <vt:lpstr>Kelas Stack</vt:lpstr>
      <vt:lpstr>PowerPoint Presentation</vt:lpstr>
      <vt:lpstr>Kelas mainStack (yang menggunakan kelas Stack)</vt:lpstr>
      <vt:lpstr>PowerPoint Presentation</vt:lpstr>
      <vt:lpstr>PowerPoint Presentation</vt:lpstr>
      <vt:lpstr>Referensi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Pengantar Pemrograman dengan Bahasa Java</dc:title>
  <dc:creator>rinaldi-irk</dc:creator>
  <cp:lastModifiedBy>Rinaldi Munir</cp:lastModifiedBy>
  <cp:revision>56</cp:revision>
  <dcterms:created xsi:type="dcterms:W3CDTF">2015-09-04T09:21:29Z</dcterms:created>
  <dcterms:modified xsi:type="dcterms:W3CDTF">2021-09-15T08:17:14Z</dcterms:modified>
</cp:coreProperties>
</file>