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322" r:id="rId4"/>
    <p:sldId id="286" r:id="rId5"/>
    <p:sldId id="287" r:id="rId6"/>
    <p:sldId id="291" r:id="rId7"/>
    <p:sldId id="301" r:id="rId8"/>
    <p:sldId id="302" r:id="rId9"/>
    <p:sldId id="303" r:id="rId10"/>
    <p:sldId id="318" r:id="rId11"/>
    <p:sldId id="317" r:id="rId12"/>
    <p:sldId id="320" r:id="rId13"/>
    <p:sldId id="316" r:id="rId14"/>
    <p:sldId id="319" r:id="rId15"/>
    <p:sldId id="321" r:id="rId16"/>
    <p:sldId id="323" r:id="rId17"/>
    <p:sldId id="324" r:id="rId18"/>
    <p:sldId id="325" r:id="rId19"/>
    <p:sldId id="304" r:id="rId20"/>
    <p:sldId id="300" r:id="rId21"/>
    <p:sldId id="306" r:id="rId22"/>
    <p:sldId id="307" r:id="rId23"/>
    <p:sldId id="308" r:id="rId24"/>
    <p:sldId id="309" r:id="rId25"/>
    <p:sldId id="310" r:id="rId26"/>
    <p:sldId id="314" r:id="rId27"/>
    <p:sldId id="315" r:id="rId28"/>
  </p:sldIdLst>
  <p:sldSz cx="9144000" cy="6858000" type="screen4x3"/>
  <p:notesSz cx="6858000" cy="9144000"/>
  <p:defaultTextStyle>
    <a:defPPr>
      <a:defRPr lang="id-ID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169FB2"/>
    <a:srgbClr val="24CDE4"/>
    <a:srgbClr val="532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7E90B-3E22-4268-A683-ECE9B1D77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6E2E9-2DBF-4E4F-947A-C46D46675880}" type="datetimeFigureOut">
              <a:rPr lang="id-ID"/>
              <a:pPr>
                <a:defRPr/>
              </a:pPr>
              <a:t>23/08/2021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92F17-5167-42AD-89B0-32F716986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0F7B5-5194-4BA2-9995-8AECF6C1E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4E7D6-9C7A-442C-A1D6-FE824427D688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75381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82B40-DE86-4C81-BC74-B00B02D39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6E4D9-99B4-4DAF-ADF0-E7D6CA425A7E}" type="datetimeFigureOut">
              <a:rPr lang="id-ID"/>
              <a:pPr>
                <a:defRPr/>
              </a:pPr>
              <a:t>23/08/2021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68659-4672-4AFA-9ABD-9A3D7D1F3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19DA4-F406-4A74-948D-D47B10581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03F8A-8ADB-4FC8-A809-43B8D6C66FED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25560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BAAFD-0454-4F07-9C99-AE2800BE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AD539-DDD9-49CC-A063-6B6E63D86724}" type="datetimeFigureOut">
              <a:rPr lang="id-ID"/>
              <a:pPr>
                <a:defRPr/>
              </a:pPr>
              <a:t>23/08/2021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91520-ADFB-40B3-A4F0-CDA78DFE7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0ADAC-8B33-4F11-9E76-E9A565837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71B7A-F458-40B2-B29B-409B0E5E29AF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48626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14C2A-B248-462B-BFD2-9BD6704E1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071EC-02BD-4451-A513-FF3F09D77899}" type="datetimeFigureOut">
              <a:rPr lang="id-ID"/>
              <a:pPr>
                <a:defRPr/>
              </a:pPr>
              <a:t>23/08/2021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2A2-70E9-4CE6-B364-B6DB58EB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58532-ABAC-4BA4-A242-DA969651D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2126-576C-4532-9300-E9996B92BB01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07751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2F0F-3BCA-4417-868D-E77D2249C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A3CB7-17D3-47D0-BC71-6B54CA48C09B}" type="datetimeFigureOut">
              <a:rPr lang="id-ID"/>
              <a:pPr>
                <a:defRPr/>
              </a:pPr>
              <a:t>23/08/2021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94F8-3028-4B2B-8402-96370502C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F97A0-9D6D-42BB-A8A7-07D7C2BDB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5396B-C3FF-4BC2-BE96-3351C3D0A482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402587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ED7EB2-8092-489C-83E0-0B640EDA1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00F47-28D8-4247-B107-BBE0D560AF85}" type="datetimeFigureOut">
              <a:rPr lang="id-ID"/>
              <a:pPr>
                <a:defRPr/>
              </a:pPr>
              <a:t>23/08/2021</a:t>
            </a:fld>
            <a:endParaRPr lang="id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A6DAB9-F08E-45AE-B3A5-3D05E152E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739AD8-2B43-44A2-B33D-1BC8FC78A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7A9C8-7F49-44A5-883E-82529576346B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22230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1E82EAE-1082-4DE7-A14C-EFC3741E6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8FE40-605A-43D4-B34A-A80F5B02BCC5}" type="datetimeFigureOut">
              <a:rPr lang="id-ID"/>
              <a:pPr>
                <a:defRPr/>
              </a:pPr>
              <a:t>23/08/2021</a:t>
            </a:fld>
            <a:endParaRPr lang="id-ID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181C5BE-5658-44FC-B13D-1949C194B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C7064F-A78B-448E-B5D1-32D3A1B73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C1B79-0FE0-48E8-9454-15762105C9DF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76593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B2C2E3E-19C2-4B63-8701-804335C22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B886-24D7-4F89-B7C9-6E6FECB33B4A}" type="datetimeFigureOut">
              <a:rPr lang="id-ID"/>
              <a:pPr>
                <a:defRPr/>
              </a:pPr>
              <a:t>23/08/2021</a:t>
            </a:fld>
            <a:endParaRPr lang="id-ID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D98E4E0-BB9C-419D-86DC-7FB1E6928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7E91257-3D74-427A-8A43-2A99DEFCF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4EE1E-8880-48EA-9F6F-976884968712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5449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A95D198-7F20-436C-B33F-8690462BB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00D01-1544-4F0F-95D2-DF8325E0888F}" type="datetimeFigureOut">
              <a:rPr lang="id-ID"/>
              <a:pPr>
                <a:defRPr/>
              </a:pPr>
              <a:t>23/08/2021</a:t>
            </a:fld>
            <a:endParaRPr lang="id-ID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E5F5BB0-5BAE-4ECC-96E5-54D1A1AEB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204616B-E36E-4017-8633-C73028899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40402-5D89-40F3-AAA1-91D86B72FCB9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4126746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D0FC7B-C4C2-4BC4-8F92-CFD903DED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AF517-F2EE-4FC9-85C7-3F189D6EC6C4}" type="datetimeFigureOut">
              <a:rPr lang="id-ID"/>
              <a:pPr>
                <a:defRPr/>
              </a:pPr>
              <a:t>23/08/2021</a:t>
            </a:fld>
            <a:endParaRPr lang="id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9558443-7717-411F-B69B-9BB09D0DC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952F76-5FBC-4B42-A94D-0D666C4B3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E5D23-0EC8-466B-B5D9-E5A24F586EE5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93153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339C50-9D4D-4633-BAE9-8FE30978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1FBCF-A560-49E3-A8B3-3A93A77B531E}" type="datetimeFigureOut">
              <a:rPr lang="id-ID"/>
              <a:pPr>
                <a:defRPr/>
              </a:pPr>
              <a:t>23/08/2021</a:t>
            </a:fld>
            <a:endParaRPr lang="id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8C8F60-6784-46DD-9A0A-CA47358EA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B458ED-F299-4904-BF4E-F0F299634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D1E6E-D052-4C36-A5DC-C3120A8331E7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27952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DE95927-C884-44B5-AE40-F00A5F1D930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id-ID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5EB940E-F73F-483C-B524-4B440B0C92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id-ID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F12F3-8CA6-472C-BC8E-2235EC930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6DCECAF-6BC0-4F15-BD2E-483FB8DFFEAE}" type="datetimeFigureOut">
              <a:rPr lang="id-ID"/>
              <a:pPr>
                <a:defRPr/>
              </a:pPr>
              <a:t>23/08/2021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0319B-E66C-480D-9A1A-0F982C4218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7A120-E188-4844-BCA7-206B02712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4499190-CB8F-41E9-8FC8-183D60457045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imas347.wordpress.com/2009/06/28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dowsystem.com/page/2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machine-learning-world/feature-extraction-and-similar-image-search-with-opencv-for-newbies-3c59796bf774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nformatika.stei.itb.ac.id/~rinaldi.munir/" TargetMode="External"/><Relationship Id="rId2" Type="http://schemas.openxmlformats.org/officeDocument/2006/relationships/hyperlink" Target="http://informatika.stei.itb.ac.id/~rinaldi.munir/AljabarGeometri/algeo.ht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judhi@stei.itb.ac.id" TargetMode="External"/><Relationship Id="rId2" Type="http://schemas.openxmlformats.org/officeDocument/2006/relationships/hyperlink" Target="mailto:judhi@informatika.or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rinaldi.munir" TargetMode="External"/><Relationship Id="rId3" Type="http://schemas.openxmlformats.org/officeDocument/2006/relationships/hyperlink" Target="mailto:rinaldi.Munir@itb.ac.id" TargetMode="External"/><Relationship Id="rId7" Type="http://schemas.openxmlformats.org/officeDocument/2006/relationships/hyperlink" Target="http://catatankriptografi.wordpress.com/" TargetMode="External"/><Relationship Id="rId2" Type="http://schemas.openxmlformats.org/officeDocument/2006/relationships/hyperlink" Target="mailto:Rinaldi@informatika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inaldimunir.wordpress.com/" TargetMode="External"/><Relationship Id="rId5" Type="http://schemas.openxmlformats.org/officeDocument/2006/relationships/hyperlink" Target="http://informatika.stei.itb.ac.id/~rinaldi.munir" TargetMode="External"/><Relationship Id="rId4" Type="http://schemas.openxmlformats.org/officeDocument/2006/relationships/hyperlink" Target="mailto:rinaldi-m@stei.itb.ac.id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judhi@stei.itb.ac.id" TargetMode="External"/><Relationship Id="rId2" Type="http://schemas.openxmlformats.org/officeDocument/2006/relationships/hyperlink" Target="mailto:utama@informatika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en.wikipedia.org/wiki/Geometr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metricalgebra.net/quaternions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F62DA532-EBA7-4261-BA27-77677236D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88" y="2500313"/>
            <a:ext cx="8464550" cy="785812"/>
          </a:xfrm>
        </p:spPr>
        <p:txBody>
          <a:bodyPr/>
          <a:lstStyle/>
          <a:p>
            <a:pPr algn="r"/>
            <a:r>
              <a:rPr lang="en-AU" altLang="en-US" sz="4800" b="1">
                <a:solidFill>
                  <a:srgbClr val="00B050"/>
                </a:solidFill>
              </a:rPr>
              <a:t>Pengantar Aljabar Linier &amp; Geometri</a:t>
            </a:r>
            <a:endParaRPr lang="en-AU" altLang="en-US" sz="3500">
              <a:solidFill>
                <a:srgbClr val="00B05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F071100-F248-43A9-9B2F-D5D353444BC6}"/>
              </a:ext>
            </a:extLst>
          </p:cNvPr>
          <p:cNvSpPr txBox="1">
            <a:spLocks/>
          </p:cNvSpPr>
          <p:nvPr/>
        </p:nvSpPr>
        <p:spPr bwMode="auto">
          <a:xfrm>
            <a:off x="4929188" y="4786313"/>
            <a:ext cx="35004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400" b="1" dirty="0">
                <a:latin typeface="+mj-lt"/>
                <a:ea typeface="+mj-ea"/>
                <a:cs typeface="+mj-cs"/>
              </a:rPr>
              <a:t>RINALDI MUNIR</a:t>
            </a:r>
            <a:endParaRPr lang="id-ID" sz="1400" b="1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id-ID" sz="1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br>
              <a:rPr lang="id-ID" sz="1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en-US" sz="1000" b="1" dirty="0">
                <a:latin typeface="+mj-lt"/>
                <a:ea typeface="+mj-ea"/>
                <a:cs typeface="+mj-cs"/>
              </a:rPr>
              <a:t>Lab </a:t>
            </a:r>
            <a:r>
              <a:rPr lang="en-US" sz="1000" b="1" dirty="0" err="1">
                <a:latin typeface="+mj-lt"/>
                <a:ea typeface="+mj-ea"/>
                <a:cs typeface="+mj-cs"/>
              </a:rPr>
              <a:t>Ilmu</a:t>
            </a:r>
            <a:r>
              <a:rPr lang="en-US" sz="1000" b="1" dirty="0">
                <a:latin typeface="+mj-lt"/>
                <a:ea typeface="+mj-ea"/>
                <a:cs typeface="+mj-cs"/>
              </a:rPr>
              <a:t> </a:t>
            </a:r>
            <a:r>
              <a:rPr lang="en-US" sz="1000" b="1" dirty="0" err="1">
                <a:latin typeface="+mj-lt"/>
                <a:ea typeface="+mj-ea"/>
                <a:cs typeface="+mj-cs"/>
              </a:rPr>
              <a:t>dan</a:t>
            </a:r>
            <a:r>
              <a:rPr lang="en-US" sz="1000" b="1" dirty="0">
                <a:latin typeface="+mj-lt"/>
                <a:ea typeface="+mj-ea"/>
                <a:cs typeface="+mj-cs"/>
              </a:rPr>
              <a:t> </a:t>
            </a:r>
            <a:r>
              <a:rPr lang="en-US" sz="1000" b="1" dirty="0" err="1">
                <a:latin typeface="+mj-lt"/>
                <a:ea typeface="+mj-ea"/>
                <a:cs typeface="+mj-cs"/>
              </a:rPr>
              <a:t>Rekayasa</a:t>
            </a:r>
            <a:r>
              <a:rPr lang="en-US" sz="1000" b="1" dirty="0">
                <a:latin typeface="+mj-lt"/>
                <a:ea typeface="+mj-ea"/>
                <a:cs typeface="+mj-cs"/>
              </a:rPr>
              <a:t> </a:t>
            </a:r>
            <a:r>
              <a:rPr lang="en-US" sz="1000" b="1" dirty="0" err="1">
                <a:latin typeface="+mj-lt"/>
                <a:ea typeface="+mj-ea"/>
                <a:cs typeface="+mj-cs"/>
              </a:rPr>
              <a:t>Komputasi</a:t>
            </a:r>
            <a:r>
              <a:rPr lang="id-ID" sz="1000" b="1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defRPr/>
            </a:pPr>
            <a:r>
              <a:rPr lang="en-US" sz="1000" b="1" dirty="0" err="1">
                <a:latin typeface="+mj-lt"/>
                <a:ea typeface="+mj-ea"/>
                <a:cs typeface="+mj-cs"/>
              </a:rPr>
              <a:t>Kelompok</a:t>
            </a:r>
            <a:r>
              <a:rPr lang="en-US" sz="1000" b="1" dirty="0">
                <a:latin typeface="+mj-lt"/>
                <a:ea typeface="+mj-ea"/>
                <a:cs typeface="+mj-cs"/>
              </a:rPr>
              <a:t> </a:t>
            </a:r>
            <a:r>
              <a:rPr lang="en-US" sz="1000" b="1" dirty="0" err="1">
                <a:latin typeface="+mj-lt"/>
                <a:ea typeface="+mj-ea"/>
                <a:cs typeface="+mj-cs"/>
              </a:rPr>
              <a:t>Keahlian</a:t>
            </a:r>
            <a:r>
              <a:rPr lang="en-US" sz="1000" b="1" dirty="0">
                <a:latin typeface="+mj-lt"/>
                <a:ea typeface="+mj-ea"/>
                <a:cs typeface="+mj-cs"/>
              </a:rPr>
              <a:t> </a:t>
            </a:r>
            <a:r>
              <a:rPr lang="en-US" sz="1000" b="1" dirty="0" err="1">
                <a:latin typeface="+mj-lt"/>
                <a:ea typeface="+mj-ea"/>
                <a:cs typeface="+mj-cs"/>
              </a:rPr>
              <a:t>Informatika</a:t>
            </a:r>
            <a:r>
              <a:rPr lang="id-ID" sz="1000" b="1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defRPr/>
            </a:pPr>
            <a:endParaRPr lang="id-ID" sz="1000" b="1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id-ID" sz="1000" b="1" dirty="0">
                <a:latin typeface="+mj-lt"/>
                <a:ea typeface="+mj-ea"/>
                <a:cs typeface="+mj-cs"/>
              </a:rPr>
              <a:t>Institut Teknologi Bandung</a:t>
            </a:r>
          </a:p>
          <a:p>
            <a:pPr>
              <a:defRPr/>
            </a:pPr>
            <a:endParaRPr lang="id-ID" sz="10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22EF153-F710-41BD-9DC6-52FEF6646F8D}"/>
              </a:ext>
            </a:extLst>
          </p:cNvPr>
          <p:cNvSpPr txBox="1">
            <a:spLocks/>
          </p:cNvSpPr>
          <p:nvPr/>
        </p:nvSpPr>
        <p:spPr bwMode="auto">
          <a:xfrm>
            <a:off x="6072188" y="1285875"/>
            <a:ext cx="2714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id-ID" sz="140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id-ID" sz="1100" dirty="0">
                <a:latin typeface="+mj-lt"/>
                <a:ea typeface="+mj-ea"/>
                <a:cs typeface="+mj-cs"/>
              </a:rPr>
              <a:t>INSTITUT TEKNOLOGI BANDUNG </a:t>
            </a:r>
          </a:p>
          <a:p>
            <a:pPr>
              <a:defRPr/>
            </a:pPr>
            <a:endParaRPr lang="id-ID" sz="10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B2195A9-3F8F-4603-9644-6B07CFAB6632}"/>
              </a:ext>
            </a:extLst>
          </p:cNvPr>
          <p:cNvSpPr txBox="1">
            <a:spLocks/>
          </p:cNvSpPr>
          <p:nvPr/>
        </p:nvSpPr>
        <p:spPr bwMode="auto">
          <a:xfrm>
            <a:off x="6072188" y="785813"/>
            <a:ext cx="23574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050" dirty="0">
                <a:latin typeface="+mj-lt"/>
                <a:ea typeface="+mj-ea"/>
                <a:cs typeface="+mj-cs"/>
              </a:rPr>
              <a:t>PROGRAM STUDI TEKNIK INFORMATIKA</a:t>
            </a:r>
          </a:p>
          <a:p>
            <a:pPr>
              <a:defRPr/>
            </a:pPr>
            <a:r>
              <a:rPr lang="en-US" sz="1050" dirty="0" err="1">
                <a:latin typeface="+mj-lt"/>
                <a:ea typeface="+mj-ea"/>
                <a:cs typeface="+mj-cs"/>
              </a:rPr>
              <a:t>Sekolah</a:t>
            </a:r>
            <a:r>
              <a:rPr lang="en-US" sz="1050" dirty="0">
                <a:latin typeface="+mj-lt"/>
                <a:ea typeface="+mj-ea"/>
                <a:cs typeface="+mj-cs"/>
              </a:rPr>
              <a:t> </a:t>
            </a:r>
            <a:r>
              <a:rPr lang="en-US" sz="1050" dirty="0" err="1">
                <a:latin typeface="+mj-lt"/>
                <a:ea typeface="+mj-ea"/>
                <a:cs typeface="+mj-cs"/>
              </a:rPr>
              <a:t>Teknik</a:t>
            </a:r>
            <a:r>
              <a:rPr lang="en-US" sz="1050" dirty="0">
                <a:latin typeface="+mj-lt"/>
                <a:ea typeface="+mj-ea"/>
                <a:cs typeface="+mj-cs"/>
              </a:rPr>
              <a:t> </a:t>
            </a:r>
            <a:r>
              <a:rPr lang="en-US" sz="1050" dirty="0" err="1">
                <a:latin typeface="+mj-lt"/>
                <a:ea typeface="+mj-ea"/>
                <a:cs typeface="+mj-cs"/>
              </a:rPr>
              <a:t>Elrektro</a:t>
            </a:r>
            <a:r>
              <a:rPr lang="en-US" sz="1050" dirty="0">
                <a:latin typeface="+mj-lt"/>
                <a:ea typeface="+mj-ea"/>
                <a:cs typeface="+mj-cs"/>
              </a:rPr>
              <a:t> </a:t>
            </a:r>
            <a:r>
              <a:rPr lang="en-US" sz="1050" dirty="0" err="1">
                <a:latin typeface="+mj-lt"/>
                <a:ea typeface="+mj-ea"/>
                <a:cs typeface="+mj-cs"/>
              </a:rPr>
              <a:t>dan</a:t>
            </a:r>
            <a:r>
              <a:rPr lang="en-US" sz="1050" dirty="0">
                <a:latin typeface="+mj-lt"/>
                <a:ea typeface="+mj-ea"/>
                <a:cs typeface="+mj-cs"/>
              </a:rPr>
              <a:t> </a:t>
            </a:r>
            <a:r>
              <a:rPr lang="en-US" sz="1050" dirty="0" err="1">
                <a:latin typeface="+mj-lt"/>
                <a:ea typeface="+mj-ea"/>
                <a:cs typeface="+mj-cs"/>
              </a:rPr>
              <a:t>Informatika</a:t>
            </a:r>
            <a:endParaRPr lang="id-ID" sz="105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Oval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14A10A6-5CEC-4098-B7BA-038F25418175}"/>
              </a:ext>
            </a:extLst>
          </p:cNvPr>
          <p:cNvSpPr/>
          <p:nvPr/>
        </p:nvSpPr>
        <p:spPr>
          <a:xfrm>
            <a:off x="8215313" y="6357938"/>
            <a:ext cx="142875" cy="142875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sp>
        <p:nvSpPr>
          <p:cNvPr id="13" name="Oval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9887EF7-15B5-4B9D-A44E-4D39311D8BD7}"/>
              </a:ext>
            </a:extLst>
          </p:cNvPr>
          <p:cNvSpPr/>
          <p:nvPr/>
        </p:nvSpPr>
        <p:spPr>
          <a:xfrm>
            <a:off x="8501063" y="6357938"/>
            <a:ext cx="142875" cy="142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EDE987A-BC39-43BF-B9B5-2A1826F3E76A}"/>
              </a:ext>
            </a:extLst>
          </p:cNvPr>
          <p:cNvCxnSpPr/>
          <p:nvPr/>
        </p:nvCxnSpPr>
        <p:spPr>
          <a:xfrm>
            <a:off x="1428750" y="3143250"/>
            <a:ext cx="600075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D0F47825-0625-40FA-8F06-95A10082395B}"/>
              </a:ext>
            </a:extLst>
          </p:cNvPr>
          <p:cNvSpPr/>
          <p:nvPr/>
        </p:nvSpPr>
        <p:spPr>
          <a:xfrm>
            <a:off x="2357438" y="3143250"/>
            <a:ext cx="2500312" cy="71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2009273-9C27-468E-AEBE-D08DFD0A31ED}"/>
              </a:ext>
            </a:extLst>
          </p:cNvPr>
          <p:cNvCxnSpPr/>
          <p:nvPr/>
        </p:nvCxnSpPr>
        <p:spPr>
          <a:xfrm>
            <a:off x="5000625" y="5072063"/>
            <a:ext cx="2428875" cy="158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TextBox 13">
            <a:extLst>
              <a:ext uri="{FF2B5EF4-FFF2-40B4-BE49-F238E27FC236}">
                <a16:creationId xmlns:a16="http://schemas.microsoft.com/office/drawing/2014/main" id="{4AB11D9B-7DD6-4C9C-AF6D-502D8FB05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3071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60" name="Rectangle 14">
            <a:extLst>
              <a:ext uri="{FF2B5EF4-FFF2-40B4-BE49-F238E27FC236}">
                <a16:creationId xmlns:a16="http://schemas.microsoft.com/office/drawing/2014/main" id="{AB217C5D-99AC-4908-9FFF-18F38BD0B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357187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Bahan Kuliah IF2123 Aljabar Geometri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A4003CFD-9B7D-4423-B375-18AB63BAF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20" y="1348646"/>
            <a:ext cx="84328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>
            <a:extLst>
              <a:ext uri="{FF2B5EF4-FFF2-40B4-BE49-F238E27FC236}">
                <a16:creationId xmlns:a16="http://schemas.microsoft.com/office/drawing/2014/main" id="{AB0BDB80-590C-440E-AF97-F03E508FA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907" y="368562"/>
            <a:ext cx="81041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dirty="0" err="1"/>
              <a:t>Aplikasi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Aljabar</a:t>
            </a:r>
            <a:r>
              <a:rPr lang="en-US" altLang="en-US" sz="2800" dirty="0"/>
              <a:t> Linier dan </a:t>
            </a:r>
            <a:r>
              <a:rPr lang="en-US" altLang="en-US" sz="2800" dirty="0" err="1"/>
              <a:t>Geometri</a:t>
            </a:r>
            <a:r>
              <a:rPr lang="en-US" altLang="en-US" sz="2800" dirty="0"/>
              <a:t> pada </a:t>
            </a:r>
            <a:r>
              <a:rPr lang="en-US" altLang="en-US" sz="2800" dirty="0" err="1"/>
              <a:t>grafika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komputer</a:t>
            </a:r>
            <a:r>
              <a:rPr lang="en-US" altLang="en-US" sz="2800" dirty="0"/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E3B4D3-088A-496F-A8B3-4306ADE592ED}"/>
              </a:ext>
            </a:extLst>
          </p:cNvPr>
          <p:cNvSpPr/>
          <p:nvPr/>
        </p:nvSpPr>
        <p:spPr>
          <a:xfrm>
            <a:off x="1043608" y="6180435"/>
            <a:ext cx="7580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Sumber</a:t>
            </a:r>
            <a:r>
              <a:rPr lang="en-US" sz="1600" dirty="0"/>
              <a:t>: Shmuel </a:t>
            </a:r>
            <a:r>
              <a:rPr lang="en-US" sz="1600" dirty="0" err="1"/>
              <a:t>Wimer</a:t>
            </a:r>
            <a:r>
              <a:rPr lang="en-US" sz="1600" dirty="0"/>
              <a:t>, Geometric Transformations for Computer Graphics, Bar </a:t>
            </a:r>
            <a:r>
              <a:rPr lang="en-US" sz="1600" dirty="0" err="1"/>
              <a:t>IlanUniv</a:t>
            </a:r>
            <a:r>
              <a:rPr lang="en-US" sz="1600" dirty="0"/>
              <a:t>., School of Engineering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DF7A5489-7D70-4CFB-A7D3-3C8DE3A4A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765175"/>
            <a:ext cx="8856662" cy="5360988"/>
          </a:xfrm>
        </p:spPr>
        <p:txBody>
          <a:bodyPr/>
          <a:lstStyle/>
          <a:p>
            <a:r>
              <a:rPr lang="en-US" altLang="en-US" dirty="0" err="1"/>
              <a:t>Aplikasi</a:t>
            </a:r>
            <a:r>
              <a:rPr lang="en-US" altLang="en-US" dirty="0"/>
              <a:t> </a:t>
            </a:r>
            <a:r>
              <a:rPr lang="en-US" altLang="en-US" dirty="0" err="1"/>
              <a:t>Aljabar</a:t>
            </a:r>
            <a:r>
              <a:rPr lang="en-US" altLang="en-US" dirty="0"/>
              <a:t> Linier dan </a:t>
            </a:r>
            <a:r>
              <a:rPr lang="en-US" altLang="en-US" dirty="0" err="1"/>
              <a:t>Geometri</a:t>
            </a:r>
            <a:r>
              <a:rPr lang="en-US" altLang="en-US" dirty="0"/>
              <a:t> pada </a:t>
            </a:r>
            <a:r>
              <a:rPr lang="en-US" altLang="en-US" i="1" dirty="0"/>
              <a:t>information retrieval</a:t>
            </a:r>
            <a:r>
              <a:rPr lang="en-US" altLang="en-US" dirty="0"/>
              <a:t>:</a:t>
            </a:r>
          </a:p>
        </p:txBody>
      </p:sp>
      <p:pic>
        <p:nvPicPr>
          <p:cNvPr id="12291" name="Picture 4">
            <a:extLst>
              <a:ext uri="{FF2B5EF4-FFF2-40B4-BE49-F238E27FC236}">
                <a16:creationId xmlns:a16="http://schemas.microsoft.com/office/drawing/2014/main" id="{7F36F792-C8D7-4F74-A251-3B143B038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2276475"/>
            <a:ext cx="675005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A39666-7BF9-48F7-B776-1F78688B8E4C}"/>
              </a:ext>
            </a:extLst>
          </p:cNvPr>
          <p:cNvSpPr txBox="1"/>
          <p:nvPr/>
        </p:nvSpPr>
        <p:spPr>
          <a:xfrm>
            <a:off x="184526" y="5842378"/>
            <a:ext cx="8635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Sumber</a:t>
            </a:r>
            <a:r>
              <a:rPr lang="en-US" sz="1600" dirty="0"/>
              <a:t> </a:t>
            </a:r>
            <a:r>
              <a:rPr lang="en-US" sz="1600" dirty="0" err="1"/>
              <a:t>gambar</a:t>
            </a:r>
            <a:r>
              <a:rPr lang="en-US" sz="1600" dirty="0"/>
              <a:t>: </a:t>
            </a:r>
            <a:r>
              <a:rPr lang="en-US" sz="1600" dirty="0">
                <a:hlinkClick r:id="rId3"/>
              </a:rPr>
              <a:t>https://dimas347.wordpress.com/2009/06/28/</a:t>
            </a:r>
            <a:r>
              <a:rPr lang="en-US" sz="1600" dirty="0"/>
              <a:t>information-retrieval-system/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8B65504-D330-441D-AFF8-805EAC238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773238"/>
            <a:ext cx="2519362" cy="152876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000"/>
              <a:t>Contoh</a:t>
            </a:r>
            <a:r>
              <a:rPr lang="en-US" altLang="zh-TW" sz="2000" i="1"/>
              <a:t>:</a:t>
            </a:r>
          </a:p>
          <a:p>
            <a:pPr eaLnBrk="1" hangingPunct="1">
              <a:buFontTx/>
              <a:buNone/>
            </a:pPr>
            <a:r>
              <a:rPr lang="en-US" altLang="zh-TW" sz="2000" b="1"/>
              <a:t>D</a:t>
            </a:r>
            <a:r>
              <a:rPr lang="en-US" altLang="zh-TW" sz="2000" b="1" baseline="-25000"/>
              <a:t>1</a:t>
            </a:r>
            <a:r>
              <a:rPr lang="en-US" altLang="zh-TW" sz="2000" i="1"/>
              <a:t> = (2, 3, 5)</a:t>
            </a:r>
            <a:endParaRPr lang="en-US" altLang="zh-TW" sz="2000" i="1" baseline="-25000"/>
          </a:p>
          <a:p>
            <a:pPr eaLnBrk="1" hangingPunct="1">
              <a:buFontTx/>
              <a:buNone/>
            </a:pPr>
            <a:r>
              <a:rPr lang="en-US" altLang="zh-TW" sz="2000" b="1"/>
              <a:t>D</a:t>
            </a:r>
            <a:r>
              <a:rPr lang="en-US" altLang="zh-TW" sz="2000" b="1" baseline="-25000"/>
              <a:t>2</a:t>
            </a:r>
            <a:r>
              <a:rPr lang="en-US" altLang="zh-TW" sz="2000" i="1"/>
              <a:t> = (3, 7, 1)</a:t>
            </a:r>
            <a:endParaRPr lang="en-US" altLang="zh-TW" sz="2000" i="1" baseline="-25000"/>
          </a:p>
          <a:p>
            <a:pPr eaLnBrk="1" hangingPunct="1">
              <a:buFontTx/>
              <a:buNone/>
            </a:pPr>
            <a:r>
              <a:rPr lang="en-US" altLang="zh-TW" sz="2000" b="1"/>
              <a:t>Q</a:t>
            </a:r>
            <a:r>
              <a:rPr lang="en-US" altLang="zh-TW" sz="2000" i="1"/>
              <a:t> = (0, 0, 2)</a:t>
            </a:r>
            <a:endParaRPr lang="en-US" altLang="zh-TW" sz="2000" i="1" baseline="-25000"/>
          </a:p>
        </p:txBody>
      </p:sp>
      <p:sp>
        <p:nvSpPr>
          <p:cNvPr id="13315" name="Line 4">
            <a:extLst>
              <a:ext uri="{FF2B5EF4-FFF2-40B4-BE49-F238E27FC236}">
                <a16:creationId xmlns:a16="http://schemas.microsoft.com/office/drawing/2014/main" id="{2A290AED-E517-4756-9D6D-4FA4776FD3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2138" y="4738688"/>
            <a:ext cx="359727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" name="Group 33">
            <a:extLst>
              <a:ext uri="{FF2B5EF4-FFF2-40B4-BE49-F238E27FC236}">
                <a16:creationId xmlns:a16="http://schemas.microsoft.com/office/drawing/2014/main" id="{EDD22B5B-ECAE-4A40-A4EC-2FE9EB2E3371}"/>
              </a:ext>
            </a:extLst>
          </p:cNvPr>
          <p:cNvGrpSpPr>
            <a:grpSpLocks/>
          </p:cNvGrpSpPr>
          <p:nvPr/>
        </p:nvGrpSpPr>
        <p:grpSpPr bwMode="auto">
          <a:xfrm>
            <a:off x="1765300" y="2147888"/>
            <a:ext cx="6261100" cy="4176712"/>
            <a:chOff x="1305" y="1248"/>
            <a:chExt cx="3944" cy="2631"/>
          </a:xfrm>
        </p:grpSpPr>
        <p:sp>
          <p:nvSpPr>
            <p:cNvPr id="13318" name="Text Box 6">
              <a:extLst>
                <a:ext uri="{FF2B5EF4-FFF2-40B4-BE49-F238E27FC236}">
                  <a16:creationId xmlns:a16="http://schemas.microsoft.com/office/drawing/2014/main" id="{E5094EAE-33F6-42A1-AB6B-08A80F6468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257"/>
              <a:ext cx="2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2000">
                  <a:latin typeface="Times New Roman" panose="02020603050405020304" pitchFamily="18" charset="0"/>
                </a:rPr>
                <a:t>T</a:t>
              </a:r>
              <a:r>
                <a:rPr kumimoji="1" lang="en-US" altLang="zh-TW" sz="2000" baseline="-25000">
                  <a:latin typeface="Times New Roman" panose="02020603050405020304" pitchFamily="18" charset="0"/>
                </a:rPr>
                <a:t>3</a:t>
              </a:r>
              <a:endParaRPr kumimoji="1" lang="en-US" altLang="zh-TW" sz="2000">
                <a:latin typeface="Times New Roman" panose="02020603050405020304" pitchFamily="18" charset="0"/>
              </a:endParaRPr>
            </a:p>
          </p:txBody>
        </p:sp>
        <p:sp>
          <p:nvSpPr>
            <p:cNvPr id="13319" name="Line 7">
              <a:extLst>
                <a:ext uri="{FF2B5EF4-FFF2-40B4-BE49-F238E27FC236}">
                  <a16:creationId xmlns:a16="http://schemas.microsoft.com/office/drawing/2014/main" id="{B40F3823-57E3-428B-851A-6F7A3F9A44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3" y="2871"/>
              <a:ext cx="18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20" name="Line 8">
              <a:extLst>
                <a:ext uri="{FF2B5EF4-FFF2-40B4-BE49-F238E27FC236}">
                  <a16:creationId xmlns:a16="http://schemas.microsoft.com/office/drawing/2014/main" id="{CC9266C1-D013-4BAF-8EBC-1F2359AD93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43" y="2869"/>
              <a:ext cx="1587" cy="10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21" name="Line 9">
              <a:extLst>
                <a:ext uri="{FF2B5EF4-FFF2-40B4-BE49-F238E27FC236}">
                  <a16:creationId xmlns:a16="http://schemas.microsoft.com/office/drawing/2014/main" id="{C3B673DC-F7F4-406B-B67F-4A9313D5D1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1248"/>
              <a:ext cx="0" cy="16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22" name="Line 10">
              <a:extLst>
                <a:ext uri="{FF2B5EF4-FFF2-40B4-BE49-F238E27FC236}">
                  <a16:creationId xmlns:a16="http://schemas.microsoft.com/office/drawing/2014/main" id="{1E25ACC0-414F-4BF2-95F8-F2EBFB6C84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4" y="2862"/>
              <a:ext cx="730" cy="4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23" name="Line 11">
              <a:extLst>
                <a:ext uri="{FF2B5EF4-FFF2-40B4-BE49-F238E27FC236}">
                  <a16:creationId xmlns:a16="http://schemas.microsoft.com/office/drawing/2014/main" id="{8F6B53DC-F2D9-4DD9-9670-50BEA1C430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3360"/>
              <a:ext cx="475" cy="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24" name="Line 12">
              <a:extLst>
                <a:ext uri="{FF2B5EF4-FFF2-40B4-BE49-F238E27FC236}">
                  <a16:creationId xmlns:a16="http://schemas.microsoft.com/office/drawing/2014/main" id="{D9E97B8C-D7E3-4F49-9B2D-0F2746AFB0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2112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25" name="Line 13">
              <a:extLst>
                <a:ext uri="{FF2B5EF4-FFF2-40B4-BE49-F238E27FC236}">
                  <a16:creationId xmlns:a16="http://schemas.microsoft.com/office/drawing/2014/main" id="{4FC24EA6-B1DB-459A-B578-458BF05FD7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84" y="2016"/>
              <a:ext cx="346" cy="82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26" name="Line 14">
              <a:extLst>
                <a:ext uri="{FF2B5EF4-FFF2-40B4-BE49-F238E27FC236}">
                  <a16:creationId xmlns:a16="http://schemas.microsoft.com/office/drawing/2014/main" id="{335BBBD8-6DE8-4E41-907D-E0CC692566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71" y="2880"/>
              <a:ext cx="1339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27" name="Line 15">
              <a:extLst>
                <a:ext uri="{FF2B5EF4-FFF2-40B4-BE49-F238E27FC236}">
                  <a16:creationId xmlns:a16="http://schemas.microsoft.com/office/drawing/2014/main" id="{C041EE59-55B0-444D-8544-CE0D6E2E4E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39" y="3701"/>
              <a:ext cx="558" cy="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28" name="Line 16">
              <a:extLst>
                <a:ext uri="{FF2B5EF4-FFF2-40B4-BE49-F238E27FC236}">
                  <a16:creationId xmlns:a16="http://schemas.microsoft.com/office/drawing/2014/main" id="{AB525DA9-533D-49F4-B0DF-3421A2C147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9" y="3504"/>
              <a:ext cx="0" cy="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29" name="Line 17">
              <a:extLst>
                <a:ext uri="{FF2B5EF4-FFF2-40B4-BE49-F238E27FC236}">
                  <a16:creationId xmlns:a16="http://schemas.microsoft.com/office/drawing/2014/main" id="{DEF8C27B-FBD7-47DF-A4C0-8DC7F3BCD4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8" y="2858"/>
              <a:ext cx="710" cy="666"/>
            </a:xfrm>
            <a:prstGeom prst="line">
              <a:avLst/>
            </a:prstGeom>
            <a:noFill/>
            <a:ln w="57150">
              <a:solidFill>
                <a:srgbClr val="F83F2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30" name="Line 18">
              <a:extLst>
                <a:ext uri="{FF2B5EF4-FFF2-40B4-BE49-F238E27FC236}">
                  <a16:creationId xmlns:a16="http://schemas.microsoft.com/office/drawing/2014/main" id="{2B9D395E-C649-4EBF-8BCE-973CB0CE1C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2496"/>
              <a:ext cx="0" cy="373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31" name="Text Box 19">
              <a:extLst>
                <a:ext uri="{FF2B5EF4-FFF2-40B4-BE49-F238E27FC236}">
                  <a16:creationId xmlns:a16="http://schemas.microsoft.com/office/drawing/2014/main" id="{DE04E74A-8E54-46D5-9297-43FB26696F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2832"/>
              <a:ext cx="2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2000">
                  <a:latin typeface="Times New Roman" panose="02020603050405020304" pitchFamily="18" charset="0"/>
                </a:rPr>
                <a:t>T</a:t>
              </a:r>
              <a:r>
                <a:rPr kumimoji="1" lang="en-US" altLang="zh-TW" sz="2000" baseline="-25000">
                  <a:latin typeface="Times New Roman" panose="02020603050405020304" pitchFamily="18" charset="0"/>
                </a:rPr>
                <a:t>1</a:t>
              </a:r>
              <a:endParaRPr kumimoji="1" lang="en-US" altLang="zh-TW" sz="2000">
                <a:latin typeface="Times New Roman" panose="02020603050405020304" pitchFamily="18" charset="0"/>
              </a:endParaRPr>
            </a:p>
          </p:txBody>
        </p:sp>
        <p:sp>
          <p:nvSpPr>
            <p:cNvPr id="13332" name="Text Box 20">
              <a:extLst>
                <a:ext uri="{FF2B5EF4-FFF2-40B4-BE49-F238E27FC236}">
                  <a16:creationId xmlns:a16="http://schemas.microsoft.com/office/drawing/2014/main" id="{31E48B12-664D-4027-8195-8128BE9443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5" y="3597"/>
              <a:ext cx="2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2000">
                  <a:latin typeface="Times New Roman" panose="02020603050405020304" pitchFamily="18" charset="0"/>
                </a:rPr>
                <a:t>T</a:t>
              </a:r>
              <a:r>
                <a:rPr kumimoji="1" lang="en-US" altLang="zh-TW" sz="2000" baseline="-25000">
                  <a:latin typeface="Times New Roman" panose="02020603050405020304" pitchFamily="18" charset="0"/>
                </a:rPr>
                <a:t>2</a:t>
              </a:r>
              <a:endParaRPr kumimoji="1" lang="en-US" altLang="zh-TW" sz="2000">
                <a:latin typeface="Times New Roman" panose="02020603050405020304" pitchFamily="18" charset="0"/>
              </a:endParaRPr>
            </a:p>
          </p:txBody>
        </p:sp>
        <p:sp>
          <p:nvSpPr>
            <p:cNvPr id="13333" name="Text Box 21">
              <a:extLst>
                <a:ext uri="{FF2B5EF4-FFF2-40B4-BE49-F238E27FC236}">
                  <a16:creationId xmlns:a16="http://schemas.microsoft.com/office/drawing/2014/main" id="{BF9B6CA2-4DE2-4381-9B64-630C5B53A4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5" y="2068"/>
              <a:ext cx="27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1800" b="1">
                  <a:latin typeface="Times New Roman" panose="02020603050405020304" pitchFamily="18" charset="0"/>
                </a:rPr>
                <a:t>D</a:t>
              </a:r>
              <a:r>
                <a:rPr kumimoji="1" lang="en-US" altLang="zh-TW" sz="18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3334" name="Text Box 22">
              <a:extLst>
                <a:ext uri="{FF2B5EF4-FFF2-40B4-BE49-F238E27FC236}">
                  <a16:creationId xmlns:a16="http://schemas.microsoft.com/office/drawing/2014/main" id="{D92C477F-46A5-4E8D-A2E6-F7F9F8CC23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9" y="3122"/>
              <a:ext cx="29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1800" b="1">
                  <a:latin typeface="Times New Roman" panose="02020603050405020304" pitchFamily="18" charset="0"/>
                </a:rPr>
                <a:t>D</a:t>
              </a:r>
              <a:r>
                <a:rPr kumimoji="1" lang="en-US" altLang="zh-TW" sz="1800" b="1" baseline="-25000">
                  <a:latin typeface="Times New Roman" panose="02020603050405020304" pitchFamily="18" charset="0"/>
                </a:rPr>
                <a:t>2</a:t>
              </a:r>
              <a:r>
                <a:rPr kumimoji="1" lang="en-US" altLang="zh-TW" sz="1800" baseline="-25000"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3335" name="Text Box 23">
              <a:extLst>
                <a:ext uri="{FF2B5EF4-FFF2-40B4-BE49-F238E27FC236}">
                  <a16:creationId xmlns:a16="http://schemas.microsoft.com/office/drawing/2014/main" id="{8A955D40-6126-482C-BC43-E17414F492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2400"/>
              <a:ext cx="2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1800" b="1">
                  <a:latin typeface="Times New Roman" panose="02020603050405020304" pitchFamily="18" charset="0"/>
                </a:rPr>
                <a:t>Q</a:t>
              </a:r>
              <a:endParaRPr kumimoji="1" lang="en-US" altLang="zh-TW" sz="18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3336" name="Line 24">
              <a:extLst>
                <a:ext uri="{FF2B5EF4-FFF2-40B4-BE49-F238E27FC236}">
                  <a16:creationId xmlns:a16="http://schemas.microsoft.com/office/drawing/2014/main" id="{245758A4-162E-40D4-8965-D647BA55FB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4" y="1824"/>
              <a:ext cx="336" cy="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37" name="Freeform 26">
              <a:extLst>
                <a:ext uri="{FF2B5EF4-FFF2-40B4-BE49-F238E27FC236}">
                  <a16:creationId xmlns:a16="http://schemas.microsoft.com/office/drawing/2014/main" id="{77838B4C-CFC7-4943-B538-62815C1B2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2016"/>
              <a:ext cx="288" cy="104"/>
            </a:xfrm>
            <a:custGeom>
              <a:avLst/>
              <a:gdLst>
                <a:gd name="T0" fmla="*/ 0 w 288"/>
                <a:gd name="T1" fmla="*/ 104 h 104"/>
                <a:gd name="T2" fmla="*/ 48 w 288"/>
                <a:gd name="T3" fmla="*/ 8 h 104"/>
                <a:gd name="T4" fmla="*/ 192 w 288"/>
                <a:gd name="T5" fmla="*/ 56 h 104"/>
                <a:gd name="T6" fmla="*/ 288 w 288"/>
                <a:gd name="T7" fmla="*/ 56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04"/>
                <a:gd name="T14" fmla="*/ 288 w 288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04">
                  <a:moveTo>
                    <a:pt x="0" y="104"/>
                  </a:moveTo>
                  <a:cubicBezTo>
                    <a:pt x="8" y="60"/>
                    <a:pt x="16" y="16"/>
                    <a:pt x="48" y="8"/>
                  </a:cubicBezTo>
                  <a:cubicBezTo>
                    <a:pt x="80" y="0"/>
                    <a:pt x="152" y="48"/>
                    <a:pt x="192" y="56"/>
                  </a:cubicBezTo>
                  <a:cubicBezTo>
                    <a:pt x="232" y="64"/>
                    <a:pt x="260" y="60"/>
                    <a:pt x="288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8" name="Freeform 27">
              <a:extLst>
                <a:ext uri="{FF2B5EF4-FFF2-40B4-BE49-F238E27FC236}">
                  <a16:creationId xmlns:a16="http://schemas.microsoft.com/office/drawing/2014/main" id="{7DEEE08F-85B4-47E0-93C4-EBE1092D9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" y="3244"/>
              <a:ext cx="284" cy="212"/>
            </a:xfrm>
            <a:custGeom>
              <a:avLst/>
              <a:gdLst>
                <a:gd name="T0" fmla="*/ 0 w 284"/>
                <a:gd name="T1" fmla="*/ 13 h 212"/>
                <a:gd name="T2" fmla="*/ 139 w 284"/>
                <a:gd name="T3" fmla="*/ 33 h 212"/>
                <a:gd name="T4" fmla="*/ 284 w 284"/>
                <a:gd name="T5" fmla="*/ 212 h 212"/>
                <a:gd name="T6" fmla="*/ 0 60000 65536"/>
                <a:gd name="T7" fmla="*/ 0 60000 65536"/>
                <a:gd name="T8" fmla="*/ 0 60000 65536"/>
                <a:gd name="T9" fmla="*/ 0 w 284"/>
                <a:gd name="T10" fmla="*/ 0 h 212"/>
                <a:gd name="T11" fmla="*/ 284 w 284"/>
                <a:gd name="T12" fmla="*/ 212 h 2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4" h="212">
                  <a:moveTo>
                    <a:pt x="0" y="13"/>
                  </a:moveTo>
                  <a:cubicBezTo>
                    <a:pt x="23" y="16"/>
                    <a:pt x="92" y="0"/>
                    <a:pt x="139" y="33"/>
                  </a:cubicBezTo>
                  <a:cubicBezTo>
                    <a:pt x="186" y="66"/>
                    <a:pt x="254" y="175"/>
                    <a:pt x="284" y="2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9" name="Text Box 28">
              <a:extLst>
                <a:ext uri="{FF2B5EF4-FFF2-40B4-BE49-F238E27FC236}">
                  <a16:creationId xmlns:a16="http://schemas.microsoft.com/office/drawing/2014/main" id="{0F960D01-251C-4A05-BD1E-558F6258F8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3504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7</a:t>
              </a:r>
              <a:endParaRPr kumimoji="1" lang="zh-TW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3340" name="Text Box 29">
              <a:extLst>
                <a:ext uri="{FF2B5EF4-FFF2-40B4-BE49-F238E27FC236}">
                  <a16:creationId xmlns:a16="http://schemas.microsoft.com/office/drawing/2014/main" id="{0601DF58-41D8-4744-87F3-DEE9391516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688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3</a:t>
              </a:r>
              <a:endParaRPr kumimoji="1" lang="zh-TW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3341" name="Text Box 30">
              <a:extLst>
                <a:ext uri="{FF2B5EF4-FFF2-40B4-BE49-F238E27FC236}">
                  <a16:creationId xmlns:a16="http://schemas.microsoft.com/office/drawing/2014/main" id="{68665C05-468A-47C0-982C-4E198C5C89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2688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2</a:t>
              </a:r>
              <a:endParaRPr kumimoji="1" lang="zh-TW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3342" name="Text Box 31">
              <a:extLst>
                <a:ext uri="{FF2B5EF4-FFF2-40B4-BE49-F238E27FC236}">
                  <a16:creationId xmlns:a16="http://schemas.microsoft.com/office/drawing/2014/main" id="{4679C56E-C0DA-48B7-B5FE-E1BFA1D72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680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5</a:t>
              </a:r>
              <a:endParaRPr kumimoji="1" lang="zh-TW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3317" name="Content Placeholder 2">
            <a:extLst>
              <a:ext uri="{FF2B5EF4-FFF2-40B4-BE49-F238E27FC236}">
                <a16:creationId xmlns:a16="http://schemas.microsoft.com/office/drawing/2014/main" id="{35B163E4-13EC-476B-945A-F07181404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425450"/>
            <a:ext cx="8856662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 err="1"/>
              <a:t>Aplikasi</a:t>
            </a:r>
            <a:r>
              <a:rPr lang="en-US" altLang="en-US" dirty="0"/>
              <a:t> </a:t>
            </a:r>
            <a:r>
              <a:rPr lang="en-US" altLang="en-US" dirty="0" err="1"/>
              <a:t>Aljabar</a:t>
            </a:r>
            <a:r>
              <a:rPr lang="en-US" altLang="en-US" dirty="0"/>
              <a:t> Linier dan </a:t>
            </a:r>
            <a:r>
              <a:rPr lang="en-US" altLang="en-US" dirty="0" err="1"/>
              <a:t>Geometri</a:t>
            </a:r>
            <a:r>
              <a:rPr lang="en-US" altLang="en-US" dirty="0"/>
              <a:t> pada </a:t>
            </a:r>
            <a:r>
              <a:rPr lang="en-US" altLang="en-US" i="1" dirty="0"/>
              <a:t>information retrieval</a:t>
            </a:r>
            <a:r>
              <a:rPr lang="en-US" altLang="en-US" dirty="0"/>
              <a:t>: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71D495E3-E816-4A25-9B98-241252AEA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6572"/>
            <a:ext cx="8229600" cy="5799592"/>
          </a:xfrm>
        </p:spPr>
        <p:txBody>
          <a:bodyPr/>
          <a:lstStyle/>
          <a:p>
            <a:r>
              <a:rPr lang="en-US" altLang="en-US" dirty="0" err="1"/>
              <a:t>Aplikasi</a:t>
            </a:r>
            <a:r>
              <a:rPr lang="en-US" altLang="en-US" dirty="0"/>
              <a:t> </a:t>
            </a:r>
            <a:r>
              <a:rPr lang="en-US" altLang="en-US" dirty="0" err="1"/>
              <a:t>Aljabar</a:t>
            </a:r>
            <a:r>
              <a:rPr lang="en-US" altLang="en-US" dirty="0"/>
              <a:t> Linier dan </a:t>
            </a:r>
            <a:r>
              <a:rPr lang="en-US" altLang="en-US" dirty="0" err="1"/>
              <a:t>Geometri</a:t>
            </a:r>
            <a:r>
              <a:rPr lang="en-US" altLang="en-US" dirty="0"/>
              <a:t> pada </a:t>
            </a:r>
            <a:r>
              <a:rPr lang="en-US" altLang="en-US" i="1" dirty="0"/>
              <a:t>Face Recognition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736227EA-3DA4-4F12-9CA9-14A8B8AEE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81" y="1700808"/>
            <a:ext cx="619283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8A84FC-639F-4837-80CC-5CACE12DD43D}"/>
              </a:ext>
            </a:extLst>
          </p:cNvPr>
          <p:cNvSpPr/>
          <p:nvPr/>
        </p:nvSpPr>
        <p:spPr>
          <a:xfrm>
            <a:off x="1307979" y="6142407"/>
            <a:ext cx="5784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Alur proses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pengenalan</a:t>
            </a:r>
            <a:r>
              <a:rPr lang="en-US" dirty="0"/>
              <a:t> </a:t>
            </a:r>
            <a:r>
              <a:rPr lang="en-US" dirty="0" err="1"/>
              <a:t>wajah</a:t>
            </a:r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Sumber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https://www.shadowsystem.com/page/20</a:t>
            </a:r>
            <a:r>
              <a:rPr lang="en-US" dirty="0"/>
              <a:t>)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1BD4577F-7765-40E3-BF5D-2252C3758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28775"/>
            <a:ext cx="79216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B7FE9970-A28E-4EA9-B40F-38A04FBC4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6250"/>
            <a:ext cx="822960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 err="1"/>
              <a:t>Aplikasi</a:t>
            </a:r>
            <a:r>
              <a:rPr lang="en-US" altLang="en-US" dirty="0"/>
              <a:t> </a:t>
            </a:r>
            <a:r>
              <a:rPr lang="en-US" altLang="en-US" dirty="0" err="1"/>
              <a:t>Aljabar</a:t>
            </a:r>
            <a:r>
              <a:rPr lang="en-US" altLang="en-US" dirty="0"/>
              <a:t> Linier dan </a:t>
            </a:r>
            <a:r>
              <a:rPr lang="en-US" altLang="en-US" dirty="0" err="1"/>
              <a:t>Geometri</a:t>
            </a:r>
            <a:r>
              <a:rPr lang="en-US" altLang="en-US" dirty="0"/>
              <a:t> pada </a:t>
            </a:r>
            <a:r>
              <a:rPr lang="en-US" altLang="en-US" i="1" dirty="0"/>
              <a:t>Face Recognition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E8E373-7D06-48AC-A2F8-923BC4842521}"/>
              </a:ext>
            </a:extLst>
          </p:cNvPr>
          <p:cNvSpPr/>
          <p:nvPr/>
        </p:nvSpPr>
        <p:spPr>
          <a:xfrm>
            <a:off x="737704" y="5647035"/>
            <a:ext cx="810039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dirty="0"/>
              <a:t>Ekstraksi fitur dari sebuah citra</a:t>
            </a:r>
          </a:p>
          <a:p>
            <a:pPr algn="ctr"/>
            <a:endParaRPr lang="nn-NO" dirty="0"/>
          </a:p>
          <a:p>
            <a:r>
              <a:rPr lang="nn-NO" sz="1400" dirty="0"/>
              <a:t>(</a:t>
            </a:r>
            <a:r>
              <a:rPr lang="nn-NO" sz="1600" dirty="0"/>
              <a:t>Sumber: </a:t>
            </a:r>
            <a:r>
              <a:rPr lang="nn-NO" sz="1600" dirty="0">
                <a:hlinkClick r:id="rId3"/>
              </a:rPr>
              <a:t>https://medium.com/machine-learning-world/feature-extraction-and-similar-image-search-with-opencv-for-newbies-3c59796bf774</a:t>
            </a:r>
            <a:r>
              <a:rPr lang="nn-NO" sz="1600" dirty="0"/>
              <a:t> )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E2655931-F42D-44B1-850C-7C7532916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92375"/>
            <a:ext cx="8229600" cy="1143000"/>
          </a:xfrm>
        </p:spPr>
        <p:txBody>
          <a:bodyPr/>
          <a:lstStyle/>
          <a:p>
            <a:r>
              <a:rPr lang="en-US" altLang="en-US"/>
              <a:t>dan masih banyak lagi…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84B1F2-92B6-4E74-9CEB-9F3A4C7CEB46}"/>
              </a:ext>
            </a:extLst>
          </p:cNvPr>
          <p:cNvSpPr txBox="1"/>
          <p:nvPr/>
        </p:nvSpPr>
        <p:spPr>
          <a:xfrm>
            <a:off x="539552" y="260648"/>
            <a:ext cx="76158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antarmuka</a:t>
            </a:r>
            <a:r>
              <a:rPr lang="en-US" sz="2400" dirty="0"/>
              <a:t> program Tubes 2 </a:t>
            </a:r>
            <a:r>
              <a:rPr lang="en-US" sz="2400" dirty="0" err="1"/>
              <a:t>Algeo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2020</a:t>
            </a:r>
          </a:p>
          <a:p>
            <a:r>
              <a:rPr lang="en-US" sz="2400" dirty="0" err="1"/>
              <a:t>Kelompok</a:t>
            </a:r>
            <a:r>
              <a:rPr lang="en-US" sz="2400" dirty="0"/>
              <a:t>: M Fahmi </a:t>
            </a:r>
            <a:r>
              <a:rPr lang="en-US" sz="2400" dirty="0" err="1"/>
              <a:t>Alamsyah</a:t>
            </a:r>
            <a:r>
              <a:rPr lang="en-US" sz="2400" dirty="0"/>
              <a:t> </a:t>
            </a:r>
            <a:r>
              <a:rPr lang="en-US" sz="2400" dirty="0" err="1"/>
              <a:t>dkk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4FC8E1-70E0-4F9F-A46E-7D50520D8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0" y="1556792"/>
            <a:ext cx="8783960" cy="49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83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3EAA77-C46C-4D83-9C00-EB95918B6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58" y="1124744"/>
            <a:ext cx="8924484" cy="50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00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D0894C-CF8B-4A49-A833-BB09A1CF3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72" y="1484784"/>
            <a:ext cx="8676456" cy="412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42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18767229-7CD8-4154-8096-A4463CF18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Buku referensi kuliah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08D66-C8B9-4B79-9A22-7C6DD1650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b="1" dirty="0" err="1"/>
              <a:t>Utama</a:t>
            </a:r>
            <a:r>
              <a:rPr lang="en-GB" b="1" dirty="0"/>
              <a:t>:</a:t>
            </a:r>
            <a:endParaRPr lang="en-US" b="1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Howard Anton, </a:t>
            </a:r>
            <a:r>
              <a:rPr lang="en-US" sz="2800" i="1" dirty="0"/>
              <a:t>Elementary Linear Algebra</a:t>
            </a:r>
            <a:r>
              <a:rPr lang="en-US" sz="2800" dirty="0"/>
              <a:t>, 10th edition, John Wiley </a:t>
            </a:r>
            <a:r>
              <a:rPr lang="en-US" sz="2800" dirty="0" err="1"/>
              <a:t>amnd</a:t>
            </a:r>
            <a:r>
              <a:rPr lang="en-US" sz="2800" dirty="0"/>
              <a:t> Sons, 2010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John Vince, </a:t>
            </a:r>
            <a:r>
              <a:rPr lang="en-US" sz="2800" i="1" dirty="0"/>
              <a:t>Geometric Algebra for Computer Graphics</a:t>
            </a:r>
            <a:r>
              <a:rPr lang="en-US" sz="2800" dirty="0"/>
              <a:t>. Springer. 2007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b="1" dirty="0" err="1"/>
              <a:t>Tambahan</a:t>
            </a:r>
            <a:r>
              <a:rPr lang="en-US" sz="2800" b="1" dirty="0"/>
              <a:t>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Melvin </a:t>
            </a:r>
            <a:r>
              <a:rPr lang="en-US" sz="2800" dirty="0" err="1"/>
              <a:t>Hausner</a:t>
            </a:r>
            <a:r>
              <a:rPr lang="en-US" sz="2800" dirty="0"/>
              <a:t>, </a:t>
            </a:r>
            <a:r>
              <a:rPr lang="en-US" sz="2800" i="1" dirty="0"/>
              <a:t>A Vector Space approach to G </a:t>
            </a:r>
            <a:r>
              <a:rPr lang="en-US" sz="2800" i="1" dirty="0" err="1"/>
              <a:t>eometry</a:t>
            </a:r>
            <a:r>
              <a:rPr lang="en-US" sz="2800" dirty="0"/>
              <a:t>, Dover. 2010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Ward Cheney; David Kincaid</a:t>
            </a:r>
            <a:r>
              <a:rPr lang="en-US" sz="2800" i="1" dirty="0"/>
              <a:t>, Numerical Mathematics and Computing</a:t>
            </a:r>
            <a:r>
              <a:rPr lang="en-US" sz="2800" dirty="0"/>
              <a:t>, Brooks Cole, 2007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18D198BB-7A01-418A-B52E-E2945C1B3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Kampus ITB yang indah…</a:t>
            </a:r>
          </a:p>
        </p:txBody>
      </p:sp>
      <p:pic>
        <p:nvPicPr>
          <p:cNvPr id="3075" name="Picture 3" descr="Aula Timur.jpg">
            <a:extLst>
              <a:ext uri="{FF2B5EF4-FFF2-40B4-BE49-F238E27FC236}">
                <a16:creationId xmlns:a16="http://schemas.microsoft.com/office/drawing/2014/main" id="{C69E0A70-96AC-4C0E-A627-793C768DC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404938"/>
            <a:ext cx="7072313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4">
            <a:extLst>
              <a:ext uri="{FF2B5EF4-FFF2-40B4-BE49-F238E27FC236}">
                <a16:creationId xmlns:a16="http://schemas.microsoft.com/office/drawing/2014/main" id="{0D1960F6-6C7D-44DF-8D65-F8EC2542C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215063"/>
            <a:ext cx="2422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Foto oleh Eko Purwono (AR ITB)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9D5EEEE5-B5CE-4B3C-B0B0-441EAC308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41C459-59A5-4938-9171-415B060836C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6779A302-CA5C-4C6D-B5B6-DC776E49D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URL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B050AF1E-4EE9-468A-8363-21B134720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29613" cy="4525963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rgbClr val="030305"/>
                </a:solidFill>
              </a:rPr>
              <a:t>Informasi perkuliahan (bahan kuliah, bahan ujian, soal kuis tahun2 sebelumnya, pengumuman, dll), bisa diakses di:</a:t>
            </a:r>
          </a:p>
          <a:p>
            <a:pPr eaLnBrk="1" hangingPunct="1"/>
            <a:endParaRPr lang="en-US" altLang="en-US" sz="2800">
              <a:solidFill>
                <a:srgbClr val="030305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30305"/>
                </a:solidFill>
              </a:rPr>
              <a:t>	</a:t>
            </a:r>
            <a:r>
              <a:rPr lang="en-US" altLang="en-US" sz="2800">
                <a:solidFill>
                  <a:srgbClr val="030305"/>
                </a:solidFill>
                <a:hlinkClick r:id="rId2"/>
              </a:rPr>
              <a:t>http://informatika.stei.itb.ac.id/~rinaldi.munir/AljabarGeometri/algeo.htm</a:t>
            </a:r>
            <a:endParaRPr lang="en-US" altLang="en-US" sz="2800">
              <a:solidFill>
                <a:srgbClr val="030305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30305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30305"/>
                </a:solidFill>
              </a:rPr>
              <a:t>atau masuk dari: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30305"/>
                </a:solidFill>
              </a:rPr>
              <a:t>	</a:t>
            </a:r>
            <a:r>
              <a:rPr lang="en-US" altLang="en-US" sz="2800">
                <a:solidFill>
                  <a:srgbClr val="030305"/>
                </a:solidFill>
                <a:hlinkClick r:id="rId3"/>
              </a:rPr>
              <a:t>http://informatika.stei.itb.ac.id/~rinaldi.munir/</a:t>
            </a:r>
            <a:endParaRPr lang="en-US" altLang="en-US" sz="2800">
              <a:solidFill>
                <a:srgbClr val="030305"/>
              </a:solidFill>
            </a:endParaRPr>
          </a:p>
          <a:p>
            <a:pPr eaLnBrk="1" hangingPunct="1">
              <a:buFontTx/>
              <a:buNone/>
            </a:pPr>
            <a:endParaRPr lang="en-US" altLang="en-US" sz="2800">
              <a:solidFill>
                <a:srgbClr val="030305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F858D431-8724-4DEE-B563-6B7E7984EC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Tentang Dose</a:t>
            </a:r>
            <a:r>
              <a:rPr lang="id-ID" altLang="en-US"/>
              <a:t>n</a:t>
            </a:r>
            <a:r>
              <a:rPr lang="en-US" altLang="en-US"/>
              <a:t> Pengajar IF2123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BBDC44-19AF-4C2C-88D8-F696BFD87B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Kelas K-1, K-2, K-3</a:t>
            </a:r>
          </a:p>
          <a:p>
            <a:pPr>
              <a:defRPr/>
            </a:pPr>
            <a:r>
              <a:rPr lang="en-US" dirty="0"/>
              <a:t> </a:t>
            </a:r>
            <a:r>
              <a:rPr lang="en-US" dirty="0" err="1"/>
              <a:t>Informatika</a:t>
            </a:r>
            <a:r>
              <a:rPr lang="en-US" dirty="0"/>
              <a:t> ITB</a:t>
            </a:r>
          </a:p>
          <a:p>
            <a:pPr>
              <a:defRPr/>
            </a:pPr>
            <a:r>
              <a:rPr lang="en-US" dirty="0"/>
              <a:t>2021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>
            <a:extLst>
              <a:ext uri="{FF2B5EF4-FFF2-40B4-BE49-F238E27FC236}">
                <a16:creationId xmlns:a16="http://schemas.microsoft.com/office/drawing/2014/main" id="{C09A902E-CB1C-43D9-B275-9F1478425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876800"/>
            <a:ext cx="3711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Nama: Dr. Judhi Santoso</a:t>
            </a:r>
          </a:p>
        </p:txBody>
      </p:sp>
      <p:sp>
        <p:nvSpPr>
          <p:cNvPr id="20483" name="TextBox 5">
            <a:extLst>
              <a:ext uri="{FF2B5EF4-FFF2-40B4-BE49-F238E27FC236}">
                <a16:creationId xmlns:a16="http://schemas.microsoft.com/office/drawing/2014/main" id="{E1F76547-A905-4D1C-BA8A-9C0CF30F0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562600"/>
            <a:ext cx="4079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Kelompok Keahlian Informatika</a:t>
            </a:r>
          </a:p>
        </p:txBody>
      </p:sp>
      <p:sp>
        <p:nvSpPr>
          <p:cNvPr id="20484" name="TextBox 6">
            <a:extLst>
              <a:ext uri="{FF2B5EF4-FFF2-40B4-BE49-F238E27FC236}">
                <a16:creationId xmlns:a16="http://schemas.microsoft.com/office/drawing/2014/main" id="{EFDD2BF8-176C-41F1-A3AC-B8614BB95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096000"/>
            <a:ext cx="6403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Sekolah Teknik Elektro dan Informatika (STEI) - ITB</a:t>
            </a:r>
          </a:p>
        </p:txBody>
      </p:sp>
      <p:pic>
        <p:nvPicPr>
          <p:cNvPr id="20485" name="Picture 1">
            <a:extLst>
              <a:ext uri="{FF2B5EF4-FFF2-40B4-BE49-F238E27FC236}">
                <a16:creationId xmlns:a16="http://schemas.microsoft.com/office/drawing/2014/main" id="{A17D8F58-4B62-4038-A84F-6C11E4907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685800"/>
            <a:ext cx="25368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1">
            <a:extLst>
              <a:ext uri="{FF2B5EF4-FFF2-40B4-BE49-F238E27FC236}">
                <a16:creationId xmlns:a16="http://schemas.microsoft.com/office/drawing/2014/main" id="{A578D9AD-1701-45E8-AE81-16782EA66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685800"/>
            <a:ext cx="984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Arial" panose="020B0604020202020204" pitchFamily="34" charset="0"/>
              </a:rPr>
              <a:t>K-1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BE75DE86-0AD8-4DA5-8CC9-F8488A787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Media </a:t>
            </a:r>
            <a:r>
              <a:rPr lang="en-US" altLang="en-US" dirty="0" err="1"/>
              <a:t>Komunikasi</a:t>
            </a:r>
            <a:endParaRPr lang="en-US" altLang="en-US" dirty="0"/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0E71ADDD-83F4-4F75-817B-7B5C62988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/>
              <a:t>E-mail: </a:t>
            </a:r>
            <a:r>
              <a:rPr lang="en-US" altLang="en-US">
                <a:hlinkClick r:id="rId2"/>
              </a:rPr>
              <a:t>judhi@informatika.org</a:t>
            </a:r>
            <a:endParaRPr lang="en-US" altLang="en-US"/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		       </a:t>
            </a:r>
            <a:r>
              <a:rPr lang="en-US" altLang="en-US">
                <a:hlinkClick r:id="rId3"/>
              </a:rPr>
              <a:t>judhi@stei.itb.ac.id</a:t>
            </a:r>
            <a:endParaRPr lang="en-US" altLang="en-US"/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r>
              <a:rPr lang="en-US" altLang="en-US"/>
              <a:t>Kantor: Lab Ilmu dan Rekayasa Komputasi (IRK)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		        LabTek V (Lantai 4), Jl. Ganesha 10 Bdg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>
            <a:extLst>
              <a:ext uri="{FF2B5EF4-FFF2-40B4-BE49-F238E27FC236}">
                <a16:creationId xmlns:a16="http://schemas.microsoft.com/office/drawing/2014/main" id="{A0E7E55C-00B7-4910-8898-354FFDF91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876800"/>
            <a:ext cx="3673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Nama: Dr. Rinaldi Munir</a:t>
            </a:r>
          </a:p>
        </p:txBody>
      </p:sp>
      <p:sp>
        <p:nvSpPr>
          <p:cNvPr id="22531" name="TextBox 5">
            <a:extLst>
              <a:ext uri="{FF2B5EF4-FFF2-40B4-BE49-F238E27FC236}">
                <a16:creationId xmlns:a16="http://schemas.microsoft.com/office/drawing/2014/main" id="{CBAB314A-17E4-462D-86C8-CBC234E06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562600"/>
            <a:ext cx="4079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Kelompok Keahlian Informatika</a:t>
            </a:r>
          </a:p>
        </p:txBody>
      </p:sp>
      <p:sp>
        <p:nvSpPr>
          <p:cNvPr id="22532" name="TextBox 6">
            <a:extLst>
              <a:ext uri="{FF2B5EF4-FFF2-40B4-BE49-F238E27FC236}">
                <a16:creationId xmlns:a16="http://schemas.microsoft.com/office/drawing/2014/main" id="{458AC60F-58A8-45CD-8F07-C1BB9F90C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096000"/>
            <a:ext cx="6403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Sekolah Teknik Elektro dan Informatika (STEI) - ITB</a:t>
            </a:r>
          </a:p>
        </p:txBody>
      </p:sp>
      <p:pic>
        <p:nvPicPr>
          <p:cNvPr id="22533" name="Picture 2">
            <a:extLst>
              <a:ext uri="{FF2B5EF4-FFF2-40B4-BE49-F238E27FC236}">
                <a16:creationId xmlns:a16="http://schemas.microsoft.com/office/drawing/2014/main" id="{9B63E5CC-C386-47D6-A769-B894C512B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69900"/>
            <a:ext cx="3765550" cy="42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5">
            <a:extLst>
              <a:ext uri="{FF2B5EF4-FFF2-40B4-BE49-F238E27FC236}">
                <a16:creationId xmlns:a16="http://schemas.microsoft.com/office/drawing/2014/main" id="{84446019-722D-40BA-93D6-B6C9EF90D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9826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Arial" panose="020B0604020202020204" pitchFamily="34" charset="0"/>
              </a:rPr>
              <a:t>K-2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6D94144B-D6F4-4356-BB17-EBDC0458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Media </a:t>
            </a:r>
            <a:r>
              <a:rPr lang="en-US" altLang="en-US" dirty="0" err="1"/>
              <a:t>Komunikasi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9099A-C803-4013-80E1-7DF5E0926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7085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E-mail:  </a:t>
            </a:r>
            <a:r>
              <a:rPr lang="en-US" dirty="0">
                <a:hlinkClick r:id="rId2"/>
              </a:rPr>
              <a:t>rinaldi@informatika.org</a:t>
            </a:r>
            <a:r>
              <a:rPr lang="en-US" dirty="0"/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                   </a:t>
            </a:r>
            <a:r>
              <a:rPr lang="en-US" dirty="0">
                <a:hlinkClick r:id="rId3"/>
              </a:rPr>
              <a:t>rinaldi.Munir@itb.ac.id</a:t>
            </a:r>
            <a:r>
              <a:rPr lang="en-US" dirty="0"/>
              <a:t> 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/>
              <a:t>		       </a:t>
            </a:r>
            <a:r>
              <a:rPr lang="en-US" dirty="0">
                <a:hlinkClick r:id="rId4"/>
              </a:rPr>
              <a:t>rinaldi-m@stei.itb.ac.id</a:t>
            </a:r>
            <a:endParaRPr lang="en-US" dirty="0"/>
          </a:p>
          <a:p>
            <a:pPr>
              <a:buFont typeface="Arial" panose="020B0604020202020204" pitchFamily="34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sz="2800" dirty="0"/>
              <a:t>Web: </a:t>
            </a:r>
            <a:r>
              <a:rPr lang="en-US" sz="2800" dirty="0">
                <a:hlinkClick r:id="rId5"/>
              </a:rPr>
              <a:t>http://informatika.stei.itb.ac.id/~rinaldi.munir</a:t>
            </a:r>
            <a:endParaRPr lang="en-US" sz="2800" dirty="0"/>
          </a:p>
          <a:p>
            <a:pPr>
              <a:defRPr/>
            </a:pPr>
            <a:r>
              <a:rPr lang="en-US" sz="2800" dirty="0"/>
              <a:t>Blog: </a:t>
            </a:r>
            <a:r>
              <a:rPr lang="en-US" sz="2800" dirty="0">
                <a:hlinkClick r:id="rId6"/>
              </a:rPr>
              <a:t>http://rinaldimunir.wordpress.com</a:t>
            </a:r>
            <a:endParaRPr lang="en-US" sz="2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dirty="0"/>
              <a:t>               </a:t>
            </a:r>
            <a:r>
              <a:rPr lang="en-US" sz="2800" dirty="0">
                <a:hlinkClick r:id="rId7"/>
              </a:rPr>
              <a:t>http://catatankriptografi.wordpress.com</a:t>
            </a:r>
            <a:r>
              <a:rPr lang="en-US" sz="2800" dirty="0"/>
              <a:t> </a:t>
            </a:r>
          </a:p>
          <a:p>
            <a:pPr>
              <a:defRPr/>
            </a:pPr>
            <a:r>
              <a:rPr lang="en-US" sz="2800" dirty="0" err="1"/>
              <a:t>Facebook</a:t>
            </a:r>
            <a:r>
              <a:rPr lang="en-US" sz="2800" dirty="0"/>
              <a:t>: </a:t>
            </a:r>
            <a:r>
              <a:rPr lang="en-US" sz="2800" dirty="0">
                <a:hlinkClick r:id="rId8"/>
              </a:rPr>
              <a:t>http://www.facebook.com/rinaldi.munir</a:t>
            </a:r>
            <a:endParaRPr lang="en-US" sz="2800" dirty="0"/>
          </a:p>
          <a:p>
            <a:pPr>
              <a:defRPr/>
            </a:pPr>
            <a:r>
              <a:rPr lang="en-US" dirty="0"/>
              <a:t>Instagram: </a:t>
            </a:r>
            <a:r>
              <a:rPr lang="en-US" dirty="0">
                <a:solidFill>
                  <a:srgbClr val="0070C0"/>
                </a:solidFill>
              </a:rPr>
              <a:t>@</a:t>
            </a:r>
            <a:r>
              <a:rPr lang="en-US" dirty="0" err="1">
                <a:solidFill>
                  <a:srgbClr val="0070C0"/>
                </a:solidFill>
              </a:rPr>
              <a:t>rinaldimunir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/>
              <a:t>Kantor: Lab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Rekayasa</a:t>
            </a:r>
            <a:r>
              <a:rPr lang="en-US" dirty="0"/>
              <a:t> </a:t>
            </a:r>
            <a:r>
              <a:rPr lang="en-US" dirty="0" err="1"/>
              <a:t>Komputasi</a:t>
            </a:r>
            <a:r>
              <a:rPr lang="en-US" dirty="0"/>
              <a:t> (IRK)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/>
              <a:t>		        </a:t>
            </a:r>
            <a:r>
              <a:rPr lang="en-US" dirty="0" err="1"/>
              <a:t>LabTek</a:t>
            </a:r>
            <a:r>
              <a:rPr lang="en-US" dirty="0"/>
              <a:t> V (</a:t>
            </a:r>
            <a:r>
              <a:rPr lang="en-US" dirty="0" err="1"/>
              <a:t>Lantai</a:t>
            </a:r>
            <a:r>
              <a:rPr lang="en-US" dirty="0"/>
              <a:t> 4), Jl. </a:t>
            </a:r>
            <a:r>
              <a:rPr lang="en-US" dirty="0" err="1"/>
              <a:t>Ganesha</a:t>
            </a:r>
            <a:r>
              <a:rPr lang="en-US" dirty="0"/>
              <a:t> 10 </a:t>
            </a:r>
            <a:r>
              <a:rPr lang="en-US" dirty="0" err="1"/>
              <a:t>Bdg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4">
            <a:extLst>
              <a:ext uri="{FF2B5EF4-FFF2-40B4-BE49-F238E27FC236}">
                <a16:creationId xmlns:a16="http://schemas.microsoft.com/office/drawing/2014/main" id="{0E3542B7-DFE9-4C6B-8827-C36CA91E3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438" y="4760913"/>
            <a:ext cx="4005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Nama: Dr. Rila Mandala</a:t>
            </a:r>
          </a:p>
        </p:txBody>
      </p:sp>
      <p:sp>
        <p:nvSpPr>
          <p:cNvPr id="26627" name="TextBox 5">
            <a:extLst>
              <a:ext uri="{FF2B5EF4-FFF2-40B4-BE49-F238E27FC236}">
                <a16:creationId xmlns:a16="http://schemas.microsoft.com/office/drawing/2014/main" id="{2E293609-6E8E-4D4C-9BAC-66185F79F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562600"/>
            <a:ext cx="4079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Kelompok Keahlian Informatika</a:t>
            </a:r>
          </a:p>
        </p:txBody>
      </p:sp>
      <p:sp>
        <p:nvSpPr>
          <p:cNvPr id="26628" name="TextBox 6">
            <a:extLst>
              <a:ext uri="{FF2B5EF4-FFF2-40B4-BE49-F238E27FC236}">
                <a16:creationId xmlns:a16="http://schemas.microsoft.com/office/drawing/2014/main" id="{AC2A0BE0-B9DE-43E0-B0E5-D38E4AFAC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096000"/>
            <a:ext cx="6403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Sekolah Teknik Elektro dan Informatika (STEI) - ITB</a:t>
            </a:r>
          </a:p>
        </p:txBody>
      </p:sp>
      <p:sp>
        <p:nvSpPr>
          <p:cNvPr id="26629" name="TextBox 5">
            <a:extLst>
              <a:ext uri="{FF2B5EF4-FFF2-40B4-BE49-F238E27FC236}">
                <a16:creationId xmlns:a16="http://schemas.microsoft.com/office/drawing/2014/main" id="{6EBC9CB0-7064-437B-A8E9-12F5FD6FB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9829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K-3</a:t>
            </a:r>
          </a:p>
        </p:txBody>
      </p:sp>
      <p:pic>
        <p:nvPicPr>
          <p:cNvPr id="26630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33E2DC27-BAEA-4E1B-8030-D570175A1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917575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3BF24B41-3C0F-4D8F-BB7C-B8B230F81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Media Komunikasi</a:t>
            </a:r>
            <a:endParaRPr lang="en-US" altLang="en-US" dirty="0"/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314669D7-F961-4FC2-B249-46F729F09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/>
              <a:t>E-mail: </a:t>
            </a:r>
            <a:r>
              <a:rPr lang="en-US" altLang="en-US">
                <a:hlinkClick r:id="rId2"/>
              </a:rPr>
              <a:t>rila@informatika.org</a:t>
            </a:r>
            <a:endParaRPr lang="en-US" altLang="en-US"/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		       </a:t>
            </a:r>
            <a:r>
              <a:rPr lang="en-US" altLang="en-US">
                <a:hlinkClick r:id="rId3"/>
              </a:rPr>
              <a:t>rila@stei.itb.ac.id</a:t>
            </a:r>
            <a:endParaRPr lang="en-US" altLang="en-US"/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r>
              <a:rPr lang="en-US" altLang="en-US"/>
              <a:t>Kantor: Lab Ilmu dan Rekayasa Komputasi (IRK)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		        LabTek V (Lantai 4), Jl. Ganesha 10 Bdg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1442A88D-0B78-4CCE-9A4B-5EA81F2E6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Inilah STEI-ITB…</a:t>
            </a:r>
          </a:p>
        </p:txBody>
      </p:sp>
      <p:pic>
        <p:nvPicPr>
          <p:cNvPr id="4099" name="Audio 7">
            <a:hlinkClick r:id="" action="ppaction://media"/>
            <a:extLst>
              <a:ext uri="{FF2B5EF4-FFF2-40B4-BE49-F238E27FC236}">
                <a16:creationId xmlns:a16="http://schemas.microsoft.com/office/drawing/2014/main" id="{F2F56A82-7E29-47C8-A656-725E0FCFB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00" y="62357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 descr="A large brick building with green grass&#10;&#10;Description automatically generated">
            <a:extLst>
              <a:ext uri="{FF2B5EF4-FFF2-40B4-BE49-F238E27FC236}">
                <a16:creationId xmlns:a16="http://schemas.microsoft.com/office/drawing/2014/main" id="{92ACF6EB-2756-4489-A5CA-9261E4DB9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73175"/>
            <a:ext cx="7129462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229CC28-22D3-4BA9-881D-49668B31E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00" y="62357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799A276F-E6A5-4B50-991D-945C72F07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214313"/>
            <a:ext cx="8229600" cy="1143000"/>
          </a:xfrm>
        </p:spPr>
        <p:txBody>
          <a:bodyPr/>
          <a:lstStyle/>
          <a:p>
            <a:pPr algn="l"/>
            <a:r>
              <a:rPr lang="en-US" altLang="en-US" sz="4000"/>
              <a:t>LabTek V, di sini Informatika ITB berada</a:t>
            </a:r>
          </a:p>
        </p:txBody>
      </p:sp>
      <p:pic>
        <p:nvPicPr>
          <p:cNvPr id="5123" name="Picture 2">
            <a:extLst>
              <a:ext uri="{FF2B5EF4-FFF2-40B4-BE49-F238E27FC236}">
                <a16:creationId xmlns:a16="http://schemas.microsoft.com/office/drawing/2014/main" id="{226668ED-F494-4421-85D4-C2980B74A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57313"/>
            <a:ext cx="6743650" cy="505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171154C-2150-4329-9FA9-95CD43267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Salah satu mata kuliahnya….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3E15DE73-BBD6-4F8C-9395-63D034090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4438"/>
            <a:ext cx="8893175" cy="4929187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IF2123 Aljabar Linier &amp;  Geometri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B731E4A8-E097-4CAD-A41C-B76BFD244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949950"/>
            <a:ext cx="7715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Sumber gambar: </a:t>
            </a:r>
            <a:r>
              <a:rPr lang="en-US" altLang="en-US" sz="1400">
                <a:latin typeface="Arial" panose="020B0604020202020204" pitchFamily="34" charset="0"/>
                <a:hlinkClick r:id="rId2"/>
              </a:rPr>
              <a:t>https://en.wikipedia.org/wiki/Geometry</a:t>
            </a:r>
            <a:r>
              <a:rPr lang="en-US" altLang="en-US" sz="14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6149" name="Picture 2">
            <a:extLst>
              <a:ext uri="{FF2B5EF4-FFF2-40B4-BE49-F238E27FC236}">
                <a16:creationId xmlns:a16="http://schemas.microsoft.com/office/drawing/2014/main" id="{CFE39CDA-7843-402A-A721-F5D1DDC06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205038"/>
            <a:ext cx="3794125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52E8B914-1B08-48DE-AEC2-5A2315CD1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637939-90B2-4020-B059-FBCD9595CD6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3C7B4E36-563A-4CD4-B089-FEC1D48B4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66725"/>
            <a:ext cx="8640762" cy="755650"/>
          </a:xfrm>
        </p:spPr>
        <p:txBody>
          <a:bodyPr/>
          <a:lstStyle/>
          <a:p>
            <a:pPr eaLnBrk="1" hangingPunct="1"/>
            <a:r>
              <a:rPr lang="en-US" altLang="en-US" sz="4000" dirty="0" err="1"/>
              <a:t>Tentang</a:t>
            </a:r>
            <a:r>
              <a:rPr lang="en-US" altLang="en-US" sz="4000" dirty="0"/>
              <a:t> </a:t>
            </a:r>
            <a:r>
              <a:rPr lang="en-US" altLang="en-US" sz="4000" dirty="0" err="1"/>
              <a:t>kuliah</a:t>
            </a:r>
            <a:r>
              <a:rPr lang="en-US" altLang="en-US" sz="4000" dirty="0"/>
              <a:t> “</a:t>
            </a:r>
            <a:r>
              <a:rPr lang="en-US" altLang="en-US" sz="4000" dirty="0" err="1"/>
              <a:t>Aljabar</a:t>
            </a:r>
            <a:r>
              <a:rPr lang="en-US" altLang="en-US" sz="4000" dirty="0"/>
              <a:t> Linier &amp; </a:t>
            </a:r>
            <a:r>
              <a:rPr lang="en-US" altLang="en-US" sz="4000" dirty="0" err="1"/>
              <a:t>Geometri</a:t>
            </a:r>
            <a:r>
              <a:rPr lang="en-US" altLang="en-US" sz="4000" dirty="0"/>
              <a:t>”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3DE2AD33-229B-47EC-AB5B-0B12572A0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1557338"/>
            <a:ext cx="8229600" cy="47990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400" dirty="0">
              <a:solidFill>
                <a:srgbClr val="030305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Merupakan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gabungan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ilmu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aljabar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linier 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dan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aljabar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geometri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keduanya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saling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berkaitan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Diberi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judul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kuliah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Aljabar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Linier dan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Geometri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030305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solidFill>
                <a:srgbClr val="030305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Merupakan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fundamental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pemrosesan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data yang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direpresentasikan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bentuk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matriks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vektor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solidFill>
                <a:srgbClr val="030305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Dipakai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sebagai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dasar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kuliah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grafika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komputer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solidFill>
                  <a:srgbClr val="030305"/>
                </a:solidFill>
                <a:cs typeface="Times New Roman" panose="02020603050405020304" pitchFamily="18" charset="0"/>
              </a:rPr>
              <a:t>computer graphics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pengolahan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citra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solidFill>
                  <a:srgbClr val="030305"/>
                </a:solidFill>
                <a:cs typeface="Times New Roman" panose="02020603050405020304" pitchFamily="18" charset="0"/>
              </a:rPr>
              <a:t>image processing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metode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numerik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solidFill>
                  <a:srgbClr val="030305"/>
                </a:solidFill>
                <a:cs typeface="Times New Roman" panose="02020603050405020304" pitchFamily="18" charset="0"/>
              </a:rPr>
              <a:t>numeric methods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pembelajaran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mesin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solidFill>
                  <a:srgbClr val="030305"/>
                </a:solidFill>
                <a:cs typeface="Times New Roman" panose="02020603050405020304" pitchFamily="18" charset="0"/>
              </a:rPr>
              <a:t>machine learning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temu-balik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informasi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solidFill>
                  <a:srgbClr val="030305"/>
                </a:solidFill>
                <a:cs typeface="Times New Roman" panose="02020603050405020304" pitchFamily="18" charset="0"/>
              </a:rPr>
              <a:t>information retrieval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), dan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masih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banyak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lagi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solidFill>
                <a:srgbClr val="030305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F7EE71C-463A-4C0D-A8C5-E9861B47D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Aljabar</a:t>
            </a:r>
            <a:r>
              <a:rPr lang="en-US" altLang="en-US" dirty="0"/>
              <a:t> Linier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F5018-5680-437B-99A1-11051D78B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 err="1"/>
              <a:t>Membahas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lain: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linier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matriks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US" dirty="0" err="1"/>
              <a:t>Determinan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US" dirty="0" err="1"/>
              <a:t>Vektor</a:t>
            </a:r>
            <a:r>
              <a:rPr lang="en-US" dirty="0"/>
              <a:t> di </a:t>
            </a:r>
            <a:r>
              <a:rPr lang="en-US" dirty="0" err="1"/>
              <a:t>ruang</a:t>
            </a:r>
            <a:r>
              <a:rPr lang="en-US" dirty="0"/>
              <a:t> Euclidean (R</a:t>
            </a:r>
            <a:r>
              <a:rPr lang="en-US" baseline="30000" dirty="0"/>
              <a:t>2</a:t>
            </a:r>
            <a:r>
              <a:rPr lang="en-US" dirty="0"/>
              <a:t>, R</a:t>
            </a:r>
            <a:r>
              <a:rPr lang="en-US" baseline="30000" dirty="0"/>
              <a:t>3</a:t>
            </a:r>
            <a:r>
              <a:rPr lang="en-US" dirty="0"/>
              <a:t>, R</a:t>
            </a:r>
            <a:r>
              <a:rPr lang="en-US" baseline="30000" dirty="0"/>
              <a:t>n</a:t>
            </a:r>
            <a:r>
              <a:rPr lang="en-US" dirty="0"/>
              <a:t>)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umum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US" dirty="0" err="1"/>
              <a:t>Transformasi</a:t>
            </a:r>
            <a:r>
              <a:rPr lang="en-US" dirty="0"/>
              <a:t> linier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eigen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eigen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US" dirty="0" err="1"/>
              <a:t>Diagonalisasi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4CECF-2B2D-4B93-B004-46B44F5AC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 err="1"/>
              <a:t>Membahas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lain: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/>
              <a:t>Aljabar</a:t>
            </a:r>
            <a:r>
              <a:rPr lang="en-US" dirty="0"/>
              <a:t> quaternion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/>
              <a:t>Aljabar</a:t>
            </a:r>
            <a:r>
              <a:rPr lang="en-US" dirty="0"/>
              <a:t> </a:t>
            </a:r>
            <a:r>
              <a:rPr lang="en-US" dirty="0" err="1"/>
              <a:t>geometri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geometri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/>
              <a:t>Refleksi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Rotasi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aljabar</a:t>
            </a:r>
            <a:r>
              <a:rPr lang="en-US" dirty="0"/>
              <a:t> </a:t>
            </a:r>
            <a:r>
              <a:rPr lang="en-US" dirty="0" err="1"/>
              <a:t>geometri</a:t>
            </a:r>
            <a:endParaRPr lang="en-US" dirty="0"/>
          </a:p>
        </p:txBody>
      </p:sp>
      <p:sp>
        <p:nvSpPr>
          <p:cNvPr id="9219" name="AutoShape 2" descr="https://upload.wikimedia.org/wikiversity/en/thumb/5/52/Coord_planes_color_vector.svg/250px-Coord_planes_color_vector.svg.png">
            <a:extLst>
              <a:ext uri="{FF2B5EF4-FFF2-40B4-BE49-F238E27FC236}">
                <a16:creationId xmlns:a16="http://schemas.microsoft.com/office/drawing/2014/main" id="{C501BE5E-486B-4297-A393-8C3709F67A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220" name="Title 4">
            <a:extLst>
              <a:ext uri="{FF2B5EF4-FFF2-40B4-BE49-F238E27FC236}">
                <a16:creationId xmlns:a16="http://schemas.microsoft.com/office/drawing/2014/main" id="{14190BB7-8B52-4938-BA2D-CD314BE2E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Aljabar Geometri</a:t>
            </a:r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EDBD57CE-B23B-4067-B212-4C5A3CAFE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852738"/>
            <a:ext cx="28844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81CE2759-A1DA-4542-9F02-67FCBA1CA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765175"/>
            <a:ext cx="8856662" cy="5360988"/>
          </a:xfrm>
        </p:spPr>
        <p:txBody>
          <a:bodyPr/>
          <a:lstStyle/>
          <a:p>
            <a:r>
              <a:rPr lang="en-US" altLang="en-US"/>
              <a:t>Aplikasi Aljabar Linier dan Geometri pada grafika komputer: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940105DD-1347-4A93-914E-FA5FF22B9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038350"/>
            <a:ext cx="576262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4">
            <a:extLst>
              <a:ext uri="{FF2B5EF4-FFF2-40B4-BE49-F238E27FC236}">
                <a16:creationId xmlns:a16="http://schemas.microsoft.com/office/drawing/2014/main" id="{188E08AB-ECEE-4086-ABBA-6DDB4E257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5732463"/>
            <a:ext cx="6184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Sumber: </a:t>
            </a:r>
            <a:r>
              <a:rPr lang="en-US" altLang="en-US" sz="1800">
                <a:latin typeface="Arial" panose="020B0604020202020204" pitchFamily="34" charset="0"/>
                <a:hlinkClick r:id="rId3"/>
              </a:rPr>
              <a:t>http://www.geometricalgebra.net/quaternions.html</a:t>
            </a: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0.8|4.2|1.2|4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820</Words>
  <Application>Microsoft Office PowerPoint</Application>
  <PresentationFormat>On-screen Show (4:3)</PresentationFormat>
  <Paragraphs>129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Pengantar Aljabar Linier &amp; Geometri</vt:lpstr>
      <vt:lpstr>Kampus ITB yang indah…</vt:lpstr>
      <vt:lpstr>Inilah STEI-ITB…</vt:lpstr>
      <vt:lpstr>LabTek V, di sini Informatika ITB berada</vt:lpstr>
      <vt:lpstr>Salah satu mata kuliahnya….</vt:lpstr>
      <vt:lpstr>Tentang kuliah “Aljabar Linier &amp; Geometri”</vt:lpstr>
      <vt:lpstr>Aljabar Linier</vt:lpstr>
      <vt:lpstr>Aljabar Geometri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dan masih banyak lagi…</vt:lpstr>
      <vt:lpstr>PowerPoint Presentation</vt:lpstr>
      <vt:lpstr>PowerPoint Presentation</vt:lpstr>
      <vt:lpstr>PowerPoint Presentation</vt:lpstr>
      <vt:lpstr>Buku referensi kuliah</vt:lpstr>
      <vt:lpstr>URL</vt:lpstr>
      <vt:lpstr>Tentang Dosen Pengajar IF2123</vt:lpstr>
      <vt:lpstr>PowerPoint Presentation</vt:lpstr>
      <vt:lpstr>Media Komunikasi</vt:lpstr>
      <vt:lpstr>PowerPoint Presentation</vt:lpstr>
      <vt:lpstr>Media Komunikasi</vt:lpstr>
      <vt:lpstr>PowerPoint Presentation</vt:lpstr>
      <vt:lpstr>Media Komunikasi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Judul Presentasi</dc:title>
  <dc:creator>fan</dc:creator>
  <cp:lastModifiedBy>Rinaldi Munir</cp:lastModifiedBy>
  <cp:revision>101</cp:revision>
  <dcterms:created xsi:type="dcterms:W3CDTF">2010-12-20T15:05:16Z</dcterms:created>
  <dcterms:modified xsi:type="dcterms:W3CDTF">2021-08-23T08:43:29Z</dcterms:modified>
</cp:coreProperties>
</file>