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91" r:id="rId5"/>
    <p:sldId id="293" r:id="rId6"/>
    <p:sldId id="294" r:id="rId7"/>
    <p:sldId id="298" r:id="rId8"/>
    <p:sldId id="259" r:id="rId9"/>
    <p:sldId id="260" r:id="rId10"/>
    <p:sldId id="261" r:id="rId11"/>
    <p:sldId id="262" r:id="rId12"/>
    <p:sldId id="266" r:id="rId13"/>
    <p:sldId id="268" r:id="rId14"/>
    <p:sldId id="299" r:id="rId15"/>
    <p:sldId id="300" r:id="rId16"/>
    <p:sldId id="269" r:id="rId17"/>
    <p:sldId id="295" r:id="rId18"/>
    <p:sldId id="296" r:id="rId19"/>
    <p:sldId id="267" r:id="rId20"/>
    <p:sldId id="270" r:id="rId21"/>
    <p:sldId id="271" r:id="rId22"/>
    <p:sldId id="272" r:id="rId23"/>
    <p:sldId id="273" r:id="rId24"/>
    <p:sldId id="274" r:id="rId25"/>
    <p:sldId id="297" r:id="rId26"/>
    <p:sldId id="275" r:id="rId27"/>
    <p:sldId id="287" r:id="rId28"/>
    <p:sldId id="288" r:id="rId29"/>
    <p:sldId id="289" r:id="rId30"/>
    <p:sldId id="290" r:id="rId31"/>
    <p:sldId id="306" r:id="rId32"/>
    <p:sldId id="307" r:id="rId33"/>
    <p:sldId id="279" r:id="rId34"/>
    <p:sldId id="280" r:id="rId35"/>
    <p:sldId id="285" r:id="rId36"/>
    <p:sldId id="282" r:id="rId37"/>
    <p:sldId id="284" r:id="rId38"/>
    <p:sldId id="283" r:id="rId39"/>
    <p:sldId id="286" r:id="rId40"/>
    <p:sldId id="301" r:id="rId41"/>
    <p:sldId id="302" r:id="rId42"/>
    <p:sldId id="303" r:id="rId43"/>
    <p:sldId id="304" r:id="rId44"/>
    <p:sldId id="305" r:id="rId45"/>
    <p:sldId id="26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412A-10CD-457D-A5BF-46DBA6B97129}" type="datetimeFigureOut">
              <a:rPr lang="id-ID" smtClean="0"/>
              <a:pPr/>
              <a:t>16/09/2020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5B6C-BC18-4A5A-B5E0-B6A23A933E4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78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C435-2247-4E22-9157-C62DA2BCF656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936-FCAA-4C6F-A6B4-39FEAF4F6528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5D67-1FCF-4FDB-A631-5FB8BB7602BD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6D1-1D3A-408C-86FE-4BE2130E9DE1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922-0C9C-46BB-A782-52891BDEA13C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1FA0-C688-420E-9AD9-89894200EEAE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0A9C-2390-40D3-AE56-4F5B7163BF78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862-0CAC-425E-8B60-8B9C6E9CF7DB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8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67E7-01D8-42D2-ABEC-D2522A4FABCE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1E1-9135-42C3-A773-498107AD534D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B11C-510E-4880-89A6-07B3EBCF3054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917F-7A8A-4DC1-9F30-7C81510422A9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a.com/en/download/" TargetMode="External"/><Relationship Id="rId2" Type="http://schemas.openxmlformats.org/officeDocument/2006/relationships/hyperlink" Target="https://www.oracle.com/java/technologies/javase/javase-jdk8-download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ectrum.ieee.org/computing/software/the-2015-top-ten-programming-languages/?utm_source=techalert&amp;utm_medium=email&amp;utm_campaign=07231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inkshimAsyncLink.swap(this,%20%22http:/spectrum.ieee.org/computing/software/the-2015-top-ten-programming-languages/?utm_source=techalert&amp;utm_medium=email&amp;utm_campaign=072315%22);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belajarjava-19.blogspot.co.id/2011/05/java-virtual-machine-jvm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worthy.net/ieee-ranked-the-top-programming-languages-of-2019/?fbclid=IwAR245tEKMNMidCwMrAG_wVgjMunY1VMnxEmNDzo464-DZcP2xRYuMPt8Vz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docs/white/langen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elajarjava-19.blogspot.co.id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Bahasa Java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IF2123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Oleh</a:t>
            </a:r>
            <a:r>
              <a:rPr lang="en-US" dirty="0"/>
              <a:t>: Rinaldi </a:t>
            </a:r>
            <a:r>
              <a:rPr lang="en-US" dirty="0" err="1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4165" y="5617028"/>
            <a:ext cx="380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Elektro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/>
              <a:t>ITB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83" y="3414707"/>
            <a:ext cx="3425190" cy="25254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5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i="1" dirty="0"/>
              <a:t>Platform</a:t>
            </a:r>
          </a:p>
          <a:p>
            <a:pPr>
              <a:spcBef>
                <a:spcPts val="2400"/>
              </a:spcBef>
            </a:pP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lingkungan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keras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program.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 java.</a:t>
            </a:r>
          </a:p>
          <a:p>
            <a:r>
              <a:rPr lang="en-US" sz="2600" i="1" dirty="0" err="1"/>
              <a:t>Paltform</a:t>
            </a:r>
            <a:r>
              <a:rPr lang="en-US" sz="2600" dirty="0"/>
              <a:t> java </a:t>
            </a:r>
            <a:r>
              <a:rPr lang="en-US" sz="2600" dirty="0" err="1"/>
              <a:t>terdiri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komponen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	1. </a:t>
            </a:r>
            <a:r>
              <a:rPr lang="en-US" sz="2600" i="1" dirty="0"/>
              <a:t>Java Virtual Machine </a:t>
            </a:r>
            <a:r>
              <a:rPr lang="en-US" sz="2600" dirty="0"/>
              <a:t>(JVM)</a:t>
            </a:r>
          </a:p>
          <a:p>
            <a:pPr marL="0" indent="0">
              <a:buNone/>
            </a:pPr>
            <a:r>
              <a:rPr lang="en-US" sz="2600" dirty="0"/>
              <a:t>	2. </a:t>
            </a:r>
            <a:r>
              <a:rPr lang="en-US" sz="2600" i="1" dirty="0"/>
              <a:t>Java Application </a:t>
            </a:r>
            <a:r>
              <a:rPr lang="en-US" sz="2600" i="1" dirty="0" err="1"/>
              <a:t>Programmming</a:t>
            </a:r>
            <a:r>
              <a:rPr lang="en-US" sz="2600" i="1" dirty="0"/>
              <a:t> Interface </a:t>
            </a:r>
            <a:r>
              <a:rPr lang="en-US" sz="2600" dirty="0"/>
              <a:t>(Java API) </a:t>
            </a:r>
          </a:p>
          <a:p>
            <a:endParaRPr lang="id-ID" sz="2600" dirty="0"/>
          </a:p>
          <a:p>
            <a:r>
              <a:rPr lang="en-US" sz="2600" dirty="0"/>
              <a:t>JVM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dasarnya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aplikasi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r>
              <a:rPr lang="en-US" sz="2600" dirty="0"/>
              <a:t>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C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mengeksekusi</a:t>
            </a:r>
            <a:r>
              <a:rPr lang="en-US" sz="2600" dirty="0"/>
              <a:t> program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Java.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5286"/>
            <a:ext cx="10515600" cy="5251677"/>
          </a:xfrm>
        </p:spPr>
        <p:txBody>
          <a:bodyPr>
            <a:normAutofit/>
          </a:bodyPr>
          <a:lstStyle/>
          <a:p>
            <a:r>
              <a:rPr lang="id-ID" dirty="0">
                <a:effectLst/>
              </a:rPr>
              <a:t>Cara kerja JVM: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eksekusi</a:t>
            </a:r>
            <a:r>
              <a:rPr lang="en-US" dirty="0">
                <a:effectLst/>
              </a:rPr>
              <a:t>, JVM </a:t>
            </a:r>
            <a:r>
              <a:rPr lang="en-US" dirty="0" err="1">
                <a:effectLst/>
              </a:rPr>
              <a:t>membaca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, lalu mengubahnya ke bahasa mesin yang sesuai dengan komputer yang menjalankannya. 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id-ID" dirty="0">
                <a:effectLst/>
              </a:rPr>
              <a:t>Proses kompilasi bahasa java menghasilkan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 yang </a:t>
            </a:r>
            <a:r>
              <a:rPr lang="en-US" dirty="0" err="1">
                <a:effectLst/>
              </a:rPr>
              <a:t>selalu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setiap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sistem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operasi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jenis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mesinnya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tetapi</a:t>
            </a:r>
            <a:r>
              <a:rPr lang="en-US" dirty="0">
                <a:effectLst/>
              </a:rPr>
              <a:t> JVM </a:t>
            </a:r>
            <a:r>
              <a:rPr lang="en-US" dirty="0" err="1">
                <a:effectLst/>
              </a:rPr>
              <a:t>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mengubah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byetecode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bahasa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tujuannya</a:t>
            </a:r>
            <a:r>
              <a:rPr lang="en-US" dirty="0">
                <a:effectLst/>
              </a:rPr>
              <a:t>.</a:t>
            </a:r>
            <a:endParaRPr lang="id-ID" dirty="0">
              <a:effectLst/>
            </a:endParaRPr>
          </a:p>
          <a:p>
            <a:endParaRPr lang="id-ID" dirty="0"/>
          </a:p>
          <a:p>
            <a:r>
              <a:rPr lang="id-ID" dirty="0">
                <a:effectLst/>
              </a:rPr>
              <a:t>Java API merupakan </a:t>
            </a:r>
            <a:r>
              <a:rPr lang="id-ID" i="1" dirty="0">
                <a:effectLst/>
              </a:rPr>
              <a:t>library</a:t>
            </a:r>
            <a:r>
              <a:rPr lang="id-ID" dirty="0">
                <a:effectLst/>
              </a:rPr>
              <a:t> yang disediakan java untuk mengembangkan program java. Java API berisi sekumpulan komponen perangkat lunak yang memudahkan pemrogram  java mengembangkan aplikasi.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Kakas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d-ID" dirty="0"/>
              <a:t>Untuk menulis program java, diperlukan beberapa kakas:</a:t>
            </a:r>
          </a:p>
          <a:p>
            <a:pPr marL="514350" indent="-514350">
              <a:buAutoNum type="arabicPeriod"/>
            </a:pPr>
            <a:r>
              <a:rPr lang="id-ID" i="1" dirty="0"/>
              <a:t>Java</a:t>
            </a:r>
            <a:r>
              <a:rPr lang="en-US" i="1" dirty="0"/>
              <a:t> Development Kit (JDK)</a:t>
            </a:r>
            <a:r>
              <a:rPr lang="id-ID" dirty="0"/>
              <a:t> </a:t>
            </a:r>
          </a:p>
          <a:p>
            <a:pPr marL="514350" indent="-514350">
              <a:buNone/>
            </a:pPr>
            <a:r>
              <a:rPr lang="id-ID" dirty="0"/>
              <a:t>	Unduh paket </a:t>
            </a:r>
            <a:r>
              <a:rPr lang="en-US" dirty="0"/>
              <a:t>J</a:t>
            </a:r>
            <a:r>
              <a:rPr lang="id-ID" dirty="0"/>
              <a:t>DK (</a:t>
            </a:r>
            <a:r>
              <a:rPr lang="en-US" i="1" dirty="0"/>
              <a:t>Java</a:t>
            </a:r>
            <a:r>
              <a:rPr lang="id-ID" i="1" dirty="0"/>
              <a:t> Development Kit</a:t>
            </a:r>
            <a:r>
              <a:rPr lang="id-ID" dirty="0"/>
              <a:t>) java terbaru dari situs</a:t>
            </a:r>
            <a:r>
              <a:rPr lang="en-US" dirty="0"/>
              <a:t>:</a:t>
            </a:r>
          </a:p>
          <a:p>
            <a:pPr marL="514350" indent="-514350">
              <a:buNone/>
            </a:pPr>
            <a:r>
              <a:rPr lang="en-US" dirty="0"/>
              <a:t>       </a:t>
            </a:r>
            <a:r>
              <a:rPr lang="en-US" dirty="0">
                <a:hlinkClick r:id="rId2"/>
              </a:rPr>
              <a:t>https://www.oracle.com/java/technologies/javase/javase-jdk8-downloads.html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r>
              <a:rPr lang="en-US" dirty="0"/>
              <a:t>     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https://www.java.com/en/download/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r>
              <a:rPr lang="id-ID" dirty="0"/>
              <a:t>2.   Editor teks</a:t>
            </a:r>
          </a:p>
          <a:p>
            <a:pPr marL="514350" indent="-514350">
              <a:buNone/>
            </a:pPr>
            <a:r>
              <a:rPr lang="id-ID" dirty="0"/>
              <a:t>	Sembarang editor teks seperti </a:t>
            </a:r>
            <a:r>
              <a:rPr lang="id-ID" i="1" dirty="0"/>
              <a:t>Notepad</a:t>
            </a:r>
            <a:r>
              <a:rPr lang="id-ID" dirty="0"/>
              <a:t>, </a:t>
            </a:r>
            <a:r>
              <a:rPr lang="id-ID" i="1" dirty="0"/>
              <a:t>Ultraedit</a:t>
            </a:r>
            <a:r>
              <a:rPr lang="id-ID" dirty="0"/>
              <a:t>, </a:t>
            </a:r>
            <a:r>
              <a:rPr lang="id-ID" i="1" dirty="0"/>
              <a:t>Wordpad</a:t>
            </a:r>
            <a:r>
              <a:rPr lang="id-ID" dirty="0"/>
              <a:t>, </a:t>
            </a:r>
            <a:r>
              <a:rPr lang="id-ID" i="1" dirty="0"/>
              <a:t>Vi</a:t>
            </a:r>
            <a:r>
              <a:rPr lang="id-ID" dirty="0"/>
              <a:t>, atau </a:t>
            </a:r>
            <a:r>
              <a:rPr lang="id-ID" i="1" dirty="0"/>
              <a:t>Joe</a:t>
            </a:r>
            <a:r>
              <a:rPr lang="en-US" i="1" dirty="0"/>
              <a:t>  </a:t>
            </a:r>
            <a:endParaRPr lang="id-ID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0A638-8C31-42A6-87CF-F985B0EA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60057"/>
            <a:ext cx="10632440" cy="59807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07FD1-9DEA-4B81-8479-1AF9FBD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0E74E-80C5-40CC-8949-71EA3C18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4" y="372460"/>
            <a:ext cx="10867697" cy="61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36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18E25-F2F8-4F40-9BEB-190FCD1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5CD09-1423-4040-9232-1154593B4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431482"/>
            <a:ext cx="10657840" cy="59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id-ID" dirty="0"/>
              <a:t>Untuk pengembangan aplikasi  visual (</a:t>
            </a:r>
            <a:r>
              <a:rPr lang="id-ID" i="1" dirty="0"/>
              <a:t>visual programming</a:t>
            </a:r>
            <a:r>
              <a:rPr lang="id-ID" dirty="0"/>
              <a:t>), anda membutuhkan kakas pengembangan java yang mengintegrasikan:</a:t>
            </a:r>
          </a:p>
          <a:p>
            <a:pPr>
              <a:buNone/>
            </a:pPr>
            <a:r>
              <a:rPr lang="id-ID" dirty="0"/>
              <a:t>		- JDK</a:t>
            </a:r>
          </a:p>
          <a:p>
            <a:pPr>
              <a:buNone/>
            </a:pPr>
            <a:r>
              <a:rPr lang="id-ID" dirty="0"/>
              <a:t>		- Editor teks</a:t>
            </a:r>
          </a:p>
          <a:p>
            <a:pPr>
              <a:buNone/>
            </a:pPr>
            <a:r>
              <a:rPr lang="id-ID" dirty="0"/>
              <a:t>		- Editor antarmuka pengguna (GUI = </a:t>
            </a:r>
            <a:r>
              <a:rPr lang="id-ID" i="1" dirty="0"/>
              <a:t>Graphical User Interface</a:t>
            </a:r>
            <a:r>
              <a:rPr lang="id-ID" dirty="0"/>
              <a:t>)</a:t>
            </a:r>
          </a:p>
          <a:p>
            <a:pPr>
              <a:buNone/>
            </a:pPr>
            <a:r>
              <a:rPr lang="id-ID" dirty="0"/>
              <a:t>		- Manajemen aplikasi</a:t>
            </a:r>
          </a:p>
          <a:p>
            <a:pPr>
              <a:buNone/>
            </a:pPr>
            <a:r>
              <a:rPr lang="id-ID" dirty="0"/>
              <a:t>		- </a:t>
            </a:r>
            <a:r>
              <a:rPr lang="id-ID" i="1" dirty="0"/>
              <a:t>Debugger</a:t>
            </a:r>
          </a:p>
          <a:p>
            <a:pPr>
              <a:buNone/>
            </a:pPr>
            <a:endParaRPr lang="id-ID" dirty="0"/>
          </a:p>
          <a:p>
            <a:r>
              <a:rPr lang="id-ID" dirty="0"/>
              <a:t>Contoh kakas pengembangan java: </a:t>
            </a:r>
            <a:r>
              <a:rPr lang="id-ID" i="1" dirty="0"/>
              <a:t>Netbeans</a:t>
            </a:r>
            <a:r>
              <a:rPr lang="id-ID" dirty="0"/>
              <a:t> dan </a:t>
            </a:r>
            <a:r>
              <a:rPr lang="id-ID" i="1" dirty="0"/>
              <a:t>Eclipse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0DF19-60E3-4FC8-8A98-E6B99AF1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81CB5-E3A7-4612-865D-6824B30B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" y="684989"/>
            <a:ext cx="10446027" cy="5875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AEB6A-F097-4BB3-A491-C88FAD6B8F1E}"/>
              </a:ext>
            </a:extLst>
          </p:cNvPr>
          <p:cNvSpPr txBox="1"/>
          <p:nvPr/>
        </p:nvSpPr>
        <p:spPr>
          <a:xfrm>
            <a:off x="5098774" y="155062"/>
            <a:ext cx="13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Netbeans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49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41A70-C6B4-4DE8-9D0A-6EBF386B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7BBAB-EC8B-40E1-AEBF-60884D909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7" y="819888"/>
            <a:ext cx="9440717" cy="5719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85580-9A1C-462A-8C3D-CA88C4B319F8}"/>
              </a:ext>
            </a:extLst>
          </p:cNvPr>
          <p:cNvSpPr txBox="1"/>
          <p:nvPr/>
        </p:nvSpPr>
        <p:spPr>
          <a:xfrm>
            <a:off x="5098774" y="155062"/>
            <a:ext cx="103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Eclipse</a:t>
            </a:r>
          </a:p>
        </p:txBody>
      </p:sp>
    </p:spTree>
    <p:extLst>
      <p:ext uri="{BB962C8B-B14F-4D97-AF65-F5344CB8AC3E}">
        <p14:creationId xmlns:p14="http://schemas.microsoft.com/office/powerpoint/2010/main" val="404355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343843"/>
          </a:xfrm>
        </p:spPr>
        <p:txBody>
          <a:bodyPr/>
          <a:lstStyle/>
          <a:p>
            <a:r>
              <a:rPr lang="id-ID" dirty="0"/>
              <a:t>Instalasilah JDK ke komputer anda dan ikuti semua instruksi untuk menginstalasinya.</a:t>
            </a:r>
          </a:p>
          <a:p>
            <a:r>
              <a:rPr lang="id-ID" dirty="0"/>
              <a:t>Aturlah nilai </a:t>
            </a:r>
            <a:r>
              <a:rPr lang="id-ID" i="1" dirty="0"/>
              <a:t>environment variable </a:t>
            </a:r>
            <a:r>
              <a:rPr lang="id-ID" dirty="0"/>
              <a:t>PATH melalui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Control Panel &gt; System &gt; Advanced &gt; Environement Variables</a:t>
            </a:r>
          </a:p>
          <a:p>
            <a:endParaRPr lang="id-ID" dirty="0"/>
          </a:p>
          <a:p>
            <a:r>
              <a:rPr lang="id-ID"/>
              <a:t>Untuk mengetahui </a:t>
            </a:r>
            <a:r>
              <a:rPr lang="id-ID" dirty="0"/>
              <a:t>versi JRE  </a:t>
            </a:r>
            <a:r>
              <a:rPr lang="en-US" dirty="0"/>
              <a:t>(</a:t>
            </a:r>
            <a:r>
              <a:rPr lang="en-US" i="1" dirty="0"/>
              <a:t>java runtime environment</a:t>
            </a:r>
            <a:r>
              <a:rPr lang="en-US" dirty="0"/>
              <a:t>) </a:t>
            </a:r>
            <a:r>
              <a:rPr lang="id-ID" dirty="0"/>
              <a:t>yang terinstal: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05" y="4038917"/>
            <a:ext cx="9726992" cy="249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852805"/>
            <a:ext cx="10515600" cy="1325563"/>
          </a:xfrm>
        </p:spPr>
        <p:txBody>
          <a:bodyPr/>
          <a:lstStyle/>
          <a:p>
            <a:r>
              <a:rPr lang="en-US" dirty="0" err="1"/>
              <a:t>Sejarah</a:t>
            </a:r>
            <a:r>
              <a:rPr lang="en-US" dirty="0"/>
              <a:t> Bahasa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88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Bahasa java </a:t>
            </a:r>
            <a:r>
              <a:rPr lang="en-US" sz="2600" dirty="0" err="1"/>
              <a:t>dibuat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James Gosling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masih</a:t>
            </a:r>
            <a:r>
              <a:rPr lang="en-US" sz="2600" dirty="0"/>
              <a:t> </a:t>
            </a:r>
            <a:r>
              <a:rPr lang="en-US" sz="2600" dirty="0" err="1"/>
              <a:t>bergabung</a:t>
            </a:r>
            <a:r>
              <a:rPr lang="en-US" sz="2600" dirty="0"/>
              <a:t> di </a:t>
            </a:r>
            <a:r>
              <a:rPr lang="en-US" sz="2600" i="1" dirty="0"/>
              <a:t>Sun Microsystems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dirilis</a:t>
            </a:r>
            <a:r>
              <a:rPr lang="en-US" sz="2600" dirty="0"/>
              <a:t> </a:t>
            </a:r>
            <a:r>
              <a:rPr lang="en-US" sz="2600" dirty="0" err="1"/>
              <a:t>tahun</a:t>
            </a:r>
            <a:r>
              <a:rPr lang="en-US" sz="2600" dirty="0"/>
              <a:t> 1995.</a:t>
            </a:r>
          </a:p>
          <a:p>
            <a:r>
              <a:rPr lang="en-US" sz="2600" dirty="0"/>
              <a:t>Bahasa Java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dijalankan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komputer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operasi</a:t>
            </a:r>
            <a:r>
              <a:rPr lang="en-US" sz="2600" dirty="0"/>
              <a:t>.</a:t>
            </a:r>
          </a:p>
          <a:p>
            <a:r>
              <a:rPr lang="en-US" sz="2600" dirty="0"/>
              <a:t>Slogan Java: </a:t>
            </a:r>
            <a:r>
              <a:rPr lang="en-US" sz="2600" i="1" dirty="0"/>
              <a:t>Write once, run anywhere!   </a:t>
            </a:r>
            <a:r>
              <a:rPr lang="en-US" sz="2600" dirty="0"/>
              <a:t>(</a:t>
            </a:r>
            <a:r>
              <a:rPr lang="en-US" sz="2600" dirty="0" err="1"/>
              <a:t>Tulis</a:t>
            </a:r>
            <a:r>
              <a:rPr lang="en-US" sz="2600" dirty="0"/>
              <a:t> </a:t>
            </a:r>
            <a:r>
              <a:rPr lang="en-US" sz="2600" dirty="0" err="1"/>
              <a:t>sekali</a:t>
            </a:r>
            <a:r>
              <a:rPr lang="en-US" sz="2600" dirty="0"/>
              <a:t>, </a:t>
            </a:r>
            <a:r>
              <a:rPr lang="en-US" sz="2600" dirty="0" err="1"/>
              <a:t>jalankan</a:t>
            </a:r>
            <a:r>
              <a:rPr lang="en-US" sz="2600" dirty="0"/>
              <a:t> di </a:t>
            </a:r>
            <a:r>
              <a:rPr lang="en-US" sz="2600" dirty="0" err="1"/>
              <a:t>manapun</a:t>
            </a:r>
            <a:r>
              <a:rPr lang="en-US" sz="2600" dirty="0"/>
              <a:t>)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pemrograman</a:t>
            </a:r>
            <a:r>
              <a:rPr lang="en-US" sz="2600" dirty="0"/>
              <a:t>  </a:t>
            </a:r>
            <a:r>
              <a:rPr lang="en-US" sz="2600" dirty="0" err="1"/>
              <a:t>bersifat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 (</a:t>
            </a:r>
            <a:r>
              <a:rPr lang="en-US" sz="2600" i="1" dirty="0"/>
              <a:t>general purpose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Sintaks</a:t>
            </a:r>
            <a:r>
              <a:rPr lang="en-US" sz="2600" dirty="0"/>
              <a:t> Bahasa Java </a:t>
            </a:r>
            <a:r>
              <a:rPr lang="en-US" sz="2600" dirty="0" err="1"/>
              <a:t>diadopsi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Bahasa C </a:t>
            </a:r>
            <a:r>
              <a:rPr lang="en-US" sz="2600" dirty="0" err="1"/>
              <a:t>dan</a:t>
            </a:r>
            <a:r>
              <a:rPr lang="en-US" sz="2600" dirty="0"/>
              <a:t> C++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endParaRPr lang="id-ID" sz="2600" dirty="0"/>
          </a:p>
          <a:p>
            <a:r>
              <a:rPr lang="id-ID" sz="2600" dirty="0"/>
              <a:t>Nama “java” diambil dari jenis kopi yang diminum oleh James Gosling saat itu.</a:t>
            </a:r>
            <a:endParaRPr lang="en-US" sz="2600" dirty="0"/>
          </a:p>
        </p:txBody>
      </p:sp>
      <p:pic>
        <p:nvPicPr>
          <p:cNvPr id="8194" name="Picture 2" descr="https://encrypted-tbn1.gstatic.com/images?q=tbn:ANd9GcSncM34Dzl-hDZKUIT4kKFekf3v3qVSfE3g_LkvFlrZ3Y9eVlRt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4295" y="0"/>
            <a:ext cx="2817705" cy="21132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90380" y="2106414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James Gosling 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r>
              <a:rPr lang="id-ID" dirty="0"/>
              <a:t>Untuk mengetahui versi JDK yang terin</a:t>
            </a:r>
            <a:r>
              <a:rPr lang="en-US" dirty="0"/>
              <a:t>s</a:t>
            </a:r>
            <a:r>
              <a:rPr lang="id-ID" dirty="0"/>
              <a:t>tal: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868" y="1497964"/>
            <a:ext cx="7718381" cy="471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Program  java</a:t>
            </a:r>
            <a:r>
              <a:rPr lang="en-US" b="1" dirty="0"/>
              <a:t>-</a:t>
            </a:r>
            <a:r>
              <a:rPr lang="id-ID" b="1" dirty="0"/>
              <a:t>ku yang pertama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602105"/>
            <a:ext cx="10515600" cy="4351338"/>
          </a:xfrm>
        </p:spPr>
        <p:txBody>
          <a:bodyPr>
            <a:normAutofit/>
          </a:bodyPr>
          <a:lstStyle/>
          <a:p>
            <a:pPr marL="263525" indent="-2635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dirty="0">
                <a:cs typeface="Courier New" panose="02070309020205020404" pitchFamily="49" charset="0"/>
              </a:rPr>
              <a:t> </a:t>
            </a:r>
            <a:r>
              <a:rPr lang="id-ID" altLang="en-US" dirty="0">
                <a:cs typeface="Courier New" panose="02070309020205020404" pitchFamily="49" charset="0"/>
              </a:rPr>
              <a:t>Ketik program </a:t>
            </a:r>
            <a:r>
              <a:rPr lang="id-ID" altLang="en-US" i="1" dirty="0">
                <a:cs typeface="Courier New" panose="02070309020205020404" pitchFamily="49" charset="0"/>
              </a:rPr>
              <a:t>HelloWorld</a:t>
            </a:r>
            <a:r>
              <a:rPr lang="id-ID" altLang="en-US" dirty="0">
                <a:cs typeface="Courier New" panose="02070309020205020404" pitchFamily="49" charset="0"/>
              </a:rPr>
              <a:t> di bawah ini dengan editor teks, s</a:t>
            </a:r>
            <a:r>
              <a:rPr lang="id-ID" dirty="0"/>
              <a:t>impan dengan nama file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HelloWorld.java </a:t>
            </a:r>
            <a:r>
              <a:rPr lang="id-ID" dirty="0"/>
              <a:t> (harus sama persis dengan nama class)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3" y="3095943"/>
            <a:ext cx="8105777" cy="35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920"/>
            <a:ext cx="10515600" cy="5039043"/>
          </a:xfrm>
        </p:spPr>
        <p:txBody>
          <a:bodyPr/>
          <a:lstStyle/>
          <a:p>
            <a:r>
              <a:rPr lang="id-ID" dirty="0"/>
              <a:t>Kompilasi program </a:t>
            </a:r>
            <a:r>
              <a:rPr lang="id-ID" i="1" dirty="0"/>
              <a:t>HelloWorld</a:t>
            </a:r>
            <a:r>
              <a:rPr lang="id-ID" dirty="0"/>
              <a:t> dari </a:t>
            </a:r>
            <a:r>
              <a:rPr lang="id-ID" i="1" dirty="0"/>
              <a:t>command prompt</a:t>
            </a:r>
            <a:r>
              <a:rPr lang="id-ID" dirty="0"/>
              <a:t>: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Hasilnya sebuah arsip bernama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HelloWord.class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668" y="1849754"/>
            <a:ext cx="10253373" cy="172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040"/>
            <a:ext cx="10515600" cy="5527040"/>
          </a:xfrm>
        </p:spPr>
        <p:txBody>
          <a:bodyPr/>
          <a:lstStyle/>
          <a:p>
            <a:r>
              <a:rPr lang="id-ID" dirty="0"/>
              <a:t>Jalankan arsip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HelloWorld.class</a:t>
            </a:r>
            <a:r>
              <a:rPr lang="id-ID" dirty="0"/>
              <a:t> melalui </a:t>
            </a:r>
            <a:r>
              <a:rPr lang="id-ID" i="1" dirty="0"/>
              <a:t>command prompt</a:t>
            </a:r>
            <a:r>
              <a:rPr lang="id-ID" dirty="0"/>
              <a:t>: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Horeeee..., saya sudah bisa membuat program java!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908" y="1769744"/>
            <a:ext cx="9445460" cy="34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Bahasa java adalah berorientasi objek. Struktur bahasa java terdiri dari kelas-kelas objek. </a:t>
            </a:r>
          </a:p>
          <a:p>
            <a:r>
              <a:rPr lang="id-ID" dirty="0"/>
              <a:t>Kelas adalah </a:t>
            </a:r>
            <a:r>
              <a:rPr lang="id-ID" i="1" dirty="0"/>
              <a:t>blue-print </a:t>
            </a:r>
            <a:r>
              <a:rPr lang="id-ID" dirty="0"/>
              <a:t>dari objek, sedangkan objek adalah instans dari kelas pada saat ruuning.</a:t>
            </a:r>
          </a:p>
          <a:p>
            <a:endParaRPr lang="id-ID" dirty="0"/>
          </a:p>
          <a:p>
            <a:r>
              <a:rPr lang="id-ID" dirty="0"/>
              <a:t>Setiap kelas di dalam java memiliki </a:t>
            </a:r>
            <a:r>
              <a:rPr lang="id-ID" i="1" dirty="0"/>
              <a:t>template</a:t>
            </a:r>
            <a:r>
              <a:rPr lang="id-ID" dirty="0"/>
              <a:t>:</a:t>
            </a:r>
          </a:p>
          <a:p>
            <a:endParaRPr lang="id-ID" dirty="0"/>
          </a:p>
          <a:p>
            <a:pPr>
              <a:buNone/>
            </a:pPr>
            <a:r>
              <a:rPr lang="id-ID" dirty="0"/>
              <a:t>		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class NamaKelas {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		  // body kelas ditulis di sini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   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31BFB-D93F-4A93-A870-618E1BD4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B6C15-2D9F-4B2A-806A-1142B1FDC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3" y="1836522"/>
            <a:ext cx="5754756" cy="472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BB585-FF8B-472F-9DF4-08D5D569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56" y="1703619"/>
            <a:ext cx="2044444" cy="261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E2803-515C-405F-9B14-EF302101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59" y="4495275"/>
            <a:ext cx="5304388" cy="2352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0ABDC4-D23B-4AE6-8157-45CF9EE45A71}"/>
              </a:ext>
            </a:extLst>
          </p:cNvPr>
          <p:cNvSpPr/>
          <p:nvPr/>
        </p:nvSpPr>
        <p:spPr>
          <a:xfrm>
            <a:off x="861390" y="296028"/>
            <a:ext cx="9922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dirty="0"/>
              <a:t>Di dalam kelas terdapat </a:t>
            </a:r>
            <a:r>
              <a:rPr lang="id-ID" sz="2800" i="1" dirty="0"/>
              <a:t>atribut</a:t>
            </a:r>
            <a:r>
              <a:rPr lang="id-ID" sz="2800" dirty="0"/>
              <a:t> </a:t>
            </a:r>
            <a:r>
              <a:rPr lang="en-US" sz="2800" dirty="0"/>
              <a:t>(</a:t>
            </a:r>
            <a:r>
              <a:rPr lang="en-US" sz="2800" i="1" dirty="0"/>
              <a:t>data</a:t>
            </a:r>
            <a:r>
              <a:rPr lang="en-US" sz="2800" dirty="0"/>
              <a:t>) </a:t>
            </a:r>
            <a:r>
              <a:rPr lang="id-ID" sz="2800" dirty="0"/>
              <a:t> dan </a:t>
            </a:r>
            <a:r>
              <a:rPr lang="id-ID" sz="2800" i="1" dirty="0"/>
              <a:t>method </a:t>
            </a:r>
            <a:r>
              <a:rPr lang="en-US" sz="2800" i="1" dirty="0"/>
              <a:t>(function)</a:t>
            </a:r>
            <a:r>
              <a:rPr lang="id-ID" sz="2800" dirty="0"/>
              <a:t>. 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dirty="0"/>
              <a:t>Salah satu atau keduanya mungkin tidak terdapat di dalam kelas.</a:t>
            </a:r>
          </a:p>
        </p:txBody>
      </p:sp>
    </p:spTree>
    <p:extLst>
      <p:ext uri="{BB962C8B-B14F-4D97-AF65-F5344CB8AC3E}">
        <p14:creationId xmlns:p14="http://schemas.microsoft.com/office/powerpoint/2010/main" val="399602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409"/>
            <a:ext cx="10515600" cy="6135066"/>
          </a:xfrm>
        </p:spPr>
        <p:txBody>
          <a:bodyPr>
            <a:normAutofit lnSpcReduction="10000"/>
          </a:bodyPr>
          <a:lstStyle/>
          <a:p>
            <a:r>
              <a:rPr lang="id-ID" sz="2600" dirty="0"/>
              <a:t>Atribut di dalam kelas dinyatakan dengan variabel atau objek kelas lain.</a:t>
            </a:r>
          </a:p>
          <a:p>
            <a:r>
              <a:rPr lang="id-ID" sz="2600" i="1" dirty="0"/>
              <a:t>Method</a:t>
            </a:r>
            <a:r>
              <a:rPr lang="id-ID" sz="2600" dirty="0"/>
              <a:t> adalah operasi (prosedur, fungsi, atau konstruktor) yang dimiliki oleh sebuah kelas.</a:t>
            </a:r>
          </a:p>
          <a:p>
            <a:r>
              <a:rPr lang="id-ID" sz="2600" dirty="0"/>
              <a:t>Kelas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HelloWorld</a:t>
            </a:r>
            <a:r>
              <a:rPr lang="id-ID" sz="2600" dirty="0"/>
              <a:t> 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dirty="0" err="1"/>
              <a:t>atribut</a:t>
            </a:r>
            <a:r>
              <a:rPr lang="en-US" sz="2600" dirty="0"/>
              <a:t>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id-ID" sz="2600" dirty="0"/>
              <a:t>hanya mempunya</a:t>
            </a:r>
            <a:r>
              <a:rPr lang="en-US" sz="2600" dirty="0" err="1"/>
              <a:t>i</a:t>
            </a:r>
            <a:r>
              <a:rPr lang="id-ID" sz="2600" dirty="0"/>
              <a:t> satu </a:t>
            </a:r>
            <a:r>
              <a:rPr lang="id-ID" sz="2600" i="1" dirty="0"/>
              <a:t>method,yaitu</a:t>
            </a:r>
            <a:r>
              <a:rPr lang="id-ID" sz="2600" dirty="0"/>
              <a:t>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id-ID" sz="2600" dirty="0"/>
              <a:t>: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lanjut</a:t>
            </a:r>
            <a:r>
              <a:rPr lang="en-US" sz="2600" dirty="0"/>
              <a:t> </a:t>
            </a:r>
            <a:r>
              <a:rPr lang="en-US" sz="2600" dirty="0" err="1"/>
              <a:t>mengenai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dan </a:t>
            </a:r>
            <a:r>
              <a:rPr lang="en-US" sz="2600" dirty="0" err="1"/>
              <a:t>objek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dipelajari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r>
              <a:rPr lang="en-US" sz="2600" dirty="0"/>
              <a:t> </a:t>
            </a:r>
            <a:r>
              <a:rPr lang="en-US" sz="2600" i="1" dirty="0" err="1"/>
              <a:t>Pemrograman</a:t>
            </a:r>
            <a:r>
              <a:rPr lang="en-US" sz="2600" i="1" dirty="0"/>
              <a:t>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i="1" dirty="0"/>
              <a:t> </a:t>
            </a:r>
            <a:r>
              <a:rPr lang="en-US" sz="2600" dirty="0"/>
              <a:t>(di semester 4)</a:t>
            </a:r>
            <a:endParaRPr lang="id-ID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F2EF61-93DE-4837-953B-50D228B1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540" y="2546370"/>
            <a:ext cx="6530008" cy="28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B5A19E-6551-4D04-BB35-FCD213D50153}"/>
              </a:ext>
            </a:extLst>
          </p:cNvPr>
          <p:cNvCxnSpPr>
            <a:cxnSpLocks/>
          </p:cNvCxnSpPr>
          <p:nvPr/>
        </p:nvCxnSpPr>
        <p:spPr>
          <a:xfrm flipH="1">
            <a:off x="5367130" y="3429000"/>
            <a:ext cx="914400" cy="5168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2FDC17-854D-4317-96FA-54B118052317}"/>
              </a:ext>
            </a:extLst>
          </p:cNvPr>
          <p:cNvCxnSpPr/>
          <p:nvPr/>
        </p:nvCxnSpPr>
        <p:spPr>
          <a:xfrm>
            <a:off x="6281530" y="3429000"/>
            <a:ext cx="3385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0CACDE-FCB8-4D8E-9DCB-85638F1B3D68}"/>
              </a:ext>
            </a:extLst>
          </p:cNvPr>
          <p:cNvSpPr txBox="1"/>
          <p:nvPr/>
        </p:nvSpPr>
        <p:spPr>
          <a:xfrm>
            <a:off x="9782873" y="3244334"/>
            <a:ext cx="1993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Method/function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Input/Output Sederhana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153" y="1651635"/>
            <a:ext cx="7603807" cy="48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InputTest.java</a:t>
            </a:r>
            <a:r>
              <a:rPr lang="id-ID" dirty="0"/>
              <a:t> dan jika sudah benar jalankan programnya: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308" y="1830704"/>
            <a:ext cx="10675726" cy="38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 dengan GUI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435" y="1676083"/>
            <a:ext cx="10577428" cy="439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5"/>
          </a:xfrm>
        </p:spPr>
        <p:txBody>
          <a:bodyPr/>
          <a:lstStyle/>
          <a:p>
            <a:r>
              <a:rPr lang="en-US" dirty="0"/>
              <a:t>Java </a:t>
            </a:r>
            <a:r>
              <a:rPr lang="en-US" dirty="0" err="1"/>
              <a:t>termasuk</a:t>
            </a:r>
            <a:r>
              <a:rPr lang="en-US" dirty="0"/>
              <a:t> Bahasa </a:t>
            </a:r>
            <a:r>
              <a:rPr lang="en-US" dirty="0" err="1"/>
              <a:t>pemrograman</a:t>
            </a:r>
            <a:r>
              <a:rPr lang="en-US" dirty="0"/>
              <a:t> yang popular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web.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10" y="1271364"/>
            <a:ext cx="7539443" cy="4475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9940" y="5844098"/>
            <a:ext cx="7330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2015: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06167" y="6018966"/>
            <a:ext cx="780854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  <a:hlinkMouseOver r:id="rId4"/>
              </a:rPr>
              <a:t>http://spectrum.ieee.org/computing/software/the-2015-top-ten-programming-languages/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  <a:hlinkMouseOver r:id="rId4"/>
              </a:rPr>
              <a:t>?utm_source=techalert&amp;utm_medium=email&amp;utm_campaign=072315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0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InputTestGUI.java</a:t>
            </a:r>
            <a:r>
              <a:rPr lang="id-ID" dirty="0"/>
              <a:t> dan jika sudah benar jalankan programnya: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258" y="1842770"/>
            <a:ext cx="4638829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258" y="4138930"/>
            <a:ext cx="4604702" cy="192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40335"/>
            <a:ext cx="10515600" cy="589915"/>
          </a:xfrm>
        </p:spPr>
        <p:txBody>
          <a:bodyPr>
            <a:normAutofit fontScale="90000"/>
          </a:bodyPr>
          <a:lstStyle/>
          <a:p>
            <a:r>
              <a:rPr lang="id-ID" dirty="0"/>
              <a:t>Program </a:t>
            </a:r>
            <a:r>
              <a:rPr lang="en-US" dirty="0" err="1"/>
              <a:t>FindMonth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3E7E6-F443-470E-A0BE-764FE739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0531"/>
            <a:ext cx="8216812" cy="59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79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AD805-16A9-41DA-868D-C2044288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0186F-071A-4B89-95C6-6D471D3C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02" y="3645376"/>
            <a:ext cx="4181475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CD5F7-4657-468C-B77B-01120AEA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77" y="1069499"/>
            <a:ext cx="9001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6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id-ID" dirty="0"/>
              <a:t>Kelas Mahasiswa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730" y="1184910"/>
            <a:ext cx="83439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DriverMhs  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1884044"/>
            <a:ext cx="10491064" cy="41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20" y="426720"/>
            <a:ext cx="1115060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Mahasiswa.java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068" y="963294"/>
            <a:ext cx="9381171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748" y="4010024"/>
            <a:ext cx="9543732" cy="26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Matriks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90" y="1592898"/>
            <a:ext cx="9550390" cy="480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DriverMatriks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089" y="1521460"/>
            <a:ext cx="8990017" cy="53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769" y="881698"/>
            <a:ext cx="10559479" cy="53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508000"/>
            <a:ext cx="1143508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matriks.java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468" y="959484"/>
            <a:ext cx="10457366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828" y="3668394"/>
            <a:ext cx="9463831" cy="29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4286"/>
            <a:ext cx="10515600" cy="5632677"/>
          </a:xfrm>
        </p:spPr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2017, Bahasa Java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2" y="991567"/>
            <a:ext cx="8111723" cy="4843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0886" y="6125517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2.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2017 </a:t>
            </a:r>
          </a:p>
        </p:txBody>
      </p:sp>
    </p:spTree>
    <p:extLst>
      <p:ext uri="{BB962C8B-B14F-4D97-AF65-F5344CB8AC3E}">
        <p14:creationId xmlns:p14="http://schemas.microsoft.com/office/powerpoint/2010/main" val="553880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ACBEA-A772-41A9-86E2-D2BDD5C2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B3EA16-5E5A-48EE-8ADE-7E43FBD4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/>
              <a:t>Stack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2D4E3-07EB-41C6-BB4B-20BF418A0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93" y="1131015"/>
            <a:ext cx="8904707" cy="55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6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23094-AB1C-420F-98CF-6ED0BDF6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64E00-0AB0-4A5C-9A1A-EC5341C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161219"/>
            <a:ext cx="8961444" cy="65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1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 err="1"/>
              <a:t>mainStack</a:t>
            </a:r>
            <a:br>
              <a:rPr lang="id-ID" dirty="0"/>
            </a:br>
            <a:r>
              <a:rPr lang="id-ID" sz="2800" dirty="0"/>
              <a:t>(yang menggunakan kelas </a:t>
            </a:r>
            <a:r>
              <a:rPr lang="en-US" sz="2800" dirty="0"/>
              <a:t>Stack</a:t>
            </a:r>
            <a:r>
              <a:rPr lang="id-ID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CEEF6-8309-44CC-A814-6527E8D62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618721"/>
            <a:ext cx="8022440" cy="51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E83A0-6211-42EE-8432-173E2521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FC6E0-C373-42BF-A699-D38D92A5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862012"/>
            <a:ext cx="11410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9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B4FD7F-3AAA-45B7-8C45-A5298997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BF443-02C0-4EAD-8789-890A9B02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828010"/>
            <a:ext cx="11653520" cy="52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4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Materi</a:t>
            </a:r>
            <a:r>
              <a:rPr lang="en-US" dirty="0"/>
              <a:t> “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Bahasa Java”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AutoNum type="arabicPeriod"/>
            </a:pPr>
            <a:r>
              <a:rPr lang="en-US" dirty="0" err="1"/>
              <a:t>Arief</a:t>
            </a:r>
            <a:r>
              <a:rPr lang="en-US" dirty="0"/>
              <a:t> </a:t>
            </a:r>
            <a:r>
              <a:rPr lang="en-US" dirty="0" err="1"/>
              <a:t>Bahtiar</a:t>
            </a:r>
            <a:r>
              <a:rPr lang="en-US" dirty="0"/>
              <a:t> S.T, M.T, Ivan </a:t>
            </a:r>
            <a:r>
              <a:rPr lang="en-US" dirty="0" err="1"/>
              <a:t>Kurniawan</a:t>
            </a:r>
            <a:r>
              <a:rPr lang="en-US" dirty="0"/>
              <a:t>, </a:t>
            </a:r>
            <a:r>
              <a:rPr lang="en-US" i="1" dirty="0"/>
              <a:t>Fundamental Java 2 Platform Application Developer</a:t>
            </a:r>
            <a:r>
              <a:rPr lang="en-US" dirty="0"/>
              <a:t>, </a:t>
            </a:r>
            <a:r>
              <a:rPr lang="en-US" dirty="0" err="1"/>
              <a:t>ComLabs</a:t>
            </a:r>
            <a:r>
              <a:rPr lang="en-US" dirty="0"/>
              <a:t> IT Course ITB.</a:t>
            </a:r>
          </a:p>
          <a:p>
            <a:pPr marL="514350" indent="-514350">
              <a:buAutoNum type="arabicPeriod"/>
            </a:pP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Nuralim</a:t>
            </a:r>
            <a:r>
              <a:rPr lang="en-US" dirty="0"/>
              <a:t>, </a:t>
            </a:r>
            <a:r>
              <a:rPr lang="en-US" i="1" dirty="0"/>
              <a:t>Java Virtual Machine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http://belajarjava-19.blogspot.co.id/2011/05/java-virtual-machine-jvm.html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3 </a:t>
            </a:r>
            <a:r>
              <a:rPr lang="en-US" dirty="0" err="1"/>
              <a:t>Septemebr</a:t>
            </a:r>
            <a:r>
              <a:rPr lang="en-US" dirty="0"/>
              <a:t> 2015</a:t>
            </a:r>
          </a:p>
          <a:p>
            <a:pPr marL="514350" indent="-514350">
              <a:buAutoNum type="arabicPeriod"/>
            </a:pPr>
            <a:r>
              <a:rPr lang="en-US" dirty="0"/>
              <a:t>Wikipedia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029"/>
            <a:ext cx="10515600" cy="5284334"/>
          </a:xfrm>
        </p:spPr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3543" y="6003504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3.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2018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87" y="863456"/>
            <a:ext cx="8329425" cy="50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4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B0D41-4067-4B9F-9FB6-BC713B14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F08AD-8D7E-4D48-92D8-581D74A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45" y="401743"/>
            <a:ext cx="5769070" cy="6492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35A5AC-483B-464F-A0EA-B9007C7D7AF3}"/>
              </a:ext>
            </a:extLst>
          </p:cNvPr>
          <p:cNvSpPr/>
          <p:nvPr/>
        </p:nvSpPr>
        <p:spPr>
          <a:xfrm>
            <a:off x="1137993" y="401743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2019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30F1022-35BD-4A53-B485-8274FEB0E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879022"/>
            <a:ext cx="29928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https://learnworthy.net/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ieee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-ranked-the-top-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programming-languages-of-2019/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E3BE2-066E-460B-A86A-CC9E737A2CA4}"/>
              </a:ext>
            </a:extLst>
          </p:cNvPr>
          <p:cNvSpPr/>
          <p:nvPr/>
        </p:nvSpPr>
        <p:spPr>
          <a:xfrm>
            <a:off x="2429521" y="1633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2019.</a:t>
            </a:r>
          </a:p>
        </p:txBody>
      </p:sp>
    </p:spTree>
    <p:extLst>
      <p:ext uri="{BB962C8B-B14F-4D97-AF65-F5344CB8AC3E}">
        <p14:creationId xmlns:p14="http://schemas.microsoft.com/office/powerpoint/2010/main" val="58868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96AE1-4B74-42A5-8EC0-A8410D66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1B3635-6698-40EA-84B3-A4E6E81AF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74" y="581514"/>
            <a:ext cx="5361725" cy="6217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67DF64-DC52-43E8-84E0-29E609C0579E}"/>
              </a:ext>
            </a:extLst>
          </p:cNvPr>
          <p:cNvSpPr/>
          <p:nvPr/>
        </p:nvSpPr>
        <p:spPr>
          <a:xfrm>
            <a:off x="2990158" y="248588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085F5-8DB2-46CF-BF8A-0E1BAB4F8320}"/>
              </a:ext>
            </a:extLst>
          </p:cNvPr>
          <p:cNvSpPr/>
          <p:nvPr/>
        </p:nvSpPr>
        <p:spPr>
          <a:xfrm>
            <a:off x="1371673" y="517984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15117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Teknologi</a:t>
            </a:r>
            <a:r>
              <a:rPr lang="en-US" sz="4000" b="1" dirty="0"/>
              <a:t> Java = Bahasa </a:t>
            </a:r>
            <a:r>
              <a:rPr lang="en-US" sz="4000" b="1" dirty="0" err="1"/>
              <a:t>pemrograman</a:t>
            </a:r>
            <a:r>
              <a:rPr lang="en-US" sz="4000" b="1" dirty="0"/>
              <a:t> +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Bahasa </a:t>
            </a:r>
            <a:r>
              <a:rPr lang="en-US" b="1" dirty="0" err="1"/>
              <a:t>Pemrograman</a:t>
            </a:r>
            <a:endParaRPr lang="en-US" b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600" dirty="0"/>
              <a:t>Bahasa java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karakteristik</a:t>
            </a:r>
            <a:r>
              <a:rPr lang="en-US" sz="2600" dirty="0"/>
              <a:t>: </a:t>
            </a:r>
            <a:r>
              <a:rPr lang="en-US" sz="2600" i="1" dirty="0" err="1"/>
              <a:t>sederhana</a:t>
            </a:r>
            <a:r>
              <a:rPr lang="en-US" sz="2600" dirty="0"/>
              <a:t>,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dirty="0"/>
              <a:t>, </a:t>
            </a:r>
            <a:r>
              <a:rPr lang="en-US" sz="2600" i="1" dirty="0"/>
              <a:t>interpreted</a:t>
            </a:r>
            <a:r>
              <a:rPr lang="en-US" sz="2600" dirty="0"/>
              <a:t>, </a:t>
            </a:r>
            <a:r>
              <a:rPr lang="en-US" sz="2600" i="1" dirty="0" err="1"/>
              <a:t>terdistribusi</a:t>
            </a:r>
            <a:r>
              <a:rPr lang="en-US" sz="2600" dirty="0"/>
              <a:t>,  </a:t>
            </a:r>
            <a:r>
              <a:rPr lang="en-US" sz="2600" i="1" dirty="0" err="1"/>
              <a:t>tangguh</a:t>
            </a:r>
            <a:r>
              <a:rPr lang="en-US" sz="2600" dirty="0"/>
              <a:t>, </a:t>
            </a:r>
            <a:r>
              <a:rPr lang="en-US" sz="2600" i="1" dirty="0"/>
              <a:t>portable</a:t>
            </a:r>
            <a:r>
              <a:rPr lang="en-US" sz="2600" dirty="0"/>
              <a:t>, </a:t>
            </a:r>
            <a:r>
              <a:rPr lang="en-US" sz="2600" i="1" dirty="0" err="1"/>
              <a:t>memiliki</a:t>
            </a:r>
            <a:r>
              <a:rPr lang="en-US" sz="2600" i="1" dirty="0"/>
              <a:t> </a:t>
            </a:r>
            <a:r>
              <a:rPr lang="en-US" sz="2600" i="1" dirty="0" err="1"/>
              <a:t>kinerja</a:t>
            </a:r>
            <a:r>
              <a:rPr lang="en-US" sz="2600" i="1" dirty="0"/>
              <a:t> </a:t>
            </a:r>
            <a:r>
              <a:rPr lang="en-US" sz="2600" i="1" dirty="0" err="1"/>
              <a:t>tinggi</a:t>
            </a:r>
            <a:r>
              <a:rPr lang="en-US" sz="2600" dirty="0"/>
              <a:t>, </a:t>
            </a:r>
            <a:r>
              <a:rPr lang="en-US" sz="2600" i="1" dirty="0" err="1"/>
              <a:t>aman</a:t>
            </a:r>
            <a:r>
              <a:rPr lang="en-US" sz="2600" dirty="0"/>
              <a:t>, </a:t>
            </a:r>
            <a:r>
              <a:rPr lang="en-US" sz="2600" i="1" dirty="0" err="1"/>
              <a:t>dinamis</a:t>
            </a:r>
            <a:r>
              <a:rPr lang="en-US" sz="2600" i="1" dirty="0"/>
              <a:t>. </a:t>
            </a:r>
            <a:r>
              <a:rPr lang="en-US" sz="2600" dirty="0"/>
              <a:t>(Baca di: </a:t>
            </a:r>
            <a:r>
              <a:rPr lang="en-US" sz="2600" dirty="0">
                <a:hlinkClick r:id="rId2"/>
              </a:rPr>
              <a:t>http://java.sun.com/docs/white/langenv/</a:t>
            </a:r>
            <a:r>
              <a:rPr lang="en-US" sz="2600" dirty="0"/>
              <a:t>)</a:t>
            </a:r>
          </a:p>
          <a:p>
            <a:endParaRPr lang="en-US" sz="2600" dirty="0"/>
          </a:p>
          <a:p>
            <a:r>
              <a:rPr lang="en-US" sz="2600" i="1" dirty="0"/>
              <a:t>Compiler</a:t>
            </a:r>
            <a:r>
              <a:rPr lang="en-US" sz="2600" dirty="0"/>
              <a:t> java </a:t>
            </a:r>
            <a:r>
              <a:rPr lang="en-US" sz="2600" dirty="0" err="1"/>
              <a:t>mengubah</a:t>
            </a:r>
            <a:r>
              <a:rPr lang="en-US" sz="2600" dirty="0"/>
              <a:t> </a:t>
            </a:r>
            <a:r>
              <a:rPr lang="en-US" sz="2600" dirty="0" err="1"/>
              <a:t>kode</a:t>
            </a:r>
            <a:r>
              <a:rPr lang="en-US" sz="2600" dirty="0"/>
              <a:t> program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i="1" dirty="0"/>
              <a:t>intermediate</a:t>
            </a:r>
            <a:r>
              <a:rPr lang="en-US" sz="2600" dirty="0"/>
              <a:t> yang </a:t>
            </a:r>
            <a:r>
              <a:rPr lang="en-US" sz="2600" dirty="0" err="1"/>
              <a:t>disebut</a:t>
            </a:r>
            <a:r>
              <a:rPr lang="en-US" sz="2600" dirty="0"/>
              <a:t> </a:t>
            </a:r>
            <a:r>
              <a:rPr lang="en-US" sz="2600" i="1" dirty="0"/>
              <a:t>java bytecode</a:t>
            </a:r>
            <a:r>
              <a:rPr lang="en-US" sz="2600" dirty="0"/>
              <a:t>. </a:t>
            </a:r>
            <a:r>
              <a:rPr lang="en-US" sz="2600" dirty="0" err="1"/>
              <a:t>Kemudian</a:t>
            </a:r>
            <a:r>
              <a:rPr lang="en-US" sz="2600" dirty="0"/>
              <a:t> </a:t>
            </a:r>
            <a:r>
              <a:rPr lang="en-US" sz="2600" i="1" dirty="0"/>
              <a:t>interpreter</a:t>
            </a:r>
            <a:r>
              <a:rPr lang="en-US" sz="2600" dirty="0"/>
              <a:t> Java </a:t>
            </a:r>
            <a:r>
              <a:rPr lang="en-US" sz="2600" dirty="0" err="1"/>
              <a:t>bernama</a:t>
            </a:r>
            <a:r>
              <a:rPr lang="en-US" sz="2600" dirty="0"/>
              <a:t> J</a:t>
            </a:r>
            <a:r>
              <a:rPr lang="id-ID" sz="2600" dirty="0"/>
              <a:t>VM</a:t>
            </a:r>
            <a:r>
              <a:rPr lang="en-US" sz="2600" dirty="0"/>
              <a:t> (</a:t>
            </a:r>
            <a:r>
              <a:rPr lang="en-US" sz="2600" i="1" dirty="0"/>
              <a:t>Java </a:t>
            </a:r>
            <a:r>
              <a:rPr lang="id-ID" sz="2600" i="1" dirty="0"/>
              <a:t>Virtual  Machine</a:t>
            </a:r>
            <a:r>
              <a:rPr lang="id-ID" sz="2600" dirty="0"/>
              <a:t>) </a:t>
            </a:r>
            <a:r>
              <a:rPr lang="en-US" sz="2600" dirty="0" err="1"/>
              <a:t>melakukan</a:t>
            </a:r>
            <a:r>
              <a:rPr lang="en-US" sz="2600" dirty="0"/>
              <a:t> </a:t>
            </a:r>
            <a:r>
              <a:rPr lang="en-US" sz="2600" dirty="0" err="1"/>
              <a:t>interpretasi</a:t>
            </a:r>
            <a:r>
              <a:rPr lang="en-US" sz="2600" dirty="0"/>
              <a:t>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kali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id-ID" sz="2600" dirty="0"/>
              <a:t>tersebut </a:t>
            </a:r>
            <a:r>
              <a:rPr lang="en-US" sz="2600" dirty="0" err="1"/>
              <a:t>dijalankan</a:t>
            </a:r>
            <a:r>
              <a:rPr lang="en-US" sz="26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76" y="337457"/>
            <a:ext cx="5731178" cy="5301342"/>
          </a:xfrm>
        </p:spPr>
      </p:pic>
      <p:sp>
        <p:nvSpPr>
          <p:cNvPr id="6" name="TextBox 5"/>
          <p:cNvSpPr txBox="1"/>
          <p:nvPr/>
        </p:nvSpPr>
        <p:spPr>
          <a:xfrm>
            <a:off x="2475963" y="5890478"/>
            <a:ext cx="740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 2. Proses </a:t>
            </a:r>
            <a:r>
              <a:rPr lang="en-US" sz="2400" dirty="0" err="1">
                <a:solidFill>
                  <a:srgbClr val="FF0000"/>
                </a:solidFill>
              </a:rPr>
              <a:t>kompilasi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interpretasi</a:t>
            </a:r>
            <a:r>
              <a:rPr lang="en-US" sz="2400" dirty="0">
                <a:solidFill>
                  <a:srgbClr val="FF0000"/>
                </a:solidFill>
              </a:rPr>
              <a:t> program Java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Sumber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  <a:hlinkClick r:id="rId3"/>
              </a:rPr>
              <a:t>http://belajarjava-19.blogspot.co.id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9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1102</Words>
  <Application>Microsoft Office PowerPoint</Application>
  <PresentationFormat>Widescreen</PresentationFormat>
  <Paragraphs>192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Office Theme</vt:lpstr>
      <vt:lpstr>Pengantar Pemrograman dengan Bahasa Java</vt:lpstr>
      <vt:lpstr>Sejarah Bahasa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Teknologi Java = Bahasa pemrograman + platform</vt:lpstr>
      <vt:lpstr>PowerPoint Presentation</vt:lpstr>
      <vt:lpstr>PowerPoint Presentation</vt:lpstr>
      <vt:lpstr>PowerPoint Presentation</vt:lpstr>
      <vt:lpstr>Kakas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 java-ku yang pertama</vt:lpstr>
      <vt:lpstr>PowerPoint Presentation</vt:lpstr>
      <vt:lpstr>PowerPoint Presentation</vt:lpstr>
      <vt:lpstr>Class</vt:lpstr>
      <vt:lpstr>PowerPoint Presentation</vt:lpstr>
      <vt:lpstr>PowerPoint Presentation</vt:lpstr>
      <vt:lpstr>Program Input/Output Sederhana</vt:lpstr>
      <vt:lpstr>PowerPoint Presentation</vt:lpstr>
      <vt:lpstr>Program Input dengan GUI</vt:lpstr>
      <vt:lpstr>PowerPoint Presentation</vt:lpstr>
      <vt:lpstr>Program FindMonth</vt:lpstr>
      <vt:lpstr>PowerPoint Presentation</vt:lpstr>
      <vt:lpstr>Kelas Mahasiswa</vt:lpstr>
      <vt:lpstr>Kelas DriverMhs   (yang menggunakan kelas Mahasiswa)</vt:lpstr>
      <vt:lpstr>PowerPoint Presentation</vt:lpstr>
      <vt:lpstr>Kelas Matriks</vt:lpstr>
      <vt:lpstr>Kelas DriverMatriks (yang menggunakan kelas Mahasiswa)</vt:lpstr>
      <vt:lpstr>PowerPoint Presentation</vt:lpstr>
      <vt:lpstr>PowerPoint Presentation</vt:lpstr>
      <vt:lpstr>Kelas Stack</vt:lpstr>
      <vt:lpstr>PowerPoint Presentation</vt:lpstr>
      <vt:lpstr>Kelas mainStack (yang menggunakan kelas Stack)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Pemrograman dengan Bahasa Java</dc:title>
  <dc:creator>rinaldi-irk</dc:creator>
  <cp:lastModifiedBy>Rinaldi Munir</cp:lastModifiedBy>
  <cp:revision>51</cp:revision>
  <dcterms:created xsi:type="dcterms:W3CDTF">2015-09-04T09:21:29Z</dcterms:created>
  <dcterms:modified xsi:type="dcterms:W3CDTF">2020-09-16T06:53:00Z</dcterms:modified>
</cp:coreProperties>
</file>