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92" r:id="rId12"/>
    <p:sldId id="293" r:id="rId13"/>
    <p:sldId id="294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304" r:id="rId22"/>
    <p:sldId id="305" r:id="rId23"/>
    <p:sldId id="306" r:id="rId24"/>
    <p:sldId id="291" r:id="rId25"/>
    <p:sldId id="295" r:id="rId26"/>
    <p:sldId id="297" r:id="rId27"/>
    <p:sldId id="298" r:id="rId28"/>
    <p:sldId id="303" r:id="rId29"/>
    <p:sldId id="299" r:id="rId30"/>
    <p:sldId id="300" r:id="rId31"/>
    <p:sldId id="301" r:id="rId32"/>
    <p:sldId id="30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7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emf"/><Relationship Id="rId11" Type="http://schemas.openxmlformats.org/officeDocument/2006/relationships/image" Target="../media/image32.emf"/><Relationship Id="rId5" Type="http://schemas.openxmlformats.org/officeDocument/2006/relationships/image" Target="../media/image26.emf"/><Relationship Id="rId10" Type="http://schemas.openxmlformats.org/officeDocument/2006/relationships/image" Target="../media/image31.emf"/><Relationship Id="rId4" Type="http://schemas.openxmlformats.org/officeDocument/2006/relationships/image" Target="../media/image24.png"/><Relationship Id="rId9" Type="http://schemas.openxmlformats.org/officeDocument/2006/relationships/image" Target="../media/image30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3" Type="http://schemas.openxmlformats.org/officeDocument/2006/relationships/image" Target="../media/image35.emf"/><Relationship Id="rId7" Type="http://schemas.openxmlformats.org/officeDocument/2006/relationships/image" Target="../media/image39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emf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3" Type="http://schemas.openxmlformats.org/officeDocument/2006/relationships/image" Target="../media/image42.emf"/><Relationship Id="rId7" Type="http://schemas.openxmlformats.org/officeDocument/2006/relationships/image" Target="../media/image44.emf"/><Relationship Id="rId12" Type="http://schemas.openxmlformats.org/officeDocument/2006/relationships/image" Target="../media/image47.png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emf"/><Relationship Id="rId11" Type="http://schemas.openxmlformats.org/officeDocument/2006/relationships/image" Target="../media/image46.png"/><Relationship Id="rId5" Type="http://schemas.openxmlformats.org/officeDocument/2006/relationships/image" Target="../media/image5.emf"/><Relationship Id="rId10" Type="http://schemas.openxmlformats.org/officeDocument/2006/relationships/image" Target="../media/image45.png"/><Relationship Id="rId4" Type="http://schemas.openxmlformats.org/officeDocument/2006/relationships/image" Target="../media/image38.emf"/><Relationship Id="rId1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48.emf"/><Relationship Id="rId7" Type="http://schemas.openxmlformats.org/officeDocument/2006/relationships/image" Target="../media/image52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emf"/><Relationship Id="rId11" Type="http://schemas.openxmlformats.org/officeDocument/2006/relationships/image" Target="../media/image58.png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6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8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2" Type="http://schemas.openxmlformats.org/officeDocument/2006/relationships/image" Target="../media/image6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emf"/><Relationship Id="rId5" Type="http://schemas.openxmlformats.org/officeDocument/2006/relationships/image" Target="../media/image63.emf"/><Relationship Id="rId4" Type="http://schemas.openxmlformats.org/officeDocument/2006/relationships/image" Target="../media/image62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image" Target="../media/image6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5.emf"/><Relationship Id="rId4" Type="http://schemas.openxmlformats.org/officeDocument/2006/relationships/image" Target="../media/image74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#25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377AB-CD92-4BF7-A2C2-1B5766CD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i="1" dirty="0"/>
              <a:t>bivector</a:t>
            </a:r>
            <a:r>
              <a:rPr lang="en-US" b="1" dirty="0"/>
              <a:t> dan </a:t>
            </a:r>
            <a:r>
              <a:rPr lang="en-US" b="1" i="1" dirty="0" err="1"/>
              <a:t>trivector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B9DD4-54E5-463C-8C7D-F7906E9E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077636-BE98-4360-99B0-237A8EC0D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322" y="2133248"/>
            <a:ext cx="2441678" cy="196902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C40506-F2F1-4604-8F79-4A37F9542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433" y="2219504"/>
            <a:ext cx="2461138" cy="1796516"/>
          </a:xfrm>
          <a:prstGeom prst="rect">
            <a:avLst/>
          </a:prstGeom>
        </p:spPr>
      </p:pic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674ED938-2B5F-46ED-9E5B-541F244231E8}"/>
              </a:ext>
            </a:extLst>
          </p:cNvPr>
          <p:cNvSpPr/>
          <p:nvPr/>
        </p:nvSpPr>
        <p:spPr>
          <a:xfrm>
            <a:off x="4845090" y="3095588"/>
            <a:ext cx="1366315" cy="2336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25CAC2-2A34-4993-B616-F6C626EF20E5}"/>
              </a:ext>
            </a:extLst>
          </p:cNvPr>
          <p:cNvSpPr txBox="1"/>
          <p:nvPr/>
        </p:nvSpPr>
        <p:spPr>
          <a:xfrm>
            <a:off x="2172124" y="4154629"/>
            <a:ext cx="7318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bivector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ym typeface="Symbol" panose="05050102010706020507" pitchFamily="18" charset="2"/>
              </a:rPr>
              <a:t>trivector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6F0691C-68D0-4A55-846F-5EDEC4A38E3C}"/>
              </a:ext>
            </a:extLst>
          </p:cNvPr>
          <p:cNvSpPr/>
          <p:nvPr/>
        </p:nvSpPr>
        <p:spPr>
          <a:xfrm>
            <a:off x="1127760" y="4808912"/>
            <a:ext cx="10515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3 :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2e</a:t>
            </a:r>
            <a:r>
              <a:rPr lang="en-US" sz="2400" baseline="-25000" dirty="0"/>
              <a:t>12</a:t>
            </a:r>
            <a:r>
              <a:rPr lang="en-US" sz="2400" dirty="0"/>
              <a:t> + 3e</a:t>
            </a:r>
            <a:r>
              <a:rPr lang="en-US" sz="2400" baseline="-25000" dirty="0"/>
              <a:t>23</a:t>
            </a:r>
            <a:r>
              <a:rPr lang="en-US" sz="2400" dirty="0"/>
              <a:t> + 4e</a:t>
            </a:r>
            <a:r>
              <a:rPr lang="en-US" sz="2400" baseline="-25000" dirty="0"/>
              <a:t>31</a:t>
            </a:r>
            <a:r>
              <a:rPr lang="en-US" sz="2400" dirty="0"/>
              <a:t> dan </a:t>
            </a:r>
            <a:r>
              <a:rPr lang="en-US" sz="2400" i="1" dirty="0" err="1"/>
              <a:t>trivector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= 5e</a:t>
            </a:r>
            <a:r>
              <a:rPr lang="en-US" sz="2400" baseline="-25000" dirty="0"/>
              <a:t>123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i="1" dirty="0"/>
              <a:t>BC</a:t>
            </a:r>
            <a:r>
              <a:rPr lang="en-US" sz="2400" dirty="0"/>
              <a:t>.</a:t>
            </a:r>
          </a:p>
          <a:p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C028E6-73FC-42AC-B170-6B2F075B25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2370" y="5589202"/>
            <a:ext cx="4440430" cy="5112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4F9735-AC4E-4635-8AB9-1927FDA83D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2291" y="6205107"/>
            <a:ext cx="2880910" cy="29688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FA12ACA-71FA-4BA1-A1CB-1D8EE81E1FFB}"/>
              </a:ext>
            </a:extLst>
          </p:cNvPr>
          <p:cNvSpPr txBox="1"/>
          <p:nvPr/>
        </p:nvSpPr>
        <p:spPr>
          <a:xfrm>
            <a:off x="1422024" y="1632869"/>
            <a:ext cx="7381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ym typeface="Symbol" panose="05050102010706020507" pitchFamily="18" charset="2"/>
              </a:rPr>
              <a:t>trivector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vector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7385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3FDDD-E8FF-4667-87AD-AA085AEA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Ringkasan</a:t>
            </a:r>
            <a:r>
              <a:rPr lang="en-US" b="1" dirty="0"/>
              <a:t> </a:t>
            </a:r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84BBC-FA2A-4DB1-8611-866B9C7B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72BED6-49E1-47C6-A3F1-D2E036126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554" y="1610043"/>
            <a:ext cx="8325354" cy="488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45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B3A5C5-242D-45B8-9964-8001EA3D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EE1DE0-15A3-4631-862F-9BEC31B75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704" y="395879"/>
            <a:ext cx="8728060" cy="614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803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B5D297-8B0C-4625-A5B8-6E88932B9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0AA44E-AE1F-411B-A44B-0126B2789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86" y="1070000"/>
            <a:ext cx="10452814" cy="39185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4B54B1-7CA5-415C-A3B2-CA32892BED73}"/>
              </a:ext>
            </a:extLst>
          </p:cNvPr>
          <p:cNvSpPr txBox="1"/>
          <p:nvPr/>
        </p:nvSpPr>
        <p:spPr>
          <a:xfrm>
            <a:off x="1005840" y="5118457"/>
            <a:ext cx="4849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Keterangan</a:t>
            </a:r>
            <a:r>
              <a:rPr lang="en-US" sz="2400" dirty="0"/>
              <a:t>: GP = Geometry Product</a:t>
            </a:r>
          </a:p>
        </p:txBody>
      </p:sp>
    </p:spTree>
    <p:extLst>
      <p:ext uri="{BB962C8B-B14F-4D97-AF65-F5344CB8AC3E}">
        <p14:creationId xmlns:p14="http://schemas.microsoft.com/office/powerpoint/2010/main" val="2404067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58224-AA6F-43C8-B7AC-CC58A055F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Balikan</a:t>
            </a:r>
            <a:r>
              <a:rPr lang="en-US" b="1" dirty="0"/>
              <a:t> (</a:t>
            </a:r>
            <a:r>
              <a:rPr lang="en-US" b="1" i="1" dirty="0"/>
              <a:t>inverse</a:t>
            </a:r>
            <a:r>
              <a:rPr lang="en-US" b="1" dirty="0"/>
              <a:t>) </a:t>
            </a:r>
            <a:r>
              <a:rPr lang="en-US" b="1" dirty="0" err="1"/>
              <a:t>vektor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3F56B-78E5-4713-9BDF-0BE6C103F8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4640"/>
                <a:ext cx="10815320" cy="503935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Pada </a:t>
                </a:r>
                <a:r>
                  <a:rPr lang="en-US" sz="2400" dirty="0" err="1"/>
                  <a:t>aljabar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elementer</a:t>
                </a:r>
                <a:r>
                  <a:rPr lang="en-US" sz="2400" dirty="0"/>
                  <a:t>, </a:t>
                </a:r>
                <a:r>
                  <a:rPr lang="en-US" sz="2400" i="1" dirty="0"/>
                  <a:t>c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  (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riil</a:t>
                </a:r>
                <a:r>
                  <a:rPr lang="en-US" sz="2400" dirty="0"/>
                  <a:t>)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 err="1"/>
                  <a:t>cb</a:t>
                </a:r>
                <a:r>
                  <a:rPr lang="en-US" sz="2400" baseline="30000" dirty="0"/>
                  <a:t>–1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2400" dirty="0"/>
                  <a:t>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(</a:t>
                </a:r>
                <a:r>
                  <a:rPr lang="en-US" sz="2400" dirty="0" err="1"/>
                  <a:t>syarat</a:t>
                </a:r>
                <a:r>
                  <a:rPr lang="en-US" sz="2400" dirty="0"/>
                  <a:t>  </a:t>
                </a:r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 0)</a:t>
                </a:r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Pada </a:t>
                </a:r>
                <a:r>
                  <a:rPr lang="en-US" sz="2400" dirty="0" err="1"/>
                  <a:t>aljabar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geometri</a:t>
                </a:r>
                <a:r>
                  <a:rPr lang="en-US" sz="2400" dirty="0"/>
                  <a:t>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  (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multivektor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  <a:r>
                  <a:rPr lang="en-US" sz="2400" i="1" dirty="0"/>
                  <a:t>Bb</a:t>
                </a:r>
                <a:r>
                  <a:rPr lang="en-US" sz="2400" dirty="0"/>
                  <a:t> = (</a:t>
                </a:r>
                <a:r>
                  <a:rPr lang="en-US" sz="2400" i="1" dirty="0"/>
                  <a:t>ab</a:t>
                </a:r>
                <a:r>
                  <a:rPr lang="en-US" sz="2400" dirty="0"/>
                  <a:t>)</a:t>
                </a:r>
                <a:r>
                  <a:rPr lang="en-US" sz="2400" i="1" dirty="0"/>
                  <a:t>b</a:t>
                </a:r>
                <a:r>
                  <a:rPr lang="en-US" sz="2400" dirty="0"/>
                  <a:t>       	   (</a:t>
                </a:r>
                <a:r>
                  <a:rPr lang="en-US" sz="2400" dirty="0" err="1"/>
                  <a:t>kalikan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= </a:t>
                </a:r>
                <a:r>
                  <a:rPr lang="en-US" sz="2400" i="1" dirty="0"/>
                  <a:t>ab</a:t>
                </a:r>
                <a:r>
                  <a:rPr lang="en-US" sz="2400" baseline="30000" dirty="0"/>
                  <a:t>2</a:t>
                </a:r>
              </a:p>
              <a:p>
                <a:pPr marL="0" indent="0">
                  <a:buNone/>
                </a:pPr>
                <a:r>
                  <a:rPr lang="en-US" sz="2400" dirty="0"/>
                  <a:t>	              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=</a:t>
                </a:r>
                <a:r>
                  <a:rPr lang="en-US" sz="2400" i="1" dirty="0"/>
                  <a:t> B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i="1" dirty="0"/>
                  <a:t> </a:t>
                </a:r>
                <a:r>
                  <a:rPr lang="en-US" sz="2400" dirty="0"/>
                  <a:t>=</a:t>
                </a:r>
                <a:r>
                  <a:rPr lang="en-US" sz="2400" i="1" dirty="0"/>
                  <a:t> Bb</a:t>
                </a:r>
                <a:r>
                  <a:rPr lang="en-US" sz="2400" baseline="30000" dirty="0"/>
                  <a:t>–1</a:t>
                </a:r>
                <a:r>
                  <a:rPr lang="en-US" sz="2400" i="1" dirty="0"/>
                  <a:t>     </a:t>
                </a:r>
              </a:p>
              <a:p>
                <a:pPr marL="0" indent="0">
                  <a:buNone/>
                </a:pPr>
                <a:r>
                  <a:rPr lang="en-US" sz="2400" i="1" dirty="0"/>
                  <a:t>  		  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Bb</a:t>
                </a:r>
                <a:r>
                  <a:rPr lang="en-US" sz="2400" baseline="30000" dirty="0"/>
                  <a:t>–1</a:t>
                </a:r>
                <a:r>
                  <a:rPr lang="en-US" sz="2400" i="1" dirty="0"/>
                  <a:t>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yang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i="1" dirty="0"/>
                  <a:t>		 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3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00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/>
                  <a:t> </a:t>
                </a:r>
                <a:r>
                  <a:rPr lang="en-US" sz="2400" dirty="0"/>
                  <a:t>	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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balikan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vektor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b</a:t>
                </a:r>
                <a:endParaRPr lang="en-US" sz="24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C3F56B-78E5-4713-9BDF-0BE6C103F8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4640"/>
                <a:ext cx="10815320" cy="5039359"/>
              </a:xfrm>
              <a:blipFill>
                <a:blip r:embed="rId4"/>
                <a:stretch>
                  <a:fillRect l="-902" t="-1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7FC9B-EC62-4CEF-AC9C-6352058C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A141E-3267-484A-9CA4-C44F67447535}"/>
              </a:ext>
            </a:extLst>
          </p:cNvPr>
          <p:cNvSpPr/>
          <p:nvPr/>
        </p:nvSpPr>
        <p:spPr>
          <a:xfrm>
            <a:off x="2519680" y="5703517"/>
            <a:ext cx="2570480" cy="7893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4CE57-2544-4589-B5D8-0D53EB69D64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70560"/>
                <a:ext cx="10515600" cy="550640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4: </a:t>
                </a:r>
                <a:r>
                  <a:rPr lang="en-US" sz="2400" dirty="0" err="1"/>
                  <a:t>Diberikan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:                              </a:t>
                </a:r>
                <a:r>
                  <a:rPr lang="en-US" sz="2400" dirty="0" err="1"/>
                  <a:t>ddan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 err="1"/>
                  <a:t>Hitung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 </a:t>
                </a:r>
                <a:r>
                  <a:rPr lang="en-US" sz="2400" dirty="0"/>
                  <a:t>dan </a:t>
                </a:r>
                <a:r>
                  <a:rPr lang="en-US" sz="2400" dirty="0" err="1"/>
                  <a:t>balikan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dirty="0"/>
                  <a:t>.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514350" indent="-514350">
                  <a:buAutoNum type="romanLcParenBoth"/>
                </a:pPr>
                <a:r>
                  <a:rPr lang="en-US" sz="2400" i="1" dirty="0"/>
                  <a:t>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ab </a:t>
                </a:r>
                <a:r>
                  <a:rPr lang="en-US" sz="2400" dirty="0"/>
                  <a:t>= (3e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)(e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) = 3e</a:t>
                </a:r>
                <a:r>
                  <a:rPr lang="en-US" sz="2400" baseline="-25000" dirty="0"/>
                  <a:t>1</a:t>
                </a:r>
                <a:r>
                  <a:rPr lang="en-US" sz="2400" baseline="30000" dirty="0"/>
                  <a:t>2  </a:t>
                </a:r>
                <a:r>
                  <a:rPr lang="en-US" sz="2400" dirty="0"/>
                  <a:t>+</a:t>
                </a:r>
                <a:r>
                  <a:rPr lang="en-US" sz="2400" dirty="0">
                    <a:sym typeface="Symbol" panose="05050102010706020507" pitchFamily="18" charset="2"/>
                  </a:rPr>
                  <a:t>  3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baseline="30000" dirty="0"/>
                  <a:t>  </a:t>
                </a:r>
                <a:r>
                  <a:rPr lang="en-US" sz="2400" dirty="0"/>
                  <a:t>+ </a:t>
                </a:r>
                <a:r>
                  <a:rPr lang="en-US" sz="2400" dirty="0">
                    <a:sym typeface="Symbol" panose="05050102010706020507" pitchFamily="18" charset="2"/>
                  </a:rPr>
                  <a:t>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+ 4e</a:t>
                </a:r>
                <a:r>
                  <a:rPr lang="en-US" sz="2400" baseline="-25000" dirty="0"/>
                  <a:t>2</a:t>
                </a:r>
                <a:r>
                  <a:rPr lang="en-US" sz="2400" baseline="30000" dirty="0"/>
                  <a:t>2 </a:t>
                </a:r>
              </a:p>
              <a:p>
                <a:pPr marL="0" indent="0">
                  <a:buNone/>
                </a:pPr>
                <a:r>
                  <a:rPr lang="en-US" sz="2400" baseline="30000" dirty="0"/>
                  <a:t>				   </a:t>
                </a:r>
                <a:r>
                  <a:rPr lang="en-US" sz="2400" dirty="0"/>
                  <a:t>  = 3 + </a:t>
                </a:r>
                <a:r>
                  <a:rPr lang="en-US" sz="24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– </a:t>
                </a:r>
                <a:r>
                  <a:rPr lang="en-US" sz="2400" dirty="0">
                    <a:sym typeface="Symbol" panose="05050102010706020507" pitchFamily="18" charset="2"/>
                  </a:rPr>
                  <a:t>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+ 4 = 7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12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 </a:t>
                </a:r>
                <a:endParaRPr lang="en-US" sz="2400" baseline="30000" dirty="0"/>
              </a:p>
              <a:p>
                <a:pPr marL="0" indent="0">
                  <a:buNone/>
                </a:pPr>
                <a:r>
                  <a:rPr lang="en-US" sz="2400" dirty="0"/>
                  <a:t>       (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pakai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rumus</a:t>
                </a:r>
                <a:r>
                  <a:rPr lang="en-US" sz="2400" dirty="0"/>
                  <a:t>: </a:t>
                </a:r>
                <a:r>
                  <a:rPr lang="en-US" sz="2400" i="1" dirty="0"/>
                  <a:t>ab</a:t>
                </a:r>
                <a:r>
                  <a:rPr lang="en-US" sz="2400" dirty="0"/>
                  <a:t>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(3)(1) + (4)(1) + {(3)(1) – (4)(1)}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		                   = 7 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   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(ii)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  <a:r>
                  <a:rPr lang="en-US" sz="2400" dirty="0" err="1">
                    <a:sym typeface="Symbol" panose="05050102010706020507" pitchFamily="18" charset="2"/>
                  </a:rPr>
                  <a:t>Periksa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dapat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diperoleh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kembali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sebagai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berikut</a:t>
                </a:r>
                <a:r>
                  <a:rPr lang="en-US" sz="2400" dirty="0">
                    <a:sym typeface="Symbol" panose="05050102010706020507" pitchFamily="18" charset="2"/>
                  </a:rPr>
                  <a:t>:	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64CE57-2544-4589-B5D8-0D53EB69D6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70560"/>
                <a:ext cx="10515600" cy="5506403"/>
              </a:xfrm>
              <a:blipFill>
                <a:blip r:embed="rId4"/>
                <a:stretch>
                  <a:fillRect l="-928" t="-1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3613C-D796-4142-8D14-0491AE9B3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C346AC-4C42-4575-90B8-7037D163EE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8473" y="694082"/>
            <a:ext cx="2153467" cy="3784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1CBAD8-EA6D-4002-9AEA-665A46316F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05702" y="681037"/>
            <a:ext cx="1476778" cy="411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7DEEF0-7E0A-45DE-A9E0-FBC47113DA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2863" y="5192396"/>
            <a:ext cx="1720049" cy="45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A75C82-67F3-44B0-BB20-1601280727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8845" y="5021244"/>
            <a:ext cx="2749674" cy="688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03BD48-E4FC-43E5-BCD8-67ED67529A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5021244"/>
            <a:ext cx="3689834" cy="7079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A0FEEEB-DEB6-4B54-9DD3-D5181C0EAF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81401" y="5955106"/>
            <a:ext cx="3047586" cy="6453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FEF1EF-4C15-4619-8E63-DDE9BCDC1C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75206" y="6140971"/>
            <a:ext cx="1675998" cy="3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99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74024-7750-4B07-A7D6-055B92F44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Operasi</a:t>
            </a:r>
            <a:r>
              <a:rPr lang="en-US" b="1" dirty="0"/>
              <a:t> </a:t>
            </a:r>
            <a:r>
              <a:rPr lang="en-US" b="1" i="1" dirty="0"/>
              <a:t>meet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ABF60-F5C3-4CA1-A7BA-082DE518B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meet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, </a:t>
            </a:r>
            <a:r>
              <a:rPr lang="en-US" sz="2400" dirty="0" err="1"/>
              <a:t>bidang</a:t>
            </a:r>
            <a:r>
              <a:rPr lang="en-US" sz="2400" dirty="0"/>
              <a:t>, volume, </a:t>
            </a:r>
            <a:r>
              <a:rPr lang="en-US" sz="2400" dirty="0" err="1"/>
              <a:t>dll</a:t>
            </a:r>
            <a:r>
              <a:rPr lang="en-US" sz="2400" dirty="0"/>
              <a:t>. lain. </a:t>
            </a:r>
          </a:p>
          <a:p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/>
              <a:t>A </a:t>
            </a:r>
            <a:r>
              <a:rPr lang="en-US" sz="2400" dirty="0">
                <a:sym typeface="Symbol" panose="05050102010706020507" pitchFamily="18" charset="2"/>
              </a:rPr>
              <a:t>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Operasi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meet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didefinisikan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berikut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yang </a:t>
            </a:r>
            <a:r>
              <a:rPr lang="en-US" sz="2400" dirty="0" err="1">
                <a:sym typeface="Symbol" panose="05050102010706020507" pitchFamily="18" charset="2"/>
              </a:rPr>
              <a:t>dalam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hal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ini</a:t>
            </a:r>
            <a:r>
              <a:rPr lang="en-US" sz="2400" dirty="0">
                <a:sym typeface="Symbol" panose="05050102010706020507" pitchFamily="18" charset="2"/>
              </a:rPr>
              <a:t>, 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* = </a:t>
            </a:r>
            <a:r>
              <a:rPr lang="en-US" sz="2400" dirty="0" err="1">
                <a:sym typeface="Symbol" panose="05050102010706020507" pitchFamily="18" charset="2"/>
              </a:rPr>
              <a:t>pseudoscalar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dari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r>
              <a:rPr lang="en-US" sz="2400" i="1" dirty="0">
                <a:sym typeface="Symbol" panose="05050102010706020507" pitchFamily="18" charset="2"/>
              </a:rPr>
              <a:t>IA </a:t>
            </a:r>
          </a:p>
          <a:p>
            <a:pPr marL="0" indent="0">
              <a:buNone/>
            </a:pPr>
            <a:r>
              <a:rPr lang="en-US" sz="2400" i="1" dirty="0">
                <a:sym typeface="Symbol" panose="05050102010706020507" pitchFamily="18" charset="2"/>
              </a:rPr>
              <a:t>  </a:t>
            </a:r>
            <a:r>
              <a:rPr lang="en-US" sz="2400" dirty="0" err="1">
                <a:sym typeface="Symbol" panose="05050102010706020507" pitchFamily="18" charset="2"/>
              </a:rPr>
              <a:t>Contoh</a:t>
            </a:r>
            <a:r>
              <a:rPr lang="en-US" sz="2400" dirty="0">
                <a:sym typeface="Symbol" panose="05050102010706020507" pitchFamily="18" charset="2"/>
              </a:rPr>
              <a:t>: (</a:t>
            </a:r>
            <a:r>
              <a:rPr lang="en-US" sz="2400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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* = </a:t>
            </a:r>
            <a:r>
              <a:rPr lang="en-US" sz="2400" i="1" dirty="0">
                <a:sym typeface="Symbol" panose="05050102010706020507" pitchFamily="18" charset="2"/>
              </a:rPr>
              <a:t>IA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    (ii)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= 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 A* = </a:t>
            </a:r>
            <a:r>
              <a:rPr lang="en-US" sz="2400" i="1" dirty="0">
                <a:sym typeface="Symbol" panose="05050102010706020507" pitchFamily="18" charset="2"/>
              </a:rPr>
              <a:t>IA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(2e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)= 2e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>
                <a:sym typeface="Symbol" panose="05050102010706020507" pitchFamily="18" charset="2"/>
              </a:rPr>
              <a:t>= 2e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+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F197F-E5FF-49BD-A64E-9D9BEE5DC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65DC3-2518-470F-A38A-4E0C9EFD7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482" y="3667140"/>
            <a:ext cx="2096238" cy="4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15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E2E77-1FAA-42B1-998E-E1B6DBAA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67A32-6EBE-4EF9-9228-038C97F28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22" y="1130980"/>
            <a:ext cx="5138847" cy="33292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899348-5AA0-4401-B306-DD09A976C6ED}"/>
              </a:ext>
            </a:extLst>
          </p:cNvPr>
          <p:cNvSpPr txBox="1"/>
          <p:nvPr/>
        </p:nvSpPr>
        <p:spPr>
          <a:xfrm>
            <a:off x="863600" y="457200"/>
            <a:ext cx="9702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, B</a:t>
            </a:r>
            <a:r>
              <a:rPr lang="en-US" sz="2400" baseline="-25000" dirty="0"/>
              <a:t>2</a:t>
            </a:r>
            <a:r>
              <a:rPr lang="en-US" sz="2400" dirty="0"/>
              <a:t>, dan B</a:t>
            </a:r>
            <a:r>
              <a:rPr lang="en-US" sz="2400" baseline="-25000" dirty="0"/>
              <a:t>3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56F6F3-73F2-4EB4-9A87-1366701C7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529" y="1521381"/>
            <a:ext cx="1916150" cy="5754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C7B721-84FC-416D-A46D-67EA2728F1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969" y="2239137"/>
            <a:ext cx="1825710" cy="5433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93F8E37-63B7-47DD-B262-F7E947C6A4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7969" y="2970512"/>
            <a:ext cx="1687346" cy="4584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119E526-7C07-439D-8301-AD075B85C25E}"/>
              </a:ext>
            </a:extLst>
          </p:cNvPr>
          <p:cNvSpPr txBox="1"/>
          <p:nvPr/>
        </p:nvSpPr>
        <p:spPr>
          <a:xfrm>
            <a:off x="1117600" y="4492714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 dan B</a:t>
            </a:r>
            <a:r>
              <a:rPr lang="en-US" sz="2400" baseline="-25000" dirty="0"/>
              <a:t>2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BDAEC07-4588-48F4-824E-2803DEDE6F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7969" y="4492714"/>
            <a:ext cx="1635504" cy="4195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88B9ECD-F434-4D59-A35A-5E1BA9D316B3}"/>
              </a:ext>
            </a:extLst>
          </p:cNvPr>
          <p:cNvSpPr txBox="1"/>
          <p:nvPr/>
        </p:nvSpPr>
        <p:spPr>
          <a:xfrm>
            <a:off x="1117599" y="5172641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2</a:t>
            </a:r>
            <a:r>
              <a:rPr lang="en-US" sz="2400" dirty="0"/>
              <a:t> dan B</a:t>
            </a:r>
            <a:r>
              <a:rPr lang="en-US" sz="2400" baseline="-25000" dirty="0"/>
              <a:t>3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90FF1ED-D61D-40B1-81FE-E7E3FD38D9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7969" y="5231215"/>
            <a:ext cx="1513258" cy="37872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873D74D-0BA8-4D64-9BA8-6129D6717A33}"/>
              </a:ext>
            </a:extLst>
          </p:cNvPr>
          <p:cNvSpPr txBox="1"/>
          <p:nvPr/>
        </p:nvSpPr>
        <p:spPr>
          <a:xfrm>
            <a:off x="1117599" y="5924528"/>
            <a:ext cx="6386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bilah</a:t>
            </a:r>
            <a:r>
              <a:rPr lang="en-US" sz="2400" dirty="0"/>
              <a:t> B</a:t>
            </a:r>
            <a:r>
              <a:rPr lang="en-US" sz="2400" baseline="-25000" dirty="0"/>
              <a:t>1</a:t>
            </a:r>
            <a:r>
              <a:rPr lang="en-US" sz="2400" dirty="0"/>
              <a:t> dan B</a:t>
            </a:r>
            <a:r>
              <a:rPr lang="en-US" sz="2400" baseline="-25000" dirty="0"/>
              <a:t>3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sumbu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endParaRPr lang="en-US" sz="2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842493-D281-49C5-B11A-6B37D49A2D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03834" y="6018092"/>
            <a:ext cx="1471225" cy="378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48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DB3E4-ABAF-4E41-9B99-76A1A2C4F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>
            <a:normAutofit/>
          </a:bodyPr>
          <a:lstStyle/>
          <a:p>
            <a:r>
              <a:rPr lang="en-US" sz="2400" dirty="0"/>
              <a:t>Akan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meet</a:t>
            </a:r>
            <a:r>
              <a:rPr lang="en-US" sz="2400" dirty="0"/>
              <a:t>: 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233363" indent="-233363">
              <a:buNone/>
            </a:pPr>
            <a:r>
              <a:rPr lang="en-US" sz="2400" dirty="0"/>
              <a:t> 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                                          </a:t>
            </a:r>
            <a:r>
              <a:rPr lang="en-US" sz="2400" dirty="0" err="1"/>
              <a:t>maka</a:t>
            </a:r>
            <a:r>
              <a:rPr lang="en-US" sz="2400" dirty="0"/>
              <a:t>  –e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dapat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endParaRPr lang="en-US" sz="2400" dirty="0">
              <a:sym typeface="Symbol" panose="05050102010706020507" pitchFamily="18" charset="2"/>
            </a:endParaRPr>
          </a:p>
          <a:p>
            <a:pPr marL="233363" indent="-233363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233363" indent="-233363">
              <a:buNone/>
            </a:pP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sehingga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A1A13-4C3A-430D-806C-1C4C7519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A02F0-DA73-48B0-AC8B-B3FC4A213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182" y="1130072"/>
            <a:ext cx="3138488" cy="11383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9391A3-DD54-4D51-88D9-67329A477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613" y="2310468"/>
            <a:ext cx="1408147" cy="3410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BFB978-158C-4076-8B23-F03F2CF255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7918" y="619760"/>
            <a:ext cx="1635504" cy="419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6A6348F-E531-4512-B937-03215FF2E3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2881" y="2745172"/>
            <a:ext cx="2866743" cy="6838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76A009-C25F-43CC-8603-10AF989509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5996" y="3444081"/>
            <a:ext cx="2075527" cy="8469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A189DB3-365E-4F42-899A-849D7CF6F450}"/>
              </a:ext>
            </a:extLst>
          </p:cNvPr>
          <p:cNvSpPr/>
          <p:nvPr/>
        </p:nvSpPr>
        <p:spPr>
          <a:xfrm>
            <a:off x="2339890" y="3619893"/>
            <a:ext cx="1396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–e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 e</a:t>
            </a:r>
            <a:r>
              <a:rPr lang="en-US" sz="2400" baseline="-25000" dirty="0">
                <a:sym typeface="Symbol" panose="05050102010706020507" pitchFamily="18" charset="2"/>
              </a:rPr>
              <a:t>23</a:t>
            </a:r>
            <a:r>
              <a:rPr lang="en-US" sz="2400" dirty="0">
                <a:sym typeface="Symbol" panose="05050102010706020507" pitchFamily="18" charset="2"/>
              </a:rPr>
              <a:t> =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DF60B0C-F8CD-4709-A8F7-6CB4B85351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64667" y="4541799"/>
            <a:ext cx="3547286" cy="775401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37ED81-FBB6-4C83-B40B-137751991DF3}"/>
              </a:ext>
            </a:extLst>
          </p:cNvPr>
          <p:cNvCxnSpPr/>
          <p:nvPr/>
        </p:nvCxnSpPr>
        <p:spPr>
          <a:xfrm>
            <a:off x="8250889" y="3322002"/>
            <a:ext cx="284480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2E8F71-6DEA-48FC-BB46-BE8625AEB6B2}"/>
              </a:ext>
            </a:extLst>
          </p:cNvPr>
          <p:cNvCxnSpPr>
            <a:cxnSpLocks/>
          </p:cNvCxnSpPr>
          <p:nvPr/>
        </p:nvCxnSpPr>
        <p:spPr>
          <a:xfrm>
            <a:off x="8700152" y="3322002"/>
            <a:ext cx="363252" cy="0"/>
          </a:xfrm>
          <a:prstGeom prst="straightConnector1">
            <a:avLst/>
          </a:prstGeom>
          <a:ln w="158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02E8E81-3C80-4AB3-9866-0F6EF09A1D1F}"/>
              </a:ext>
            </a:extLst>
          </p:cNvPr>
          <p:cNvSpPr txBox="1"/>
          <p:nvPr/>
        </p:nvSpPr>
        <p:spPr>
          <a:xfrm>
            <a:off x="8282485" y="332708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a     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0ACF652-80A4-4740-BFF9-E439F5D05050}"/>
                  </a:ext>
                </a:extLst>
              </p:cNvPr>
              <p:cNvSpPr txBox="1"/>
              <p:nvPr/>
            </p:nvSpPr>
            <p:spPr>
              <a:xfrm>
                <a:off x="5721523" y="4579146"/>
                <a:ext cx="2863797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0ACF652-80A4-4740-BFF9-E439F5D05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523" y="4579146"/>
                <a:ext cx="2863797" cy="700705"/>
              </a:xfrm>
              <a:prstGeom prst="rect">
                <a:avLst/>
              </a:prstGeom>
              <a:blipFill>
                <a:blip r:embed="rId10"/>
                <a:stretch>
                  <a:fillRect l="-3412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13B9CE-508D-4BE0-8913-49607A91A8AA}"/>
                  </a:ext>
                </a:extLst>
              </p:cNvPr>
              <p:cNvSpPr txBox="1"/>
              <p:nvPr/>
            </p:nvSpPr>
            <p:spPr>
              <a:xfrm>
                <a:off x="5766738" y="5317198"/>
                <a:ext cx="2509533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B13B9CE-508D-4BE0-8913-49607A91A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738" y="5317198"/>
                <a:ext cx="2509533" cy="700705"/>
              </a:xfrm>
              <a:prstGeom prst="rect">
                <a:avLst/>
              </a:prstGeom>
              <a:blipFill>
                <a:blip r:embed="rId11"/>
                <a:stretch>
                  <a:fillRect l="-3883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3119C6A-04EB-4CD7-A3FA-7EA3DAD76E05}"/>
                  </a:ext>
                </a:extLst>
              </p:cNvPr>
              <p:cNvSpPr txBox="1"/>
              <p:nvPr/>
            </p:nvSpPr>
            <p:spPr>
              <a:xfrm>
                <a:off x="8059257" y="5317198"/>
                <a:ext cx="2334806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+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=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3119C6A-04EB-4CD7-A3FA-7EA3DAD76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9257" y="5317198"/>
                <a:ext cx="2334806" cy="700705"/>
              </a:xfrm>
              <a:prstGeom prst="rect">
                <a:avLst/>
              </a:prstGeom>
              <a:blipFill>
                <a:blip r:embed="rId12"/>
                <a:stretch>
                  <a:fillRect l="-3916" b="-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ADAF412-76FC-492C-B06D-65DF11A70948}"/>
              </a:ext>
            </a:extLst>
          </p:cNvPr>
          <p:cNvSpPr txBox="1"/>
          <p:nvPr/>
        </p:nvSpPr>
        <p:spPr>
          <a:xfrm>
            <a:off x="9446059" y="6041351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terbukti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30BCCB-34C6-4C60-953C-DD7747CE0AE2}"/>
                  </a:ext>
                </a:extLst>
              </p:cNvPr>
              <p:cNvSpPr txBox="1"/>
              <p:nvPr/>
            </p:nvSpPr>
            <p:spPr>
              <a:xfrm>
                <a:off x="7847115" y="1706961"/>
                <a:ext cx="2569934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baseline="30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C30BCCB-34C6-4C60-953C-DD7747CE0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115" y="1706961"/>
                <a:ext cx="2569934" cy="513282"/>
              </a:xfrm>
              <a:prstGeom prst="rect">
                <a:avLst/>
              </a:prstGeom>
              <a:blipFill>
                <a:blip r:embed="rId13"/>
                <a:stretch>
                  <a:fillRect l="-3555" t="-2381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B463CD-04BF-48A0-99A1-895CA5530D54}"/>
                  </a:ext>
                </a:extLst>
              </p:cNvPr>
              <p:cNvSpPr txBox="1"/>
              <p:nvPr/>
            </p:nvSpPr>
            <p:spPr>
              <a:xfrm>
                <a:off x="5305670" y="1687014"/>
                <a:ext cx="2759089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B463CD-04BF-48A0-99A1-895CA5530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670" y="1687014"/>
                <a:ext cx="2759089" cy="513282"/>
              </a:xfrm>
              <a:prstGeom prst="rect">
                <a:avLst/>
              </a:prstGeom>
              <a:blipFill>
                <a:blip r:embed="rId14"/>
                <a:stretch>
                  <a:fillRect l="-3311" t="-2381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970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0A76-8EFD-4DA5-A347-AD93F572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6640"/>
            <a:ext cx="10515600" cy="5120323"/>
          </a:xfrm>
        </p:spPr>
        <p:txBody>
          <a:bodyPr>
            <a:norm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57D72-1FBD-451D-BC48-D8944AFA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93DFFF-4DFF-445B-89FE-811126494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516" y="1733088"/>
            <a:ext cx="3568600" cy="30254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BF16F-C95D-438F-8F41-4743CF5A1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879" y="1866550"/>
            <a:ext cx="3912445" cy="28919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BE9BAD-774B-4E29-AFB8-302E767EE75D}"/>
              </a:ext>
            </a:extLst>
          </p:cNvPr>
          <p:cNvSpPr txBox="1"/>
          <p:nvPr/>
        </p:nvSpPr>
        <p:spPr>
          <a:xfrm>
            <a:off x="5596103" y="2885440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</a:t>
            </a:r>
          </a:p>
        </p:txBody>
      </p:sp>
    </p:spTree>
    <p:extLst>
      <p:ext uri="{BB962C8B-B14F-4D97-AF65-F5344CB8AC3E}">
        <p14:creationId xmlns:p14="http://schemas.microsoft.com/office/powerpoint/2010/main" val="107821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80507-58F7-444C-9509-501BC4DB5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90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5: 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,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= e</a:t>
            </a:r>
            <a:r>
              <a:rPr lang="en-US" sz="2400" baseline="-25000" dirty="0">
                <a:sym typeface="Symbol" panose="05050102010706020507" pitchFamily="18" charset="2"/>
              </a:rPr>
              <a:t>12</a:t>
            </a:r>
          </a:p>
          <a:p>
            <a:pPr marL="0" indent="0">
              <a:buNone/>
            </a:pPr>
            <a:r>
              <a:rPr lang="en-US" sz="2400" u="sng" dirty="0" err="1">
                <a:sym typeface="Symbol" panose="05050102010706020507" pitchFamily="18" charset="2"/>
              </a:rPr>
              <a:t>Jawaban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16A2D-621B-4F5E-95B1-81E56605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241A80-AF8B-4FE7-9BA9-C8CF32CB3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1472" y="831180"/>
            <a:ext cx="2009184" cy="10179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2FF569-F662-4C8D-AE28-6793D5D9AD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" y="2916162"/>
            <a:ext cx="5022312" cy="34160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B12CD8-C191-4E49-8CF7-4BEE01DF55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0153" y="2436948"/>
            <a:ext cx="3545905" cy="9584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9B70A0-6FC6-4AB1-951E-6741F0EDB6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2533" y="3057137"/>
            <a:ext cx="2546534" cy="3441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6D3F244-E674-4745-B029-475317A40A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0153" y="3628786"/>
            <a:ext cx="4290068" cy="9953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D8FDEB-9B3B-40D9-B4B4-242BCE4EA2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0221" y="4210902"/>
            <a:ext cx="2815734" cy="3413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F9C43D-FD2D-42D9-AE17-B92906EEB2D9}"/>
              </a:ext>
            </a:extLst>
          </p:cNvPr>
          <p:cNvSpPr txBox="1"/>
          <p:nvPr/>
        </p:nvSpPr>
        <p:spPr>
          <a:xfrm>
            <a:off x="5023522" y="4746368"/>
            <a:ext cx="506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Gunakan</a:t>
            </a:r>
            <a:r>
              <a:rPr lang="en-US" sz="2400" dirty="0"/>
              <a:t>                                         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F448D0-1883-4E63-8AF8-1771A1CE1C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42101" y="4635286"/>
            <a:ext cx="2866743" cy="6838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E42133-67B8-4873-B8EA-2ABDE3D697BA}"/>
                  </a:ext>
                </a:extLst>
              </p:cNvPr>
              <p:cNvSpPr/>
              <p:nvPr/>
            </p:nvSpPr>
            <p:spPr>
              <a:xfrm>
                <a:off x="5101681" y="5301057"/>
                <a:ext cx="5907386" cy="10700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A </a:t>
                </a:r>
                <a:r>
                  <a:rPr lang="en-US" sz="2400" dirty="0">
                    <a:sym typeface="Symbol" panose="05050102010706020507" pitchFamily="18" charset="2"/>
                  </a:rPr>
                  <a:t> </a:t>
                </a:r>
                <a:r>
                  <a:rPr lang="en-US" sz="2400" i="1" dirty="0">
                    <a:sym typeface="Symbol" panose="05050102010706020507" pitchFamily="18" charset="2"/>
                  </a:rPr>
                  <a:t>B </a:t>
                </a:r>
                <a:r>
                  <a:rPr lang="en-US" sz="2400" dirty="0">
                    <a:sym typeface="Symbol" panose="05050102010706020507" pitchFamily="18" charset="2"/>
                  </a:rPr>
                  <a:t>=</a:t>
                </a:r>
                <a:r>
                  <a:rPr lang="en-US" sz="2400" i="1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((–e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 – 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12</a:t>
                </a:r>
                <a:r>
                  <a:rPr lang="en-US" sz="2400" dirty="0">
                    <a:sym typeface="Symbol" panose="05050102010706020507" pitchFamily="18" charset="2"/>
                  </a:rPr>
                  <a:t>(–e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 </a:t>
                </a:r>
                <a:r>
                  <a:rPr lang="en-US" sz="2400" dirty="0">
                    <a:sym typeface="Symbol" panose="05050102010706020507" pitchFamily="18" charset="2"/>
                  </a:rPr>
                  <a:t>–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))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=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 </a:t>
                </a:r>
                <a:r>
                  <a:rPr lang="en-US" sz="2400" dirty="0">
                    <a:sym typeface="Symbol" panose="05050102010706020507" pitchFamily="18" charset="2"/>
                  </a:rPr>
                  <a:t>–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i="1" dirty="0">
                    <a:sym typeface="Symbol" panose="05050102010706020507" pitchFamily="18" charset="2"/>
                  </a:rPr>
                  <a:t>    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garis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yang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berwarna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merah</a:t>
                </a:r>
                <a:r>
                  <a:rPr lang="en-US" sz="24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CE42133-67B8-4873-B8EA-2ABDE3D69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681" y="5301057"/>
                <a:ext cx="5907386" cy="1070037"/>
              </a:xfrm>
              <a:prstGeom prst="rect">
                <a:avLst/>
              </a:prstGeom>
              <a:blipFill>
                <a:blip r:embed="rId11"/>
                <a:stretch>
                  <a:fillRect l="-1651" r="-619" b="-1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7F932A-0825-46B4-9F50-E26E298629F3}"/>
              </a:ext>
            </a:extLst>
          </p:cNvPr>
          <p:cNvCxnSpPr>
            <a:cxnSpLocks/>
          </p:cNvCxnSpPr>
          <p:nvPr/>
        </p:nvCxnSpPr>
        <p:spPr>
          <a:xfrm>
            <a:off x="2512366" y="3810000"/>
            <a:ext cx="1239106" cy="18592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819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12C44-4B59-491E-BB69-61F5A102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(</a:t>
            </a:r>
            <a:r>
              <a:rPr lang="en-US" dirty="0" err="1"/>
              <a:t>Soal</a:t>
            </a:r>
            <a:r>
              <a:rPr lang="en-US" dirty="0"/>
              <a:t> UAS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F9DE6-FAE3-4750-8D84-B94F3E9A2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i="1" dirty="0"/>
              <a:t>	a</a:t>
            </a:r>
            <a:r>
              <a:rPr lang="en-US" dirty="0"/>
              <a:t> = 2e</a:t>
            </a:r>
            <a:r>
              <a:rPr lang="en-US" baseline="-25000" dirty="0"/>
              <a:t>1</a:t>
            </a:r>
            <a:r>
              <a:rPr lang="en-US" dirty="0"/>
              <a:t> + 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i="1" dirty="0"/>
              <a:t>	b</a:t>
            </a:r>
            <a:r>
              <a:rPr lang="en-US" dirty="0"/>
              <a:t> = e</a:t>
            </a:r>
            <a:r>
              <a:rPr lang="en-US" baseline="-25000" dirty="0"/>
              <a:t>1</a:t>
            </a:r>
            <a:r>
              <a:rPr lang="en-US" dirty="0"/>
              <a:t> – 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i="1" dirty="0"/>
              <a:t>	c</a:t>
            </a:r>
            <a:r>
              <a:rPr lang="en-US" dirty="0"/>
              <a:t> = 2e</a:t>
            </a:r>
            <a:r>
              <a:rPr lang="en-US" baseline="-25000" dirty="0"/>
              <a:t>1</a:t>
            </a:r>
            <a:r>
              <a:rPr lang="en-US" dirty="0"/>
              <a:t> + 2e</a:t>
            </a:r>
            <a:r>
              <a:rPr lang="en-US" baseline="-25000" dirty="0"/>
              <a:t>2</a:t>
            </a:r>
            <a:r>
              <a:rPr lang="en-US" dirty="0"/>
              <a:t> – e</a:t>
            </a:r>
            <a:r>
              <a:rPr lang="en-US" baseline="-25000" dirty="0"/>
              <a:t>3</a:t>
            </a:r>
            <a:endParaRPr lang="en-US" dirty="0"/>
          </a:p>
          <a:p>
            <a:pPr marL="514350" lvl="0" indent="-514350">
              <a:spcBef>
                <a:spcPts val="1800"/>
              </a:spcBef>
              <a:buFont typeface="+mj-lt"/>
              <a:buAutoNum type="alphaLcParenR"/>
            </a:pPr>
            <a:r>
              <a:rPr lang="en-US" dirty="0" err="1"/>
              <a:t>Jika</a:t>
            </a:r>
            <a:r>
              <a:rPr lang="en-US" dirty="0"/>
              <a:t> 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multivektor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ab</a:t>
            </a:r>
            <a:r>
              <a:rPr lang="en-US" dirty="0"/>
              <a:t>, </a:t>
            </a:r>
            <a:r>
              <a:rPr lang="en-US" dirty="0" err="1"/>
              <a:t>perlihatkan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a = </a:t>
            </a:r>
            <a:r>
              <a:rPr lang="en-US" i="1" dirty="0"/>
              <a:t>Bb</a:t>
            </a:r>
            <a:r>
              <a:rPr lang="en-US" baseline="30000" dirty="0"/>
              <a:t>-1 </a:t>
            </a: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oleh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dan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(e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</a:t>
            </a:r>
            <a:r>
              <a:rPr lang="en-US" dirty="0"/>
              <a:t> e</a:t>
            </a:r>
            <a:r>
              <a:rPr lang="en-US" baseline="-25000" dirty="0"/>
              <a:t>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0784C3-F81D-4E44-BA67-B83A9F1E3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57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CA183-9440-400A-97D4-9F32110BEA9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0"/>
                <a:ext cx="10515600" cy="563848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u="sng" dirty="0"/>
                  <a:t>Jawaban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(a) </a:t>
                </a:r>
                <a:r>
                  <a:rPr lang="en-US" i="1" dirty="0"/>
                  <a:t>B</a:t>
                </a:r>
                <a:r>
                  <a:rPr lang="en-US" dirty="0"/>
                  <a:t> = </a:t>
                </a:r>
                <a:r>
                  <a:rPr lang="en-US" i="1" dirty="0"/>
                  <a:t>ab</a:t>
                </a:r>
                <a:r>
                  <a:rPr lang="en-US" dirty="0"/>
                  <a:t> = (2e</a:t>
                </a:r>
                <a:r>
                  <a:rPr lang="en-US" baseline="-25000" dirty="0"/>
                  <a:t>1</a:t>
                </a:r>
                <a:r>
                  <a:rPr lang="en-US" dirty="0"/>
                  <a:t> + e</a:t>
                </a:r>
                <a:r>
                  <a:rPr lang="en-US" baseline="-25000" dirty="0"/>
                  <a:t>2</a:t>
                </a:r>
                <a:r>
                  <a:rPr lang="en-US" dirty="0"/>
                  <a:t> – e</a:t>
                </a:r>
                <a:r>
                  <a:rPr lang="en-US" baseline="-25000" dirty="0"/>
                  <a:t>3</a:t>
                </a:r>
                <a:r>
                  <a:rPr lang="en-US" dirty="0"/>
                  <a:t>)(e</a:t>
                </a:r>
                <a:r>
                  <a:rPr lang="en-US" baseline="-25000" dirty="0"/>
                  <a:t>1</a:t>
                </a:r>
                <a:r>
                  <a:rPr lang="en-US" dirty="0"/>
                  <a:t> – e</a:t>
                </a:r>
                <a:r>
                  <a:rPr lang="en-US" baseline="-25000" dirty="0"/>
                  <a:t>2</a:t>
                </a:r>
                <a:r>
                  <a:rPr lang="en-US" dirty="0"/>
                  <a:t> – e</a:t>
                </a:r>
                <a:r>
                  <a:rPr lang="en-US" baseline="-25000" dirty="0"/>
                  <a:t>3</a:t>
                </a:r>
                <a:r>
                  <a:rPr lang="en-US" dirty="0"/>
                  <a:t>) = 2 – 3e</a:t>
                </a:r>
                <a:r>
                  <a:rPr lang="en-US" baseline="-25000" dirty="0"/>
                  <a:t>12</a:t>
                </a:r>
                <a:r>
                  <a:rPr lang="en-US" dirty="0"/>
                  <a:t> – 2e</a:t>
                </a:r>
                <a:r>
                  <a:rPr lang="en-US" baseline="-25000" dirty="0"/>
                  <a:t>23</a:t>
                </a:r>
                <a:r>
                  <a:rPr lang="en-US" dirty="0"/>
                  <a:t> + e</a:t>
                </a:r>
                <a:r>
                  <a:rPr lang="en-US" baseline="-25000" dirty="0"/>
                  <a:t>31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sz="2400" i="1" dirty="0"/>
                  <a:t>b</a:t>
                </a:r>
                <a:r>
                  <a:rPr lang="en-US" sz="2400" baseline="30000" dirty="0"/>
                  <a:t>–1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sz="3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0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0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(−</m:t>
                                    </m:r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30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30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000" dirty="0"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sub>
                        </m:s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2 </m:t>
                            </m:r>
                          </m:sub>
                        </m:s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lang="en-US" sz="3000" i="1">
                                <a:latin typeface="Cambria Math" panose="02040503050406030204" pitchFamily="18" charset="0"/>
                              </a:rPr>
                              <m:t>3 </m:t>
                            </m:r>
                          </m:sub>
                        </m:sSub>
                      </m:num>
                      <m:den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600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sz="26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sehingga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</a:t>
                </a:r>
                <a:r>
                  <a:rPr lang="en-US" i="1" dirty="0"/>
                  <a:t>Bb</a:t>
                </a:r>
                <a:r>
                  <a:rPr lang="en-US" baseline="30000" dirty="0"/>
                  <a:t>–1</a:t>
                </a:r>
                <a:r>
                  <a:rPr lang="en-US" dirty="0"/>
                  <a:t> = (2 – 3e</a:t>
                </a:r>
                <a:r>
                  <a:rPr lang="en-US" baseline="-25000" dirty="0"/>
                  <a:t>12</a:t>
                </a:r>
                <a:r>
                  <a:rPr lang="en-US" dirty="0"/>
                  <a:t> – 2e</a:t>
                </a:r>
                <a:r>
                  <a:rPr lang="en-US" baseline="-25000" dirty="0"/>
                  <a:t>23</a:t>
                </a:r>
                <a:r>
                  <a:rPr lang="en-US" dirty="0"/>
                  <a:t> + e</a:t>
                </a:r>
                <a:r>
                  <a:rPr lang="en-US" baseline="-25000" dirty="0"/>
                  <a:t>31</a:t>
                </a:r>
                <a:r>
                  <a:rPr lang="en-US" dirty="0"/>
                  <a:t>)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</a:t>
                </a:r>
              </a:p>
              <a:p>
                <a:pPr marL="0" indent="0">
                  <a:buNone/>
                </a:pPr>
                <a:r>
                  <a:rPr lang="en-US" dirty="0"/>
                  <a:t>		     </a:t>
                </a:r>
                <a:r>
                  <a:rPr lang="en-US" dirty="0">
                    <a:sym typeface="Symbol" panose="05050102010706020507" pitchFamily="18" charset="2"/>
                  </a:rPr>
                  <a:t>(-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)) 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2 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3 </m:t>
                        </m:r>
                      </m:sub>
                    </m:sSub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= </a:t>
                </a:r>
                <a:r>
                  <a:rPr lang="en-US" i="1" dirty="0">
                    <a:sym typeface="Symbol" panose="05050102010706020507" pitchFamily="18" charset="2"/>
                  </a:rPr>
                  <a:t>a      </a:t>
                </a:r>
                <a:r>
                  <a:rPr lang="en-US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(</a:t>
                </a:r>
                <a:r>
                  <a:rPr lang="en-US" dirty="0" err="1">
                    <a:solidFill>
                      <a:srgbClr val="FF0000"/>
                    </a:solidFill>
                    <a:sym typeface="Symbol" panose="05050102010706020507" pitchFamily="18" charset="2"/>
                  </a:rPr>
                  <a:t>terbukti</a:t>
                </a:r>
                <a:r>
                  <a:rPr lang="en-US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)</a:t>
                </a:r>
                <a:r>
                  <a:rPr lang="en-US" dirty="0">
                    <a:sym typeface="Symbol" panose="05050102010706020507" pitchFamily="18" charset="2"/>
                  </a:rPr>
                  <a:t>	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9CA183-9440-400A-97D4-9F32110BEA9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0"/>
                <a:ext cx="10515600" cy="5638483"/>
              </a:xfrm>
              <a:blipFill>
                <a:blip r:embed="rId4"/>
                <a:stretch>
                  <a:fillRect l="-1043" t="-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D7255-6D5B-43DA-B7BE-C5D2DDA2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4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F908EE-A436-46EF-B60A-9ADC5207CE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86080"/>
                <a:ext cx="11160760" cy="62179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(b)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i="1" dirty="0"/>
                  <a:t>b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=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=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 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= 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31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/>
                  <a:t>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perpotongan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i="1" dirty="0"/>
                  <a:t>meet</a:t>
                </a:r>
                <a:r>
                  <a:rPr lang="en-US" sz="2400" dirty="0"/>
                  <a:t>: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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= A*  (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        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       = 	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123</a:t>
                </a:r>
                <a:r>
                  <a:rPr lang="en-US" sz="2400" dirty="0">
                    <a:sym typeface="Symbol" panose="05050102010706020507" pitchFamily="18" charset="2"/>
                  </a:rPr>
                  <a:t>(4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31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      (</a:t>
                </a:r>
                <a:r>
                  <a:rPr lang="en-US" sz="2400" dirty="0" err="1">
                    <a:sym typeface="Symbol" panose="05050102010706020507" pitchFamily="18" charset="2"/>
                  </a:rPr>
                  <a:t>Ket</a:t>
                </a:r>
                <a:r>
                  <a:rPr lang="en-US" sz="2400" dirty="0">
                    <a:sym typeface="Symbol" panose="05050102010706020507" pitchFamily="18" charset="2"/>
                  </a:rPr>
                  <a:t>: A* = </a:t>
                </a:r>
                <a:r>
                  <a:rPr lang="en-US" sz="2400" i="1" dirty="0">
                    <a:sym typeface="Symbol" panose="05050102010706020507" pitchFamily="18" charset="2"/>
                  </a:rPr>
                  <a:t>IA </a:t>
                </a:r>
                <a:r>
                  <a:rPr lang="en-US" sz="2400" dirty="0">
                    <a:sym typeface="Symbol" panose="05050102010706020507" pitchFamily="18" charset="2"/>
                  </a:rPr>
                  <a:t>=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123</a:t>
                </a:r>
                <a:r>
                  <a:rPr lang="en-US" sz="2400" i="1" dirty="0"/>
                  <a:t>A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	 4e</a:t>
                </a:r>
                <a:r>
                  <a:rPr lang="en-US" sz="2400" baseline="-25000" dirty="0"/>
                  <a:t>12312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12323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12331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 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(–4e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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/>
                  <a:t> 	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= 	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(–4e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 –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</a:t>
                </a:r>
                <a:r>
                  <a:rPr lang="en-US" sz="2400" dirty="0">
                    <a:sym typeface="Symbol" panose="05050102010706020507" pitchFamily="18" charset="2"/>
                  </a:rPr>
                  <a:t>(</a:t>
                </a:r>
                <a:r>
                  <a:rPr lang="en-US" sz="2400" dirty="0"/>
                  <a:t>–4e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))</a:t>
                </a: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= 	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/>
                  <a:t>(–4e</a:t>
                </a:r>
                <a:r>
                  <a:rPr lang="en-US" sz="2400" baseline="-25000" dirty="0"/>
                  <a:t>323</a:t>
                </a:r>
                <a:r>
                  <a:rPr lang="en-US" sz="2400" dirty="0"/>
                  <a:t> – 3e</a:t>
                </a:r>
                <a:r>
                  <a:rPr lang="en-US" sz="2400" baseline="-25000" dirty="0"/>
                  <a:t>123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223</a:t>
                </a:r>
                <a:r>
                  <a:rPr lang="en-US" sz="2400" dirty="0">
                    <a:sym typeface="Symbol" panose="05050102010706020507" pitchFamily="18" charset="2"/>
                  </a:rPr>
                  <a:t> + 4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233</a:t>
                </a:r>
                <a:r>
                  <a:rPr lang="en-US" sz="2400" dirty="0"/>
                  <a:t> + 3e</a:t>
                </a:r>
                <a:r>
                  <a:rPr lang="en-US" sz="2400" baseline="-25000" dirty="0"/>
                  <a:t>231</a:t>
                </a:r>
                <a:r>
                  <a:rPr lang="en-US" sz="2400" dirty="0"/>
                  <a:t> – e</a:t>
                </a:r>
                <a:r>
                  <a:rPr lang="en-US" sz="2400" baseline="-25000" dirty="0"/>
                  <a:t>232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	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400" dirty="0"/>
                  <a:t>(8e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+ 2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) </a:t>
                </a:r>
              </a:p>
              <a:p>
                <a:pPr marL="0" indent="0">
                  <a:buNone/>
                </a:pPr>
                <a:r>
                  <a:rPr lang="en-US" sz="2400" dirty="0"/>
                  <a:t>		           = 4e</a:t>
                </a:r>
                <a:r>
                  <a:rPr lang="en-US" sz="2400" baseline="-25000" dirty="0"/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+ </a:t>
                </a:r>
                <a:r>
                  <a:rPr lang="en-US" sz="2400" dirty="0"/>
                  <a:t>e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F908EE-A436-46EF-B60A-9ADC5207CE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86080"/>
                <a:ext cx="11160760" cy="6217920"/>
              </a:xfrm>
              <a:blipFill>
                <a:blip r:embed="rId4"/>
                <a:stretch>
                  <a:fillRect l="-874" t="-1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81FB4-7E0E-4FED-8217-E0F88D68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0B91F-F2A4-4C5E-8AA7-0FB6383093AC}"/>
              </a:ext>
            </a:extLst>
          </p:cNvPr>
          <p:cNvSpPr txBox="1"/>
          <p:nvPr/>
        </p:nvSpPr>
        <p:spPr>
          <a:xfrm>
            <a:off x="7197762" y="3559108"/>
            <a:ext cx="4354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Gunakan</a:t>
            </a:r>
            <a:r>
              <a:rPr lang="en-US" sz="2400" dirty="0"/>
              <a:t>                           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B2ABC-8EAE-46D6-9E12-4051A9E046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6239" y="3448026"/>
            <a:ext cx="2866743" cy="68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41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A14DE-E32E-4521-835D-57093226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Multivector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1DB18-2C20-43A0-9718-15E6DC697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err="1"/>
              <a:t>Multivector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i="1" dirty="0"/>
              <a:t>bivector</a:t>
            </a:r>
            <a:r>
              <a:rPr lang="en-US" sz="2400" dirty="0"/>
              <a:t>, dan </a:t>
            </a:r>
            <a:r>
              <a:rPr lang="en-US" sz="2400" dirty="0" err="1"/>
              <a:t>trivector</a:t>
            </a:r>
            <a:r>
              <a:rPr lang="en-US" sz="2400" dirty="0"/>
              <a:t>.</a:t>
            </a:r>
          </a:p>
          <a:p>
            <a:r>
              <a:rPr lang="en-US" sz="2400" i="1" dirty="0" err="1"/>
              <a:t>Multivector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kombinasi</a:t>
            </a:r>
            <a:r>
              <a:rPr lang="en-US" sz="2400" dirty="0"/>
              <a:t> linier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i="1" dirty="0"/>
              <a:t>bivector</a:t>
            </a:r>
            <a:r>
              <a:rPr lang="en-US" sz="2400" dirty="0"/>
              <a:t>, dan </a:t>
            </a:r>
            <a:r>
              <a:rPr lang="en-US" sz="2400" dirty="0" err="1"/>
              <a:t>trivector</a:t>
            </a:r>
            <a:r>
              <a:rPr lang="en-US" sz="2400" dirty="0"/>
              <a:t>. </a:t>
            </a:r>
            <a:r>
              <a:rPr lang="en-US" sz="2400" dirty="0" err="1"/>
              <a:t>Elemen-elemen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 err="1"/>
              <a:t>multivector</a:t>
            </a:r>
            <a:r>
              <a:rPr lang="en-US" sz="2400" dirty="0"/>
              <a:t> </a:t>
            </a:r>
            <a:r>
              <a:rPr lang="en-US" sz="2400" dirty="0" err="1"/>
              <a:t>diresumekan</a:t>
            </a:r>
            <a:r>
              <a:rPr lang="en-US" sz="2400" dirty="0"/>
              <a:t> pada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C2844-21F8-4A60-82AE-AED66ECA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EA08F8-EE95-44B2-B510-C864FEF05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128" y="3263172"/>
            <a:ext cx="5696472" cy="32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32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BE906-20DB-4197-B8CD-C3178D21A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040"/>
            <a:ext cx="10515600" cy="5729923"/>
          </a:xfrm>
        </p:spPr>
        <p:txBody>
          <a:bodyPr>
            <a:normAutofit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multivector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FC0F7-1396-4BC6-A29C-25E6DC3F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5A252B-1DA8-4589-A7EB-18AFA68EF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777" y="884900"/>
            <a:ext cx="7815823" cy="9309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927419-F5AA-4520-B607-0DACE164C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682" y="2544219"/>
            <a:ext cx="8570518" cy="372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16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D0B8F9-8D25-40A4-9773-8E01243B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8380EE-316F-49E4-9132-8B9DE224C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574" y="232197"/>
            <a:ext cx="10360098" cy="2838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7C9B37-D341-4A7F-8272-CF043C9CF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4810" y="3070547"/>
            <a:ext cx="5961830" cy="1330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13ECA1-64D8-499E-A1C1-2DE4E5287A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8814" y="4446295"/>
            <a:ext cx="5588353" cy="227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1253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246DC-CD7D-4508-AB07-BA0CAF7C0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9A6C7E-1A0F-4D31-B55A-CFAF5F3F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51635-A3A1-49E9-A897-D1AF2E0D8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09" y="1997935"/>
            <a:ext cx="9051661" cy="347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19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67F3-7FEF-49BA-8D91-CB9D26A0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quaternion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0ED51-4177-4B4B-91C9-F575566B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65E03-DF15-4ADD-9622-72419A23F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412" y="3015278"/>
            <a:ext cx="4096856" cy="2135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24742A-1E11-43F4-A0DC-BFF7CB6DB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085" y="5289134"/>
            <a:ext cx="1215675" cy="3627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6A7253-FCEC-4C40-A08A-507C6EDAF0BC}"/>
              </a:ext>
            </a:extLst>
          </p:cNvPr>
          <p:cNvSpPr txBox="1"/>
          <p:nvPr/>
        </p:nvSpPr>
        <p:spPr>
          <a:xfrm>
            <a:off x="1016100" y="2053897"/>
            <a:ext cx="383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 </a:t>
            </a:r>
            <a:r>
              <a:rPr lang="en-US" sz="2400" i="1" dirty="0" err="1"/>
              <a:t>i</a:t>
            </a:r>
            <a:r>
              <a:rPr lang="en-US" sz="2400" dirty="0"/>
              <a:t>, </a:t>
            </a:r>
            <a:r>
              <a:rPr lang="en-US" sz="2400" i="1" dirty="0"/>
              <a:t>j</a:t>
            </a:r>
            <a:r>
              <a:rPr lang="en-US" sz="2400" dirty="0"/>
              <a:t>, dan </a:t>
            </a:r>
            <a:r>
              <a:rPr lang="en-US" sz="2400" i="1" dirty="0"/>
              <a:t>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endParaRPr lang="en-US" sz="2400" dirty="0"/>
          </a:p>
          <a:p>
            <a:r>
              <a:rPr lang="en-US" sz="2400" dirty="0" err="1"/>
              <a:t>aljabar</a:t>
            </a:r>
            <a:r>
              <a:rPr lang="en-US" sz="2400" dirty="0"/>
              <a:t> quaternion: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EB47D0-6473-4940-90FB-CEFACCBDA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854" y="2608318"/>
            <a:ext cx="1648079" cy="14745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2AD899-F247-4D2F-A288-AC51107240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972" y="4705410"/>
            <a:ext cx="3810228" cy="213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F0E503-CDFC-4FB6-AF98-E286314DB6B7}"/>
              </a:ext>
            </a:extLst>
          </p:cNvPr>
          <p:cNvSpPr txBox="1"/>
          <p:nvPr/>
        </p:nvSpPr>
        <p:spPr>
          <a:xfrm>
            <a:off x="5936278" y="2040892"/>
            <a:ext cx="5348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3E874F-CB31-45D2-A8E6-63416429FCB5}"/>
              </a:ext>
            </a:extLst>
          </p:cNvPr>
          <p:cNvSpPr txBox="1"/>
          <p:nvPr/>
        </p:nvSpPr>
        <p:spPr>
          <a:xfrm>
            <a:off x="6005156" y="4070462"/>
            <a:ext cx="5077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 </a:t>
            </a:r>
            <a:r>
              <a:rPr lang="en-US" sz="2400" dirty="0" err="1"/>
              <a:t>hasilnya</a:t>
            </a:r>
            <a:r>
              <a:rPr lang="en-US" sz="2400" dirty="0"/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712D06-95E2-4372-A81F-5E73D909D65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17960" y="5892240"/>
            <a:ext cx="1383784" cy="41558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E1C513-B540-4828-96FE-90456C3D8A87}"/>
              </a:ext>
            </a:extLst>
          </p:cNvPr>
          <p:cNvCxnSpPr>
            <a:cxnSpLocks/>
          </p:cNvCxnSpPr>
          <p:nvPr/>
        </p:nvCxnSpPr>
        <p:spPr>
          <a:xfrm>
            <a:off x="2209800" y="4070462"/>
            <a:ext cx="2590572" cy="74109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6CD4BE-759D-4DC2-92A8-D554C30AA8EB}"/>
              </a:ext>
            </a:extLst>
          </p:cNvPr>
          <p:cNvCxnSpPr>
            <a:cxnSpLocks/>
          </p:cNvCxnSpPr>
          <p:nvPr/>
        </p:nvCxnSpPr>
        <p:spPr>
          <a:xfrm>
            <a:off x="7315314" y="5751780"/>
            <a:ext cx="2590572" cy="741095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655D685-5618-4252-BF06-05609999A1D7}"/>
              </a:ext>
            </a:extLst>
          </p:cNvPr>
          <p:cNvSpPr txBox="1"/>
          <p:nvPr/>
        </p:nvSpPr>
        <p:spPr>
          <a:xfrm>
            <a:off x="838200" y="5867072"/>
            <a:ext cx="50915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Pada </a:t>
            </a:r>
            <a:r>
              <a:rPr lang="en-US" sz="2000" dirty="0" err="1">
                <a:solidFill>
                  <a:srgbClr val="FF0000"/>
                </a:solidFill>
              </a:rPr>
              <a:t>kedua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tabel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hasil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perkalian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merupakan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pencerminan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terhadap</a:t>
            </a:r>
            <a:r>
              <a:rPr lang="en-US" sz="2000" dirty="0">
                <a:solidFill>
                  <a:srgbClr val="FF0000"/>
                </a:solidFill>
              </a:rPr>
              <a:t> diagonal </a:t>
            </a:r>
            <a:r>
              <a:rPr lang="en-US" sz="2000" dirty="0" err="1">
                <a:solidFill>
                  <a:srgbClr val="FF0000"/>
                </a:solidFill>
              </a:rPr>
              <a:t>utama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namun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dengan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tanda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berbeda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035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E8BD6-59B8-4694-8198-BA69CE0C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i="1" dirty="0"/>
              <a:t>outer product </a:t>
            </a:r>
            <a:r>
              <a:rPr lang="en-US" b="1" dirty="0"/>
              <a:t>dan </a:t>
            </a:r>
            <a:r>
              <a:rPr lang="en-US" b="1" i="1" dirty="0"/>
              <a:t>cross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273EC-3263-456C-B920-D33CBF87F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: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D4C75-625B-40CC-AA4D-A7690B16C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8656AE-BD5C-41D1-9CFE-C78E330E2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507" y="2484000"/>
            <a:ext cx="7773967" cy="189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8A28C0-1099-4C08-BAA0-4CB1AF818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432" y="4553387"/>
            <a:ext cx="8067135" cy="396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3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906B8-1C03-4AA3-8C62-5D22526F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dan bivector di R</a:t>
            </a:r>
            <a:r>
              <a:rPr lang="en-US" b="1" baseline="30000" dirty="0"/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C96E1-935A-4036-A378-9773CA196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972" y="1726882"/>
            <a:ext cx="10515600" cy="4822189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dan bivector:</a:t>
            </a:r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dirty="0" err="1"/>
              <a:t>pembuktiannya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di </a:t>
            </a:r>
            <a:r>
              <a:rPr lang="en-US" sz="2400" dirty="0" err="1"/>
              <a:t>sini</a:t>
            </a:r>
            <a:r>
              <a:rPr lang="en-US" sz="2400" dirty="0"/>
              <a:t>):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dan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dirty="0" err="1"/>
              <a:t>pembuktiannya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di </a:t>
            </a:r>
            <a:r>
              <a:rPr lang="en-US" sz="2400" dirty="0" err="1"/>
              <a:t>sini</a:t>
            </a:r>
            <a:r>
              <a:rPr lang="en-US" sz="2400" dirty="0"/>
              <a:t>):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7BBB5-4354-43E2-9820-BA9F5663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4A7AE2-6FBD-41F1-99C5-AC99E5220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624" y="1711006"/>
            <a:ext cx="2983421" cy="42989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ABBA3A-BADB-4AB6-8FF1-83814C479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095" y="2117872"/>
            <a:ext cx="1322985" cy="3642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9D45EA-716E-4BC8-8008-DB3AE81204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6715" y="3529551"/>
            <a:ext cx="3081804" cy="4298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5B33DF-7545-421D-B8DE-C6751B08BA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4104" y="4890826"/>
            <a:ext cx="2661988" cy="4118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2BDD04-0BB4-4853-B7B8-935DD4473E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1817" y="5932117"/>
            <a:ext cx="3013879" cy="71892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3F8F053-33D1-4325-A3E7-B9734B4CC26D}"/>
              </a:ext>
            </a:extLst>
          </p:cNvPr>
          <p:cNvSpPr/>
          <p:nvPr/>
        </p:nvSpPr>
        <p:spPr>
          <a:xfrm>
            <a:off x="3026715" y="3429000"/>
            <a:ext cx="3081804" cy="6045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891A26-316F-48A1-B474-17B91CBB1CC9}"/>
              </a:ext>
            </a:extLst>
          </p:cNvPr>
          <p:cNvSpPr/>
          <p:nvPr/>
        </p:nvSpPr>
        <p:spPr>
          <a:xfrm>
            <a:off x="3037968" y="4794487"/>
            <a:ext cx="3081804" cy="6045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F80284-8A05-438B-A04C-979CDC26B2A6}"/>
              </a:ext>
            </a:extLst>
          </p:cNvPr>
          <p:cNvSpPr/>
          <p:nvPr/>
        </p:nvSpPr>
        <p:spPr>
          <a:xfrm>
            <a:off x="1993685" y="5897748"/>
            <a:ext cx="3081804" cy="7893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874083B-52FF-419A-9FCC-9375712447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87283" y="5932117"/>
            <a:ext cx="2912932" cy="69484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F0339E8-205B-473E-AB55-75335DC10F2E}"/>
              </a:ext>
            </a:extLst>
          </p:cNvPr>
          <p:cNvSpPr/>
          <p:nvPr/>
        </p:nvSpPr>
        <p:spPr>
          <a:xfrm>
            <a:off x="6402847" y="5837605"/>
            <a:ext cx="3081804" cy="7893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959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A39B3-AB15-4191-8D05-1076ADE8D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20"/>
            <a:ext cx="10515600" cy="5902960"/>
          </a:xfrm>
        </p:spPr>
        <p:txBody>
          <a:bodyPr>
            <a:normAutofit/>
          </a:bodyPr>
          <a:lstStyle/>
          <a:p>
            <a:r>
              <a:rPr lang="en-US" sz="2400" dirty="0" err="1"/>
              <a:t>Kalikan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123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Kalikan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kedua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ruas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 –1: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Maka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dapat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bahwa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</a:pP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mengingat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bahwa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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v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ortogonal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>
                <a:sym typeface="Symbol" panose="05050102010706020507" pitchFamily="18" charset="2"/>
              </a:rPr>
              <a:t>dan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 err="1">
                <a:sym typeface="Symbol" panose="05050102010706020507" pitchFamily="18" charset="2"/>
              </a:rPr>
              <a:t>maka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8B5C8-8E8D-42C2-81BD-24C55779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EE1188-E37C-4E36-AA08-70AF1C7990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976" y="1254865"/>
            <a:ext cx="9862281" cy="991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BCF410-DF93-40C7-8A6E-D086EC5E78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976" y="3078760"/>
            <a:ext cx="8382484" cy="538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3FD478-96DA-44EF-8055-9ECE1085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7920" y="4449055"/>
            <a:ext cx="2682160" cy="3461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F37B166-9691-4C15-AC04-32C142728206}"/>
              </a:ext>
            </a:extLst>
          </p:cNvPr>
          <p:cNvSpPr txBox="1"/>
          <p:nvPr/>
        </p:nvSpPr>
        <p:spPr>
          <a:xfrm>
            <a:off x="4450080" y="43912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FC2C62-DDA1-4252-B423-2DBE699F98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7543" y="4411512"/>
            <a:ext cx="1318457" cy="3299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806726-14F0-41C4-A1F1-76579E5831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9299" y="5916529"/>
            <a:ext cx="1349901" cy="4102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F479BB3-5F64-463A-B0AD-663BD1956B89}"/>
              </a:ext>
            </a:extLst>
          </p:cNvPr>
          <p:cNvSpPr txBox="1"/>
          <p:nvPr/>
        </p:nvSpPr>
        <p:spPr>
          <a:xfrm>
            <a:off x="4892548" y="5865097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</a:t>
            </a:r>
            <a:r>
              <a:rPr lang="en-US" sz="2400" i="1" dirty="0"/>
              <a:t>v </a:t>
            </a:r>
            <a:r>
              <a:rPr lang="en-US" sz="2400" dirty="0"/>
              <a:t>=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>
                <a:sym typeface="Symbol" panose="05050102010706020507" pitchFamily="18" charset="2"/>
              </a:rPr>
              <a:t>=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200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DBC2F-051F-4F0F-A205-6358E0BD4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560"/>
            <a:ext cx="10515600" cy="5750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6: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pula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6939A-12BA-48C2-B32B-5434704E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1830C6-BC30-4C29-81C6-F27AC70F6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562" y="844560"/>
            <a:ext cx="2078926" cy="9018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7F0964-D720-4C1E-8163-0FF2FA55C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9074" y="2174400"/>
            <a:ext cx="3644378" cy="16438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0A5AA8-78A0-4347-8C1F-54A3E64655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05" y="4554560"/>
            <a:ext cx="5076767" cy="19414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B847E3-441F-4B89-92BD-9CD8FC6B58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6035" y="4554560"/>
            <a:ext cx="3410260" cy="1984352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1D227ED6-78A9-4B49-9CA2-228D2BC501E5}"/>
              </a:ext>
            </a:extLst>
          </p:cNvPr>
          <p:cNvSpPr/>
          <p:nvPr/>
        </p:nvSpPr>
        <p:spPr>
          <a:xfrm>
            <a:off x="6429177" y="5598160"/>
            <a:ext cx="1109543" cy="23368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FF2189-FBE8-4953-B5BB-5382ECEB4F10}"/>
              </a:ext>
            </a:extLst>
          </p:cNvPr>
          <p:cNvSpPr txBox="1"/>
          <p:nvPr/>
        </p:nvSpPr>
        <p:spPr>
          <a:xfrm>
            <a:off x="10113322" y="6123127"/>
            <a:ext cx="1795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hasilnya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sama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68686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5D229-0378-487A-ACCA-CF1616D5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8C251-68F6-4DB9-BE43-5928B07F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6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DC78E-7BE1-4CA4-9BF2-B64A3E76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5585"/>
            <a:ext cx="10515600" cy="5425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Hitunglah</a:t>
            </a:r>
            <a:r>
              <a:rPr lang="en-US" sz="2400" dirty="0"/>
              <a:t>  (</a:t>
            </a:r>
            <a:r>
              <a:rPr lang="en-US" sz="2400" dirty="0" err="1"/>
              <a:t>i</a:t>
            </a:r>
            <a:r>
              <a:rPr lang="en-US" sz="2400" dirty="0"/>
              <a:t>) </a:t>
            </a:r>
            <a:r>
              <a:rPr lang="en-US" sz="2400" i="1" dirty="0"/>
              <a:t>B </a:t>
            </a:r>
            <a:r>
              <a:rPr lang="en-US" sz="2400" dirty="0"/>
              <a:t>=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c </a:t>
            </a:r>
            <a:r>
              <a:rPr lang="en-US" sz="2400" dirty="0">
                <a:sym typeface="Symbol" panose="05050102010706020507" pitchFamily="18" charset="2"/>
              </a:rPr>
              <a:t>        (ii) </a:t>
            </a:r>
            <a:r>
              <a:rPr lang="en-US" sz="2400" i="1" dirty="0" err="1">
                <a:sym typeface="Symbol" panose="05050102010706020507" pitchFamily="18" charset="2"/>
              </a:rPr>
              <a:t>aB</a:t>
            </a:r>
            <a:r>
              <a:rPr lang="en-US" sz="2400" i="1" dirty="0">
                <a:sym typeface="Symbol" panose="05050102010706020507" pitchFamily="18" charset="2"/>
              </a:rPr>
              <a:t>               </a:t>
            </a:r>
            <a:r>
              <a:rPr lang="en-US" sz="2400" dirty="0">
                <a:sym typeface="Symbol" panose="05050102010706020507" pitchFamily="18" charset="2"/>
              </a:rPr>
              <a:t>(iii) </a:t>
            </a:r>
            <a:r>
              <a:rPr lang="en-US" sz="2400" i="1" dirty="0">
                <a:sym typeface="Symbol" panose="05050102010706020507" pitchFamily="18" charset="2"/>
              </a:rPr>
              <a:t>Ba</a:t>
            </a:r>
            <a:r>
              <a:rPr lang="en-US" sz="2400" dirty="0">
                <a:sym typeface="Symbol" panose="05050102010706020507" pitchFamily="18" charset="2"/>
              </a:rPr>
              <a:t>      (iv)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 </a:t>
            </a:r>
            <a:r>
              <a:rPr lang="en-US" sz="2400" i="1" dirty="0">
                <a:sym typeface="Symbol" panose="05050102010706020507" pitchFamily="18" charset="2"/>
              </a:rPr>
              <a:t>B           </a:t>
            </a:r>
            <a:r>
              <a:rPr lang="en-US" sz="2400" dirty="0">
                <a:sym typeface="Symbol" panose="05050102010706020507" pitchFamily="18" charset="2"/>
              </a:rPr>
              <a:t>(v)  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</a:p>
          <a:p>
            <a:pPr marL="0" indent="0">
              <a:buNone/>
            </a:pPr>
            <a:r>
              <a:rPr lang="en-US" sz="2400" u="sng" dirty="0" err="1">
                <a:sym typeface="Symbol" panose="05050102010706020507" pitchFamily="18" charset="2"/>
              </a:rPr>
              <a:t>Jawaban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2816D-A47F-45CC-ACB8-C2563386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6EC469-4CBD-494B-936A-05174383E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5852" y="1086770"/>
            <a:ext cx="2607955" cy="15954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62EDDD-E063-4CD4-A506-1F63A9DDC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8284" y="3790820"/>
            <a:ext cx="6067237" cy="15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9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22905-0C51-4AC0-827F-4AD19E4F2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162"/>
            <a:ext cx="10515600" cy="59128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(ii)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(iii)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(iv) 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B2B39-C319-4472-B6A7-F5296EEF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BED61A-24F8-4019-9C91-8B6689539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996" y="192130"/>
            <a:ext cx="8088847" cy="1673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756732-9763-4E16-99FF-7AA7FF654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996" y="2045316"/>
            <a:ext cx="8254914" cy="1585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E6A4D0-00AE-4717-B251-A296A6DCC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8192" y="3647084"/>
            <a:ext cx="8380847" cy="290587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8585BE-983D-4D50-912C-9F4E94202647}"/>
              </a:ext>
            </a:extLst>
          </p:cNvPr>
          <p:cNvSpPr txBox="1"/>
          <p:nvPr/>
        </p:nvSpPr>
        <p:spPr>
          <a:xfrm>
            <a:off x="5872543" y="1316803"/>
            <a:ext cx="271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vektor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+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trivector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219EC0-89D8-4E93-8BAC-618D6D4E0739}"/>
              </a:ext>
            </a:extLst>
          </p:cNvPr>
          <p:cNvSpPr txBox="1"/>
          <p:nvPr/>
        </p:nvSpPr>
        <p:spPr>
          <a:xfrm>
            <a:off x="5536419" y="3177415"/>
            <a:ext cx="271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vektor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+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trivector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3BA252-DFE7-44A7-AB80-461BFD37811C}"/>
              </a:ext>
            </a:extLst>
          </p:cNvPr>
          <p:cNvSpPr txBox="1"/>
          <p:nvPr/>
        </p:nvSpPr>
        <p:spPr>
          <a:xfrm>
            <a:off x="4726971" y="6107300"/>
            <a:ext cx="1353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vektor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71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8FEC-2D70-49BB-98FD-F1A831F01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1200"/>
            <a:ext cx="10515600" cy="5465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(v)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67928-FE1D-4C8C-9A5B-5B3CD5D8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FC9DDC-2197-49D1-B583-5FB62BAAB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135" y="531812"/>
            <a:ext cx="7739504" cy="19675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98348EF-168D-4052-96AB-96A0FBB3EDD7}"/>
              </a:ext>
            </a:extLst>
          </p:cNvPr>
          <p:cNvSpPr txBox="1"/>
          <p:nvPr/>
        </p:nvSpPr>
        <p:spPr>
          <a:xfrm>
            <a:off x="3677983" y="2037694"/>
            <a:ext cx="1626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400" dirty="0" err="1">
                <a:solidFill>
                  <a:srgbClr val="FF0000"/>
                </a:solidFill>
                <a:sym typeface="Symbol" panose="05050102010706020507" pitchFamily="18" charset="2"/>
              </a:rPr>
              <a:t>trivector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FDD74-7A4A-4C50-9629-18387C297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006" y="3900468"/>
            <a:ext cx="4223953" cy="9559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889340-948F-4532-976F-3D393C991A3A}"/>
              </a:ext>
            </a:extLst>
          </p:cNvPr>
          <p:cNvSpPr txBox="1"/>
          <p:nvPr/>
        </p:nvSpPr>
        <p:spPr>
          <a:xfrm>
            <a:off x="1029309" y="3259415"/>
            <a:ext cx="108172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Dari (iv) dan (v)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yng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 err="1"/>
              <a:t>aB</a:t>
            </a:r>
            <a:r>
              <a:rPr lang="en-US" sz="2400" dirty="0"/>
              <a:t> </a:t>
            </a:r>
            <a:r>
              <a:rPr lang="en-US" sz="2400" dirty="0" err="1"/>
              <a:t>diidentifikasi</a:t>
            </a:r>
            <a:r>
              <a:rPr lang="en-US" sz="2400" dirty="0"/>
              <a:t> oleh </a:t>
            </a:r>
            <a:r>
              <a:rPr lang="en-US" sz="2400" i="1" dirty="0"/>
              <a:t>inner product </a:t>
            </a:r>
            <a:r>
              <a:rPr lang="en-US" sz="2400" dirty="0"/>
              <a:t>(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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 dan </a:t>
            </a:r>
            <a:r>
              <a:rPr lang="en-US" sz="2400" i="1" dirty="0">
                <a:sym typeface="Symbol" panose="05050102010706020507" pitchFamily="18" charset="2"/>
              </a:rPr>
              <a:t>outer product 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endParaRPr lang="en-US" sz="2400" i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566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59E3-85E5-4A30-89A8-88019E6A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i="1" dirty="0"/>
              <a:t>bivector-bivector</a:t>
            </a:r>
            <a:r>
              <a:rPr lang="en-US" b="1" dirty="0"/>
              <a:t> </a:t>
            </a:r>
            <a:r>
              <a:rPr lang="en-US" b="1" dirty="0" err="1"/>
              <a:t>satuan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3DC8F-5D8B-4675-AD4A-284C5D1F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7B7953-B3C0-4725-B74B-15581A091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02" y="1690688"/>
            <a:ext cx="3234373" cy="7625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61C58A-8BFD-47CA-810B-527C33764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206" y="2399333"/>
            <a:ext cx="3417363" cy="35310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65CA51-075B-4B38-8F23-356F019C3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0201" y="1628564"/>
            <a:ext cx="4980797" cy="28492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300DE5-0A90-48D3-8196-C51E8E7D040E}"/>
              </a:ext>
            </a:extLst>
          </p:cNvPr>
          <p:cNvSpPr txBox="1"/>
          <p:nvPr/>
        </p:nvSpPr>
        <p:spPr>
          <a:xfrm>
            <a:off x="4589060" y="4515332"/>
            <a:ext cx="636789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Contoh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mendapatkan</a:t>
            </a:r>
            <a:r>
              <a:rPr lang="en-US" sz="2200" dirty="0"/>
              <a:t> salah </a:t>
            </a:r>
            <a:r>
              <a:rPr lang="en-US" sz="2200" dirty="0" err="1"/>
              <a:t>satu</a:t>
            </a:r>
            <a:r>
              <a:rPr lang="en-US" sz="2200" dirty="0"/>
              <a:t> </a:t>
            </a:r>
            <a:r>
              <a:rPr lang="en-US" sz="2200" dirty="0" err="1"/>
              <a:t>hasil</a:t>
            </a:r>
            <a:r>
              <a:rPr lang="en-US" sz="2200" dirty="0"/>
              <a:t> di </a:t>
            </a:r>
            <a:r>
              <a:rPr lang="en-US" sz="2200" dirty="0" err="1"/>
              <a:t>samping</a:t>
            </a:r>
            <a:r>
              <a:rPr lang="en-US" sz="2200" dirty="0"/>
              <a:t>:</a:t>
            </a:r>
          </a:p>
          <a:p>
            <a:r>
              <a:rPr lang="en-US" sz="2200" dirty="0"/>
              <a:t>     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31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23</a:t>
            </a:r>
            <a:r>
              <a:rPr lang="en-US" sz="2200" dirty="0">
                <a:solidFill>
                  <a:srgbClr val="FF0000"/>
                </a:solidFill>
              </a:rPr>
              <a:t> = 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3 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               = –e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</a:t>
            </a:r>
          </a:p>
          <a:p>
            <a:r>
              <a:rPr lang="en-US" sz="2200" baseline="-25000" dirty="0">
                <a:solidFill>
                  <a:srgbClr val="FF0000"/>
                </a:solidFill>
              </a:rPr>
              <a:t>	 </a:t>
            </a:r>
            <a:r>
              <a:rPr lang="en-US" sz="2200" dirty="0">
                <a:solidFill>
                  <a:srgbClr val="FF0000"/>
                </a:solidFill>
              </a:rPr>
              <a:t> =  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</a:t>
            </a:r>
          </a:p>
          <a:p>
            <a:r>
              <a:rPr lang="en-US" sz="2200" baseline="-25000" dirty="0">
                <a:solidFill>
                  <a:srgbClr val="FF0000"/>
                </a:solidFill>
              </a:rPr>
              <a:t>	 </a:t>
            </a:r>
            <a:r>
              <a:rPr lang="en-US" sz="2200" dirty="0">
                <a:solidFill>
                  <a:srgbClr val="FF0000"/>
                </a:solidFill>
              </a:rPr>
              <a:t> =  e</a:t>
            </a:r>
            <a:r>
              <a:rPr lang="en-US" sz="2200" baseline="-25000" dirty="0">
                <a:solidFill>
                  <a:srgbClr val="FF0000"/>
                </a:solidFill>
              </a:rPr>
              <a:t>3</a:t>
            </a:r>
            <a:r>
              <a:rPr lang="en-US" sz="2200" baseline="30000" dirty="0">
                <a:solidFill>
                  <a:srgbClr val="FF0000"/>
                </a:solidFill>
              </a:rPr>
              <a:t>2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 </a:t>
            </a:r>
          </a:p>
          <a:p>
            <a:r>
              <a:rPr lang="en-US" sz="2200" baseline="-25000" dirty="0">
                <a:solidFill>
                  <a:srgbClr val="FF0000"/>
                </a:solidFill>
              </a:rPr>
              <a:t>	</a:t>
            </a:r>
            <a:r>
              <a:rPr lang="en-US" sz="2200" dirty="0">
                <a:solidFill>
                  <a:srgbClr val="FF0000"/>
                </a:solidFill>
              </a:rPr>
              <a:t>  = (1)e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 </a:t>
            </a:r>
            <a:r>
              <a:rPr lang="en-US" sz="2200" dirty="0">
                <a:solidFill>
                  <a:srgbClr val="FF0000"/>
                </a:solidFill>
              </a:rPr>
              <a:t>= e</a:t>
            </a:r>
            <a:r>
              <a:rPr lang="en-US" sz="2200" baseline="-25000" dirty="0">
                <a:solidFill>
                  <a:srgbClr val="FF0000"/>
                </a:solidFill>
              </a:rPr>
              <a:t>1</a:t>
            </a:r>
            <a:r>
              <a:rPr lang="en-US" sz="2200" dirty="0">
                <a:solidFill>
                  <a:srgbClr val="FF0000"/>
                </a:solidFill>
              </a:rPr>
              <a:t>e</a:t>
            </a:r>
            <a:r>
              <a:rPr lang="en-US" sz="2200" baseline="-25000" dirty="0">
                <a:solidFill>
                  <a:srgbClr val="FF0000"/>
                </a:solidFill>
              </a:rPr>
              <a:t>2 </a:t>
            </a:r>
            <a:r>
              <a:rPr lang="en-US" sz="2200" dirty="0">
                <a:solidFill>
                  <a:srgbClr val="FF0000"/>
                </a:solidFill>
              </a:rPr>
              <a:t>= e</a:t>
            </a:r>
            <a:r>
              <a:rPr lang="en-US" sz="2200" baseline="-25000" dirty="0">
                <a:solidFill>
                  <a:srgbClr val="FF0000"/>
                </a:solidFill>
              </a:rPr>
              <a:t>12 </a:t>
            </a:r>
            <a:endParaRPr lang="en-US" sz="22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687507-B2E1-45B3-AA6A-EC2F7574BA5F}"/>
              </a:ext>
            </a:extLst>
          </p:cNvPr>
          <p:cNvCxnSpPr>
            <a:cxnSpLocks/>
          </p:cNvCxnSpPr>
          <p:nvPr/>
        </p:nvCxnSpPr>
        <p:spPr>
          <a:xfrm flipV="1">
            <a:off x="3348842" y="5129049"/>
            <a:ext cx="1514233" cy="44811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27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3237B-6825-43CB-899B-A1DAB99C4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dan </a:t>
            </a:r>
            <a:r>
              <a:rPr lang="en-US" b="1" i="1" dirty="0" err="1"/>
              <a:t>trivector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E7AAE-28C9-4C6C-86CC-318028AB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18FAFE-95C4-45B8-92A5-46F8D0879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253" y="2872208"/>
            <a:ext cx="2200860" cy="19829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B052C3-0C42-4169-9A80-D6ACA8F87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930" y="2872208"/>
            <a:ext cx="2127564" cy="1952371"/>
          </a:xfrm>
          <a:prstGeom prst="rect">
            <a:avLst/>
          </a:prstGeom>
        </p:spPr>
      </p:pic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9B3BAE66-DF5D-4973-9C3F-C147E663CB21}"/>
              </a:ext>
            </a:extLst>
          </p:cNvPr>
          <p:cNvSpPr/>
          <p:nvPr/>
        </p:nvSpPr>
        <p:spPr>
          <a:xfrm>
            <a:off x="4429757" y="3796171"/>
            <a:ext cx="1366315" cy="2336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98B9E-68BD-4955-B16C-82E5DF5F6896}"/>
              </a:ext>
            </a:extLst>
          </p:cNvPr>
          <p:cNvSpPr txBox="1"/>
          <p:nvPr/>
        </p:nvSpPr>
        <p:spPr>
          <a:xfrm>
            <a:off x="1836844" y="5164215"/>
            <a:ext cx="7080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ym typeface="Symbol" panose="05050102010706020507" pitchFamily="18" charset="2"/>
              </a:rPr>
              <a:t>trivector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endParaRPr lang="en-US" sz="24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882560-C2D8-43BB-84EA-11A29D4EFECB}"/>
              </a:ext>
            </a:extLst>
          </p:cNvPr>
          <p:cNvSpPr txBox="1"/>
          <p:nvPr/>
        </p:nvSpPr>
        <p:spPr>
          <a:xfrm>
            <a:off x="1593636" y="1999784"/>
            <a:ext cx="7566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Perkalian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vektor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ym typeface="Symbol" panose="05050102010706020507" pitchFamily="18" charset="2"/>
              </a:rPr>
              <a:t>trivector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1756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92365-504C-49E8-BD41-9C7594DF4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515600" cy="5668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a = 2e</a:t>
            </a:r>
            <a:r>
              <a:rPr lang="en-US" sz="2400" baseline="-25000" dirty="0"/>
              <a:t>1</a:t>
            </a:r>
            <a:r>
              <a:rPr lang="en-US" sz="2400" dirty="0"/>
              <a:t> + 3e</a:t>
            </a:r>
            <a:r>
              <a:rPr lang="en-US" sz="2400" baseline="-25000" dirty="0"/>
              <a:t>2</a:t>
            </a:r>
            <a:r>
              <a:rPr lang="en-US" sz="2400" dirty="0"/>
              <a:t> + 4e</a:t>
            </a:r>
            <a:r>
              <a:rPr lang="en-US" sz="2400" baseline="-25000" dirty="0"/>
              <a:t>3</a:t>
            </a:r>
            <a:r>
              <a:rPr lang="en-US" sz="2400" dirty="0"/>
              <a:t> dan </a:t>
            </a:r>
            <a:r>
              <a:rPr lang="en-US" sz="2400" dirty="0" err="1"/>
              <a:t>trivector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5(e</a:t>
            </a:r>
            <a:r>
              <a:rPr lang="en-US" sz="2400" baseline="-25000" dirty="0"/>
              <a:t>1</a:t>
            </a:r>
            <a:r>
              <a:rPr lang="en-US" sz="2400" dirty="0">
                <a:sym typeface="Symbol" panose="05050102010706020507" pitchFamily="18" charset="2"/>
              </a:rPr>
              <a:t>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>
                <a:sym typeface="Symbol" panose="05050102010706020507" pitchFamily="18" charset="2"/>
              </a:rPr>
              <a:t>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) = 5e</a:t>
            </a:r>
            <a:r>
              <a:rPr lang="en-US" sz="2400" baseline="-25000" dirty="0"/>
              <a:t>123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i="1" dirty="0" err="1"/>
              <a:t>aB</a:t>
            </a:r>
            <a:r>
              <a:rPr lang="en-US" sz="2400" dirty="0" err="1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	   </a:t>
            </a:r>
            <a:r>
              <a:rPr lang="en-US" sz="2400" i="1" dirty="0" err="1"/>
              <a:t>aB</a:t>
            </a:r>
            <a:r>
              <a:rPr lang="en-US" sz="2400" dirty="0"/>
              <a:t> = (2e</a:t>
            </a:r>
            <a:r>
              <a:rPr lang="en-US" sz="2400" baseline="-25000" dirty="0"/>
              <a:t>1</a:t>
            </a:r>
            <a:r>
              <a:rPr lang="en-US" sz="2400" dirty="0"/>
              <a:t> + 3e</a:t>
            </a:r>
            <a:r>
              <a:rPr lang="en-US" sz="2400" baseline="-25000" dirty="0"/>
              <a:t>2</a:t>
            </a:r>
            <a:r>
              <a:rPr lang="en-US" sz="2400" dirty="0"/>
              <a:t> + 4e</a:t>
            </a:r>
            <a:r>
              <a:rPr lang="en-US" sz="2400" baseline="-25000" dirty="0"/>
              <a:t>3</a:t>
            </a:r>
            <a:r>
              <a:rPr lang="en-US" sz="2400" dirty="0"/>
              <a:t>) 5e</a:t>
            </a:r>
            <a:r>
              <a:rPr lang="en-US" sz="2400" baseline="-25000" dirty="0"/>
              <a:t>123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	        = 10e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123</a:t>
            </a:r>
            <a:r>
              <a:rPr lang="en-US" sz="2400" dirty="0"/>
              <a:t>  + 15e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123</a:t>
            </a:r>
            <a:r>
              <a:rPr lang="en-US" sz="2400" dirty="0"/>
              <a:t> + 20e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123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       = 10e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  </a:t>
            </a:r>
            <a:r>
              <a:rPr lang="en-US" sz="2400" dirty="0"/>
              <a:t>+ 15e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+ 20e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pPr marL="0" indent="0">
              <a:buNone/>
            </a:pPr>
            <a:r>
              <a:rPr lang="en-US" sz="2400" baseline="-25000" dirty="0"/>
              <a:t>	</a:t>
            </a:r>
            <a:r>
              <a:rPr lang="en-US" sz="2400" dirty="0"/>
              <a:t>        = 10e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 – 15e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 – 20e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        = 10e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 – 15e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 + 20e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	 </a:t>
            </a:r>
          </a:p>
          <a:p>
            <a:pPr marL="0" indent="0">
              <a:buNone/>
            </a:pPr>
            <a:r>
              <a:rPr lang="en-US" sz="2400" dirty="0"/>
              <a:t>	        = 10e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 + 15e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 + 20e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	 </a:t>
            </a:r>
          </a:p>
          <a:p>
            <a:pPr marL="0" indent="0">
              <a:buNone/>
            </a:pPr>
            <a:r>
              <a:rPr lang="en-US" sz="2400" dirty="0"/>
              <a:t>	        = 20e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 + 10e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+ 15e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 </a:t>
            </a:r>
            <a:r>
              <a:rPr lang="en-US" sz="2400" baseline="-25000" dirty="0"/>
              <a:t>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        = 20e</a:t>
            </a:r>
            <a:r>
              <a:rPr lang="en-US" sz="2400" baseline="-25000" dirty="0"/>
              <a:t>12</a:t>
            </a:r>
            <a:r>
              <a:rPr lang="en-US" sz="2400" dirty="0"/>
              <a:t>  + 10e</a:t>
            </a:r>
            <a:r>
              <a:rPr lang="en-US" sz="2400" baseline="-25000" dirty="0"/>
              <a:t>23</a:t>
            </a:r>
            <a:r>
              <a:rPr lang="en-US" sz="2400" dirty="0"/>
              <a:t> + 15e</a:t>
            </a:r>
            <a:r>
              <a:rPr lang="en-US" sz="2400" baseline="-25000" dirty="0"/>
              <a:t>31</a:t>
            </a:r>
            <a:r>
              <a:rPr lang="en-US" sz="2400" dirty="0"/>
              <a:t>  </a:t>
            </a:r>
          </a:p>
          <a:p>
            <a:pPr marL="0" indent="0">
              <a:buNone/>
            </a:pPr>
            <a:br>
              <a:rPr lang="en-US" sz="2400" dirty="0"/>
            </a:b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 err="1"/>
              <a:t>trivector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i="1" dirty="0"/>
              <a:t>bivector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26C0E-73DC-43C3-8823-439E28F3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10103</TotalTime>
  <Words>1612</Words>
  <Application>Microsoft Office PowerPoint</Application>
  <PresentationFormat>Widescreen</PresentationFormat>
  <Paragraphs>250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Office Theme</vt:lpstr>
      <vt:lpstr>Perkalian Geometri (Bagian 3)</vt:lpstr>
      <vt:lpstr>PowerPoint Presentation</vt:lpstr>
      <vt:lpstr>Perkalian vektor dan bivector di R3</vt:lpstr>
      <vt:lpstr>PowerPoint Presentation</vt:lpstr>
      <vt:lpstr>PowerPoint Presentation</vt:lpstr>
      <vt:lpstr>PowerPoint Presentation</vt:lpstr>
      <vt:lpstr>Perkalian bivector-bivector satuan di R3</vt:lpstr>
      <vt:lpstr>Perkalian vektor dan trivector di R3</vt:lpstr>
      <vt:lpstr>PowerPoint Presentation</vt:lpstr>
      <vt:lpstr>Perkalian bivector dan trivector di R3</vt:lpstr>
      <vt:lpstr>Ringkasan perkalian vektor di R3</vt:lpstr>
      <vt:lpstr>PowerPoint Presentation</vt:lpstr>
      <vt:lpstr>PowerPoint Presentation</vt:lpstr>
      <vt:lpstr>Balikan (inverse) vektor</vt:lpstr>
      <vt:lpstr>PowerPoint Presentation</vt:lpstr>
      <vt:lpstr>Operasi meet</vt:lpstr>
      <vt:lpstr>PowerPoint Presentation</vt:lpstr>
      <vt:lpstr>PowerPoint Presentation</vt:lpstr>
      <vt:lpstr>PowerPoint Presentation</vt:lpstr>
      <vt:lpstr>PowerPoint Presentation</vt:lpstr>
      <vt:lpstr>Latihan (Soal UAS 2019)</vt:lpstr>
      <vt:lpstr>PowerPoint Presentation</vt:lpstr>
      <vt:lpstr>PowerPoint Presentation</vt:lpstr>
      <vt:lpstr>Multivector di R3</vt:lpstr>
      <vt:lpstr>PowerPoint Presentation</vt:lpstr>
      <vt:lpstr>PowerPoint Presentation</vt:lpstr>
      <vt:lpstr>Hubungan antara aljabar vektor dengan aljabar geometri</vt:lpstr>
      <vt:lpstr>Hubungan antara aljabar geometri dengan aljabar quaternion</vt:lpstr>
      <vt:lpstr>Hubungan antara outer product dan cross product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658</cp:revision>
  <dcterms:created xsi:type="dcterms:W3CDTF">2020-09-19T08:47:06Z</dcterms:created>
  <dcterms:modified xsi:type="dcterms:W3CDTF">2020-11-25T01:16:01Z</dcterms:modified>
</cp:coreProperties>
</file>