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5" r:id="rId3"/>
    <p:sldId id="276" r:id="rId4"/>
    <p:sldId id="278" r:id="rId5"/>
    <p:sldId id="277" r:id="rId6"/>
    <p:sldId id="279" r:id="rId7"/>
    <p:sldId id="280" r:id="rId8"/>
    <p:sldId id="282" r:id="rId9"/>
    <p:sldId id="283" r:id="rId10"/>
    <p:sldId id="284" r:id="rId11"/>
    <p:sldId id="286" r:id="rId12"/>
    <p:sldId id="281" r:id="rId13"/>
    <p:sldId id="287" r:id="rId14"/>
    <p:sldId id="288" r:id="rId15"/>
    <p:sldId id="289" r:id="rId16"/>
    <p:sldId id="290" r:id="rId17"/>
    <p:sldId id="291" r:id="rId18"/>
    <p:sldId id="298" r:id="rId19"/>
    <p:sldId id="292" r:id="rId20"/>
    <p:sldId id="293" r:id="rId21"/>
    <p:sldId id="294" r:id="rId22"/>
    <p:sldId id="295" r:id="rId23"/>
    <p:sldId id="296" r:id="rId24"/>
    <p:sldId id="299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4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#24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C883-3EF7-4C07-BCAB-88CC5AD9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bivector di R</a:t>
            </a:r>
            <a:r>
              <a:rPr lang="en-US" b="1" baseline="30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5CCA4-C566-48C0-98F6-6CF81D64C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vector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bivector: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Hasil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’: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FCDF4-5FB5-4086-BB87-016EDF3F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00E190-B289-40F0-A3C2-BD51AA6B2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23" y="2407098"/>
            <a:ext cx="5343035" cy="12312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006737-BB50-43C2-BBD7-05F80C171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864" y="4189961"/>
            <a:ext cx="10328169" cy="244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5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3E42-D615-4493-B320-1B10C0B78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7760"/>
            <a:ext cx="10515600" cy="3779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173038" indent="-173038">
              <a:buNone/>
            </a:pPr>
            <a:r>
              <a:rPr lang="en-US" sz="2400" dirty="0"/>
              <a:t>   yang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diputar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90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berlawanan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jarum</a:t>
            </a:r>
            <a:r>
              <a:rPr lang="en-US" sz="2400" dirty="0"/>
              <a:t> jam dan </a:t>
            </a:r>
            <a:r>
              <a:rPr lang="en-US" sz="2400" dirty="0" err="1"/>
              <a:t>diskalakan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magnitude</a:t>
            </a:r>
            <a:r>
              <a:rPr lang="en-US" sz="2400" dirty="0"/>
              <a:t> bivector </a:t>
            </a:r>
            <a:r>
              <a:rPr lang="en-US" sz="2400" i="1" dirty="0"/>
              <a:t>B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5430F-3923-411A-B65F-97ED4DDF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CB056E-0F7F-4F99-BB7F-A98F066CF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954" y="488820"/>
            <a:ext cx="6430646" cy="1715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C529FD-3D75-4FBC-9223-9DF15B741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937" y="2921140"/>
            <a:ext cx="3103280" cy="645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EDD3A5-6F23-498A-A533-1BB994AC5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954" y="4226541"/>
            <a:ext cx="3762858" cy="64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FE762-4C9E-4D8C-AD87-63F8A9B7F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862320"/>
          </a:xfrm>
        </p:spPr>
        <p:txBody>
          <a:bodyPr>
            <a:norm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perkaliannya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yang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diputar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90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searah</a:t>
            </a:r>
            <a:r>
              <a:rPr lang="en-US" sz="2400" dirty="0"/>
              <a:t> </a:t>
            </a:r>
            <a:r>
              <a:rPr lang="en-US" sz="2400" dirty="0" err="1"/>
              <a:t>jarum</a:t>
            </a:r>
            <a:r>
              <a:rPr lang="en-US" sz="2400" dirty="0"/>
              <a:t> jam dan </a:t>
            </a:r>
            <a:r>
              <a:rPr lang="en-US" sz="2400" dirty="0" err="1"/>
              <a:t>diskalakan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magnitude</a:t>
            </a:r>
            <a:r>
              <a:rPr lang="en-US" sz="2400" dirty="0"/>
              <a:t> bivector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9F68A-A2FD-4B1D-BCDB-39A4B86E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A1BE2-EDFA-4193-8AF3-EFA1194D0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776" y="1319679"/>
            <a:ext cx="7363744" cy="404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7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2101-9183-4605-8E33-30BEEE0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Trivector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13A4B-1DBC-47D4-ADD8-91AE9987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551" y="1472572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(</a:t>
            </a:r>
            <a:r>
              <a:rPr lang="en-US" sz="2400" dirty="0" err="1"/>
              <a:t>Algeo</a:t>
            </a:r>
            <a:r>
              <a:rPr lang="en-US" sz="2400" dirty="0"/>
              <a:t> 22)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disinggung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i="1" dirty="0" err="1"/>
              <a:t>trivector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Interpretasi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i="1" dirty="0" err="1"/>
              <a:t>trivector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volume </a:t>
            </a:r>
            <a:r>
              <a:rPr lang="en-US" sz="2400" i="1" dirty="0" err="1"/>
              <a:t>parallelpiped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dibentuk</a:t>
            </a:r>
            <a:r>
              <a:rPr lang="en-US" sz="2400" dirty="0"/>
              <a:t> oleh vector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dan </a:t>
            </a:r>
            <a:r>
              <a:rPr lang="en-US" sz="2400" i="1" dirty="0"/>
              <a:t>c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58320-61CF-42F6-BFFF-831CDEF6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BB1BC-76A9-4D77-B2AC-0550DAF89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255" y="2273336"/>
            <a:ext cx="1613026" cy="5247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F51E56-C420-4DBA-8826-0B81E3F91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404" y="4021133"/>
            <a:ext cx="7939425" cy="24245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D527E7-5AA2-49DC-8DAD-6AD20C418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495" y="6131756"/>
            <a:ext cx="1168101" cy="3011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4E05AC-FF93-4B40-99CD-6177518EFF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5148" y="6116992"/>
            <a:ext cx="1092183" cy="3110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A411AB-754A-4F39-AC88-6A2FFEB1C8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8883" y="6149148"/>
            <a:ext cx="1216576" cy="26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6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750EE-DEBF-4610-8C06-72A5738E5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/>
          </a:bodyPr>
          <a:lstStyle/>
          <a:p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volume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identik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Misalkan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maka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5DD6D-A00B-4C6F-A633-CC1C546C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42D37-A404-4FBA-A88E-5C8EFED95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752" y="1378240"/>
            <a:ext cx="6378862" cy="501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A81D6A-16CB-4E82-B010-DB5BAAE38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578" y="2737280"/>
            <a:ext cx="3909851" cy="1834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4105E9-8EBB-4888-BBC9-4F42FC8D7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3618" y="5533680"/>
            <a:ext cx="9970868" cy="50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2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8FD39-9C22-4280-94F1-7176E487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945FC-3ADF-488A-AD5D-665F55EAA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486" y="363045"/>
            <a:ext cx="9983028" cy="3621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A5DCE5-4DEB-4C15-AC22-63329CF5F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137" y="4055025"/>
            <a:ext cx="8478393" cy="9758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7969B9-B3A1-40A6-ACA4-5847266EE9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165" y="5030865"/>
            <a:ext cx="2935569" cy="132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89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90CC-B344-46C1-85EF-BE30131C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Pseudoscalar</a:t>
            </a:r>
            <a:r>
              <a:rPr lang="en-US" b="1" dirty="0"/>
              <a:t> </a:t>
            </a:r>
            <a:r>
              <a:rPr lang="en-US" b="1" dirty="0" err="1"/>
              <a:t>trivector</a:t>
            </a:r>
            <a:r>
              <a:rPr lang="en-US" b="1" dirty="0"/>
              <a:t> </a:t>
            </a:r>
            <a:r>
              <a:rPr lang="en-US" b="1" dirty="0" err="1"/>
              <a:t>satuan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3290D-677C-4DE2-A636-695452E1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/>
          <a:lstStyle/>
          <a:p>
            <a:r>
              <a:rPr lang="en-US" sz="2400" i="1" dirty="0" err="1"/>
              <a:t>Pseudoscalar</a:t>
            </a:r>
            <a:r>
              <a:rPr lang="en-US" sz="2400" dirty="0"/>
              <a:t> di R</a:t>
            </a:r>
            <a:r>
              <a:rPr lang="en-US" sz="2400" baseline="30000" dirty="0"/>
              <a:t>2</a:t>
            </a:r>
            <a:r>
              <a:rPr lang="en-US" sz="2400" dirty="0"/>
              <a:t> (</a:t>
            </a:r>
            <a:r>
              <a:rPr lang="en-US" sz="2400" i="1" dirty="0"/>
              <a:t>bivector</a:t>
            </a:r>
            <a:r>
              <a:rPr lang="en-US" sz="2400" dirty="0"/>
              <a:t>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i="1" dirty="0"/>
              <a:t>I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= (e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–1 </a:t>
            </a:r>
          </a:p>
          <a:p>
            <a:endParaRPr lang="en-US" sz="2400" i="1" dirty="0"/>
          </a:p>
          <a:p>
            <a:r>
              <a:rPr lang="en-US" sz="2400" i="1" dirty="0" err="1"/>
              <a:t>Pseudoscalar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(</a:t>
            </a:r>
            <a:r>
              <a:rPr lang="en-US" sz="2400" i="1" dirty="0" err="1"/>
              <a:t>trivector</a:t>
            </a:r>
            <a:r>
              <a:rPr lang="en-US" sz="2400" dirty="0"/>
              <a:t>):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>
                <a:sym typeface="Symbol" panose="05050102010706020507" pitchFamily="18" charset="2"/>
              </a:rPr>
              <a:t>=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= (e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AD7E6-44B0-4E15-B2B3-4B94DE4D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71F794-B65C-4254-97B8-5AFDF9D8E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685" y="4545602"/>
            <a:ext cx="4195063" cy="176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0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CD516-ADE3-4C74-AA97-0CF8A458E2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Sudah </a:t>
                </a:r>
                <a:r>
                  <a:rPr lang="en-US" sz="2400" dirty="0" err="1"/>
                  <a:t>dibahas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bahwa</a:t>
                </a:r>
                <a:r>
                  <a:rPr lang="en-US" sz="2400" dirty="0"/>
                  <a:t>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volume </a:t>
                </a:r>
                <a:r>
                  <a:rPr lang="en-US" sz="2400" i="1" dirty="0" err="1"/>
                  <a:t>parallelpiped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 V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4: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volume </a:t>
                </a:r>
                <a:r>
                  <a:rPr lang="en-US" sz="2400" i="1" dirty="0" err="1"/>
                  <a:t>parallelpiped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CD516-ADE3-4C74-AA97-0CF8A458E2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  <a:blipFill>
                <a:blip r:embed="rId2"/>
                <a:stretch>
                  <a:fillRect l="-928" t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F2B35-75D2-4607-B9DC-065929FF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94704F-F01F-473D-88F2-274EB3EFB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339" y="858378"/>
            <a:ext cx="4126661" cy="14073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51F878-7C0E-47D7-BA51-295ADC50C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2413" y="3228390"/>
            <a:ext cx="5234589" cy="4495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F8A271-6DB7-490F-91DA-E7CB40A918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2760" y="4193685"/>
            <a:ext cx="4684804" cy="25277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DAE499-0E80-47BA-A89E-A62D5A9A3C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0313" y="3779520"/>
            <a:ext cx="3353095" cy="29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87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E808-5F53-487A-A33C-7E886F955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358B-3D79-4BB2-BBCB-1E34BC199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dirty="0">
                <a:sym typeface="Symbol" panose="05050102010706020507" pitchFamily="18" charset="2"/>
              </a:rPr>
              <a:t>3e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+ 4e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+ 5e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2e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+ 3e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 	c =  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– 3e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volume </a:t>
            </a:r>
            <a:r>
              <a:rPr lang="en-US" i="1" dirty="0" err="1"/>
              <a:t>parallelpiped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dan </a:t>
            </a:r>
            <a:r>
              <a:rPr lang="en-US" i="1" dirty="0"/>
              <a:t>c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06E3B-A5D9-4E38-A01B-BCBCEE1C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7313-0464-41B7-ACE7-E401C4A4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basis </a:t>
            </a:r>
            <a:r>
              <a:rPr lang="en-US" b="1" dirty="0" err="1"/>
              <a:t>satuan</a:t>
            </a:r>
            <a:r>
              <a:rPr lang="en-US" b="1" dirty="0"/>
              <a:t> standard di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E2D76-D384-4BB8-A29B-D60A5A0F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Vektor</a:t>
            </a:r>
            <a:r>
              <a:rPr lang="en-US" sz="2400" dirty="0"/>
              <a:t> basis </a:t>
            </a:r>
            <a:r>
              <a:rPr lang="en-US" sz="2400" dirty="0" err="1"/>
              <a:t>satuan</a:t>
            </a:r>
            <a:r>
              <a:rPr lang="en-US" sz="2400" dirty="0"/>
              <a:t> standard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, e</a:t>
            </a:r>
            <a:r>
              <a:rPr lang="en-US" sz="2400" baseline="-25000" dirty="0"/>
              <a:t>2</a:t>
            </a:r>
            <a:r>
              <a:rPr lang="en-US" sz="2400" dirty="0"/>
              <a:t>, dan e</a:t>
            </a:r>
            <a:r>
              <a:rPr lang="en-US" sz="2400" baseline="-25000" dirty="0"/>
              <a:t>3</a:t>
            </a:r>
            <a:r>
              <a:rPr lang="en-US" sz="2400" dirty="0"/>
              <a:t>.</a:t>
            </a:r>
          </a:p>
          <a:p>
            <a:r>
              <a:rPr lang="en-US" sz="2400" dirty="0"/>
              <a:t>Hasil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standard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i="1" dirty="0"/>
              <a:t>Bivector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standard: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imajiner</a:t>
            </a:r>
            <a:r>
              <a:rPr lang="en-US" sz="2400" dirty="0"/>
              <a:t> bivector </a:t>
            </a:r>
            <a:r>
              <a:rPr lang="en-US" sz="2400" dirty="0" err="1"/>
              <a:t>satuan</a:t>
            </a:r>
            <a:r>
              <a:rPr lang="en-US" sz="2400" dirty="0"/>
              <a:t>: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15AF-C474-4CFB-BDAC-52B2C53D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B4DDA-B2A7-47DF-971D-6042B59FB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691" y="2655520"/>
            <a:ext cx="2275917" cy="534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088934-5B04-4A8A-9EDE-C56229E26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857" y="3751894"/>
            <a:ext cx="2136576" cy="534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C6284B-1EAC-439D-9EC8-0E2B0BA33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649" y="3667761"/>
            <a:ext cx="1939351" cy="497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F457A0-3290-4F5F-9587-B0381C2A53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2359" y="3751894"/>
            <a:ext cx="1776201" cy="3243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C4FC13-027F-4E1C-B7EF-80ABEEF37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8857" y="5116509"/>
            <a:ext cx="3123735" cy="4974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211195-5F70-4075-BD84-B496950430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4191" y="5702478"/>
            <a:ext cx="3248401" cy="4974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29AA6E-72BB-40F2-A516-90A2E3A1B2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1469" y="6288446"/>
            <a:ext cx="2965171" cy="4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7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DF92-ADC7-46E1-92F7-4403F373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bivector </a:t>
            </a:r>
            <a:r>
              <a:rPr lang="en-US" b="1" dirty="0" err="1"/>
              <a:t>satuan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CBA94-731D-4A6B-B63E-8908648B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dan bivector </a:t>
            </a:r>
            <a:r>
              <a:rPr lang="en-US" sz="2400" dirty="0" err="1"/>
              <a:t>satuan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bivector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D85FD-8699-4DD6-B4BF-2084BBC8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0C8785-DA44-4FE1-B4C6-58DB4673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264" y="1690688"/>
            <a:ext cx="3213335" cy="4995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87497D-37CB-4A6E-A157-3D539AC2D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263" y="2325204"/>
            <a:ext cx="2095737" cy="402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150354-BC48-4E62-ADEA-1852790F2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740" y="3711770"/>
            <a:ext cx="5268601" cy="191192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D2A74F-C8E0-4F5F-AD0D-CACC5942FF48}"/>
              </a:ext>
            </a:extLst>
          </p:cNvPr>
          <p:cNvCxnSpPr>
            <a:cxnSpLocks/>
          </p:cNvCxnSpPr>
          <p:nvPr/>
        </p:nvCxnSpPr>
        <p:spPr>
          <a:xfrm>
            <a:off x="3454379" y="5623698"/>
            <a:ext cx="1584981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6016A4-94A2-4703-99F2-B05E2B97BAF1}"/>
              </a:ext>
            </a:extLst>
          </p:cNvPr>
          <p:cNvCxnSpPr>
            <a:cxnSpLocks/>
          </p:cNvCxnSpPr>
          <p:nvPr/>
        </p:nvCxnSpPr>
        <p:spPr>
          <a:xfrm>
            <a:off x="5516880" y="5613814"/>
            <a:ext cx="77216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3590368-01AA-4BCD-944E-6AD26B40FF77}"/>
              </a:ext>
            </a:extLst>
          </p:cNvPr>
          <p:cNvSpPr txBox="1"/>
          <p:nvPr/>
        </p:nvSpPr>
        <p:spPr>
          <a:xfrm>
            <a:off x="3964705" y="5712659"/>
            <a:ext cx="78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5AEED8-054E-44AA-B4A4-8BFD37978A82}"/>
              </a:ext>
            </a:extLst>
          </p:cNvPr>
          <p:cNvSpPr txBox="1"/>
          <p:nvPr/>
        </p:nvSpPr>
        <p:spPr>
          <a:xfrm>
            <a:off x="5488705" y="5712659"/>
            <a:ext cx="883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2167702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0044-C588-4D58-B428-1D6D7E4D7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/>
          </a:bodyPr>
          <a:lstStyle/>
          <a:p>
            <a:r>
              <a:rPr lang="en-US" sz="2400" dirty="0" err="1"/>
              <a:t>Interpretasi</a:t>
            </a:r>
            <a:r>
              <a:rPr lang="en-US" sz="2400" dirty="0"/>
              <a:t> </a:t>
            </a:r>
            <a:r>
              <a:rPr lang="en-US" sz="2400" dirty="0" err="1"/>
              <a:t>geometrinya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, e</a:t>
            </a:r>
            <a:r>
              <a:rPr lang="en-US" sz="2400" baseline="-25000" dirty="0"/>
              <a:t>12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  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merotasi</a:t>
            </a:r>
            <a:r>
              <a:rPr lang="en-US" sz="2400" dirty="0"/>
              <a:t> </a:t>
            </a:r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sejauh</a:t>
            </a:r>
            <a:r>
              <a:rPr lang="en-US" sz="2400" dirty="0">
                <a:sym typeface="Symbol" panose="05050102010706020507" pitchFamily="18" charset="2"/>
              </a:rPr>
              <a:t> 90 </a:t>
            </a:r>
            <a:r>
              <a:rPr lang="en-US" sz="2400" dirty="0" err="1">
                <a:sym typeface="Symbol" panose="05050102010706020507" pitchFamily="18" charset="2"/>
              </a:rPr>
              <a:t>searah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(ii) </a:t>
            </a:r>
            <a:r>
              <a:rPr lang="en-US" sz="2400" dirty="0" err="1">
                <a:sym typeface="Symbol" panose="05050102010706020507" pitchFamily="18" charset="2"/>
              </a:rPr>
              <a:t>membentuk</a:t>
            </a:r>
            <a:r>
              <a:rPr lang="en-US" sz="2400" dirty="0">
                <a:sym typeface="Symbol" panose="05050102010706020507" pitchFamily="18" charset="2"/>
              </a:rPr>
              <a:t> volume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alasnya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dan </a:t>
            </a:r>
            <a:r>
              <a:rPr lang="en-US" sz="2400" dirty="0" err="1">
                <a:sym typeface="Symbol" panose="05050102010706020507" pitchFamily="18" charset="2"/>
              </a:rPr>
              <a:t>tingginya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7DD00-F737-4583-A8FC-6EB4521A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43474-4808-4B84-AA94-817D8088C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7" y="2736377"/>
            <a:ext cx="5138135" cy="32986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E24E42-1380-4F18-967A-98DCEA22A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350" y="2641701"/>
            <a:ext cx="4717999" cy="315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3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7646B-5432-4BCF-A228-F2AEA8381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5425123"/>
          </a:xfrm>
        </p:spPr>
        <p:txBody>
          <a:bodyPr>
            <a:norm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perkaliannya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Interpretasi</a:t>
            </a:r>
            <a:r>
              <a:rPr lang="en-US" sz="2400" dirty="0"/>
              <a:t> </a:t>
            </a:r>
            <a:r>
              <a:rPr lang="en-US" sz="2400" dirty="0" err="1"/>
              <a:t>geometrinya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, e</a:t>
            </a:r>
            <a:r>
              <a:rPr lang="en-US" sz="2400" baseline="-25000" dirty="0"/>
              <a:t>12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: </a:t>
            </a:r>
          </a:p>
          <a:p>
            <a:pPr marL="803275" indent="-803275">
              <a:buNone/>
            </a:pPr>
            <a:r>
              <a:rPr lang="en-US" sz="2400" dirty="0"/>
              <a:t>      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merotasi</a:t>
            </a:r>
            <a:r>
              <a:rPr lang="en-US" sz="2400" dirty="0"/>
              <a:t> </a:t>
            </a:r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sejauh</a:t>
            </a:r>
            <a:r>
              <a:rPr lang="en-US" sz="2400" dirty="0">
                <a:sym typeface="Symbol" panose="05050102010706020507" pitchFamily="18" charset="2"/>
              </a:rPr>
              <a:t> 90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(ii) </a:t>
            </a:r>
            <a:r>
              <a:rPr lang="en-US" sz="2400" dirty="0" err="1">
                <a:sym typeface="Symbol" panose="05050102010706020507" pitchFamily="18" charset="2"/>
              </a:rPr>
              <a:t>membentuk</a:t>
            </a:r>
            <a:r>
              <a:rPr lang="en-US" sz="2400" dirty="0">
                <a:sym typeface="Symbol" panose="05050102010706020507" pitchFamily="18" charset="2"/>
              </a:rPr>
              <a:t> volume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alasnya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dan </a:t>
            </a:r>
            <a:r>
              <a:rPr lang="en-US" sz="2400" dirty="0" err="1">
                <a:sym typeface="Symbol" panose="05050102010706020507" pitchFamily="18" charset="2"/>
              </a:rPr>
              <a:t>tingginya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7EBA9-BA7B-432D-A49E-563F6B52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6D0387-C4DA-4C9D-926B-3AB063BE6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367" y="1258080"/>
            <a:ext cx="4698713" cy="16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92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560C-941D-4AA0-A8B7-8C0CC74A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603"/>
          </a:xfrm>
        </p:spPr>
        <p:txBody>
          <a:bodyPr>
            <a:norm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dan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dan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dan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7148D-C74F-4CDB-9E30-FD0366A4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8DD5F-9983-4765-B015-E1EC207E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55" y="917075"/>
            <a:ext cx="4830793" cy="1044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0B4B50-F739-46E5-9A43-F677D56DC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2951" y="2056207"/>
            <a:ext cx="2976800" cy="3725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78488E-CE1E-4906-BE36-4A6B014A4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55" y="2702632"/>
            <a:ext cx="4109935" cy="4264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CCCFC8-055D-4561-A8AB-6FF0B89A99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7041" y="3524011"/>
            <a:ext cx="4942107" cy="10369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F5027A-4671-4202-8AA6-1B548E8E4F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6425" y="4660263"/>
            <a:ext cx="3093326" cy="412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3D3B45-4E5E-4E6B-AE64-4512C615E1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5532" y="5560425"/>
            <a:ext cx="4085962" cy="38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01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AE03-1893-4C49-8F2C-D9243EC4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6E604-60AC-4BA9-817B-CE54FB6A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– 4e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i="1" dirty="0"/>
              <a:t>b</a:t>
            </a:r>
            <a:r>
              <a:rPr lang="en-US" dirty="0"/>
              <a:t> = 3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4e</a:t>
            </a:r>
            <a:r>
              <a:rPr lang="en-US" baseline="-25000" dirty="0">
                <a:sym typeface="Symbol" panose="05050102010706020507" pitchFamily="18" charset="2"/>
              </a:rPr>
              <a:t>3  </a:t>
            </a:r>
          </a:p>
          <a:p>
            <a:pPr marL="0" indent="0">
              <a:buNone/>
            </a:pPr>
            <a:r>
              <a:rPr lang="en-US" dirty="0" err="1">
                <a:sym typeface="Symbol" panose="05050102010706020507" pitchFamily="18" charset="2"/>
              </a:rPr>
              <a:t>Hitunglah</a:t>
            </a:r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12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12</a:t>
            </a:r>
            <a:r>
              <a:rPr lang="en-US" dirty="0">
                <a:sym typeface="Symbol" panose="05050102010706020507" pitchFamily="18" charset="2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EB590-72B9-4B42-ACF5-DE8AFFB0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83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3EDA4-F3DF-4BF4-9841-68372CA7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6ED5C-D7BE-4AF7-83B9-AE6E8E8329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CCF11-85F1-4992-9068-59290E4F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1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3971-F23F-4D9D-96CF-59E366C5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Multivector</a:t>
            </a:r>
            <a:r>
              <a:rPr lang="en-US" b="1" dirty="0"/>
              <a:t> </a:t>
            </a:r>
            <a:endParaRPr lang="en-US" b="1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05D8D-E722-4547-8C68-CA15C45C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err="1"/>
              <a:t>Multivecto</a:t>
            </a:r>
            <a:r>
              <a:rPr lang="en-US" dirty="0" err="1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, bivector, dan </a:t>
            </a:r>
            <a:r>
              <a:rPr lang="en-US" dirty="0" err="1"/>
              <a:t>objek</a:t>
            </a:r>
            <a:r>
              <a:rPr lang="en-US" dirty="0"/>
              <a:t> lain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 err="1"/>
              <a:t>Multivector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dijumlahkan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  <a:p>
            <a:r>
              <a:rPr lang="en-US" i="1" dirty="0" err="1"/>
              <a:t>Multivector</a:t>
            </a:r>
            <a:r>
              <a:rPr lang="en-US" dirty="0"/>
              <a:t>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, dan </a:t>
            </a:r>
            <a:r>
              <a:rPr lang="en-US" i="1" dirty="0"/>
              <a:t>bivector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 err="1"/>
              <a:t>Multivector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i="1" dirty="0"/>
              <a:t>bivector</a:t>
            </a:r>
            <a:r>
              <a:rPr lang="en-US" dirty="0"/>
              <a:t>, dan </a:t>
            </a:r>
            <a:r>
              <a:rPr lang="en-US" dirty="0" err="1"/>
              <a:t>trivector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multivector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BE08A-A332-4BAD-B01D-BF979D6B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6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E508-94F9-4DBA-9002-6A7C495F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Multivector</a:t>
            </a:r>
            <a:r>
              <a:rPr lang="en-US" b="1" dirty="0"/>
              <a:t> di R</a:t>
            </a:r>
            <a:r>
              <a:rPr lang="en-US" b="1" baseline="30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7CDCB-1FB8-4108-A3B5-D0DFFFD40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sz="2400" i="1" dirty="0" err="1"/>
              <a:t>Multivector</a:t>
            </a:r>
            <a:r>
              <a:rPr lang="en-US" sz="2400" dirty="0"/>
              <a:t> di 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</a:t>
            </a:r>
            <a:r>
              <a:rPr lang="en-US" sz="2400" dirty="0" err="1"/>
              <a:t>vektor</a:t>
            </a:r>
            <a:r>
              <a:rPr lang="en-US" sz="2400" dirty="0"/>
              <a:t>, dan </a:t>
            </a:r>
            <a:r>
              <a:rPr lang="en-US" sz="2400" i="1" dirty="0"/>
              <a:t>bivector.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 err="1"/>
              <a:t>multivector</a:t>
            </a:r>
            <a:r>
              <a:rPr lang="en-US" sz="2400" dirty="0"/>
              <a:t> </a:t>
            </a:r>
            <a:r>
              <a:rPr lang="en-US" sz="2400" dirty="0" err="1"/>
              <a:t>diresumekan</a:t>
            </a:r>
            <a:r>
              <a:rPr lang="en-US" sz="2400" dirty="0"/>
              <a:t> pada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Multivector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di 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	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</a:t>
            </a:r>
            <a:r>
              <a:rPr lang="en-US" sz="2400" baseline="-25000" dirty="0">
                <a:sym typeface="Symbol" panose="05050102010706020507" pitchFamily="18" charset="2"/>
              </a:rPr>
              <a:t>0</a:t>
            </a:r>
            <a:r>
              <a:rPr lang="en-US" sz="2400" dirty="0">
                <a:sym typeface="Symbol" panose="05050102010706020507" pitchFamily="18" charset="2"/>
              </a:rPr>
              <a:t> + 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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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(e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82228-788F-408D-B5F7-A44F8491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82ADCB-A157-4E5B-ADDF-588972064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619" y="2702878"/>
            <a:ext cx="5141001" cy="204692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D5C8E7-EADA-4CD6-920D-3D1C68FC81DC}"/>
              </a:ext>
            </a:extLst>
          </p:cNvPr>
          <p:cNvCxnSpPr/>
          <p:nvPr/>
        </p:nvCxnSpPr>
        <p:spPr>
          <a:xfrm>
            <a:off x="2489200" y="5943600"/>
            <a:ext cx="35560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D6F28F-118C-4587-A67D-236E6909A1AF}"/>
              </a:ext>
            </a:extLst>
          </p:cNvPr>
          <p:cNvCxnSpPr>
            <a:cxnSpLocks/>
          </p:cNvCxnSpPr>
          <p:nvPr/>
        </p:nvCxnSpPr>
        <p:spPr>
          <a:xfrm>
            <a:off x="3088619" y="5943600"/>
            <a:ext cx="1329002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4BA99D-C29D-4AD3-BB31-B231535D181F}"/>
              </a:ext>
            </a:extLst>
          </p:cNvPr>
          <p:cNvCxnSpPr>
            <a:cxnSpLocks/>
          </p:cNvCxnSpPr>
          <p:nvPr/>
        </p:nvCxnSpPr>
        <p:spPr>
          <a:xfrm>
            <a:off x="4743532" y="5943600"/>
            <a:ext cx="1265382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351DFF0-9F99-490C-8A36-868757D98511}"/>
              </a:ext>
            </a:extLst>
          </p:cNvPr>
          <p:cNvSpPr txBox="1"/>
          <p:nvPr/>
        </p:nvSpPr>
        <p:spPr>
          <a:xfrm>
            <a:off x="2359702" y="5987018"/>
            <a:ext cx="72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skalar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7B01C4-B9D8-4838-864B-8E444D33EBEB}"/>
              </a:ext>
            </a:extLst>
          </p:cNvPr>
          <p:cNvSpPr txBox="1"/>
          <p:nvPr/>
        </p:nvSpPr>
        <p:spPr>
          <a:xfrm>
            <a:off x="3388661" y="5987018"/>
            <a:ext cx="78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FD06CB-D4A9-408E-8058-EE8DBFDCFA04}"/>
              </a:ext>
            </a:extLst>
          </p:cNvPr>
          <p:cNvSpPr txBox="1"/>
          <p:nvPr/>
        </p:nvSpPr>
        <p:spPr>
          <a:xfrm>
            <a:off x="5011764" y="5948463"/>
            <a:ext cx="95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bivector</a:t>
            </a:r>
          </a:p>
        </p:txBody>
      </p:sp>
    </p:spTree>
    <p:extLst>
      <p:ext uri="{BB962C8B-B14F-4D97-AF65-F5344CB8AC3E}">
        <p14:creationId xmlns:p14="http://schemas.microsoft.com/office/powerpoint/2010/main" val="102765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3254A-06C1-42EE-9508-5FCD530E2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7522"/>
            <a:ext cx="10515600" cy="5548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1: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 err="1"/>
              <a:t>multivector</a:t>
            </a:r>
            <a:r>
              <a:rPr lang="en-US" sz="2400" dirty="0"/>
              <a:t> A dan B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A</a:t>
            </a:r>
            <a:r>
              <a:rPr lang="en-US" sz="2400" dirty="0"/>
              <a:t> = 4</a:t>
            </a:r>
            <a:r>
              <a:rPr lang="en-US" sz="2400" dirty="0">
                <a:sym typeface="Symbol" panose="05050102010706020507" pitchFamily="18" charset="2"/>
              </a:rPr>
              <a:t> + 3e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+ 4e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+ 5e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B</a:t>
            </a:r>
            <a:r>
              <a:rPr lang="en-US" sz="2400" dirty="0"/>
              <a:t> = 3</a:t>
            </a:r>
            <a:r>
              <a:rPr lang="en-US" sz="2400" dirty="0">
                <a:sym typeface="Symbol" panose="05050102010706020507" pitchFamily="18" charset="2"/>
              </a:rPr>
              <a:t> + 2e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+ 3e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+ 4e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= 7</a:t>
            </a:r>
            <a:r>
              <a:rPr lang="en-US" sz="2400" dirty="0">
                <a:sym typeface="Symbol" panose="05050102010706020507" pitchFamily="18" charset="2"/>
              </a:rPr>
              <a:t> + 5e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+ 7e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+ 9e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 	</a:t>
            </a:r>
            <a:r>
              <a:rPr lang="en-US" sz="2400" i="1" dirty="0"/>
              <a:t>A</a:t>
            </a:r>
            <a:r>
              <a:rPr lang="en-US" sz="2400" dirty="0"/>
              <a:t> – </a:t>
            </a:r>
            <a:r>
              <a:rPr lang="en-US" sz="2400" i="1" dirty="0"/>
              <a:t>B</a:t>
            </a:r>
            <a:r>
              <a:rPr lang="en-US" sz="2400" dirty="0"/>
              <a:t> = 1 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(ii) </a:t>
            </a:r>
            <a:r>
              <a:rPr lang="en-US" sz="2400" dirty="0" err="1"/>
              <a:t>Perkalian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AB</a:t>
            </a:r>
            <a:r>
              <a:rPr lang="en-US" sz="2400" dirty="0"/>
              <a:t> = (4</a:t>
            </a:r>
            <a:r>
              <a:rPr lang="en-US" sz="2400" dirty="0">
                <a:sym typeface="Symbol" panose="05050102010706020507" pitchFamily="18" charset="2"/>
              </a:rPr>
              <a:t> + 3e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+ 4e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+ 5e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)(3</a:t>
            </a:r>
            <a:r>
              <a:rPr lang="en-US" sz="2400" dirty="0">
                <a:sym typeface="Symbol" panose="05050102010706020507" pitchFamily="18" charset="2"/>
              </a:rPr>
              <a:t> + 2e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+ 3e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+ 4e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2400" dirty="0"/>
              <a:t>(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suku-suku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			 dan </a:t>
            </a:r>
            <a:r>
              <a:rPr lang="en-US" sz="2400" dirty="0" err="1"/>
              <a:t>gunakan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= 1, e</a:t>
            </a:r>
            <a:r>
              <a:rPr lang="en-US" sz="2400" baseline="-25000" dirty="0"/>
              <a:t>21 </a:t>
            </a:r>
            <a:r>
              <a:rPr lang="en-US" sz="2400" dirty="0">
                <a:sym typeface="Symbol" panose="05050102010706020507" pitchFamily="18" charset="2"/>
              </a:rPr>
              <a:t>= –</a:t>
            </a:r>
            <a:r>
              <a:rPr lang="en-US" sz="2400" dirty="0"/>
              <a:t>e</a:t>
            </a:r>
            <a:r>
              <a:rPr lang="en-US" sz="2400" baseline="-25000" dirty="0"/>
              <a:t>12</a:t>
            </a:r>
            <a:r>
              <a:rPr lang="en-US" sz="2400" dirty="0"/>
              <a:t>, e</a:t>
            </a:r>
            <a:r>
              <a:rPr lang="en-US" sz="2400" baseline="-25000" dirty="0"/>
              <a:t>12</a:t>
            </a:r>
            <a:r>
              <a:rPr lang="en-US" sz="2400" baseline="30000" dirty="0"/>
              <a:t>2</a:t>
            </a:r>
            <a:r>
              <a:rPr lang="en-US" sz="2400" dirty="0"/>
              <a:t> = –1 )</a:t>
            </a:r>
          </a:p>
          <a:p>
            <a:pPr marL="0" indent="0">
              <a:buNone/>
            </a:pPr>
            <a:r>
              <a:rPr lang="en-US" sz="2400" dirty="0"/>
              <a:t>		      = 10 + 16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+ 26e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+ 32e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/>
              <a:t>    (</a:t>
            </a:r>
            <a:r>
              <a:rPr lang="en-US" sz="2400" dirty="0" err="1"/>
              <a:t>tunjukkan</a:t>
            </a:r>
            <a:r>
              <a:rPr lang="en-US" sz="2400" dirty="0"/>
              <a:t>!!)</a:t>
            </a: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E110E-D5BF-4127-8D1C-29CD9702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0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72F6-649A-4DB4-A616-DC4CA6DD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Rotasi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2002-922E-4CD5-8704-80A226076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/>
              <a:t>	</a:t>
            </a:r>
            <a:r>
              <a:rPr lang="en-US" sz="2400" i="1" dirty="0"/>
              <a:t>z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bi </a:t>
            </a:r>
          </a:p>
          <a:p>
            <a:r>
              <a:rPr lang="en-US" sz="2400" dirty="0" err="1"/>
              <a:t>Rotasi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z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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i="1" dirty="0">
                <a:sym typeface="Symbol" panose="05050102010706020507" pitchFamily="18" charset="2"/>
              </a:rPr>
              <a:t>z</a:t>
            </a:r>
            <a:r>
              <a:rPr lang="en-US" sz="2400" dirty="0">
                <a:sym typeface="Symbol" panose="05050102010706020507" pitchFamily="18" charset="2"/>
              </a:rPr>
              <a:t>’ = </a:t>
            </a:r>
            <a:r>
              <a:rPr lang="en-US" sz="2400" i="1" dirty="0" err="1">
                <a:sym typeface="Symbol" panose="05050102010706020507" pitchFamily="18" charset="2"/>
              </a:rPr>
              <a:t>z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 </a:t>
            </a:r>
          </a:p>
          <a:p>
            <a:pPr marL="0" indent="0">
              <a:buNone/>
            </a:pPr>
            <a:r>
              <a:rPr lang="en-US" sz="2400" dirty="0"/>
              <a:t>  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 </a:t>
            </a:r>
            <a:r>
              <a:rPr lang="en-US" sz="2400" dirty="0">
                <a:sym typeface="Symbol" panose="05050102010706020507" pitchFamily="18" charset="2"/>
              </a:rPr>
              <a:t>= cos  + </a:t>
            </a:r>
            <a:r>
              <a:rPr lang="en-US" sz="2400" i="1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sin        (formula Euler) </a:t>
            </a:r>
          </a:p>
          <a:p>
            <a:r>
              <a:rPr lang="en-US" sz="2400" dirty="0">
                <a:sym typeface="Symbol" panose="05050102010706020507" pitchFamily="18" charset="2"/>
              </a:rPr>
              <a:t>Karena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–1, </a:t>
            </a:r>
            <a:r>
              <a:rPr lang="en-US" sz="2400" dirty="0" err="1">
                <a:sym typeface="Symbol" panose="05050102010706020507" pitchFamily="18" charset="2"/>
              </a:rPr>
              <a:t>maka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i="1" baseline="30000" dirty="0" err="1">
                <a:sym typeface="Symbol" panose="05050102010706020507" pitchFamily="18" charset="2"/>
              </a:rPr>
              <a:t>I</a:t>
            </a:r>
            <a:r>
              <a:rPr lang="en-US" baseline="30000" dirty="0">
                <a:sym typeface="Symbol" panose="05050102010706020507" pitchFamily="18" charset="2"/>
              </a:rPr>
              <a:t> </a:t>
            </a:r>
            <a:r>
              <a:rPr lang="en-US" dirty="0">
                <a:sym typeface="Symbol" panose="05050102010706020507" pitchFamily="18" charset="2"/>
              </a:rPr>
              <a:t>= cos  + </a:t>
            </a:r>
            <a:r>
              <a:rPr lang="en-US" i="1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sin 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z</a:t>
            </a:r>
            <a:r>
              <a:rPr lang="en-US" sz="2400" dirty="0">
                <a:sym typeface="Symbol" panose="05050102010706020507" pitchFamily="18" charset="2"/>
              </a:rPr>
              <a:t>’ = </a:t>
            </a:r>
            <a:r>
              <a:rPr lang="en-US" sz="2400" i="1" dirty="0" err="1">
                <a:sym typeface="Symbol" panose="05050102010706020507" pitchFamily="18" charset="2"/>
              </a:rPr>
              <a:t>z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24728-8A25-4F7A-A108-199AC124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6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35C8-4B0A-414D-B309-996B8337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601472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Z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/>
              <a:t>multivector</a:t>
            </a:r>
            <a:r>
              <a:rPr lang="en-US" sz="2400" dirty="0"/>
              <a:t> 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scalar dan </a:t>
            </a:r>
            <a:r>
              <a:rPr lang="en-US" sz="2400" i="1" dirty="0"/>
              <a:t>bivector</a:t>
            </a:r>
            <a:r>
              <a:rPr lang="en-US" sz="2400" dirty="0"/>
              <a:t>, yang </a:t>
            </a:r>
            <a:r>
              <a:rPr lang="en-US" sz="2400" dirty="0" err="1"/>
              <a:t>identik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i="1" dirty="0"/>
              <a:t>z</a:t>
            </a:r>
            <a:r>
              <a:rPr lang="en-US" sz="2400" dirty="0"/>
              <a:t>: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/>
              <a:t>		</a:t>
            </a:r>
            <a:r>
              <a:rPr lang="en-US" sz="2400" i="1" dirty="0"/>
              <a:t>Z</a:t>
            </a:r>
            <a:r>
              <a:rPr lang="en-US" sz="2400" dirty="0"/>
              <a:t> = a</a:t>
            </a:r>
            <a:r>
              <a:rPr lang="en-US" sz="2400" baseline="-25000" dirty="0"/>
              <a:t>1</a:t>
            </a:r>
            <a:r>
              <a:rPr lang="en-US" sz="2400" dirty="0"/>
              <a:t> + 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12</a:t>
            </a:r>
            <a:r>
              <a:rPr lang="en-US" sz="2400" dirty="0"/>
              <a:t>    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identik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z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i="1" dirty="0">
                <a:solidFill>
                  <a:srgbClr val="FF0000"/>
                </a:solidFill>
              </a:rPr>
              <a:t>bi 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Z</a:t>
            </a:r>
            <a:r>
              <a:rPr lang="en-US" sz="2400" dirty="0"/>
              <a:t>’ = </a:t>
            </a:r>
            <a:r>
              <a:rPr lang="en-US" sz="2400" i="1" dirty="0" err="1"/>
              <a:t>Z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/>
              <a:t>  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= 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rotasi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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bayangan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’ = </a:t>
            </a:r>
            <a:r>
              <a:rPr lang="en-US" sz="2400" i="1" dirty="0" err="1">
                <a:sym typeface="Symbol" panose="05050102010706020507" pitchFamily="18" charset="2"/>
              </a:rPr>
              <a:t>v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>
                <a:sym typeface="Symbol" panose="05050102010706020507" pitchFamily="18" charset="2"/>
              </a:rPr>
              <a:t>   </a:t>
            </a:r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= 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diputar</a:t>
            </a:r>
            <a:r>
              <a:rPr lang="en-US" sz="2400" dirty="0">
                <a:sym typeface="Symbol" panose="05050102010706020507" pitchFamily="18" charset="2"/>
              </a:rPr>
              <a:t> 90 </a:t>
            </a:r>
            <a:r>
              <a:rPr lang="en-US" sz="2400" dirty="0" err="1">
                <a:sym typeface="Symbol" panose="05050102010706020507" pitchFamily="18" charset="2"/>
              </a:rPr>
              <a:t>derajat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jam, </a:t>
            </a:r>
            <a:r>
              <a:rPr lang="en-US" sz="2400" dirty="0" err="1">
                <a:sym typeface="Symbol" panose="05050102010706020507" pitchFamily="18" charset="2"/>
              </a:rPr>
              <a:t>maka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’ = </a:t>
            </a:r>
            <a:r>
              <a:rPr lang="en-US" sz="2400" i="1" dirty="0" err="1">
                <a:sym typeface="Symbol" panose="05050102010706020507" pitchFamily="18" charset="2"/>
              </a:rPr>
              <a:t>v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/>
              <a:t> = 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i="1" baseline="30000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    = </a:t>
            </a:r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(cos 90 + </a:t>
            </a:r>
            <a:r>
              <a:rPr lang="en-US" sz="2400" i="1" dirty="0">
                <a:sym typeface="Symbol" panose="05050102010706020507" pitchFamily="18" charset="2"/>
              </a:rPr>
              <a:t>I </a:t>
            </a:r>
            <a:r>
              <a:rPr lang="en-US" sz="2400" dirty="0">
                <a:sym typeface="Symbol" panose="05050102010706020507" pitchFamily="18" charset="2"/>
              </a:rPr>
              <a:t>sin 90)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    = </a:t>
            </a:r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(0  +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= </a:t>
            </a:r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    = </a:t>
            </a:r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      (</a:t>
            </a:r>
            <a:r>
              <a:rPr lang="en-US" sz="2400" dirty="0" err="1">
                <a:sym typeface="Symbol" panose="05050102010706020507" pitchFamily="18" charset="2"/>
              </a:rPr>
              <a:t>ingat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)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    =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=  2</a:t>
            </a:r>
            <a:r>
              <a:rPr lang="en-US" sz="2400" dirty="0">
                <a:sym typeface="Symbol" panose="05050102010706020507" pitchFamily="18" charset="2"/>
              </a:rPr>
              <a:t>(1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= 2e</a:t>
            </a:r>
            <a:r>
              <a:rPr lang="en-US" sz="2400" baseline="-25000" dirty="0"/>
              <a:t>2</a:t>
            </a:r>
            <a:r>
              <a:rPr lang="en-US" sz="2400" baseline="30000" dirty="0"/>
              <a:t> 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B2262-1491-4C99-B183-7B29252E5AEB}"/>
              </a:ext>
            </a:extLst>
          </p:cNvPr>
          <p:cNvSpPr/>
          <p:nvPr/>
        </p:nvSpPr>
        <p:spPr>
          <a:xfrm>
            <a:off x="2468880" y="3413760"/>
            <a:ext cx="1452880" cy="4927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A54E49-E79D-42AA-8E7D-804E3FBCEB18}"/>
              </a:ext>
            </a:extLst>
          </p:cNvPr>
          <p:cNvCxnSpPr/>
          <p:nvPr/>
        </p:nvCxnSpPr>
        <p:spPr>
          <a:xfrm>
            <a:off x="9423400" y="6085840"/>
            <a:ext cx="1930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A6C632-C8AD-431B-90EA-F0BFFA71069A}"/>
              </a:ext>
            </a:extLst>
          </p:cNvPr>
          <p:cNvCxnSpPr>
            <a:cxnSpLocks/>
          </p:cNvCxnSpPr>
          <p:nvPr/>
        </p:nvCxnSpPr>
        <p:spPr>
          <a:xfrm flipV="1">
            <a:off x="9423400" y="4716483"/>
            <a:ext cx="0" cy="13693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4CF6DF-9554-4CF7-B0C5-B803E4D90EA2}"/>
              </a:ext>
            </a:extLst>
          </p:cNvPr>
          <p:cNvCxnSpPr>
            <a:cxnSpLocks/>
          </p:cNvCxnSpPr>
          <p:nvPr/>
        </p:nvCxnSpPr>
        <p:spPr>
          <a:xfrm>
            <a:off x="9432141" y="6077015"/>
            <a:ext cx="1100118" cy="81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F68234-4C15-4F9B-B535-836801626C55}"/>
              </a:ext>
            </a:extLst>
          </p:cNvPr>
          <p:cNvCxnSpPr>
            <a:cxnSpLocks/>
          </p:cNvCxnSpPr>
          <p:nvPr/>
        </p:nvCxnSpPr>
        <p:spPr>
          <a:xfrm flipV="1">
            <a:off x="9432141" y="5244671"/>
            <a:ext cx="0" cy="8323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85D6BD2-52A6-462B-9FA3-25BB8A0049B1}"/>
              </a:ext>
            </a:extLst>
          </p:cNvPr>
          <p:cNvSpPr txBox="1"/>
          <p:nvPr/>
        </p:nvSpPr>
        <p:spPr>
          <a:xfrm>
            <a:off x="10263890" y="6159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A02831-86DA-4A23-A44B-6DA8D460B296}"/>
              </a:ext>
            </a:extLst>
          </p:cNvPr>
          <p:cNvSpPr txBox="1"/>
          <p:nvPr/>
        </p:nvSpPr>
        <p:spPr>
          <a:xfrm>
            <a:off x="9108685" y="51912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3B8F33-B984-4495-A189-A5DD2B4B7A95}"/>
              </a:ext>
            </a:extLst>
          </p:cNvPr>
          <p:cNvSpPr/>
          <p:nvPr/>
        </p:nvSpPr>
        <p:spPr>
          <a:xfrm>
            <a:off x="11100620" y="6094666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5671EA-42DD-406D-8302-D16BCD9826D6}"/>
              </a:ext>
            </a:extLst>
          </p:cNvPr>
          <p:cNvSpPr/>
          <p:nvPr/>
        </p:nvSpPr>
        <p:spPr>
          <a:xfrm>
            <a:off x="9000613" y="4541846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15CD7F-75E2-4C32-A1FF-58BF722F20C1}"/>
              </a:ext>
            </a:extLst>
          </p:cNvPr>
          <p:cNvSpPr/>
          <p:nvPr/>
        </p:nvSpPr>
        <p:spPr>
          <a:xfrm>
            <a:off x="9697178" y="609466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v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5729AF-38B1-4323-8007-DD0F873EF51A}"/>
              </a:ext>
            </a:extLst>
          </p:cNvPr>
          <p:cNvSpPr/>
          <p:nvPr/>
        </p:nvSpPr>
        <p:spPr>
          <a:xfrm>
            <a:off x="9043764" y="5497225"/>
            <a:ext cx="406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v’ </a:t>
            </a:r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8651313-89AE-48F2-834B-1052A7B34777}"/>
              </a:ext>
            </a:extLst>
          </p:cNvPr>
          <p:cNvSpPr/>
          <p:nvPr/>
        </p:nvSpPr>
        <p:spPr>
          <a:xfrm>
            <a:off x="8847117" y="5584048"/>
            <a:ext cx="1191821" cy="936712"/>
          </a:xfrm>
          <a:prstGeom prst="arc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B70456-1A5D-48AD-B2EC-F4C151E49250}"/>
              </a:ext>
            </a:extLst>
          </p:cNvPr>
          <p:cNvSpPr/>
          <p:nvPr/>
        </p:nvSpPr>
        <p:spPr>
          <a:xfrm>
            <a:off x="9697178" y="5371248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90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4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B858-93E9-46BE-BAE4-4C899AA6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bayangan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</a:t>
            </a:r>
            <a:r>
              <a:rPr lang="en-US" sz="2400" dirty="0"/>
              <a:t> yang </a:t>
            </a:r>
            <a:r>
              <a:rPr lang="en-US" sz="2400" dirty="0" err="1"/>
              <a:t>diputar</a:t>
            </a:r>
            <a:r>
              <a:rPr lang="en-US" sz="2400" dirty="0"/>
              <a:t> 90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berlawanan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jarium</a:t>
            </a:r>
            <a:r>
              <a:rPr lang="en-US" sz="2400" dirty="0"/>
              <a:t> jam.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’ = </a:t>
            </a:r>
            <a:r>
              <a:rPr lang="en-US" sz="2400" i="1" dirty="0" err="1">
                <a:sym typeface="Symbol" panose="05050102010706020507" pitchFamily="18" charset="2"/>
              </a:rPr>
              <a:t>v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/>
              <a:t> = (2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e</a:t>
            </a:r>
            <a:r>
              <a:rPr lang="en-US" sz="2400" i="1" baseline="30000" dirty="0" err="1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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</a:t>
            </a:r>
            <a:r>
              <a:rPr lang="en-US" sz="2400" dirty="0"/>
              <a:t>(2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 (cos 90 +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sin 90)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</a:t>
            </a:r>
            <a:r>
              <a:rPr lang="en-US" sz="2400" dirty="0"/>
              <a:t>(2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)(0  +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</a:t>
            </a:r>
            <a:r>
              <a:rPr lang="en-US" sz="2400" dirty="0"/>
              <a:t>(2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)(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</a:t>
            </a:r>
            <a:r>
              <a:rPr lang="en-US" sz="2400" dirty="0"/>
              <a:t>(2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+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)(e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aseline="30000" dirty="0"/>
              <a:t>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    = </a:t>
            </a:r>
            <a:r>
              <a:rPr lang="en-US" sz="2400" dirty="0">
                <a:sym typeface="Symbol" panose="05050102010706020507" pitchFamily="18" charset="2"/>
              </a:rPr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/>
              <a:t>– e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2(1)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– (1)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= –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 	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25ED3-019B-4D14-B755-9096654F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BA342F3-8424-4EE5-B893-5EB71C3ADDEA}"/>
              </a:ext>
            </a:extLst>
          </p:cNvPr>
          <p:cNvCxnSpPr>
            <a:cxnSpLocks/>
          </p:cNvCxnSpPr>
          <p:nvPr/>
        </p:nvCxnSpPr>
        <p:spPr>
          <a:xfrm>
            <a:off x="7125195" y="5248894"/>
            <a:ext cx="434636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44D3C7-3B05-4437-8387-38D5D3B82DE1}"/>
              </a:ext>
            </a:extLst>
          </p:cNvPr>
          <p:cNvCxnSpPr>
            <a:cxnSpLocks/>
          </p:cNvCxnSpPr>
          <p:nvPr/>
        </p:nvCxnSpPr>
        <p:spPr>
          <a:xfrm flipV="1">
            <a:off x="8370125" y="2600696"/>
            <a:ext cx="0" cy="31687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1BE5939-01C4-4FC4-A70F-2818C12C9EB9}"/>
              </a:ext>
            </a:extLst>
          </p:cNvPr>
          <p:cNvSpPr/>
          <p:nvPr/>
        </p:nvSpPr>
        <p:spPr>
          <a:xfrm>
            <a:off x="11138036" y="5324496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12802E-C057-4681-A837-9FEA3A4B31E8}"/>
              </a:ext>
            </a:extLst>
          </p:cNvPr>
          <p:cNvSpPr/>
          <p:nvPr/>
        </p:nvSpPr>
        <p:spPr>
          <a:xfrm>
            <a:off x="7938597" y="2590395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559593-A0D5-40E5-BA9C-3CE7C7C8D638}"/>
              </a:ext>
            </a:extLst>
          </p:cNvPr>
          <p:cNvCxnSpPr>
            <a:cxnSpLocks/>
          </p:cNvCxnSpPr>
          <p:nvPr/>
        </p:nvCxnSpPr>
        <p:spPr>
          <a:xfrm flipV="1">
            <a:off x="8370125" y="4625072"/>
            <a:ext cx="1612075" cy="6238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1496B89-CBC0-46E5-A741-326D3251AB37}"/>
              </a:ext>
            </a:extLst>
          </p:cNvPr>
          <p:cNvCxnSpPr>
            <a:cxnSpLocks/>
          </p:cNvCxnSpPr>
          <p:nvPr/>
        </p:nvCxnSpPr>
        <p:spPr>
          <a:xfrm flipH="1" flipV="1">
            <a:off x="7683335" y="4017386"/>
            <a:ext cx="686789" cy="12264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5E728C-05D1-4AB5-B8C0-03C5C0617892}"/>
              </a:ext>
            </a:extLst>
          </p:cNvPr>
          <p:cNvCxnSpPr/>
          <p:nvPr/>
        </p:nvCxnSpPr>
        <p:spPr>
          <a:xfrm>
            <a:off x="9982200" y="4669522"/>
            <a:ext cx="0" cy="57685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5F5774-E091-412F-A1B8-0E3A1B28ABF6}"/>
              </a:ext>
            </a:extLst>
          </p:cNvPr>
          <p:cNvCxnSpPr>
            <a:cxnSpLocks/>
          </p:cNvCxnSpPr>
          <p:nvPr/>
        </p:nvCxnSpPr>
        <p:spPr>
          <a:xfrm>
            <a:off x="7683336" y="4053260"/>
            <a:ext cx="0" cy="12325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5A76975-D5F6-4960-968E-5BE15EE7C3A1}"/>
              </a:ext>
            </a:extLst>
          </p:cNvPr>
          <p:cNvSpPr/>
          <p:nvPr/>
        </p:nvSpPr>
        <p:spPr>
          <a:xfrm>
            <a:off x="9749639" y="5194927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2 </a:t>
            </a:r>
            <a:endParaRPr lang="en-US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7455DE-8429-496B-8009-60702F6D67CA}"/>
              </a:ext>
            </a:extLst>
          </p:cNvPr>
          <p:cNvSpPr/>
          <p:nvPr/>
        </p:nvSpPr>
        <p:spPr>
          <a:xfrm>
            <a:off x="8313539" y="3774303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2 </a:t>
            </a:r>
            <a:endParaRPr lang="en-US" sz="24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7735769-B5CD-49CD-89EE-C3F7AF6293E1}"/>
              </a:ext>
            </a:extLst>
          </p:cNvPr>
          <p:cNvCxnSpPr>
            <a:cxnSpLocks/>
          </p:cNvCxnSpPr>
          <p:nvPr/>
        </p:nvCxnSpPr>
        <p:spPr>
          <a:xfrm flipH="1">
            <a:off x="7724841" y="4007287"/>
            <a:ext cx="62741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FE5F2C-FE4D-4F60-856D-E95B681019B6}"/>
              </a:ext>
            </a:extLst>
          </p:cNvPr>
          <p:cNvCxnSpPr>
            <a:cxnSpLocks/>
          </p:cNvCxnSpPr>
          <p:nvPr/>
        </p:nvCxnSpPr>
        <p:spPr>
          <a:xfrm flipH="1">
            <a:off x="8370124" y="4588181"/>
            <a:ext cx="1584057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FF1675A-ECB8-4896-A47D-F44FE46AFD6F}"/>
              </a:ext>
            </a:extLst>
          </p:cNvPr>
          <p:cNvSpPr/>
          <p:nvPr/>
        </p:nvSpPr>
        <p:spPr>
          <a:xfrm>
            <a:off x="8325722" y="421485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1 </a:t>
            </a:r>
            <a:endParaRPr lang="en-US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610018D-FD62-47E4-817E-C195B956444B}"/>
              </a:ext>
            </a:extLst>
          </p:cNvPr>
          <p:cNvSpPr/>
          <p:nvPr/>
        </p:nvSpPr>
        <p:spPr>
          <a:xfrm>
            <a:off x="7486151" y="5227779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–1 </a:t>
            </a:r>
            <a:endParaRPr lang="en-US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65B25E-F0DF-4211-8332-8AD2943C9FC6}"/>
              </a:ext>
            </a:extLst>
          </p:cNvPr>
          <p:cNvSpPr/>
          <p:nvPr/>
        </p:nvSpPr>
        <p:spPr>
          <a:xfrm>
            <a:off x="8937252" y="4596738"/>
            <a:ext cx="35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v </a:t>
            </a:r>
            <a:endParaRPr lang="en-US" sz="2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47F668-0BE2-48E7-9452-B5C4CAE4F8BB}"/>
              </a:ext>
            </a:extLst>
          </p:cNvPr>
          <p:cNvSpPr/>
          <p:nvPr/>
        </p:nvSpPr>
        <p:spPr>
          <a:xfrm>
            <a:off x="7796543" y="4071212"/>
            <a:ext cx="429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v’ </a:t>
            </a:r>
            <a:endParaRPr lang="en-US" sz="2000" dirty="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8FFB4AC8-0B18-48DE-A356-7EE0ED71AB6E}"/>
              </a:ext>
            </a:extLst>
          </p:cNvPr>
          <p:cNvSpPr/>
          <p:nvPr/>
        </p:nvSpPr>
        <p:spPr>
          <a:xfrm>
            <a:off x="7481753" y="4767569"/>
            <a:ext cx="1278963" cy="745926"/>
          </a:xfrm>
          <a:prstGeom prst="arc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2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1A24-3A92-46CD-9890-81AFC00B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5935-0C9B-4DF8-8212-EAA3F7DB8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= 4e</a:t>
            </a:r>
            <a:r>
              <a:rPr lang="en-US" baseline="-25000" dirty="0"/>
              <a:t>1</a:t>
            </a:r>
            <a:r>
              <a:rPr lang="en-US" dirty="0"/>
              <a:t> – 3e</a:t>
            </a:r>
            <a:r>
              <a:rPr lang="en-US" baseline="-25000" dirty="0"/>
              <a:t>2 </a:t>
            </a:r>
            <a:r>
              <a:rPr lang="en-US" dirty="0"/>
              <a:t>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(a)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45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jam</a:t>
            </a:r>
          </a:p>
          <a:p>
            <a:pPr marL="0" indent="0">
              <a:buNone/>
            </a:pPr>
            <a:r>
              <a:rPr lang="en-US" dirty="0"/>
              <a:t>	(b)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120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berlawaban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jarum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(c)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90 </a:t>
            </a:r>
            <a:r>
              <a:rPr lang="en-US" dirty="0" err="1"/>
              <a:t>searah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jam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3A114-78C3-44DB-8760-CE723C23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9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10269</TotalTime>
  <Words>1191</Words>
  <Application>Microsoft Office PowerPoint</Application>
  <PresentationFormat>Widescreen</PresentationFormat>
  <Paragraphs>235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Perkalian Geometri (Bagian 2)</vt:lpstr>
      <vt:lpstr>PowerPoint Presentation</vt:lpstr>
      <vt:lpstr>Multivector </vt:lpstr>
      <vt:lpstr>Multivector di R2</vt:lpstr>
      <vt:lpstr>PowerPoint Presentation</vt:lpstr>
      <vt:lpstr>Rotasi Vektor di R2</vt:lpstr>
      <vt:lpstr>PowerPoint Presentation</vt:lpstr>
      <vt:lpstr>PowerPoint Presentation</vt:lpstr>
      <vt:lpstr>Latihan</vt:lpstr>
      <vt:lpstr>Perkalian vektor dengan bivector di R2</vt:lpstr>
      <vt:lpstr>PowerPoint Presentation</vt:lpstr>
      <vt:lpstr>PowerPoint Presentation</vt:lpstr>
      <vt:lpstr>Trivector</vt:lpstr>
      <vt:lpstr>PowerPoint Presentation</vt:lpstr>
      <vt:lpstr>PowerPoint Presentation</vt:lpstr>
      <vt:lpstr>Pseudoscalar trivector satuan</vt:lpstr>
      <vt:lpstr>PowerPoint Presentation</vt:lpstr>
      <vt:lpstr>Latihan</vt:lpstr>
      <vt:lpstr>Perkalian vektor basis satuan standard di R3</vt:lpstr>
      <vt:lpstr>Perkalian vektor dengan bivector satuan di R3</vt:lpstr>
      <vt:lpstr>PowerPoint Presentation</vt:lpstr>
      <vt:lpstr>PowerPoint Presentation</vt:lpstr>
      <vt:lpstr>PowerPoint Presentation</vt:lpstr>
      <vt:lpstr>Latihan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612</cp:revision>
  <dcterms:created xsi:type="dcterms:W3CDTF">2020-09-19T08:47:06Z</dcterms:created>
  <dcterms:modified xsi:type="dcterms:W3CDTF">2020-11-23T02:57:59Z</dcterms:modified>
</cp:coreProperties>
</file>