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7" r:id="rId2"/>
    <p:sldId id="275" r:id="rId3"/>
    <p:sldId id="276" r:id="rId4"/>
    <p:sldId id="278" r:id="rId5"/>
    <p:sldId id="277" r:id="rId6"/>
    <p:sldId id="279" r:id="rId7"/>
    <p:sldId id="280" r:id="rId8"/>
    <p:sldId id="282" r:id="rId9"/>
    <p:sldId id="283" r:id="rId10"/>
    <p:sldId id="284" r:id="rId11"/>
    <p:sldId id="286" r:id="rId12"/>
    <p:sldId id="281" r:id="rId13"/>
    <p:sldId id="287" r:id="rId14"/>
    <p:sldId id="288" r:id="rId15"/>
    <p:sldId id="289" r:id="rId16"/>
    <p:sldId id="290" r:id="rId17"/>
    <p:sldId id="291" r:id="rId18"/>
    <p:sldId id="298" r:id="rId19"/>
    <p:sldId id="292" r:id="rId20"/>
    <p:sldId id="293" r:id="rId21"/>
    <p:sldId id="294" r:id="rId22"/>
    <p:sldId id="295" r:id="rId23"/>
    <p:sldId id="296" r:id="rId24"/>
    <p:sldId id="299" r:id="rId25"/>
    <p:sldId id="297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naldi Munir" initials="RM" lastIdx="1" clrIdx="0">
    <p:extLst>
      <p:ext uri="{19B8F6BF-5375-455C-9EA6-DF929625EA0E}">
        <p15:presenceInfo xmlns:p15="http://schemas.microsoft.com/office/powerpoint/2012/main" userId="S::rinaldi@office.itb.ac.id::0250d78b-f287-4f30-b22c-e6993933f57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518" autoAdjust="0"/>
    <p:restoredTop sz="94660"/>
  </p:normalViewPr>
  <p:slideViewPr>
    <p:cSldViewPr snapToGrid="0">
      <p:cViewPr varScale="1">
        <p:scale>
          <a:sx n="63" d="100"/>
          <a:sy n="63" d="100"/>
        </p:scale>
        <p:origin x="44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901B41-0456-41F9-B030-AC8139DE18CA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A1333C-F46B-4B77-A695-4B81C60DD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009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637CD-CE78-4FCD-BCAB-C0F0F79A68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94832E-F54A-4609-8D2B-9D0BE96B2C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CB926-A790-4FE5-A1AA-D0CF387FC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BD743-B54A-44BA-A288-511FD440633A}" type="datetime1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04C40-C62A-4836-8B97-AD69B4EFE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AAAE4-19F9-496E-864F-5EE3DF08E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41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DF28B-1CF0-40BF-B92B-B20ED43C4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7E0D43-B1CF-4434-962E-6DEAEB5678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60CF5-F3B3-4D10-930E-1B88DDB33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7742-AAAF-4DB6-B1FB-A75BA6BEA262}" type="datetime1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BEF53-4848-4F14-A22D-65021E596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86D63D-CB56-4921-940B-0A5256234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023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D2F150-17FA-4B96-8E59-2D54BED7BA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9F0885-2ECA-4FE4-8CB2-5CA694668D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5764BB-F607-4999-9CD2-CAD86489E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B6755-F1D5-446E-84EC-B769D29C2F1E}" type="datetime1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E2E871-729A-435F-A427-AAC40AEE6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664E3-3D36-4C83-AF32-E7CFB59ED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829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90BFA-B8A1-4F2D-9084-6C4FD6D7B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35B39-E63F-47A9-A04A-D5C48EE11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3E97E2-A878-41C2-9F41-623D0FB3B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A8D5-85FD-4E5F-AF91-989B5BBE3886}" type="datetime1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16176-1C1C-4909-AD57-C6090B66F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8F866F-3874-4027-8136-D258DFF9D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935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C0A8B-C1D4-4069-822A-BE1EFECE5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0A7D5-1055-4D4A-8757-BE41C9AAD8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A004C6-8064-4BA0-A41A-1803CA99E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E55FE-8CA8-4F66-A287-6A03BDC77400}" type="datetime1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80A181-E393-4639-90AF-319625C48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DFDC94-3126-4077-AFBF-1E23C4C63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66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79230-68DF-4982-8C83-7D93DBC8E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6C013-4249-4FC9-A3C1-F8631DA8E6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81C195-9880-4F52-AF5E-837F566D6A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F6A447-C6E7-48E3-8EC9-25EDDE9CB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D376-1FDB-44CA-8D9E-62E02C28FFB2}" type="datetime1">
              <a:rPr lang="en-US" smtClean="0"/>
              <a:t>11/22/2020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17767D-FBEE-435F-A536-92F32FF5A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AE5766-3D29-4CA5-AF94-03B9F1FF2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2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FB810-235E-479D-81D2-1E0F1DD66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FC5716-C407-47CB-ADB2-485A2959CF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59DF2E-D4AA-4AA8-A29A-B478E5F58C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17B1DB-1435-4747-BCF7-93DB496DCB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6AF528-B277-4374-9DAA-77DEAE5A25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24E5D4-A9A1-4FC8-B13B-8FFBE3528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B93E-A9CA-4AEB-91D6-DC93088AF47A}" type="datetime1">
              <a:rPr lang="en-US" smtClean="0"/>
              <a:t>11/22/2020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DA54C6-C0E3-463A-A234-87CE6221B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33A467-8BB6-4A87-B219-6D2867A09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101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DCC31-F7BF-42F3-9647-93F09F6ED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E6F97A-6916-4807-93CB-F09535452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6C496-8F04-45ED-8AC7-AA067C67E5B0}" type="datetime1">
              <a:rPr lang="en-US" smtClean="0"/>
              <a:t>11/22/2020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BA5416-48CB-4064-8DC4-FBAE3C3B8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3F1356-E64B-45CF-9714-A165A62C5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072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D8CD48-1A3B-4195-828B-22DD9401E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6FB5-E7D9-4073-B61A-5D9C5B894384}" type="datetime1">
              <a:rPr lang="en-US" smtClean="0"/>
              <a:t>11/22/2020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2C7592-1A28-40CA-AC6B-043B5C2AD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699571-51BA-462E-8F25-D111B2AEA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37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A76DB-6D14-418F-94F3-59B55795F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6FFD3-B798-4092-B882-8A355724F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77C2E3-DE42-468A-90E6-09AFF27E7E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9712F8-3612-49F5-8D6C-083CA9ED2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0CD72-1CB4-40B0-BB8B-9626092F46D0}" type="datetime1">
              <a:rPr lang="en-US" smtClean="0"/>
              <a:t>11/22/2020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AB86A6-4874-4746-B3E7-E5D9E8FB7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F295CF-D0AD-444F-A970-F0088B240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993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F8E7D-2038-44FE-AE61-170A8660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E5A6E8-794C-4909-9F98-40B044B76F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281D3B-1866-4307-A9CE-D021234589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146F73-16A7-4C87-8071-ABC3B8872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0561-7287-4A5A-8239-C04835A34DBE}" type="datetime1">
              <a:rPr lang="en-US" smtClean="0"/>
              <a:t>11/22/2020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E74D48-DA16-4437-989C-AB6C8A533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0FB6A5-E7D0-4126-8087-982BA5883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292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7F55D6-C563-4083-B332-E85CCB3BD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141A43-E56E-45EE-A1D8-9D0736E080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346FEF-EC6E-4D2A-B198-16A7E0EE3E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F38EC-E453-4A86-8C56-4A886B450C85}" type="datetime1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1D0A32-AF53-49C6-9A89-AAF8E4A2B8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7C2AB-07D7-4BE9-861F-FB6F15CD9E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815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emf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emf"/><Relationship Id="rId5" Type="http://schemas.openxmlformats.org/officeDocument/2006/relationships/image" Target="../media/image22.emf"/><Relationship Id="rId4" Type="http://schemas.openxmlformats.org/officeDocument/2006/relationships/image" Target="../media/image21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emf"/><Relationship Id="rId3" Type="http://schemas.openxmlformats.org/officeDocument/2006/relationships/image" Target="../media/image25.emf"/><Relationship Id="rId7" Type="http://schemas.openxmlformats.org/officeDocument/2006/relationships/image" Target="../media/image29.e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emf"/><Relationship Id="rId5" Type="http://schemas.openxmlformats.org/officeDocument/2006/relationships/image" Target="../media/image27.emf"/><Relationship Id="rId4" Type="http://schemas.openxmlformats.org/officeDocument/2006/relationships/image" Target="../media/image26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7" Type="http://schemas.openxmlformats.org/officeDocument/2006/relationships/image" Target="../media/image42.emf"/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emf"/><Relationship Id="rId5" Type="http://schemas.openxmlformats.org/officeDocument/2006/relationships/image" Target="../media/image40.emf"/><Relationship Id="rId4" Type="http://schemas.openxmlformats.org/officeDocument/2006/relationships/image" Target="../media/image39.e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A3491-7631-4FD5-BAFE-F488737450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2520" y="1041400"/>
            <a:ext cx="9966960" cy="2387600"/>
          </a:xfrm>
        </p:spPr>
        <p:txBody>
          <a:bodyPr>
            <a:normAutofit/>
          </a:bodyPr>
          <a:lstStyle/>
          <a:p>
            <a:r>
              <a:rPr lang="en-US" b="1" dirty="0" err="1"/>
              <a:t>Perkalian</a:t>
            </a:r>
            <a:r>
              <a:rPr lang="en-US" b="1" dirty="0"/>
              <a:t> </a:t>
            </a:r>
            <a:r>
              <a:rPr lang="en-US" b="1" dirty="0" err="1"/>
              <a:t>Geometri</a:t>
            </a:r>
            <a:br>
              <a:rPr lang="en-US" b="1" dirty="0"/>
            </a:br>
            <a:r>
              <a:rPr lang="en-US" sz="4000" b="1" dirty="0"/>
              <a:t>(</a:t>
            </a:r>
            <a:r>
              <a:rPr lang="en-US" sz="4000" b="1" dirty="0" err="1"/>
              <a:t>Bagian</a:t>
            </a:r>
            <a:r>
              <a:rPr lang="en-US" sz="4000" b="1" dirty="0"/>
              <a:t> 2)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71AE1D-41FE-4F1A-8CCF-26B677DAE7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38496"/>
            <a:ext cx="9144000" cy="1655762"/>
          </a:xfrm>
        </p:spPr>
        <p:txBody>
          <a:bodyPr/>
          <a:lstStyle/>
          <a:p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IF2123 </a:t>
            </a:r>
            <a:r>
              <a:rPr lang="en-US" dirty="0" err="1"/>
              <a:t>Aljabar</a:t>
            </a:r>
            <a:r>
              <a:rPr lang="en-US" dirty="0"/>
              <a:t> Linier dan </a:t>
            </a:r>
            <a:r>
              <a:rPr lang="en-US" dirty="0" err="1"/>
              <a:t>Geometri</a:t>
            </a:r>
            <a:endParaRPr lang="en-US" dirty="0"/>
          </a:p>
          <a:p>
            <a:endParaRPr lang="en-US" dirty="0"/>
          </a:p>
          <a:p>
            <a:r>
              <a:rPr lang="en-US" dirty="0"/>
              <a:t>Oleh: Rinaldi Munir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BC65914-AF0F-45C9-B40C-FAF194785A8F}"/>
              </a:ext>
            </a:extLst>
          </p:cNvPr>
          <p:cNvSpPr txBox="1">
            <a:spLocks/>
          </p:cNvSpPr>
          <p:nvPr/>
        </p:nvSpPr>
        <p:spPr>
          <a:xfrm>
            <a:off x="1666240" y="5903754"/>
            <a:ext cx="9144000" cy="73580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Program </a:t>
            </a:r>
            <a:r>
              <a:rPr lang="en-US" b="1" dirty="0" err="1"/>
              <a:t>Studi</a:t>
            </a:r>
            <a:r>
              <a:rPr lang="en-US" b="1" dirty="0"/>
              <a:t> Teknik </a:t>
            </a:r>
            <a:r>
              <a:rPr lang="en-US" b="1" dirty="0" err="1"/>
              <a:t>Informatika</a:t>
            </a:r>
            <a:endParaRPr lang="en-US" b="1" dirty="0"/>
          </a:p>
          <a:p>
            <a:r>
              <a:rPr lang="en-US" b="1" dirty="0"/>
              <a:t>STEI-ITB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43E1C2-87A8-4F5F-8524-4A2CFDC7F168}"/>
              </a:ext>
            </a:extLst>
          </p:cNvPr>
          <p:cNvSpPr/>
          <p:nvPr/>
        </p:nvSpPr>
        <p:spPr>
          <a:xfrm>
            <a:off x="4093801" y="406697"/>
            <a:ext cx="37121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Seri </a:t>
            </a:r>
            <a:r>
              <a:rPr lang="en-US" sz="2400" b="1" dirty="0" err="1">
                <a:solidFill>
                  <a:srgbClr val="FF0000"/>
                </a:solidFill>
              </a:rPr>
              <a:t>bahan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kuliah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Algeo</a:t>
            </a:r>
            <a:r>
              <a:rPr lang="en-US" sz="2400" b="1" dirty="0">
                <a:solidFill>
                  <a:srgbClr val="FF0000"/>
                </a:solidFill>
              </a:rPr>
              <a:t> #24</a:t>
            </a:r>
            <a:endParaRPr lang="en-US" sz="2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E7503A-EB97-4796-AFCC-4F6CC94AC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291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0C883-3EF7-4C07-BCAB-88CC5AD93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Perkalian</a:t>
            </a:r>
            <a:r>
              <a:rPr lang="en-US" b="1" dirty="0"/>
              <a:t> </a:t>
            </a:r>
            <a:r>
              <a:rPr lang="en-US" b="1" dirty="0" err="1"/>
              <a:t>vektor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bivector di R</a:t>
            </a:r>
            <a:r>
              <a:rPr lang="en-US" b="1" baseline="30000" dirty="0"/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5CCA4-C566-48C0-98F6-6CF81D64C5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Misalkan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vector dan </a:t>
            </a:r>
            <a:r>
              <a:rPr lang="en-US" sz="2400" i="1" dirty="0"/>
              <a:t>B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bivector: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Hasil </a:t>
            </a:r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i="1" dirty="0"/>
              <a:t>B</a:t>
            </a:r>
            <a:r>
              <a:rPr lang="en-US" sz="2400" dirty="0"/>
              <a:t> </a:t>
            </a:r>
            <a:r>
              <a:rPr lang="en-US" sz="2400" dirty="0" err="1"/>
              <a:t>menghasilkan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’: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4FCDF4-5FB5-4086-BB87-016EDF3F7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10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C00E190-B289-40F0-A3C2-BD51AA6B2E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5623" y="2407098"/>
            <a:ext cx="5343035" cy="123128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A006737-BB50-43C2-BBD7-05F80C1715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7864" y="4189961"/>
            <a:ext cx="10328169" cy="244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9512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5A3E42-D615-4493-B320-1B10C0B788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97760"/>
            <a:ext cx="10515600" cy="37792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   </a:t>
            </a:r>
            <a:r>
              <a:rPr lang="en-US" sz="2400" dirty="0" err="1"/>
              <a:t>Namun</a:t>
            </a:r>
            <a:r>
              <a:rPr lang="en-US" sz="2400" dirty="0"/>
              <a:t> </a:t>
            </a:r>
            <a:r>
              <a:rPr lang="en-US" sz="2400" dirty="0" err="1"/>
              <a:t>karena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  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173038" indent="-173038">
              <a:buNone/>
            </a:pPr>
            <a:r>
              <a:rPr lang="en-US" sz="2400" dirty="0"/>
              <a:t>   yang </a:t>
            </a:r>
            <a:r>
              <a:rPr lang="en-US" sz="2400" dirty="0" err="1"/>
              <a:t>artinya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</a:t>
            </a:r>
            <a:r>
              <a:rPr lang="en-US" sz="2400" dirty="0" err="1"/>
              <a:t>diputar</a:t>
            </a:r>
            <a:r>
              <a:rPr lang="en-US" sz="2400" dirty="0"/>
              <a:t> </a:t>
            </a:r>
            <a:r>
              <a:rPr lang="en-US" sz="2400" dirty="0" err="1"/>
              <a:t>sejauh</a:t>
            </a:r>
            <a:r>
              <a:rPr lang="en-US" sz="2400" dirty="0"/>
              <a:t> 90 </a:t>
            </a:r>
            <a:r>
              <a:rPr lang="en-US" sz="2400" dirty="0" err="1"/>
              <a:t>derajat</a:t>
            </a:r>
            <a:r>
              <a:rPr lang="en-US" sz="2400" dirty="0"/>
              <a:t> </a:t>
            </a:r>
            <a:r>
              <a:rPr lang="en-US" sz="2400" dirty="0" err="1"/>
              <a:t>berlawanan</a:t>
            </a:r>
            <a:r>
              <a:rPr lang="en-US" sz="2400" dirty="0"/>
              <a:t> </a:t>
            </a:r>
            <a:r>
              <a:rPr lang="en-US" sz="2400" dirty="0" err="1"/>
              <a:t>arah</a:t>
            </a:r>
            <a:r>
              <a:rPr lang="en-US" sz="2400" dirty="0"/>
              <a:t> </a:t>
            </a:r>
            <a:r>
              <a:rPr lang="en-US" sz="2400" dirty="0" err="1"/>
              <a:t>jarum</a:t>
            </a:r>
            <a:r>
              <a:rPr lang="en-US" sz="2400" dirty="0"/>
              <a:t> jam dan </a:t>
            </a:r>
            <a:r>
              <a:rPr lang="en-US" sz="2400" dirty="0" err="1"/>
              <a:t>diskalakan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i="1" dirty="0"/>
              <a:t>magnitude</a:t>
            </a:r>
            <a:r>
              <a:rPr lang="en-US" sz="2400" dirty="0"/>
              <a:t> bivector </a:t>
            </a:r>
            <a:r>
              <a:rPr lang="en-US" sz="2400" i="1" dirty="0"/>
              <a:t>B</a:t>
            </a:r>
            <a:r>
              <a:rPr lang="en-US" sz="2400" dirty="0"/>
              <a:t>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75430F-3923-411A-B65F-97ED4DDFA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7CB056E-0F7F-4F99-BB7F-A98F066CF1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9954" y="488820"/>
            <a:ext cx="6430646" cy="17159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6C529FD-3D75-4FBC-9223-9DF15B7417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7937" y="2921140"/>
            <a:ext cx="3103280" cy="64502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AEDD3A5-6F23-498A-A533-1BB994AC5D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79954" y="4226541"/>
            <a:ext cx="3762858" cy="645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4757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FE762-4C9E-4D8C-AD87-63F8A9B7F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50240"/>
            <a:ext cx="10515600" cy="5862320"/>
          </a:xfrm>
        </p:spPr>
        <p:txBody>
          <a:bodyPr>
            <a:normAutofit/>
          </a:bodyPr>
          <a:lstStyle/>
          <a:p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urutan</a:t>
            </a:r>
            <a:r>
              <a:rPr lang="en-US" sz="2400" dirty="0"/>
              <a:t> </a:t>
            </a:r>
            <a:r>
              <a:rPr lang="en-US" sz="2400" dirty="0" err="1"/>
              <a:t>perkaliannya</a:t>
            </a:r>
            <a:r>
              <a:rPr lang="en-US" sz="2400" dirty="0"/>
              <a:t> </a:t>
            </a:r>
            <a:r>
              <a:rPr lang="en-US" sz="2400" dirty="0" err="1"/>
              <a:t>dibalik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yang </a:t>
            </a:r>
            <a:r>
              <a:rPr lang="en-US" sz="2400" dirty="0" err="1"/>
              <a:t>artinya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</a:t>
            </a:r>
            <a:r>
              <a:rPr lang="en-US" sz="2400" dirty="0" err="1"/>
              <a:t>diputar</a:t>
            </a:r>
            <a:r>
              <a:rPr lang="en-US" sz="2400" dirty="0"/>
              <a:t> </a:t>
            </a:r>
            <a:r>
              <a:rPr lang="en-US" sz="2400" dirty="0" err="1"/>
              <a:t>sejauh</a:t>
            </a:r>
            <a:r>
              <a:rPr lang="en-US" sz="2400" dirty="0"/>
              <a:t> 90 </a:t>
            </a:r>
            <a:r>
              <a:rPr lang="en-US" sz="2400" dirty="0" err="1"/>
              <a:t>derajat</a:t>
            </a:r>
            <a:r>
              <a:rPr lang="en-US" sz="2400" dirty="0"/>
              <a:t> </a:t>
            </a:r>
            <a:r>
              <a:rPr lang="en-US" sz="2400" dirty="0" err="1"/>
              <a:t>searah</a:t>
            </a:r>
            <a:r>
              <a:rPr lang="en-US" sz="2400" dirty="0"/>
              <a:t> </a:t>
            </a:r>
            <a:r>
              <a:rPr lang="en-US" sz="2400" dirty="0" err="1"/>
              <a:t>jarum</a:t>
            </a:r>
            <a:r>
              <a:rPr lang="en-US" sz="2400" dirty="0"/>
              <a:t> jam dan </a:t>
            </a:r>
            <a:r>
              <a:rPr lang="en-US" sz="2400" dirty="0" err="1"/>
              <a:t>diskalakan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i="1" dirty="0"/>
              <a:t>magnitude</a:t>
            </a:r>
            <a:r>
              <a:rPr lang="en-US" sz="2400" dirty="0"/>
              <a:t> bivector </a:t>
            </a:r>
            <a:r>
              <a:rPr lang="en-US" sz="2400" i="1" dirty="0"/>
              <a:t>B</a:t>
            </a:r>
            <a:r>
              <a:rPr lang="en-US" sz="2400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59F68A-A2FD-4B1D-BCDB-39A4B86EE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4A1BE2-EDFA-4193-8AF3-EFA1194D06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7776" y="1319679"/>
            <a:ext cx="7363744" cy="4042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6708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C2101-9183-4605-8E33-30BEEE08D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Trivector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613A4B-1DBC-47D4-ADD8-91AE9987BE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6551" y="1472572"/>
            <a:ext cx="10515600" cy="4486275"/>
          </a:xfrm>
        </p:spPr>
        <p:txBody>
          <a:bodyPr>
            <a:normAutofit/>
          </a:bodyPr>
          <a:lstStyle/>
          <a:p>
            <a:r>
              <a:rPr lang="en-US" sz="2400" dirty="0"/>
              <a:t>Pada </a:t>
            </a:r>
            <a:r>
              <a:rPr lang="en-US" sz="2400" dirty="0" err="1"/>
              <a:t>materi</a:t>
            </a:r>
            <a:r>
              <a:rPr lang="en-US" sz="2400" dirty="0"/>
              <a:t> </a:t>
            </a:r>
            <a:r>
              <a:rPr lang="en-US" sz="2400" dirty="0" err="1"/>
              <a:t>sebelumnya</a:t>
            </a:r>
            <a:r>
              <a:rPr lang="en-US" sz="2400" dirty="0"/>
              <a:t> (</a:t>
            </a:r>
            <a:r>
              <a:rPr lang="en-US" sz="2400" dirty="0" err="1"/>
              <a:t>Algeo</a:t>
            </a:r>
            <a:r>
              <a:rPr lang="en-US" sz="2400" dirty="0"/>
              <a:t> 22)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disinggung</a:t>
            </a:r>
            <a:r>
              <a:rPr lang="en-US" sz="2400" dirty="0"/>
              <a:t> </a:t>
            </a:r>
            <a:r>
              <a:rPr lang="en-US" sz="2400" dirty="0" err="1"/>
              <a:t>tentang</a:t>
            </a:r>
            <a:r>
              <a:rPr lang="en-US" sz="2400" dirty="0"/>
              <a:t> </a:t>
            </a:r>
            <a:r>
              <a:rPr lang="en-US" sz="2400" i="1" dirty="0" err="1"/>
              <a:t>trivector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objek</a:t>
            </a:r>
            <a:r>
              <a:rPr lang="en-US" sz="2400" dirty="0"/>
              <a:t> </a:t>
            </a:r>
            <a:r>
              <a:rPr lang="en-US" sz="2400" dirty="0" err="1"/>
              <a:t>berbentuk</a:t>
            </a:r>
            <a:r>
              <a:rPr lang="en-US" sz="2400" dirty="0"/>
              <a:t>: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 err="1"/>
              <a:t>Interpretasi</a:t>
            </a:r>
            <a:r>
              <a:rPr lang="en-US" sz="2400" dirty="0"/>
              <a:t> </a:t>
            </a:r>
            <a:r>
              <a:rPr lang="en-US" sz="2400" dirty="0" err="1"/>
              <a:t>geometri</a:t>
            </a:r>
            <a:r>
              <a:rPr lang="en-US" sz="2400" dirty="0"/>
              <a:t> </a:t>
            </a:r>
            <a:r>
              <a:rPr lang="en-US" sz="2400" i="1" dirty="0" err="1"/>
              <a:t>trivector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menyatakan</a:t>
            </a:r>
            <a:r>
              <a:rPr lang="en-US" sz="2400" dirty="0"/>
              <a:t> volume </a:t>
            </a:r>
            <a:r>
              <a:rPr lang="en-US" sz="2400" i="1" dirty="0" err="1"/>
              <a:t>parallelpiped</a:t>
            </a:r>
            <a:r>
              <a:rPr lang="en-US" sz="2400" i="1" dirty="0"/>
              <a:t> </a:t>
            </a:r>
            <a:r>
              <a:rPr lang="en-US" sz="2400" dirty="0"/>
              <a:t>yang </a:t>
            </a:r>
            <a:r>
              <a:rPr lang="en-US" sz="2400" dirty="0" err="1"/>
              <a:t>dibentuk</a:t>
            </a:r>
            <a:r>
              <a:rPr lang="en-US" sz="2400" dirty="0"/>
              <a:t> oleh vector </a:t>
            </a:r>
            <a:r>
              <a:rPr lang="en-US" sz="2400" i="1" dirty="0"/>
              <a:t>a</a:t>
            </a:r>
            <a:r>
              <a:rPr lang="en-US" sz="2400" dirty="0"/>
              <a:t>, </a:t>
            </a:r>
            <a:r>
              <a:rPr lang="en-US" sz="2400" i="1" dirty="0"/>
              <a:t>b</a:t>
            </a:r>
            <a:r>
              <a:rPr lang="en-US" sz="2400" dirty="0"/>
              <a:t>, dan </a:t>
            </a:r>
            <a:r>
              <a:rPr lang="en-US" sz="2400" i="1" dirty="0"/>
              <a:t>c</a:t>
            </a:r>
          </a:p>
          <a:p>
            <a:pPr marL="0" indent="0">
              <a:buNone/>
            </a:pPr>
            <a:r>
              <a:rPr lang="en-US" sz="2400" dirty="0"/>
              <a:t>	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E58320-61CF-42F6-BFFF-831CDEF62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C0BB1BC-76A9-4D77-B2AC-0550DAF893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7255" y="2273336"/>
            <a:ext cx="1613026" cy="52479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AF51E56-C420-4DBA-8826-0B81E3F915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2404" y="4021133"/>
            <a:ext cx="7939425" cy="242450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9D527E7-5AA2-49DC-8DAD-6AD20C4186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25495" y="6131756"/>
            <a:ext cx="1168101" cy="30119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F4E05AC-FF93-4B40-99CD-6177518EFF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65148" y="6116992"/>
            <a:ext cx="1092183" cy="31104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EA411AB-754A-4F39-AC88-6A2FFEB1C8F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28883" y="6149148"/>
            <a:ext cx="1216576" cy="26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0603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750EE-DEBF-4610-8C06-72A5738E5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2960"/>
            <a:ext cx="10515600" cy="5354003"/>
          </a:xfrm>
        </p:spPr>
        <p:txBody>
          <a:bodyPr>
            <a:normAutofit/>
          </a:bodyPr>
          <a:lstStyle/>
          <a:p>
            <a:r>
              <a:rPr lang="en-US" sz="2400" dirty="0" err="1"/>
              <a:t>Ketiga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volume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identik</a:t>
            </a:r>
            <a:r>
              <a:rPr lang="en-US" sz="2400" dirty="0"/>
              <a:t>: 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 err="1"/>
              <a:t>Misalkan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   </a:t>
            </a:r>
            <a:r>
              <a:rPr lang="en-US" sz="2400" dirty="0" err="1"/>
              <a:t>maka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05DD6D-A00B-4C6F-A633-CC1C546C6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8C42D37-A404-4FBA-A88E-5C8EFED957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752" y="1378240"/>
            <a:ext cx="6378862" cy="50136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9A81D6A-16CB-4E82-B010-DB5BAAE386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6578" y="2737280"/>
            <a:ext cx="3909851" cy="183472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E4105E9-8EBB-4888-BBC9-4F42FC8D7B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3618" y="5533680"/>
            <a:ext cx="9970868" cy="501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0296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48FD39-9C22-4280-94F1-7176E487D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25945FC-3ADF-488A-AD5D-665F55EAA2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486" y="363045"/>
            <a:ext cx="9983028" cy="36211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6A5DCE5-4DEB-4C15-AC22-63329CF5FF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5137" y="4055025"/>
            <a:ext cx="8478393" cy="97584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67969B9-B3A1-40A6-ACA4-5847266EE9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52165" y="5030865"/>
            <a:ext cx="2935569" cy="1327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24894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C90CC-B344-46C1-85EF-BE30131C9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Pseudoscalar</a:t>
            </a:r>
            <a:r>
              <a:rPr lang="en-US" b="1" dirty="0"/>
              <a:t> </a:t>
            </a:r>
            <a:r>
              <a:rPr lang="en-US" b="1" dirty="0" err="1"/>
              <a:t>trivector</a:t>
            </a:r>
            <a:r>
              <a:rPr lang="en-US" b="1" dirty="0"/>
              <a:t> </a:t>
            </a:r>
            <a:r>
              <a:rPr lang="en-US" b="1" dirty="0" err="1"/>
              <a:t>satuan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B3290D-677C-4DE2-A636-695452E181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5785"/>
            <a:ext cx="10515600" cy="4351338"/>
          </a:xfrm>
        </p:spPr>
        <p:txBody>
          <a:bodyPr/>
          <a:lstStyle/>
          <a:p>
            <a:r>
              <a:rPr lang="en-US" sz="2400" i="1" dirty="0" err="1"/>
              <a:t>Pseudoscalar</a:t>
            </a:r>
            <a:r>
              <a:rPr lang="en-US" sz="2400" dirty="0"/>
              <a:t> di R</a:t>
            </a:r>
            <a:r>
              <a:rPr lang="en-US" sz="2400" baseline="30000" dirty="0"/>
              <a:t>2</a:t>
            </a:r>
            <a:r>
              <a:rPr lang="en-US" sz="2400" dirty="0"/>
              <a:t> (</a:t>
            </a:r>
            <a:r>
              <a:rPr lang="en-US" sz="2400" i="1" dirty="0"/>
              <a:t>bivector</a:t>
            </a:r>
            <a:r>
              <a:rPr lang="en-US" sz="2400" dirty="0"/>
              <a:t>):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400" i="1" dirty="0"/>
              <a:t>I</a:t>
            </a:r>
            <a:r>
              <a:rPr lang="en-US" sz="2400" dirty="0"/>
              <a:t> = </a:t>
            </a:r>
            <a:r>
              <a:rPr lang="en-US" sz="2400" dirty="0">
                <a:sym typeface="Symbol" panose="05050102010706020507" pitchFamily="18" charset="2"/>
              </a:rPr>
              <a:t>e</a:t>
            </a:r>
            <a:r>
              <a:rPr lang="en-US" sz="2400" baseline="-25000" dirty="0">
                <a:sym typeface="Symbol" panose="05050102010706020507" pitchFamily="18" charset="2"/>
              </a:rPr>
              <a:t>1</a:t>
            </a:r>
            <a:r>
              <a:rPr lang="en-US" sz="2400" dirty="0">
                <a:sym typeface="Symbol" panose="05050102010706020507" pitchFamily="18" charset="2"/>
              </a:rPr>
              <a:t>  e</a:t>
            </a:r>
            <a:r>
              <a:rPr lang="en-US" sz="2400" baseline="-25000" dirty="0">
                <a:sym typeface="Symbol" panose="05050102010706020507" pitchFamily="18" charset="2"/>
              </a:rPr>
              <a:t>2 </a:t>
            </a:r>
            <a:r>
              <a:rPr lang="en-US" sz="2400" dirty="0">
                <a:sym typeface="Symbol" panose="05050102010706020507" pitchFamily="18" charset="2"/>
              </a:rPr>
              <a:t>= e</a:t>
            </a:r>
            <a:r>
              <a:rPr lang="en-US" sz="2400" baseline="-25000" dirty="0">
                <a:sym typeface="Symbol" panose="05050102010706020507" pitchFamily="18" charset="2"/>
              </a:rPr>
              <a:t>12</a:t>
            </a:r>
            <a:r>
              <a:rPr lang="en-US" sz="2400" dirty="0">
                <a:sym typeface="Symbol" panose="05050102010706020507" pitchFamily="18" charset="2"/>
              </a:rPr>
              <a:t> = e</a:t>
            </a:r>
            <a:r>
              <a:rPr lang="en-US" sz="2400" baseline="-25000" dirty="0">
                <a:sym typeface="Symbol" panose="05050102010706020507" pitchFamily="18" charset="2"/>
              </a:rPr>
              <a:t>1</a:t>
            </a:r>
            <a:r>
              <a:rPr lang="en-US" sz="2400" dirty="0">
                <a:sym typeface="Symbol" panose="05050102010706020507" pitchFamily="18" charset="2"/>
              </a:rPr>
              <a:t>e</a:t>
            </a:r>
            <a:r>
              <a:rPr lang="en-US" sz="2400" baseline="-25000" dirty="0">
                <a:sym typeface="Symbol" panose="05050102010706020507" pitchFamily="18" charset="2"/>
              </a:rPr>
              <a:t>2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</a:p>
          <a:p>
            <a:pPr marL="0" indent="0">
              <a:buNone/>
            </a:pPr>
            <a:r>
              <a:rPr lang="en-US" sz="2400" dirty="0">
                <a:sym typeface="Symbol" panose="05050102010706020507" pitchFamily="18" charset="2"/>
              </a:rPr>
              <a:t>	</a:t>
            </a:r>
            <a:r>
              <a:rPr lang="en-US" sz="2400" i="1" dirty="0">
                <a:sym typeface="Symbol" panose="05050102010706020507" pitchFamily="18" charset="2"/>
              </a:rPr>
              <a:t>I</a:t>
            </a:r>
            <a:r>
              <a:rPr lang="en-US" sz="2400" baseline="30000" dirty="0">
                <a:sym typeface="Symbol" panose="05050102010706020507" pitchFamily="18" charset="2"/>
              </a:rPr>
              <a:t>2 </a:t>
            </a:r>
            <a:r>
              <a:rPr lang="en-US" sz="2400" dirty="0">
                <a:sym typeface="Symbol" panose="05050102010706020507" pitchFamily="18" charset="2"/>
              </a:rPr>
              <a:t>= (e</a:t>
            </a:r>
            <a:r>
              <a:rPr lang="en-US" sz="2400" baseline="-25000" dirty="0">
                <a:sym typeface="Symbol" panose="05050102010706020507" pitchFamily="18" charset="2"/>
              </a:rPr>
              <a:t>1</a:t>
            </a:r>
            <a:r>
              <a:rPr lang="en-US" sz="2400" dirty="0">
                <a:sym typeface="Symbol" panose="05050102010706020507" pitchFamily="18" charset="2"/>
              </a:rPr>
              <a:t>  e</a:t>
            </a:r>
            <a:r>
              <a:rPr lang="en-US" sz="2400" baseline="-25000" dirty="0">
                <a:sym typeface="Symbol" panose="05050102010706020507" pitchFamily="18" charset="2"/>
              </a:rPr>
              <a:t>2</a:t>
            </a:r>
            <a:r>
              <a:rPr lang="en-US" sz="2400" dirty="0">
                <a:sym typeface="Symbol" panose="05050102010706020507" pitchFamily="18" charset="2"/>
              </a:rPr>
              <a:t>)</a:t>
            </a:r>
            <a:r>
              <a:rPr lang="en-US" sz="2400" baseline="30000" dirty="0">
                <a:sym typeface="Symbol" panose="05050102010706020507" pitchFamily="18" charset="2"/>
              </a:rPr>
              <a:t>2</a:t>
            </a:r>
            <a:r>
              <a:rPr lang="en-US" sz="2400" dirty="0">
                <a:sym typeface="Symbol" panose="05050102010706020507" pitchFamily="18" charset="2"/>
              </a:rPr>
              <a:t> = –1 </a:t>
            </a:r>
          </a:p>
          <a:p>
            <a:endParaRPr lang="en-US" sz="2400" i="1" dirty="0"/>
          </a:p>
          <a:p>
            <a:r>
              <a:rPr lang="en-US" sz="2400" i="1" dirty="0" err="1"/>
              <a:t>Pseudoscalar</a:t>
            </a:r>
            <a:r>
              <a:rPr lang="en-US" sz="2400" dirty="0"/>
              <a:t> di R</a:t>
            </a:r>
            <a:r>
              <a:rPr lang="en-US" sz="2400" baseline="30000" dirty="0"/>
              <a:t>3</a:t>
            </a:r>
            <a:r>
              <a:rPr lang="en-US" sz="2400" dirty="0"/>
              <a:t> (</a:t>
            </a:r>
            <a:r>
              <a:rPr lang="en-US" sz="2400" i="1" dirty="0" err="1"/>
              <a:t>trivector</a:t>
            </a:r>
            <a:r>
              <a:rPr lang="en-US" sz="2400" dirty="0"/>
              <a:t>):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i="1" dirty="0"/>
              <a:t>I</a:t>
            </a:r>
            <a:r>
              <a:rPr lang="en-US" sz="2400" dirty="0"/>
              <a:t> = </a:t>
            </a:r>
            <a:r>
              <a:rPr lang="en-US" sz="2400" dirty="0">
                <a:sym typeface="Symbol" panose="05050102010706020507" pitchFamily="18" charset="2"/>
              </a:rPr>
              <a:t>e</a:t>
            </a:r>
            <a:r>
              <a:rPr lang="en-US" sz="2400" baseline="-25000" dirty="0">
                <a:sym typeface="Symbol" panose="05050102010706020507" pitchFamily="18" charset="2"/>
              </a:rPr>
              <a:t>1</a:t>
            </a:r>
            <a:r>
              <a:rPr lang="en-US" sz="2400" dirty="0">
                <a:sym typeface="Symbol" panose="05050102010706020507" pitchFamily="18" charset="2"/>
              </a:rPr>
              <a:t>  e</a:t>
            </a:r>
            <a:r>
              <a:rPr lang="en-US" sz="2400" baseline="-25000" dirty="0">
                <a:sym typeface="Symbol" panose="05050102010706020507" pitchFamily="18" charset="2"/>
              </a:rPr>
              <a:t>2 </a:t>
            </a:r>
            <a:r>
              <a:rPr lang="en-US" sz="2400" dirty="0">
                <a:sym typeface="Symbol" panose="05050102010706020507" pitchFamily="18" charset="2"/>
              </a:rPr>
              <a:t> e</a:t>
            </a:r>
            <a:r>
              <a:rPr lang="en-US" sz="2400" baseline="-25000" dirty="0">
                <a:sym typeface="Symbol" panose="05050102010706020507" pitchFamily="18" charset="2"/>
              </a:rPr>
              <a:t>3 </a:t>
            </a:r>
            <a:r>
              <a:rPr lang="en-US" sz="2400" dirty="0">
                <a:sym typeface="Symbol" panose="05050102010706020507" pitchFamily="18" charset="2"/>
              </a:rPr>
              <a:t>= e</a:t>
            </a:r>
            <a:r>
              <a:rPr lang="en-US" sz="2400" baseline="-25000" dirty="0">
                <a:sym typeface="Symbol" panose="05050102010706020507" pitchFamily="18" charset="2"/>
              </a:rPr>
              <a:t>123</a:t>
            </a:r>
            <a:r>
              <a:rPr lang="en-US" sz="2400" dirty="0">
                <a:sym typeface="Symbol" panose="05050102010706020507" pitchFamily="18" charset="2"/>
              </a:rPr>
              <a:t> = e</a:t>
            </a:r>
            <a:r>
              <a:rPr lang="en-US" sz="2400" baseline="-25000" dirty="0">
                <a:sym typeface="Symbol" panose="05050102010706020507" pitchFamily="18" charset="2"/>
              </a:rPr>
              <a:t>1</a:t>
            </a:r>
            <a:r>
              <a:rPr lang="en-US" sz="2400" dirty="0">
                <a:sym typeface="Symbol" panose="05050102010706020507" pitchFamily="18" charset="2"/>
              </a:rPr>
              <a:t>e</a:t>
            </a:r>
            <a:r>
              <a:rPr lang="en-US" sz="2400" baseline="-25000" dirty="0">
                <a:sym typeface="Symbol" panose="05050102010706020507" pitchFamily="18" charset="2"/>
              </a:rPr>
              <a:t>2</a:t>
            </a:r>
            <a:r>
              <a:rPr lang="en-US" sz="2400" dirty="0">
                <a:sym typeface="Symbol" panose="05050102010706020507" pitchFamily="18" charset="2"/>
              </a:rPr>
              <a:t>e</a:t>
            </a:r>
            <a:r>
              <a:rPr lang="en-US" sz="2400" baseline="-25000" dirty="0">
                <a:sym typeface="Symbol" panose="05050102010706020507" pitchFamily="18" charset="2"/>
              </a:rPr>
              <a:t>3</a:t>
            </a:r>
            <a:endParaRPr lang="en-US" sz="2400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400" dirty="0">
                <a:sym typeface="Symbol" panose="05050102010706020507" pitchFamily="18" charset="2"/>
              </a:rPr>
              <a:t>	</a:t>
            </a:r>
            <a:r>
              <a:rPr lang="en-US" sz="2400" i="1" dirty="0">
                <a:sym typeface="Symbol" panose="05050102010706020507" pitchFamily="18" charset="2"/>
              </a:rPr>
              <a:t>I</a:t>
            </a:r>
            <a:r>
              <a:rPr lang="en-US" sz="2400" baseline="30000" dirty="0">
                <a:sym typeface="Symbol" panose="05050102010706020507" pitchFamily="18" charset="2"/>
              </a:rPr>
              <a:t>2 </a:t>
            </a:r>
            <a:r>
              <a:rPr lang="en-US" sz="2400" dirty="0">
                <a:sym typeface="Symbol" panose="05050102010706020507" pitchFamily="18" charset="2"/>
              </a:rPr>
              <a:t>= (e</a:t>
            </a:r>
            <a:r>
              <a:rPr lang="en-US" sz="2400" baseline="-25000" dirty="0">
                <a:sym typeface="Symbol" panose="05050102010706020507" pitchFamily="18" charset="2"/>
              </a:rPr>
              <a:t>1</a:t>
            </a:r>
            <a:r>
              <a:rPr lang="en-US" sz="2400" dirty="0">
                <a:sym typeface="Symbol" panose="05050102010706020507" pitchFamily="18" charset="2"/>
              </a:rPr>
              <a:t>  e</a:t>
            </a:r>
            <a:r>
              <a:rPr lang="en-US" sz="2400" baseline="-25000" dirty="0">
                <a:sym typeface="Symbol" panose="05050102010706020507" pitchFamily="18" charset="2"/>
              </a:rPr>
              <a:t>2</a:t>
            </a:r>
            <a:r>
              <a:rPr lang="en-US" sz="2400" dirty="0">
                <a:sym typeface="Symbol" panose="05050102010706020507" pitchFamily="18" charset="2"/>
              </a:rPr>
              <a:t> e</a:t>
            </a:r>
            <a:r>
              <a:rPr lang="en-US" sz="2400" baseline="-25000" dirty="0">
                <a:sym typeface="Symbol" panose="05050102010706020507" pitchFamily="18" charset="2"/>
              </a:rPr>
              <a:t>3</a:t>
            </a:r>
            <a:r>
              <a:rPr lang="en-US" sz="2400" dirty="0">
                <a:sym typeface="Symbol" panose="05050102010706020507" pitchFamily="18" charset="2"/>
              </a:rPr>
              <a:t>)</a:t>
            </a:r>
            <a:r>
              <a:rPr lang="en-US" sz="2400" baseline="30000" dirty="0">
                <a:sym typeface="Symbol" panose="05050102010706020507" pitchFamily="18" charset="2"/>
              </a:rPr>
              <a:t>2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</a:p>
          <a:p>
            <a:pPr marL="0" indent="0">
              <a:buNone/>
            </a:pPr>
            <a:endParaRPr lang="en-US" sz="2400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en-US" sz="2400" dirty="0">
              <a:sym typeface="Symbol" panose="05050102010706020507" pitchFamily="18" charset="2"/>
            </a:endParaRPr>
          </a:p>
          <a:p>
            <a:endParaRPr lang="en-US" sz="2400" dirty="0">
              <a:sym typeface="Symbol" panose="05050102010706020507" pitchFamily="18" charset="2"/>
            </a:endParaRPr>
          </a:p>
          <a:p>
            <a:endParaRPr lang="en-US" sz="2400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3AD7E6-44B0-4E15-B2B3-4B94DE4D8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71F794-B65C-4254-97B8-5AFDF9D8ED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4685" y="4545602"/>
            <a:ext cx="4195063" cy="1766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4007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5BCD516-ADE3-4C74-AA97-0CF8A458E2F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508000"/>
                <a:ext cx="10515600" cy="5668963"/>
              </a:xfrm>
            </p:spPr>
            <p:txBody>
              <a:bodyPr>
                <a:normAutofit/>
              </a:bodyPr>
              <a:lstStyle/>
              <a:p>
                <a:r>
                  <a:rPr lang="en-US" sz="2400" dirty="0"/>
                  <a:t>Sudah </a:t>
                </a:r>
                <a:r>
                  <a:rPr lang="en-US" sz="2400" dirty="0" err="1"/>
                  <a:t>dibahas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sebelumnya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bahwa</a:t>
                </a:r>
                <a:r>
                  <a:rPr lang="en-US" sz="2400" dirty="0"/>
                  <a:t> </a:t>
                </a:r>
              </a:p>
              <a:p>
                <a:endParaRPr lang="en-US" sz="2400" dirty="0"/>
              </a:p>
              <a:p>
                <a:endParaRPr lang="en-US" sz="2400" dirty="0"/>
              </a:p>
              <a:p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/>
                  <a:t>    </a:t>
                </a:r>
                <a:r>
                  <a:rPr lang="en-US" sz="2400" dirty="0" err="1"/>
                  <a:t>maka</a:t>
                </a:r>
                <a:r>
                  <a:rPr lang="en-US" sz="2400" dirty="0"/>
                  <a:t> volume </a:t>
                </a:r>
                <a:r>
                  <a:rPr lang="en-US" sz="2400" i="1" dirty="0" err="1"/>
                  <a:t>parallelpiped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 V =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∧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∧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	</a:t>
                </a:r>
              </a:p>
              <a:p>
                <a:pPr marL="0" indent="0">
                  <a:buNone/>
                </a:pPr>
                <a:endParaRPr lang="en-US" sz="2400" b="1" dirty="0"/>
              </a:p>
              <a:p>
                <a:pPr marL="0" indent="0">
                  <a:buNone/>
                </a:pPr>
                <a:r>
                  <a:rPr lang="en-US" sz="2400" b="1" dirty="0" err="1"/>
                  <a:t>Contoh</a:t>
                </a:r>
                <a:r>
                  <a:rPr lang="en-US" sz="2400" b="1" dirty="0"/>
                  <a:t> 4: </a:t>
                </a:r>
                <a:r>
                  <a:rPr lang="en-US" sz="2400" dirty="0" err="1"/>
                  <a:t>Misalkan</a:t>
                </a:r>
                <a:r>
                  <a:rPr lang="en-US" sz="2400" dirty="0"/>
                  <a:t> </a:t>
                </a:r>
              </a:p>
              <a:p>
                <a:pPr marL="0" indent="0">
                  <a:buNone/>
                </a:pPr>
                <a:r>
                  <a:rPr lang="en-US" sz="2400" dirty="0"/>
                  <a:t>                   </a:t>
                </a:r>
                <a:r>
                  <a:rPr lang="en-US" sz="2400" dirty="0" err="1"/>
                  <a:t>maka</a:t>
                </a:r>
                <a:r>
                  <a:rPr lang="en-US" sz="2400" dirty="0"/>
                  <a:t> volume </a:t>
                </a:r>
                <a:r>
                  <a:rPr lang="en-US" sz="2400" i="1" dirty="0" err="1"/>
                  <a:t>parallelpiped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5BCD516-ADE3-4C74-AA97-0CF8A458E2F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08000"/>
                <a:ext cx="10515600" cy="5668963"/>
              </a:xfrm>
              <a:blipFill>
                <a:blip r:embed="rId2"/>
                <a:stretch>
                  <a:fillRect l="-928" t="-15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0F2B35-75D2-4607-B9DC-065929FFC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294704F-F01F-473D-88F2-274EB3EFB5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9339" y="858378"/>
            <a:ext cx="4126661" cy="140730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E51F878-7C0E-47D7-BA51-295ADC50C9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12413" y="3228390"/>
            <a:ext cx="5234589" cy="44953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0F8A271-6DB7-490F-91DA-E7CB40A9185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42760" y="4193685"/>
            <a:ext cx="4684804" cy="252779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7DAE499-0E80-47BA-A89E-A62D5A9A3C3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30313" y="3779520"/>
            <a:ext cx="3353095" cy="2941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3876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CE808-5F53-487A-A33C-7E886F955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Latihan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7358B-3D79-4BB2-BBCB-1E34BC1994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578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buah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di R</a:t>
            </a:r>
            <a:r>
              <a:rPr lang="en-US" baseline="30000" dirty="0"/>
              <a:t>3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 </a:t>
            </a:r>
          </a:p>
          <a:p>
            <a:pPr marL="0" indent="0">
              <a:buNone/>
            </a:pPr>
            <a:r>
              <a:rPr lang="en-US" dirty="0"/>
              <a:t>	 	</a:t>
            </a:r>
            <a:r>
              <a:rPr lang="en-US" i="1" dirty="0"/>
              <a:t>a </a:t>
            </a:r>
            <a:r>
              <a:rPr lang="en-US" dirty="0"/>
              <a:t>= </a:t>
            </a:r>
            <a:r>
              <a:rPr lang="en-US" dirty="0">
                <a:sym typeface="Symbol" panose="05050102010706020507" pitchFamily="18" charset="2"/>
              </a:rPr>
              <a:t>3e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+ 4e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+ 5e</a:t>
            </a:r>
            <a:r>
              <a:rPr lang="en-US" baseline="-25000" dirty="0">
                <a:sym typeface="Symbol" panose="05050102010706020507" pitchFamily="18" charset="2"/>
              </a:rPr>
              <a:t>3</a:t>
            </a:r>
            <a:r>
              <a:rPr lang="en-US" dirty="0"/>
              <a:t>  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i="1" dirty="0"/>
              <a:t>b</a:t>
            </a:r>
            <a:r>
              <a:rPr lang="en-US" dirty="0"/>
              <a:t> = </a:t>
            </a:r>
            <a:r>
              <a:rPr lang="en-US" dirty="0">
                <a:sym typeface="Symbol" panose="05050102010706020507" pitchFamily="18" charset="2"/>
              </a:rPr>
              <a:t>2e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+ 3e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+ 4e</a:t>
            </a:r>
            <a:r>
              <a:rPr lang="en-US" baseline="-25000" dirty="0">
                <a:sym typeface="Symbol" panose="05050102010706020507" pitchFamily="18" charset="2"/>
              </a:rPr>
              <a:t>3</a:t>
            </a:r>
            <a:r>
              <a:rPr lang="en-US" dirty="0"/>
              <a:t>  </a:t>
            </a:r>
          </a:p>
          <a:p>
            <a:pPr marL="0" indent="0">
              <a:buNone/>
            </a:pPr>
            <a:r>
              <a:rPr lang="en-US" dirty="0"/>
              <a:t>	 	c =  </a:t>
            </a:r>
            <a:r>
              <a:rPr lang="en-US" dirty="0">
                <a:sym typeface="Symbol" panose="05050102010706020507" pitchFamily="18" charset="2"/>
              </a:rPr>
              <a:t>e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– 3e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– 2e</a:t>
            </a:r>
            <a:r>
              <a:rPr lang="en-US" baseline="-25000" dirty="0">
                <a:sym typeface="Symbol" panose="05050102010706020507" pitchFamily="18" charset="2"/>
              </a:rPr>
              <a:t>3</a:t>
            </a:r>
            <a:r>
              <a:rPr lang="en-US" dirty="0"/>
              <a:t>   </a:t>
            </a:r>
          </a:p>
          <a:p>
            <a:pPr marL="0" indent="0">
              <a:buNone/>
            </a:pPr>
            <a:r>
              <a:rPr lang="en-US" dirty="0" err="1"/>
              <a:t>Tentukan</a:t>
            </a:r>
            <a:r>
              <a:rPr lang="en-US" dirty="0"/>
              <a:t> volume </a:t>
            </a:r>
            <a:r>
              <a:rPr lang="en-US" i="1" dirty="0" err="1"/>
              <a:t>parallelpiped</a:t>
            </a:r>
            <a:r>
              <a:rPr lang="en-US" dirty="0"/>
              <a:t> yang </a:t>
            </a:r>
            <a:r>
              <a:rPr lang="en-US" dirty="0" err="1"/>
              <a:t>dibentuk</a:t>
            </a:r>
            <a:r>
              <a:rPr lang="en-US" dirty="0"/>
              <a:t> oleh </a:t>
            </a:r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b</a:t>
            </a:r>
            <a:r>
              <a:rPr lang="en-US" dirty="0"/>
              <a:t>, dan </a:t>
            </a:r>
            <a:r>
              <a:rPr lang="en-US" i="1" dirty="0"/>
              <a:t>c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006E3B-A5D9-4E38-A01B-BCBCEE1C6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0051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07313-0464-41B7-ACE7-E401C4A44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Perkalian</a:t>
            </a:r>
            <a:r>
              <a:rPr lang="en-US" b="1" dirty="0"/>
              <a:t> </a:t>
            </a:r>
            <a:r>
              <a:rPr lang="en-US" b="1" dirty="0" err="1"/>
              <a:t>vektor</a:t>
            </a:r>
            <a:r>
              <a:rPr lang="en-US" b="1" dirty="0"/>
              <a:t> basis </a:t>
            </a:r>
            <a:r>
              <a:rPr lang="en-US" b="1" dirty="0" err="1"/>
              <a:t>satuan</a:t>
            </a:r>
            <a:r>
              <a:rPr lang="en-US" b="1" dirty="0"/>
              <a:t> standard di R</a:t>
            </a:r>
            <a:r>
              <a:rPr lang="en-US" b="1" baseline="30000" dirty="0"/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7E2D76-D384-4BB8-A29B-D60A5A0F01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Vektor</a:t>
            </a:r>
            <a:r>
              <a:rPr lang="en-US" sz="2400" dirty="0"/>
              <a:t> basis </a:t>
            </a:r>
            <a:r>
              <a:rPr lang="en-US" sz="2400" dirty="0" err="1"/>
              <a:t>satuan</a:t>
            </a:r>
            <a:r>
              <a:rPr lang="en-US" sz="2400" dirty="0"/>
              <a:t> standard di R</a:t>
            </a:r>
            <a:r>
              <a:rPr lang="en-US" sz="2400" baseline="30000" dirty="0"/>
              <a:t>3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e</a:t>
            </a:r>
            <a:r>
              <a:rPr lang="en-US" sz="2400" baseline="-25000" dirty="0"/>
              <a:t>1</a:t>
            </a:r>
            <a:r>
              <a:rPr lang="en-US" sz="2400" dirty="0"/>
              <a:t>, e</a:t>
            </a:r>
            <a:r>
              <a:rPr lang="en-US" sz="2400" baseline="-25000" dirty="0"/>
              <a:t>2</a:t>
            </a:r>
            <a:r>
              <a:rPr lang="en-US" sz="2400" dirty="0"/>
              <a:t>, dan e</a:t>
            </a:r>
            <a:r>
              <a:rPr lang="en-US" sz="2400" baseline="-25000" dirty="0"/>
              <a:t>3</a:t>
            </a:r>
            <a:r>
              <a:rPr lang="en-US" sz="2400" dirty="0"/>
              <a:t>.</a:t>
            </a:r>
          </a:p>
          <a:p>
            <a:r>
              <a:rPr lang="en-US" sz="2400" dirty="0"/>
              <a:t>Hasil </a:t>
            </a:r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dirty="0" err="1"/>
              <a:t>satuan</a:t>
            </a:r>
            <a:r>
              <a:rPr lang="en-US" sz="2400" dirty="0"/>
              <a:t> standard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dirinya</a:t>
            </a:r>
            <a:r>
              <a:rPr lang="en-US" sz="2400" dirty="0"/>
              <a:t> </a:t>
            </a:r>
            <a:r>
              <a:rPr lang="en-US" sz="2400" dirty="0" err="1"/>
              <a:t>sendiri</a:t>
            </a:r>
            <a:r>
              <a:rPr lang="en-US" sz="2400" dirty="0"/>
              <a:t>:</a:t>
            </a:r>
          </a:p>
          <a:p>
            <a:endParaRPr lang="en-US" sz="2400" dirty="0"/>
          </a:p>
          <a:p>
            <a:r>
              <a:rPr lang="en-US" sz="2400" i="1" dirty="0"/>
              <a:t>Bivector</a:t>
            </a:r>
            <a:r>
              <a:rPr lang="en-US" sz="2400" dirty="0"/>
              <a:t> </a:t>
            </a:r>
            <a:r>
              <a:rPr lang="en-US" sz="2400" dirty="0" err="1"/>
              <a:t>satuan</a:t>
            </a:r>
            <a:r>
              <a:rPr lang="en-US" sz="2400" dirty="0"/>
              <a:t> standard: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 err="1"/>
              <a:t>Sifat</a:t>
            </a:r>
            <a:r>
              <a:rPr lang="en-US" sz="2400" dirty="0"/>
              <a:t> </a:t>
            </a:r>
            <a:r>
              <a:rPr lang="en-US" sz="2400" dirty="0" err="1"/>
              <a:t>imajiner</a:t>
            </a:r>
            <a:r>
              <a:rPr lang="en-US" sz="2400" dirty="0"/>
              <a:t> bivector </a:t>
            </a:r>
            <a:r>
              <a:rPr lang="en-US" sz="2400" dirty="0" err="1"/>
              <a:t>satuan</a:t>
            </a:r>
            <a:r>
              <a:rPr lang="en-US" sz="2400" dirty="0"/>
              <a:t>:</a:t>
            </a:r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A615AF-C474-4CFB-BDAC-52B2C53DC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19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4B4DDA-B2A7-47DF-971D-6042B59FBF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2691" y="2655520"/>
            <a:ext cx="2275917" cy="53472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4088934-5B04-4A8A-9EDE-C56229E262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8857" y="3751894"/>
            <a:ext cx="2136576" cy="53472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DC6284B-1EAC-439D-9EC8-0E2B0BA33E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0649" y="3667761"/>
            <a:ext cx="1939351" cy="49749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6F457A0-3290-4F5F-9587-B0381C2A531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22359" y="3751894"/>
            <a:ext cx="1776201" cy="32438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FC4FC13-027F-4E1C-B7EF-80ABEEF37A5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58857" y="5116509"/>
            <a:ext cx="3123735" cy="49749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B211195-5F70-4075-BD84-B4969504308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34191" y="5702478"/>
            <a:ext cx="3248401" cy="49749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829AA6E-72BB-40F2-A516-90A2E3A1B2D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901469" y="6288446"/>
            <a:ext cx="2965171" cy="478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571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6DC3C-C7BC-4C44-AAAF-07AC4C15B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1360"/>
            <a:ext cx="10515600" cy="545560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err="1"/>
              <a:t>Sumber</a:t>
            </a:r>
            <a:r>
              <a:rPr lang="en-US" b="1" dirty="0"/>
              <a:t>: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/>
              <a:t>John Vince, </a:t>
            </a:r>
            <a:r>
              <a:rPr lang="en-US" i="1" dirty="0"/>
              <a:t>Geometric Algebra for Computer Graphics</a:t>
            </a:r>
            <a:r>
              <a:rPr lang="en-US" dirty="0"/>
              <a:t>. Springer. 2007 </a:t>
            </a:r>
          </a:p>
          <a:p>
            <a:pPr marL="0" indent="0">
              <a:buNone/>
            </a:pPr>
            <a:r>
              <a:rPr lang="en-US" i="1" dirty="0"/>
              <a:t>	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10F5921-AC98-4AC8-B93A-04020B34C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6192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9DF92-ADC7-46E1-92F7-4403F373E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Perkalian</a:t>
            </a:r>
            <a:r>
              <a:rPr lang="en-US" b="1" dirty="0"/>
              <a:t> </a:t>
            </a:r>
            <a:r>
              <a:rPr lang="en-US" b="1" dirty="0" err="1"/>
              <a:t>vektor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bivector </a:t>
            </a:r>
            <a:r>
              <a:rPr lang="en-US" b="1" dirty="0" err="1"/>
              <a:t>satuan</a:t>
            </a:r>
            <a:r>
              <a:rPr lang="en-US" b="1" dirty="0"/>
              <a:t> di R</a:t>
            </a:r>
            <a:r>
              <a:rPr lang="en-US" b="1" baseline="30000" dirty="0"/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7CBA94-731D-4A6B-B63E-8908648B17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/>
              <a:t>Diberikan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di R</a:t>
            </a:r>
            <a:r>
              <a:rPr lang="en-US" sz="2400" baseline="30000" dirty="0"/>
              <a:t>3</a:t>
            </a:r>
            <a:r>
              <a:rPr lang="en-US" sz="2400" dirty="0"/>
              <a:t>: </a:t>
            </a:r>
          </a:p>
          <a:p>
            <a:pPr marL="0" indent="0">
              <a:buNone/>
            </a:pPr>
            <a:r>
              <a:rPr lang="en-US" sz="2400" dirty="0"/>
              <a:t>   dan bivector </a:t>
            </a:r>
            <a:r>
              <a:rPr lang="en-US" sz="2400" dirty="0" err="1"/>
              <a:t>satuan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 err="1"/>
              <a:t>Perkalian</a:t>
            </a:r>
            <a:r>
              <a:rPr lang="en-US" sz="2400" dirty="0"/>
              <a:t> bivector </a:t>
            </a:r>
            <a:r>
              <a:rPr lang="en-US" sz="2400" dirty="0" err="1"/>
              <a:t>satuan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: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ED85FD-8699-4DD6-B4BF-2084BBC83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20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40C8785-DA44-4FE1-B4C6-58DB4673D6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264" y="1690688"/>
            <a:ext cx="3213335" cy="49957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87497D-37CB-4A6E-A157-3D539AC2D6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6263" y="2325204"/>
            <a:ext cx="2095737" cy="40252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2150354-BC48-4E62-ADEA-1852790F2B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64740" y="3711770"/>
            <a:ext cx="5268601" cy="1911928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DD2A74F-C8E0-4F5F-AD0D-CACC5942FF48}"/>
              </a:ext>
            </a:extLst>
          </p:cNvPr>
          <p:cNvCxnSpPr>
            <a:cxnSpLocks/>
          </p:cNvCxnSpPr>
          <p:nvPr/>
        </p:nvCxnSpPr>
        <p:spPr>
          <a:xfrm>
            <a:off x="3454379" y="5623698"/>
            <a:ext cx="1584981" cy="0"/>
          </a:xfrm>
          <a:prstGeom prst="straightConnector1">
            <a:avLst/>
          </a:prstGeom>
          <a:ln w="158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B6016A4-94A2-4703-99F2-B05E2B97BAF1}"/>
              </a:ext>
            </a:extLst>
          </p:cNvPr>
          <p:cNvCxnSpPr>
            <a:cxnSpLocks/>
          </p:cNvCxnSpPr>
          <p:nvPr/>
        </p:nvCxnSpPr>
        <p:spPr>
          <a:xfrm>
            <a:off x="5516880" y="5613814"/>
            <a:ext cx="772160" cy="0"/>
          </a:xfrm>
          <a:prstGeom prst="straightConnector1">
            <a:avLst/>
          </a:prstGeom>
          <a:ln w="158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C3590368-01AA-4BCD-944E-6AD26B40FF77}"/>
              </a:ext>
            </a:extLst>
          </p:cNvPr>
          <p:cNvSpPr txBox="1"/>
          <p:nvPr/>
        </p:nvSpPr>
        <p:spPr>
          <a:xfrm>
            <a:off x="3964705" y="5712659"/>
            <a:ext cx="781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vektor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65AEED8-054E-44AA-B4A4-8BFD37978A82}"/>
              </a:ext>
            </a:extLst>
          </p:cNvPr>
          <p:cNvSpPr txBox="1"/>
          <p:nvPr/>
        </p:nvSpPr>
        <p:spPr>
          <a:xfrm>
            <a:off x="5488705" y="5712659"/>
            <a:ext cx="883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volume</a:t>
            </a:r>
          </a:p>
        </p:txBody>
      </p:sp>
    </p:spTree>
    <p:extLst>
      <p:ext uri="{BB962C8B-B14F-4D97-AF65-F5344CB8AC3E}">
        <p14:creationId xmlns:p14="http://schemas.microsoft.com/office/powerpoint/2010/main" val="21677026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20044-C588-4D58-B428-1D6D7E4D73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2960"/>
            <a:ext cx="10515600" cy="5354003"/>
          </a:xfrm>
        </p:spPr>
        <p:txBody>
          <a:bodyPr>
            <a:normAutofit/>
          </a:bodyPr>
          <a:lstStyle/>
          <a:p>
            <a:r>
              <a:rPr lang="en-US" sz="2400" dirty="0" err="1"/>
              <a:t>Interpretasi</a:t>
            </a:r>
            <a:r>
              <a:rPr lang="en-US" sz="2400" dirty="0"/>
              <a:t> </a:t>
            </a:r>
            <a:r>
              <a:rPr lang="en-US" sz="2400" dirty="0" err="1"/>
              <a:t>geometrinya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, e</a:t>
            </a:r>
            <a:r>
              <a:rPr lang="en-US" sz="2400" baseline="-25000" dirty="0"/>
              <a:t>12 </a:t>
            </a:r>
            <a:r>
              <a:rPr lang="en-US" sz="2400" dirty="0" err="1"/>
              <a:t>menghasilkan</a:t>
            </a:r>
            <a:r>
              <a:rPr lang="en-US" sz="2400" dirty="0"/>
              <a:t> </a:t>
            </a:r>
            <a:r>
              <a:rPr lang="en-US" sz="2400" dirty="0" err="1"/>
              <a:t>efek</a:t>
            </a:r>
            <a:r>
              <a:rPr lang="en-US" sz="2400" dirty="0"/>
              <a:t>: </a:t>
            </a:r>
          </a:p>
          <a:p>
            <a:pPr marL="0" indent="0">
              <a:buNone/>
            </a:pPr>
            <a:r>
              <a:rPr lang="en-US" sz="2400" dirty="0"/>
              <a:t>       (</a:t>
            </a:r>
            <a:r>
              <a:rPr lang="en-US" sz="2400" dirty="0" err="1"/>
              <a:t>i</a:t>
            </a:r>
            <a:r>
              <a:rPr lang="en-US" sz="2400" dirty="0"/>
              <a:t>) </a:t>
            </a:r>
            <a:r>
              <a:rPr lang="en-US" sz="2400" dirty="0" err="1"/>
              <a:t>merotasi</a:t>
            </a:r>
            <a:r>
              <a:rPr lang="en-US" sz="2400" dirty="0"/>
              <a:t> </a:t>
            </a:r>
            <a:r>
              <a:rPr lang="en-US" sz="2400" dirty="0" err="1"/>
              <a:t>proyeksi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pada </a:t>
            </a:r>
            <a:r>
              <a:rPr lang="en-US" sz="2400" dirty="0" err="1"/>
              <a:t>bidang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e</a:t>
            </a:r>
            <a:r>
              <a:rPr lang="en-US" sz="2400" baseline="-25000" dirty="0">
                <a:sym typeface="Symbol" panose="05050102010706020507" pitchFamily="18" charset="2"/>
              </a:rPr>
              <a:t>1</a:t>
            </a:r>
            <a:r>
              <a:rPr lang="en-US" sz="2400" dirty="0">
                <a:sym typeface="Symbol" panose="05050102010706020507" pitchFamily="18" charset="2"/>
              </a:rPr>
              <a:t>  e</a:t>
            </a:r>
            <a:r>
              <a:rPr lang="en-US" sz="2400" baseline="-25000" dirty="0">
                <a:sym typeface="Symbol" panose="05050102010706020507" pitchFamily="18" charset="2"/>
              </a:rPr>
              <a:t>2 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sejauh</a:t>
            </a:r>
            <a:r>
              <a:rPr lang="en-US" sz="2400" dirty="0">
                <a:sym typeface="Symbol" panose="05050102010706020507" pitchFamily="18" charset="2"/>
              </a:rPr>
              <a:t> 90 </a:t>
            </a:r>
            <a:r>
              <a:rPr lang="en-US" sz="2400" dirty="0" err="1">
                <a:sym typeface="Symbol" panose="05050102010706020507" pitchFamily="18" charset="2"/>
              </a:rPr>
              <a:t>searah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jarum</a:t>
            </a:r>
            <a:r>
              <a:rPr lang="en-US" sz="2400" dirty="0">
                <a:sym typeface="Symbol" panose="05050102010706020507" pitchFamily="18" charset="2"/>
              </a:rPr>
              <a:t> jam</a:t>
            </a:r>
          </a:p>
          <a:p>
            <a:pPr marL="0" indent="0">
              <a:buNone/>
            </a:pPr>
            <a:r>
              <a:rPr lang="en-US" sz="2400" dirty="0">
                <a:sym typeface="Symbol" panose="05050102010706020507" pitchFamily="18" charset="2"/>
              </a:rPr>
              <a:t>       (ii) </a:t>
            </a:r>
            <a:r>
              <a:rPr lang="en-US" sz="2400" dirty="0" err="1">
                <a:sym typeface="Symbol" panose="05050102010706020507" pitchFamily="18" charset="2"/>
              </a:rPr>
              <a:t>membentuk</a:t>
            </a:r>
            <a:r>
              <a:rPr lang="en-US" sz="2400" dirty="0">
                <a:sym typeface="Symbol" panose="05050102010706020507" pitchFamily="18" charset="2"/>
              </a:rPr>
              <a:t> volume </a:t>
            </a:r>
            <a:r>
              <a:rPr lang="en-US" sz="2400" i="1" dirty="0">
                <a:sym typeface="Symbol" panose="05050102010706020507" pitchFamily="18" charset="2"/>
              </a:rPr>
              <a:t>a</a:t>
            </a:r>
            <a:r>
              <a:rPr lang="en-US" sz="2400" baseline="-25000" dirty="0">
                <a:sym typeface="Symbol" panose="05050102010706020507" pitchFamily="18" charset="2"/>
              </a:rPr>
              <a:t>3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dengan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bidang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alasnya</a:t>
            </a:r>
            <a:r>
              <a:rPr lang="en-US" sz="2400" dirty="0">
                <a:sym typeface="Symbol" panose="05050102010706020507" pitchFamily="18" charset="2"/>
              </a:rPr>
              <a:t> e</a:t>
            </a:r>
            <a:r>
              <a:rPr lang="en-US" sz="2400" baseline="-25000" dirty="0">
                <a:sym typeface="Symbol" panose="05050102010706020507" pitchFamily="18" charset="2"/>
              </a:rPr>
              <a:t>1</a:t>
            </a:r>
            <a:r>
              <a:rPr lang="en-US" sz="2400" dirty="0">
                <a:sym typeface="Symbol" panose="05050102010706020507" pitchFamily="18" charset="2"/>
              </a:rPr>
              <a:t>  e</a:t>
            </a:r>
            <a:r>
              <a:rPr lang="en-US" sz="2400" baseline="-25000" dirty="0">
                <a:sym typeface="Symbol" panose="05050102010706020507" pitchFamily="18" charset="2"/>
              </a:rPr>
              <a:t>2 </a:t>
            </a:r>
            <a:r>
              <a:rPr lang="en-US" sz="2400" dirty="0">
                <a:sym typeface="Symbol" panose="05050102010706020507" pitchFamily="18" charset="2"/>
              </a:rPr>
              <a:t>dan </a:t>
            </a:r>
            <a:r>
              <a:rPr lang="en-US" sz="2400" dirty="0" err="1">
                <a:sym typeface="Symbol" panose="05050102010706020507" pitchFamily="18" charset="2"/>
              </a:rPr>
              <a:t>tingginya</a:t>
            </a:r>
            <a:r>
              <a:rPr lang="en-US" sz="2400" dirty="0">
                <a:sym typeface="Symbol" panose="05050102010706020507" pitchFamily="18" charset="2"/>
              </a:rPr>
              <a:t> e</a:t>
            </a:r>
            <a:r>
              <a:rPr lang="en-US" sz="2400" baseline="-25000" dirty="0">
                <a:sym typeface="Symbol" panose="05050102010706020507" pitchFamily="18" charset="2"/>
              </a:rPr>
              <a:t>3</a:t>
            </a:r>
            <a:r>
              <a:rPr lang="en-US" sz="2400" dirty="0">
                <a:sym typeface="Symbol" panose="05050102010706020507" pitchFamily="18" charset="2"/>
              </a:rPr>
              <a:t>	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77DD00-F737-4583-A8FC-6EB4521AD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21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7F43474-4808-4B84-AA94-817D8088CC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517" y="2736377"/>
            <a:ext cx="5138135" cy="329866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9E24E42-1380-4F18-967A-98DCEA22A1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6350" y="2641701"/>
            <a:ext cx="4717999" cy="3159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033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17646B-5432-4BCF-A228-F2AEA8381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51840"/>
            <a:ext cx="10515600" cy="5425123"/>
          </a:xfrm>
        </p:spPr>
        <p:txBody>
          <a:bodyPr>
            <a:normAutofit/>
          </a:bodyPr>
          <a:lstStyle/>
          <a:p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urutan</a:t>
            </a:r>
            <a:r>
              <a:rPr lang="en-US" sz="2400" dirty="0"/>
              <a:t> </a:t>
            </a:r>
            <a:r>
              <a:rPr lang="en-US" sz="2400" dirty="0" err="1"/>
              <a:t>perkaliannya</a:t>
            </a:r>
            <a:r>
              <a:rPr lang="en-US" sz="2400" dirty="0"/>
              <a:t> </a:t>
            </a:r>
            <a:r>
              <a:rPr lang="en-US" sz="2400" dirty="0" err="1"/>
              <a:t>dibalik</a:t>
            </a:r>
            <a:r>
              <a:rPr lang="en-US" sz="2400" dirty="0"/>
              <a:t>: 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 err="1"/>
              <a:t>Interpretasi</a:t>
            </a:r>
            <a:r>
              <a:rPr lang="en-US" sz="2400" dirty="0"/>
              <a:t> </a:t>
            </a:r>
            <a:r>
              <a:rPr lang="en-US" sz="2400" dirty="0" err="1"/>
              <a:t>geometrinya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, e</a:t>
            </a:r>
            <a:r>
              <a:rPr lang="en-US" sz="2400" baseline="-25000" dirty="0"/>
              <a:t>12 </a:t>
            </a:r>
            <a:r>
              <a:rPr lang="en-US" sz="2400" dirty="0" err="1"/>
              <a:t>menghasilkan</a:t>
            </a:r>
            <a:r>
              <a:rPr lang="en-US" sz="2400" dirty="0"/>
              <a:t> </a:t>
            </a:r>
            <a:r>
              <a:rPr lang="en-US" sz="2400" dirty="0" err="1"/>
              <a:t>efek</a:t>
            </a:r>
            <a:r>
              <a:rPr lang="en-US" sz="2400" dirty="0"/>
              <a:t>: </a:t>
            </a:r>
          </a:p>
          <a:p>
            <a:pPr marL="803275" indent="-803275">
              <a:buNone/>
            </a:pPr>
            <a:r>
              <a:rPr lang="en-US" sz="2400" dirty="0"/>
              <a:t>       (</a:t>
            </a:r>
            <a:r>
              <a:rPr lang="en-US" sz="2400" dirty="0" err="1"/>
              <a:t>i</a:t>
            </a:r>
            <a:r>
              <a:rPr lang="en-US" sz="2400" dirty="0"/>
              <a:t>) </a:t>
            </a:r>
            <a:r>
              <a:rPr lang="en-US" sz="2400" dirty="0" err="1"/>
              <a:t>merotasi</a:t>
            </a:r>
            <a:r>
              <a:rPr lang="en-US" sz="2400" dirty="0"/>
              <a:t> </a:t>
            </a:r>
            <a:r>
              <a:rPr lang="en-US" sz="2400" dirty="0" err="1"/>
              <a:t>proyeksi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pada </a:t>
            </a:r>
            <a:r>
              <a:rPr lang="en-US" sz="2400" dirty="0" err="1"/>
              <a:t>bidang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e</a:t>
            </a:r>
            <a:r>
              <a:rPr lang="en-US" sz="2400" baseline="-25000" dirty="0">
                <a:sym typeface="Symbol" panose="05050102010706020507" pitchFamily="18" charset="2"/>
              </a:rPr>
              <a:t>1</a:t>
            </a:r>
            <a:r>
              <a:rPr lang="en-US" sz="2400" dirty="0">
                <a:sym typeface="Symbol" panose="05050102010706020507" pitchFamily="18" charset="2"/>
              </a:rPr>
              <a:t>  e</a:t>
            </a:r>
            <a:r>
              <a:rPr lang="en-US" sz="2400" baseline="-25000" dirty="0">
                <a:sym typeface="Symbol" panose="05050102010706020507" pitchFamily="18" charset="2"/>
              </a:rPr>
              <a:t>2 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sejauh</a:t>
            </a:r>
            <a:r>
              <a:rPr lang="en-US" sz="2400" dirty="0">
                <a:sym typeface="Symbol" panose="05050102010706020507" pitchFamily="18" charset="2"/>
              </a:rPr>
              <a:t> 90 </a:t>
            </a:r>
            <a:r>
              <a:rPr lang="en-US" sz="2400" dirty="0" err="1">
                <a:sym typeface="Symbol" panose="05050102010706020507" pitchFamily="18" charset="2"/>
              </a:rPr>
              <a:t>berlawanan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arah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jarum</a:t>
            </a:r>
            <a:r>
              <a:rPr lang="en-US" sz="2400" dirty="0">
                <a:sym typeface="Symbol" panose="05050102010706020507" pitchFamily="18" charset="2"/>
              </a:rPr>
              <a:t> jam</a:t>
            </a:r>
          </a:p>
          <a:p>
            <a:pPr marL="0" indent="0">
              <a:buNone/>
            </a:pPr>
            <a:r>
              <a:rPr lang="en-US" sz="2400" dirty="0">
                <a:sym typeface="Symbol" panose="05050102010706020507" pitchFamily="18" charset="2"/>
              </a:rPr>
              <a:t>       (ii) </a:t>
            </a:r>
            <a:r>
              <a:rPr lang="en-US" sz="2400" dirty="0" err="1">
                <a:sym typeface="Symbol" panose="05050102010706020507" pitchFamily="18" charset="2"/>
              </a:rPr>
              <a:t>membentuk</a:t>
            </a:r>
            <a:r>
              <a:rPr lang="en-US" sz="2400" dirty="0">
                <a:sym typeface="Symbol" panose="05050102010706020507" pitchFamily="18" charset="2"/>
              </a:rPr>
              <a:t> volume </a:t>
            </a:r>
            <a:r>
              <a:rPr lang="en-US" sz="2400" i="1" dirty="0">
                <a:sym typeface="Symbol" panose="05050102010706020507" pitchFamily="18" charset="2"/>
              </a:rPr>
              <a:t>a</a:t>
            </a:r>
            <a:r>
              <a:rPr lang="en-US" sz="2400" baseline="-25000" dirty="0">
                <a:sym typeface="Symbol" panose="05050102010706020507" pitchFamily="18" charset="2"/>
              </a:rPr>
              <a:t>3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dengan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bidang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alasnya</a:t>
            </a:r>
            <a:r>
              <a:rPr lang="en-US" sz="2400" dirty="0">
                <a:sym typeface="Symbol" panose="05050102010706020507" pitchFamily="18" charset="2"/>
              </a:rPr>
              <a:t> e</a:t>
            </a:r>
            <a:r>
              <a:rPr lang="en-US" sz="2400" baseline="-25000" dirty="0">
                <a:sym typeface="Symbol" panose="05050102010706020507" pitchFamily="18" charset="2"/>
              </a:rPr>
              <a:t>1</a:t>
            </a:r>
            <a:r>
              <a:rPr lang="en-US" sz="2400" dirty="0">
                <a:sym typeface="Symbol" panose="05050102010706020507" pitchFamily="18" charset="2"/>
              </a:rPr>
              <a:t>  e</a:t>
            </a:r>
            <a:r>
              <a:rPr lang="en-US" sz="2400" baseline="-25000" dirty="0">
                <a:sym typeface="Symbol" panose="05050102010706020507" pitchFamily="18" charset="2"/>
              </a:rPr>
              <a:t>2 </a:t>
            </a:r>
            <a:r>
              <a:rPr lang="en-US" sz="2400" dirty="0">
                <a:sym typeface="Symbol" panose="05050102010706020507" pitchFamily="18" charset="2"/>
              </a:rPr>
              <a:t>dan </a:t>
            </a:r>
            <a:r>
              <a:rPr lang="en-US" sz="2400" dirty="0" err="1">
                <a:sym typeface="Symbol" panose="05050102010706020507" pitchFamily="18" charset="2"/>
              </a:rPr>
              <a:t>tingginya</a:t>
            </a:r>
            <a:r>
              <a:rPr lang="en-US" sz="2400" dirty="0">
                <a:sym typeface="Symbol" panose="05050102010706020507" pitchFamily="18" charset="2"/>
              </a:rPr>
              <a:t> e</a:t>
            </a:r>
            <a:r>
              <a:rPr lang="en-US" sz="2400" baseline="-25000" dirty="0">
                <a:sym typeface="Symbol" panose="05050102010706020507" pitchFamily="18" charset="2"/>
              </a:rPr>
              <a:t>3</a:t>
            </a:r>
            <a:r>
              <a:rPr lang="en-US" sz="2400" dirty="0">
                <a:sym typeface="Symbol" panose="05050102010706020507" pitchFamily="18" charset="2"/>
              </a:rPr>
              <a:t>	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B7EBA9-BA7B-432D-A49E-563F6B526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D6D0387-C4DA-4C9D-926B-3AB063BE66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1367" y="1258080"/>
            <a:ext cx="4698713" cy="1666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6923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96560C-941D-4AA0-A8B7-8C0CC74A0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7360"/>
            <a:ext cx="10515600" cy="5709603"/>
          </a:xfrm>
        </p:spPr>
        <p:txBody>
          <a:bodyPr>
            <a:normAutofit/>
          </a:bodyPr>
          <a:lstStyle/>
          <a:p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cara</a:t>
            </a:r>
            <a:r>
              <a:rPr lang="en-US" sz="2400" dirty="0"/>
              <a:t> yang </a:t>
            </a:r>
            <a:r>
              <a:rPr lang="en-US" sz="2400" dirty="0" err="1"/>
              <a:t>sama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   dan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dan 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   dan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97148D-C74F-4CDB-9E30-FD0366A43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058DD5F-9983-4765-B015-E1EC207E5C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8355" y="917075"/>
            <a:ext cx="4830793" cy="104467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10B4B50-F739-46E5-9A43-F677D56DCD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2951" y="2056207"/>
            <a:ext cx="2976800" cy="37250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378488E-CE1E-4906-BE36-4A6B014A4E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8355" y="2702632"/>
            <a:ext cx="4109935" cy="42648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7CCCFC8-055D-4561-A8AB-6FF0B89A99B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87041" y="3524011"/>
            <a:ext cx="4942107" cy="103696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BF5027A-4671-4202-8AA6-1B548E8E4F9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56425" y="4660263"/>
            <a:ext cx="3093326" cy="41205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B3D3B45-4E5E-4E6B-AE64-4512C615E10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35532" y="5560425"/>
            <a:ext cx="4085962" cy="38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6014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7AE03-1893-4C49-8F2C-D9243EC4C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Latihan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6E604-60AC-4BA9-817B-CE54FB6AF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buah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di R</a:t>
            </a:r>
            <a:r>
              <a:rPr lang="en-US" baseline="30000" dirty="0"/>
              <a:t>3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 </a:t>
            </a:r>
          </a:p>
          <a:p>
            <a:pPr marL="0" indent="0">
              <a:buNone/>
            </a:pPr>
            <a:r>
              <a:rPr lang="en-US" dirty="0"/>
              <a:t>	 	</a:t>
            </a:r>
            <a:r>
              <a:rPr lang="en-US" i="1" dirty="0"/>
              <a:t>a </a:t>
            </a:r>
            <a:r>
              <a:rPr lang="en-US" dirty="0"/>
              <a:t>= </a:t>
            </a:r>
            <a:r>
              <a:rPr lang="en-US" dirty="0">
                <a:sym typeface="Symbol" panose="05050102010706020507" pitchFamily="18" charset="2"/>
              </a:rPr>
              <a:t>e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– 4e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+ 2e</a:t>
            </a:r>
            <a:r>
              <a:rPr lang="en-US" baseline="-25000" dirty="0">
                <a:sym typeface="Symbol" panose="05050102010706020507" pitchFamily="18" charset="2"/>
              </a:rPr>
              <a:t>3</a:t>
            </a:r>
            <a:r>
              <a:rPr lang="en-US" dirty="0"/>
              <a:t>  </a:t>
            </a:r>
          </a:p>
          <a:p>
            <a:pPr marL="0" indent="0">
              <a:buNone/>
            </a:pPr>
            <a:r>
              <a:rPr lang="en-US" dirty="0"/>
              <a:t>	 	</a:t>
            </a:r>
            <a:r>
              <a:rPr lang="en-US" i="1" dirty="0"/>
              <a:t>b</a:t>
            </a:r>
            <a:r>
              <a:rPr lang="en-US" dirty="0"/>
              <a:t> = 3</a:t>
            </a:r>
            <a:r>
              <a:rPr lang="en-US" dirty="0">
                <a:sym typeface="Symbol" panose="05050102010706020507" pitchFamily="18" charset="2"/>
              </a:rPr>
              <a:t>e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+ e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– 4e</a:t>
            </a:r>
            <a:r>
              <a:rPr lang="en-US" baseline="-25000" dirty="0">
                <a:sym typeface="Symbol" panose="05050102010706020507" pitchFamily="18" charset="2"/>
              </a:rPr>
              <a:t>3  </a:t>
            </a:r>
          </a:p>
          <a:p>
            <a:pPr marL="0" indent="0">
              <a:buNone/>
            </a:pPr>
            <a:r>
              <a:rPr lang="en-US" dirty="0" err="1">
                <a:sym typeface="Symbol" panose="05050102010706020507" pitchFamily="18" charset="2"/>
              </a:rPr>
              <a:t>Hitunglah</a:t>
            </a:r>
            <a:r>
              <a:rPr lang="en-US" dirty="0">
                <a:sym typeface="Symbol" panose="05050102010706020507" pitchFamily="18" charset="2"/>
              </a:rPr>
              <a:t>  </a:t>
            </a:r>
            <a:r>
              <a:rPr lang="en-US" i="1" dirty="0">
                <a:sym typeface="Symbol" panose="05050102010706020507" pitchFamily="18" charset="2"/>
              </a:rPr>
              <a:t>a</a:t>
            </a:r>
            <a:r>
              <a:rPr lang="en-US" dirty="0">
                <a:sym typeface="Symbol" panose="05050102010706020507" pitchFamily="18" charset="2"/>
              </a:rPr>
              <a:t>e</a:t>
            </a:r>
            <a:r>
              <a:rPr lang="en-US" baseline="-25000" dirty="0">
                <a:sym typeface="Symbol" panose="05050102010706020507" pitchFamily="18" charset="2"/>
              </a:rPr>
              <a:t>12</a:t>
            </a:r>
            <a:r>
              <a:rPr lang="en-US" dirty="0">
                <a:sym typeface="Symbol" panose="05050102010706020507" pitchFamily="18" charset="2"/>
              </a:rPr>
              <a:t> + </a:t>
            </a:r>
            <a:r>
              <a:rPr lang="en-US" i="1" dirty="0">
                <a:sym typeface="Symbol" panose="05050102010706020507" pitchFamily="18" charset="2"/>
              </a:rPr>
              <a:t>b</a:t>
            </a:r>
            <a:r>
              <a:rPr lang="en-US" dirty="0">
                <a:sym typeface="Symbol" panose="05050102010706020507" pitchFamily="18" charset="2"/>
              </a:rPr>
              <a:t>e</a:t>
            </a:r>
            <a:r>
              <a:rPr lang="en-US" baseline="-25000" dirty="0">
                <a:sym typeface="Symbol" panose="05050102010706020507" pitchFamily="18" charset="2"/>
              </a:rPr>
              <a:t>12</a:t>
            </a:r>
            <a:r>
              <a:rPr lang="en-US" dirty="0">
                <a:sym typeface="Symbol" panose="05050102010706020507" pitchFamily="18" charset="2"/>
              </a:rPr>
              <a:t>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1EB590-72B9-4B42-ACF5-DE8AFFB07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1834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3EDA4-F3DF-4BF4-9841-68372CA74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BERSAMBUNG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06ED5C-D7BE-4AF7-83B9-AE6E8E8329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BCCF11-85F1-4992-9068-59290E4FC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918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83971-F23F-4D9D-96CF-59E366C5E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Multivector</a:t>
            </a:r>
            <a:r>
              <a:rPr lang="en-US" b="1" dirty="0"/>
              <a:t> </a:t>
            </a:r>
            <a:endParaRPr lang="en-US" b="1" baseline="30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D05D8D-E722-4547-8C68-CA15C45CF3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5785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b="1" i="1" dirty="0" err="1"/>
              <a:t>Multivecto</a:t>
            </a:r>
            <a:r>
              <a:rPr lang="en-US" dirty="0" err="1"/>
              <a:t>r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objek</a:t>
            </a:r>
            <a:r>
              <a:rPr lang="en-US" dirty="0"/>
              <a:t> yang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/>
              <a:t>skalar</a:t>
            </a:r>
            <a:r>
              <a:rPr lang="en-US" dirty="0"/>
              <a:t>, </a:t>
            </a:r>
            <a:r>
              <a:rPr lang="en-US" dirty="0" err="1"/>
              <a:t>vektor</a:t>
            </a:r>
            <a:r>
              <a:rPr lang="en-US" dirty="0"/>
              <a:t>, bivector, dan </a:t>
            </a:r>
            <a:r>
              <a:rPr lang="en-US" dirty="0" err="1"/>
              <a:t>objek</a:t>
            </a:r>
            <a:r>
              <a:rPr lang="en-US" dirty="0"/>
              <a:t> lain yang </a:t>
            </a:r>
            <a:r>
              <a:rPr lang="en-US" dirty="0" err="1"/>
              <a:t>dihasilkan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perkalian</a:t>
            </a:r>
            <a:r>
              <a:rPr lang="en-US" dirty="0"/>
              <a:t> </a:t>
            </a:r>
            <a:r>
              <a:rPr lang="en-US" dirty="0" err="1"/>
              <a:t>geometri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i="1" dirty="0" err="1"/>
              <a:t>Multivector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dijumlahkan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dikalikan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objek-objek</a:t>
            </a:r>
            <a:r>
              <a:rPr lang="en-US" dirty="0"/>
              <a:t> </a:t>
            </a:r>
            <a:r>
              <a:rPr lang="en-US" dirty="0" err="1"/>
              <a:t>geometri</a:t>
            </a:r>
            <a:r>
              <a:rPr lang="en-US" dirty="0"/>
              <a:t> </a:t>
            </a:r>
            <a:r>
              <a:rPr lang="en-US" dirty="0" err="1"/>
              <a:t>lainnya</a:t>
            </a:r>
            <a:endParaRPr lang="en-US" dirty="0"/>
          </a:p>
          <a:p>
            <a:endParaRPr lang="en-US" dirty="0"/>
          </a:p>
          <a:p>
            <a:r>
              <a:rPr lang="en-US" i="1" dirty="0" err="1"/>
              <a:t>Multivector</a:t>
            </a:r>
            <a:r>
              <a:rPr lang="en-US" dirty="0"/>
              <a:t> di R</a:t>
            </a:r>
            <a:r>
              <a:rPr lang="en-US" baseline="30000" dirty="0"/>
              <a:t>2</a:t>
            </a:r>
            <a:r>
              <a:rPr lang="en-US" dirty="0"/>
              <a:t>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/>
              <a:t>skalar</a:t>
            </a:r>
            <a:r>
              <a:rPr lang="en-US" dirty="0"/>
              <a:t>, </a:t>
            </a:r>
            <a:r>
              <a:rPr lang="en-US" dirty="0" err="1"/>
              <a:t>vektor</a:t>
            </a:r>
            <a:r>
              <a:rPr lang="en-US" dirty="0"/>
              <a:t>, dan </a:t>
            </a:r>
            <a:r>
              <a:rPr lang="en-US" i="1" dirty="0"/>
              <a:t>bivector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i="1" dirty="0" err="1"/>
              <a:t>Multivector</a:t>
            </a:r>
            <a:r>
              <a:rPr lang="en-US" dirty="0"/>
              <a:t> di R</a:t>
            </a:r>
            <a:r>
              <a:rPr lang="en-US" baseline="30000" dirty="0"/>
              <a:t>3</a:t>
            </a:r>
            <a:r>
              <a:rPr lang="en-US" dirty="0"/>
              <a:t>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/>
              <a:t>skalar</a:t>
            </a:r>
            <a:r>
              <a:rPr lang="en-US" dirty="0"/>
              <a:t>, </a:t>
            </a:r>
            <a:r>
              <a:rPr lang="en-US" dirty="0" err="1"/>
              <a:t>vektor</a:t>
            </a:r>
            <a:r>
              <a:rPr lang="en-US" dirty="0"/>
              <a:t>, </a:t>
            </a:r>
            <a:r>
              <a:rPr lang="en-US" i="1" dirty="0"/>
              <a:t>bivector</a:t>
            </a:r>
            <a:r>
              <a:rPr lang="en-US" dirty="0"/>
              <a:t>, dan </a:t>
            </a:r>
            <a:r>
              <a:rPr lang="en-US" dirty="0" err="1"/>
              <a:t>trivector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Dan </a:t>
            </a:r>
            <a:r>
              <a:rPr lang="en-US" dirty="0" err="1"/>
              <a:t>seterusnya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i="1" dirty="0" err="1"/>
              <a:t>multivector</a:t>
            </a:r>
            <a:r>
              <a:rPr lang="en-US" dirty="0"/>
              <a:t> di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dimensi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.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9BE08A-A332-4BAD-B01D-BF979D6B5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264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DE508-94F9-4DBA-9002-6A7C495FD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Multivector</a:t>
            </a:r>
            <a:r>
              <a:rPr lang="en-US" b="1" dirty="0"/>
              <a:t> di R</a:t>
            </a:r>
            <a:r>
              <a:rPr lang="en-US" b="1" baseline="30000" dirty="0"/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F7CDCB-1FB8-4108-A3B5-D0DFFFD40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/>
          <a:lstStyle/>
          <a:p>
            <a:r>
              <a:rPr lang="en-US" sz="2400" i="1" dirty="0" err="1"/>
              <a:t>Multivector</a:t>
            </a:r>
            <a:r>
              <a:rPr lang="en-US" sz="2400" dirty="0"/>
              <a:t> di R</a:t>
            </a:r>
            <a:r>
              <a:rPr lang="en-US" sz="2400" baseline="30000" dirty="0"/>
              <a:t>2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kombinasi</a:t>
            </a:r>
            <a:r>
              <a:rPr lang="en-US" sz="2400" dirty="0"/>
              <a:t> linier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skalar</a:t>
            </a:r>
            <a:r>
              <a:rPr lang="en-US" sz="2400" dirty="0"/>
              <a:t>, </a:t>
            </a:r>
            <a:r>
              <a:rPr lang="en-US" sz="2400" dirty="0" err="1"/>
              <a:t>vektor</a:t>
            </a:r>
            <a:r>
              <a:rPr lang="en-US" sz="2400" dirty="0"/>
              <a:t>, dan </a:t>
            </a:r>
            <a:r>
              <a:rPr lang="en-US" sz="2400" i="1" dirty="0"/>
              <a:t>bivector.</a:t>
            </a:r>
            <a:r>
              <a:rPr lang="en-US" sz="2400" dirty="0"/>
              <a:t> </a:t>
            </a:r>
            <a:r>
              <a:rPr lang="en-US" sz="2400" dirty="0" err="1"/>
              <a:t>Elemen-elemen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i="1" dirty="0" err="1"/>
              <a:t>multivector</a:t>
            </a:r>
            <a:r>
              <a:rPr lang="en-US" sz="2400" dirty="0"/>
              <a:t> </a:t>
            </a:r>
            <a:r>
              <a:rPr lang="en-US" sz="2400" dirty="0" err="1"/>
              <a:t>diresumekan</a:t>
            </a:r>
            <a:r>
              <a:rPr lang="en-US" sz="2400" dirty="0"/>
              <a:t> pada </a:t>
            </a:r>
            <a:r>
              <a:rPr lang="en-US" sz="2400" dirty="0" err="1"/>
              <a:t>tabel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 err="1"/>
              <a:t>Multivector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di R</a:t>
            </a:r>
            <a:r>
              <a:rPr lang="en-US" sz="2400" baseline="30000" dirty="0"/>
              <a:t>2</a:t>
            </a:r>
            <a:r>
              <a:rPr lang="en-US" sz="2400" dirty="0"/>
              <a:t> </a:t>
            </a:r>
            <a:r>
              <a:rPr lang="en-US" sz="2400" dirty="0" err="1"/>
              <a:t>dinyatakan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dirty="0"/>
              <a:t>	   </a:t>
            </a:r>
            <a:r>
              <a:rPr lang="en-US" sz="2400" i="1" dirty="0"/>
              <a:t>A</a:t>
            </a:r>
            <a:r>
              <a:rPr lang="en-US" sz="2400" dirty="0"/>
              <a:t> = </a:t>
            </a:r>
            <a:r>
              <a:rPr lang="en-US" sz="2400" dirty="0">
                <a:sym typeface="Symbol" panose="05050102010706020507" pitchFamily="18" charset="2"/>
              </a:rPr>
              <a:t></a:t>
            </a:r>
            <a:r>
              <a:rPr lang="en-US" sz="2400" baseline="-25000" dirty="0">
                <a:sym typeface="Symbol" panose="05050102010706020507" pitchFamily="18" charset="2"/>
              </a:rPr>
              <a:t>0</a:t>
            </a:r>
            <a:r>
              <a:rPr lang="en-US" sz="2400" dirty="0">
                <a:sym typeface="Symbol" panose="05050102010706020507" pitchFamily="18" charset="2"/>
              </a:rPr>
              <a:t> + </a:t>
            </a:r>
            <a:r>
              <a:rPr lang="en-US" sz="2400" baseline="-25000" dirty="0">
                <a:sym typeface="Symbol" panose="05050102010706020507" pitchFamily="18" charset="2"/>
              </a:rPr>
              <a:t>1</a:t>
            </a:r>
            <a:r>
              <a:rPr lang="en-US" sz="2400" dirty="0">
                <a:sym typeface="Symbol" panose="05050102010706020507" pitchFamily="18" charset="2"/>
              </a:rPr>
              <a:t>e</a:t>
            </a:r>
            <a:r>
              <a:rPr lang="en-US" sz="2400" baseline="-25000" dirty="0">
                <a:sym typeface="Symbol" panose="05050102010706020507" pitchFamily="18" charset="2"/>
              </a:rPr>
              <a:t>1</a:t>
            </a:r>
            <a:r>
              <a:rPr lang="en-US" sz="2400" dirty="0">
                <a:sym typeface="Symbol" panose="05050102010706020507" pitchFamily="18" charset="2"/>
              </a:rPr>
              <a:t> + </a:t>
            </a:r>
            <a:r>
              <a:rPr lang="en-US" sz="2400" baseline="-25000" dirty="0">
                <a:sym typeface="Symbol" panose="05050102010706020507" pitchFamily="18" charset="2"/>
              </a:rPr>
              <a:t>2</a:t>
            </a:r>
            <a:r>
              <a:rPr lang="en-US" sz="2400" dirty="0">
                <a:sym typeface="Symbol" panose="05050102010706020507" pitchFamily="18" charset="2"/>
              </a:rPr>
              <a:t>e</a:t>
            </a:r>
            <a:r>
              <a:rPr lang="en-US" sz="2400" baseline="-25000" dirty="0">
                <a:sym typeface="Symbol" panose="05050102010706020507" pitchFamily="18" charset="2"/>
              </a:rPr>
              <a:t>2</a:t>
            </a:r>
            <a:r>
              <a:rPr lang="en-US" sz="2400" dirty="0">
                <a:sym typeface="Symbol" panose="05050102010706020507" pitchFamily="18" charset="2"/>
              </a:rPr>
              <a:t> + </a:t>
            </a:r>
            <a:r>
              <a:rPr lang="en-US" sz="2400" baseline="-25000" dirty="0">
                <a:sym typeface="Symbol" panose="05050102010706020507" pitchFamily="18" charset="2"/>
              </a:rPr>
              <a:t>3</a:t>
            </a:r>
            <a:r>
              <a:rPr lang="en-US" sz="2400" dirty="0">
                <a:sym typeface="Symbol" panose="05050102010706020507" pitchFamily="18" charset="2"/>
              </a:rPr>
              <a:t>(e</a:t>
            </a:r>
            <a:r>
              <a:rPr lang="en-US" sz="2400" baseline="-25000" dirty="0">
                <a:sym typeface="Symbol" panose="05050102010706020507" pitchFamily="18" charset="2"/>
              </a:rPr>
              <a:t>1</a:t>
            </a:r>
            <a:r>
              <a:rPr lang="en-US" sz="2400" dirty="0">
                <a:sym typeface="Symbol" panose="05050102010706020507" pitchFamily="18" charset="2"/>
              </a:rPr>
              <a:t>  e</a:t>
            </a:r>
            <a:r>
              <a:rPr lang="en-US" sz="2400" baseline="-25000" dirty="0">
                <a:sym typeface="Symbol" panose="05050102010706020507" pitchFamily="18" charset="2"/>
              </a:rPr>
              <a:t>2</a:t>
            </a:r>
            <a:r>
              <a:rPr lang="en-US" sz="2400" dirty="0">
                <a:sym typeface="Symbol" panose="05050102010706020507" pitchFamily="18" charset="2"/>
              </a:rPr>
              <a:t>) 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C82228-788F-408D-B5F7-A44F84913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982ADCB-A157-4E5B-ADDF-5889720648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8619" y="2702878"/>
            <a:ext cx="5141001" cy="2046922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CD5C8E7-EADA-4CD6-920D-3D1C68FC81DC}"/>
              </a:ext>
            </a:extLst>
          </p:cNvPr>
          <p:cNvCxnSpPr/>
          <p:nvPr/>
        </p:nvCxnSpPr>
        <p:spPr>
          <a:xfrm>
            <a:off x="2489200" y="5943600"/>
            <a:ext cx="355600" cy="0"/>
          </a:xfrm>
          <a:prstGeom prst="straightConnector1">
            <a:avLst/>
          </a:prstGeom>
          <a:ln w="158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DD6F28F-118C-4587-A67D-236E6909A1AF}"/>
              </a:ext>
            </a:extLst>
          </p:cNvPr>
          <p:cNvCxnSpPr>
            <a:cxnSpLocks/>
          </p:cNvCxnSpPr>
          <p:nvPr/>
        </p:nvCxnSpPr>
        <p:spPr>
          <a:xfrm>
            <a:off x="3088619" y="5943600"/>
            <a:ext cx="1329002" cy="0"/>
          </a:xfrm>
          <a:prstGeom prst="straightConnector1">
            <a:avLst/>
          </a:prstGeom>
          <a:ln w="158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D4BA99D-C29D-4AD3-BB31-B231535D181F}"/>
              </a:ext>
            </a:extLst>
          </p:cNvPr>
          <p:cNvCxnSpPr>
            <a:cxnSpLocks/>
          </p:cNvCxnSpPr>
          <p:nvPr/>
        </p:nvCxnSpPr>
        <p:spPr>
          <a:xfrm>
            <a:off x="4743532" y="5943600"/>
            <a:ext cx="1265382" cy="0"/>
          </a:xfrm>
          <a:prstGeom prst="straightConnector1">
            <a:avLst/>
          </a:prstGeom>
          <a:ln w="158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351DFF0-9F99-490C-8A36-868757D98511}"/>
              </a:ext>
            </a:extLst>
          </p:cNvPr>
          <p:cNvSpPr txBox="1"/>
          <p:nvPr/>
        </p:nvSpPr>
        <p:spPr>
          <a:xfrm>
            <a:off x="2359702" y="5987018"/>
            <a:ext cx="728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skalar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E7B01C4-B9D8-4838-864B-8E444D33EBEB}"/>
              </a:ext>
            </a:extLst>
          </p:cNvPr>
          <p:cNvSpPr txBox="1"/>
          <p:nvPr/>
        </p:nvSpPr>
        <p:spPr>
          <a:xfrm>
            <a:off x="3388661" y="5987018"/>
            <a:ext cx="781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vektor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3FD06CB-D4A9-408E-8058-EE8DBFDCFA04}"/>
              </a:ext>
            </a:extLst>
          </p:cNvPr>
          <p:cNvSpPr txBox="1"/>
          <p:nvPr/>
        </p:nvSpPr>
        <p:spPr>
          <a:xfrm>
            <a:off x="5011764" y="5948463"/>
            <a:ext cx="951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bivector</a:t>
            </a:r>
          </a:p>
        </p:txBody>
      </p:sp>
    </p:spTree>
    <p:extLst>
      <p:ext uri="{BB962C8B-B14F-4D97-AF65-F5344CB8AC3E}">
        <p14:creationId xmlns:p14="http://schemas.microsoft.com/office/powerpoint/2010/main" val="1027653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E3254A-06C1-42EE-9508-5FCD530E25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7522"/>
            <a:ext cx="10515600" cy="554882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1:</a:t>
            </a:r>
            <a:r>
              <a:rPr lang="en-US" sz="2400" dirty="0"/>
              <a:t> </a:t>
            </a:r>
            <a:r>
              <a:rPr lang="en-US" sz="2400" dirty="0" err="1"/>
              <a:t>Diberikan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i="1" dirty="0" err="1"/>
              <a:t>multivector</a:t>
            </a:r>
            <a:r>
              <a:rPr lang="en-US" sz="2400" dirty="0"/>
              <a:t> A dan B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 </a:t>
            </a:r>
          </a:p>
          <a:p>
            <a:pPr marL="0" indent="0">
              <a:buNone/>
            </a:pPr>
            <a:r>
              <a:rPr lang="en-US" sz="2400" dirty="0"/>
              <a:t>		</a:t>
            </a:r>
            <a:r>
              <a:rPr lang="en-US" sz="2400" i="1" dirty="0"/>
              <a:t>A</a:t>
            </a:r>
            <a:r>
              <a:rPr lang="en-US" sz="2400" dirty="0"/>
              <a:t> = 4</a:t>
            </a:r>
            <a:r>
              <a:rPr lang="en-US" sz="2400" dirty="0">
                <a:sym typeface="Symbol" panose="05050102010706020507" pitchFamily="18" charset="2"/>
              </a:rPr>
              <a:t> + 3e</a:t>
            </a:r>
            <a:r>
              <a:rPr lang="en-US" sz="2400" baseline="-25000" dirty="0">
                <a:sym typeface="Symbol" panose="05050102010706020507" pitchFamily="18" charset="2"/>
              </a:rPr>
              <a:t>1</a:t>
            </a:r>
            <a:r>
              <a:rPr lang="en-US" sz="2400" dirty="0">
                <a:sym typeface="Symbol" panose="05050102010706020507" pitchFamily="18" charset="2"/>
              </a:rPr>
              <a:t> + 4e</a:t>
            </a:r>
            <a:r>
              <a:rPr lang="en-US" sz="2400" baseline="-25000" dirty="0">
                <a:sym typeface="Symbol" panose="05050102010706020507" pitchFamily="18" charset="2"/>
              </a:rPr>
              <a:t>2</a:t>
            </a:r>
            <a:r>
              <a:rPr lang="en-US" sz="2400" dirty="0">
                <a:sym typeface="Symbol" panose="05050102010706020507" pitchFamily="18" charset="2"/>
              </a:rPr>
              <a:t> + 5e</a:t>
            </a:r>
            <a:r>
              <a:rPr lang="en-US" sz="2400" baseline="-25000" dirty="0">
                <a:sym typeface="Symbol" panose="05050102010706020507" pitchFamily="18" charset="2"/>
              </a:rPr>
              <a:t>12</a:t>
            </a:r>
            <a:r>
              <a:rPr lang="en-US" sz="2400" dirty="0"/>
              <a:t>  </a:t>
            </a:r>
          </a:p>
          <a:p>
            <a:pPr marL="0" indent="0">
              <a:buNone/>
            </a:pPr>
            <a:r>
              <a:rPr lang="en-US" sz="2400" dirty="0"/>
              <a:t>		</a:t>
            </a:r>
            <a:r>
              <a:rPr lang="en-US" sz="2400" i="1" dirty="0"/>
              <a:t>B</a:t>
            </a:r>
            <a:r>
              <a:rPr lang="en-US" sz="2400" dirty="0"/>
              <a:t> = 3</a:t>
            </a:r>
            <a:r>
              <a:rPr lang="en-US" sz="2400" dirty="0">
                <a:sym typeface="Symbol" panose="05050102010706020507" pitchFamily="18" charset="2"/>
              </a:rPr>
              <a:t> + 2e</a:t>
            </a:r>
            <a:r>
              <a:rPr lang="en-US" sz="2400" baseline="-25000" dirty="0">
                <a:sym typeface="Symbol" panose="05050102010706020507" pitchFamily="18" charset="2"/>
              </a:rPr>
              <a:t>1</a:t>
            </a:r>
            <a:r>
              <a:rPr lang="en-US" sz="2400" dirty="0">
                <a:sym typeface="Symbol" panose="05050102010706020507" pitchFamily="18" charset="2"/>
              </a:rPr>
              <a:t> + 3e</a:t>
            </a:r>
            <a:r>
              <a:rPr lang="en-US" sz="2400" baseline="-25000" dirty="0">
                <a:sym typeface="Symbol" panose="05050102010706020507" pitchFamily="18" charset="2"/>
              </a:rPr>
              <a:t>2</a:t>
            </a:r>
            <a:r>
              <a:rPr lang="en-US" sz="2400" dirty="0">
                <a:sym typeface="Symbol" panose="05050102010706020507" pitchFamily="18" charset="2"/>
              </a:rPr>
              <a:t> + 4e</a:t>
            </a:r>
            <a:r>
              <a:rPr lang="en-US" sz="2400" baseline="-25000" dirty="0">
                <a:sym typeface="Symbol" panose="05050102010706020507" pitchFamily="18" charset="2"/>
              </a:rPr>
              <a:t>12</a:t>
            </a:r>
            <a:r>
              <a:rPr lang="en-US" sz="2400" dirty="0"/>
              <a:t> 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	(</a:t>
            </a:r>
            <a:r>
              <a:rPr lang="en-US" sz="2400" dirty="0" err="1"/>
              <a:t>i</a:t>
            </a:r>
            <a:r>
              <a:rPr lang="en-US" sz="2400" dirty="0"/>
              <a:t>) </a:t>
            </a:r>
            <a:r>
              <a:rPr lang="en-US" sz="2400" dirty="0" err="1"/>
              <a:t>Penjumlahan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	</a:t>
            </a:r>
            <a:r>
              <a:rPr lang="en-US" sz="2400" i="1" dirty="0"/>
              <a:t>A</a:t>
            </a:r>
            <a:r>
              <a:rPr lang="en-US" sz="2400" dirty="0"/>
              <a:t> + </a:t>
            </a:r>
            <a:r>
              <a:rPr lang="en-US" sz="2400" i="1" dirty="0"/>
              <a:t>B</a:t>
            </a:r>
            <a:r>
              <a:rPr lang="en-US" sz="2400" dirty="0"/>
              <a:t> = 7</a:t>
            </a:r>
            <a:r>
              <a:rPr lang="en-US" sz="2400" dirty="0">
                <a:sym typeface="Symbol" panose="05050102010706020507" pitchFamily="18" charset="2"/>
              </a:rPr>
              <a:t> + 5e</a:t>
            </a:r>
            <a:r>
              <a:rPr lang="en-US" sz="2400" baseline="-25000" dirty="0">
                <a:sym typeface="Symbol" panose="05050102010706020507" pitchFamily="18" charset="2"/>
              </a:rPr>
              <a:t>1</a:t>
            </a:r>
            <a:r>
              <a:rPr lang="en-US" sz="2400" dirty="0">
                <a:sym typeface="Symbol" panose="05050102010706020507" pitchFamily="18" charset="2"/>
              </a:rPr>
              <a:t> + 7e</a:t>
            </a:r>
            <a:r>
              <a:rPr lang="en-US" sz="2400" baseline="-25000" dirty="0">
                <a:sym typeface="Symbol" panose="05050102010706020507" pitchFamily="18" charset="2"/>
              </a:rPr>
              <a:t>2</a:t>
            </a:r>
            <a:r>
              <a:rPr lang="en-US" sz="2400" dirty="0">
                <a:sym typeface="Symbol" panose="05050102010706020507" pitchFamily="18" charset="2"/>
              </a:rPr>
              <a:t> + 9e</a:t>
            </a:r>
            <a:r>
              <a:rPr lang="en-US" sz="2400" baseline="-25000" dirty="0">
                <a:sym typeface="Symbol" panose="05050102010706020507" pitchFamily="18" charset="2"/>
              </a:rPr>
              <a:t>12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r>
              <a:rPr lang="en-US" sz="2400" dirty="0"/>
              <a:t>	 	</a:t>
            </a:r>
            <a:r>
              <a:rPr lang="en-US" sz="2400" i="1" dirty="0"/>
              <a:t>A</a:t>
            </a:r>
            <a:r>
              <a:rPr lang="en-US" sz="2400" dirty="0"/>
              <a:t> – </a:t>
            </a:r>
            <a:r>
              <a:rPr lang="en-US" sz="2400" i="1" dirty="0"/>
              <a:t>B</a:t>
            </a:r>
            <a:r>
              <a:rPr lang="en-US" sz="2400" dirty="0"/>
              <a:t> = 1  </a:t>
            </a:r>
            <a:r>
              <a:rPr lang="en-US" sz="2400" dirty="0">
                <a:sym typeface="Symbol" panose="05050102010706020507" pitchFamily="18" charset="2"/>
              </a:rPr>
              <a:t>+ e</a:t>
            </a:r>
            <a:r>
              <a:rPr lang="en-US" sz="2400" baseline="-25000" dirty="0">
                <a:sym typeface="Symbol" panose="05050102010706020507" pitchFamily="18" charset="2"/>
              </a:rPr>
              <a:t>1</a:t>
            </a:r>
            <a:r>
              <a:rPr lang="en-US" sz="2400" dirty="0">
                <a:sym typeface="Symbol" panose="05050102010706020507" pitchFamily="18" charset="2"/>
              </a:rPr>
              <a:t> + e</a:t>
            </a:r>
            <a:r>
              <a:rPr lang="en-US" sz="2400" baseline="-25000" dirty="0">
                <a:sym typeface="Symbol" panose="05050102010706020507" pitchFamily="18" charset="2"/>
              </a:rPr>
              <a:t>2</a:t>
            </a:r>
            <a:r>
              <a:rPr lang="en-US" sz="2400" dirty="0">
                <a:sym typeface="Symbol" panose="05050102010706020507" pitchFamily="18" charset="2"/>
              </a:rPr>
              <a:t> + e</a:t>
            </a:r>
            <a:r>
              <a:rPr lang="en-US" sz="2400" baseline="-25000" dirty="0">
                <a:sym typeface="Symbol" panose="05050102010706020507" pitchFamily="18" charset="2"/>
              </a:rPr>
              <a:t>12</a:t>
            </a:r>
            <a:r>
              <a:rPr lang="en-US" sz="2400" dirty="0"/>
              <a:t> 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	(ii) </a:t>
            </a:r>
            <a:r>
              <a:rPr lang="en-US" sz="2400" dirty="0" err="1"/>
              <a:t>Perkalian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	</a:t>
            </a:r>
            <a:r>
              <a:rPr lang="en-US" sz="2400" i="1" dirty="0"/>
              <a:t>AB</a:t>
            </a:r>
            <a:r>
              <a:rPr lang="en-US" sz="2400" dirty="0"/>
              <a:t> = (4</a:t>
            </a:r>
            <a:r>
              <a:rPr lang="en-US" sz="2400" dirty="0">
                <a:sym typeface="Symbol" panose="05050102010706020507" pitchFamily="18" charset="2"/>
              </a:rPr>
              <a:t> + 3e</a:t>
            </a:r>
            <a:r>
              <a:rPr lang="en-US" sz="2400" baseline="-25000" dirty="0">
                <a:sym typeface="Symbol" panose="05050102010706020507" pitchFamily="18" charset="2"/>
              </a:rPr>
              <a:t>1</a:t>
            </a:r>
            <a:r>
              <a:rPr lang="en-US" sz="2400" dirty="0">
                <a:sym typeface="Symbol" panose="05050102010706020507" pitchFamily="18" charset="2"/>
              </a:rPr>
              <a:t> + 4e</a:t>
            </a:r>
            <a:r>
              <a:rPr lang="en-US" sz="2400" baseline="-25000" dirty="0">
                <a:sym typeface="Symbol" panose="05050102010706020507" pitchFamily="18" charset="2"/>
              </a:rPr>
              <a:t>2</a:t>
            </a:r>
            <a:r>
              <a:rPr lang="en-US" sz="2400" dirty="0">
                <a:sym typeface="Symbol" panose="05050102010706020507" pitchFamily="18" charset="2"/>
              </a:rPr>
              <a:t> + 5e</a:t>
            </a:r>
            <a:r>
              <a:rPr lang="en-US" sz="2400" baseline="-25000" dirty="0">
                <a:sym typeface="Symbol" panose="05050102010706020507" pitchFamily="18" charset="2"/>
              </a:rPr>
              <a:t>12</a:t>
            </a:r>
            <a:r>
              <a:rPr lang="en-US" sz="2400" dirty="0"/>
              <a:t>)(3</a:t>
            </a:r>
            <a:r>
              <a:rPr lang="en-US" sz="2400" dirty="0">
                <a:sym typeface="Symbol" panose="05050102010706020507" pitchFamily="18" charset="2"/>
              </a:rPr>
              <a:t> + 2e</a:t>
            </a:r>
            <a:r>
              <a:rPr lang="en-US" sz="2400" baseline="-25000" dirty="0">
                <a:sym typeface="Symbol" panose="05050102010706020507" pitchFamily="18" charset="2"/>
              </a:rPr>
              <a:t>1</a:t>
            </a:r>
            <a:r>
              <a:rPr lang="en-US" sz="2400" dirty="0">
                <a:sym typeface="Symbol" panose="05050102010706020507" pitchFamily="18" charset="2"/>
              </a:rPr>
              <a:t> + 3e</a:t>
            </a:r>
            <a:r>
              <a:rPr lang="en-US" sz="2400" baseline="-25000" dirty="0">
                <a:sym typeface="Symbol" panose="05050102010706020507" pitchFamily="18" charset="2"/>
              </a:rPr>
              <a:t>2</a:t>
            </a:r>
            <a:r>
              <a:rPr lang="en-US" sz="2400" dirty="0">
                <a:sym typeface="Symbol" panose="05050102010706020507" pitchFamily="18" charset="2"/>
              </a:rPr>
              <a:t> + 4e</a:t>
            </a:r>
            <a:r>
              <a:rPr lang="en-US" sz="2400" baseline="-25000" dirty="0">
                <a:sym typeface="Symbol" panose="05050102010706020507" pitchFamily="18" charset="2"/>
              </a:rPr>
              <a:t>12</a:t>
            </a:r>
            <a:r>
              <a:rPr lang="en-US" sz="2400" dirty="0"/>
              <a:t>)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sz="2400" dirty="0"/>
              <a:t>(</a:t>
            </a:r>
            <a:r>
              <a:rPr lang="en-US" sz="2400" dirty="0" err="1"/>
              <a:t>lakukan</a:t>
            </a:r>
            <a:r>
              <a:rPr lang="en-US" sz="2400" dirty="0"/>
              <a:t> </a:t>
            </a:r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suku-suku</a:t>
            </a:r>
            <a:r>
              <a:rPr lang="en-US" sz="2400" dirty="0"/>
              <a:t> </a:t>
            </a:r>
            <a:r>
              <a:rPr lang="en-US" sz="2400" dirty="0" err="1"/>
              <a:t>seperti</a:t>
            </a:r>
            <a:r>
              <a:rPr lang="en-US" sz="2400" dirty="0"/>
              <a:t> </a:t>
            </a:r>
            <a:r>
              <a:rPr lang="en-US" sz="2400" dirty="0" err="1"/>
              <a:t>biasa</a:t>
            </a:r>
            <a:r>
              <a:rPr lang="en-US" sz="2400" dirty="0"/>
              <a:t>,</a:t>
            </a:r>
          </a:p>
          <a:p>
            <a:pPr marL="0" indent="0">
              <a:buNone/>
            </a:pPr>
            <a:r>
              <a:rPr lang="en-US" sz="2400" dirty="0"/>
              <a:t>			 dan </a:t>
            </a:r>
            <a:r>
              <a:rPr lang="en-US" sz="2400" dirty="0" err="1"/>
              <a:t>gunakan</a:t>
            </a:r>
            <a:r>
              <a:rPr lang="en-US" sz="2400" dirty="0"/>
              <a:t> e</a:t>
            </a:r>
            <a:r>
              <a:rPr lang="en-US" sz="2400" baseline="-25000" dirty="0"/>
              <a:t>1</a:t>
            </a:r>
            <a:r>
              <a:rPr lang="en-US" sz="2400" baseline="30000" dirty="0"/>
              <a:t>2 </a:t>
            </a:r>
            <a:r>
              <a:rPr lang="en-US" sz="2400" dirty="0"/>
              <a:t>= e</a:t>
            </a:r>
            <a:r>
              <a:rPr lang="en-US" sz="2400" baseline="-25000" dirty="0"/>
              <a:t>2</a:t>
            </a:r>
            <a:r>
              <a:rPr lang="en-US" sz="2400" baseline="30000" dirty="0"/>
              <a:t>2 </a:t>
            </a:r>
            <a:r>
              <a:rPr lang="en-US" sz="2400" dirty="0"/>
              <a:t>= 1, e</a:t>
            </a:r>
            <a:r>
              <a:rPr lang="en-US" sz="2400" baseline="-25000" dirty="0"/>
              <a:t>21 </a:t>
            </a:r>
            <a:r>
              <a:rPr lang="en-US" sz="2400" dirty="0">
                <a:sym typeface="Symbol" panose="05050102010706020507" pitchFamily="18" charset="2"/>
              </a:rPr>
              <a:t>= –</a:t>
            </a:r>
            <a:r>
              <a:rPr lang="en-US" sz="2400" dirty="0"/>
              <a:t>e</a:t>
            </a:r>
            <a:r>
              <a:rPr lang="en-US" sz="2400" baseline="-25000" dirty="0"/>
              <a:t>12</a:t>
            </a:r>
            <a:r>
              <a:rPr lang="en-US" sz="2400" dirty="0"/>
              <a:t>, e</a:t>
            </a:r>
            <a:r>
              <a:rPr lang="en-US" sz="2400" baseline="-25000" dirty="0"/>
              <a:t>12</a:t>
            </a:r>
            <a:r>
              <a:rPr lang="en-US" sz="2400" baseline="30000" dirty="0"/>
              <a:t>2</a:t>
            </a:r>
            <a:r>
              <a:rPr lang="en-US" sz="2400" dirty="0"/>
              <a:t> = –1 )</a:t>
            </a:r>
          </a:p>
          <a:p>
            <a:pPr marL="0" indent="0">
              <a:buNone/>
            </a:pPr>
            <a:r>
              <a:rPr lang="en-US" sz="2400" dirty="0"/>
              <a:t>		      = 10 + 16</a:t>
            </a:r>
            <a:r>
              <a:rPr lang="en-US" sz="2400" dirty="0">
                <a:sym typeface="Symbol" panose="05050102010706020507" pitchFamily="18" charset="2"/>
              </a:rPr>
              <a:t>e</a:t>
            </a:r>
            <a:r>
              <a:rPr lang="en-US" sz="2400" baseline="-25000" dirty="0">
                <a:sym typeface="Symbol" panose="05050102010706020507" pitchFamily="18" charset="2"/>
              </a:rPr>
              <a:t>1</a:t>
            </a:r>
            <a:r>
              <a:rPr lang="en-US" sz="2400" dirty="0">
                <a:sym typeface="Symbol" panose="05050102010706020507" pitchFamily="18" charset="2"/>
              </a:rPr>
              <a:t> + 26e</a:t>
            </a:r>
            <a:r>
              <a:rPr lang="en-US" sz="2400" baseline="-25000" dirty="0">
                <a:sym typeface="Symbol" panose="05050102010706020507" pitchFamily="18" charset="2"/>
              </a:rPr>
              <a:t>2</a:t>
            </a:r>
            <a:r>
              <a:rPr lang="en-US" sz="2400" dirty="0">
                <a:sym typeface="Symbol" panose="05050102010706020507" pitchFamily="18" charset="2"/>
              </a:rPr>
              <a:t> + 32e</a:t>
            </a:r>
            <a:r>
              <a:rPr lang="en-US" sz="2400" baseline="-25000" dirty="0">
                <a:sym typeface="Symbol" panose="05050102010706020507" pitchFamily="18" charset="2"/>
              </a:rPr>
              <a:t>12</a:t>
            </a:r>
            <a:r>
              <a:rPr lang="en-US" sz="2400" dirty="0"/>
              <a:t>    (</a:t>
            </a:r>
            <a:r>
              <a:rPr lang="en-US" sz="2400" dirty="0" err="1"/>
              <a:t>tunjukkan</a:t>
            </a:r>
            <a:r>
              <a:rPr lang="en-US" sz="2400" dirty="0"/>
              <a:t>!!)</a:t>
            </a:r>
            <a:r>
              <a:rPr lang="en-US" dirty="0"/>
              <a:t>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1E110E-D5BF-4127-8D1C-29CD9702B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309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772F6-649A-4DB4-A616-DC4CA6DDF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Rotasi</a:t>
            </a:r>
            <a:r>
              <a:rPr lang="en-US" b="1" dirty="0"/>
              <a:t> </a:t>
            </a:r>
            <a:r>
              <a:rPr lang="en-US" b="1" dirty="0" err="1"/>
              <a:t>Vektor</a:t>
            </a:r>
            <a:r>
              <a:rPr lang="en-US" b="1" dirty="0"/>
              <a:t> di R</a:t>
            </a:r>
            <a:r>
              <a:rPr lang="en-US" b="1" baseline="30000" dirty="0"/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32002-922E-4CD5-8704-80A2260764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r>
              <a:rPr lang="en-US" sz="2400" dirty="0" err="1"/>
              <a:t>Kembali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bilangan</a:t>
            </a:r>
            <a:r>
              <a:rPr lang="en-US" sz="2400" dirty="0"/>
              <a:t> </a:t>
            </a:r>
            <a:r>
              <a:rPr lang="en-US" sz="2400" dirty="0" err="1"/>
              <a:t>kompleks</a:t>
            </a:r>
            <a:r>
              <a:rPr lang="en-US" sz="2400" dirty="0"/>
              <a:t> 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2400" dirty="0"/>
              <a:t>	</a:t>
            </a:r>
            <a:r>
              <a:rPr lang="en-US" sz="2400" i="1" dirty="0"/>
              <a:t>z</a:t>
            </a:r>
            <a:r>
              <a:rPr lang="en-US" sz="2400" dirty="0"/>
              <a:t> = </a:t>
            </a:r>
            <a:r>
              <a:rPr lang="en-US" sz="2400" i="1" dirty="0"/>
              <a:t>a</a:t>
            </a:r>
            <a:r>
              <a:rPr lang="en-US" sz="2400" dirty="0"/>
              <a:t> + </a:t>
            </a:r>
            <a:r>
              <a:rPr lang="en-US" sz="2400" i="1" dirty="0"/>
              <a:t>bi </a:t>
            </a:r>
          </a:p>
          <a:p>
            <a:r>
              <a:rPr lang="en-US" sz="2400" dirty="0" err="1"/>
              <a:t>Rotasi</a:t>
            </a:r>
            <a:r>
              <a:rPr lang="en-US" sz="2400" dirty="0"/>
              <a:t> </a:t>
            </a:r>
            <a:r>
              <a:rPr lang="en-US" sz="2400" dirty="0" err="1"/>
              <a:t>bilangan</a:t>
            </a:r>
            <a:r>
              <a:rPr lang="en-US" sz="2400" dirty="0"/>
              <a:t> </a:t>
            </a:r>
            <a:r>
              <a:rPr lang="en-US" sz="2400" dirty="0" err="1"/>
              <a:t>kompleks</a:t>
            </a:r>
            <a:r>
              <a:rPr lang="en-US" sz="2400" dirty="0"/>
              <a:t> z </a:t>
            </a:r>
            <a:r>
              <a:rPr lang="en-US" sz="2400" dirty="0" err="1"/>
              <a:t>sejauh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 </a:t>
            </a:r>
            <a:r>
              <a:rPr lang="en-US" sz="2400" dirty="0" err="1">
                <a:sym typeface="Symbol" panose="05050102010706020507" pitchFamily="18" charset="2"/>
              </a:rPr>
              <a:t>berlawanan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arah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jarum</a:t>
            </a:r>
            <a:r>
              <a:rPr lang="en-US" sz="2400" dirty="0">
                <a:sym typeface="Symbol" panose="05050102010706020507" pitchFamily="18" charset="2"/>
              </a:rPr>
              <a:t> jam </a:t>
            </a:r>
            <a:r>
              <a:rPr lang="en-US" sz="2400" dirty="0" err="1">
                <a:sym typeface="Symbol" panose="05050102010706020507" pitchFamily="18" charset="2"/>
              </a:rPr>
              <a:t>adalah</a:t>
            </a:r>
            <a:r>
              <a:rPr lang="en-US" sz="2400" dirty="0">
                <a:sym typeface="Symbol" panose="05050102010706020507" pitchFamily="18" charset="2"/>
              </a:rPr>
              <a:t>: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2400" dirty="0">
                <a:sym typeface="Symbol" panose="05050102010706020507" pitchFamily="18" charset="2"/>
              </a:rPr>
              <a:t>	</a:t>
            </a:r>
            <a:r>
              <a:rPr lang="en-US" sz="2400" i="1" dirty="0">
                <a:sym typeface="Symbol" panose="05050102010706020507" pitchFamily="18" charset="2"/>
              </a:rPr>
              <a:t>z</a:t>
            </a:r>
            <a:r>
              <a:rPr lang="en-US" sz="2400" dirty="0">
                <a:sym typeface="Symbol" panose="05050102010706020507" pitchFamily="18" charset="2"/>
              </a:rPr>
              <a:t>’ = </a:t>
            </a:r>
            <a:r>
              <a:rPr lang="en-US" sz="2400" i="1" dirty="0" err="1">
                <a:sym typeface="Symbol" panose="05050102010706020507" pitchFamily="18" charset="2"/>
              </a:rPr>
              <a:t>z</a:t>
            </a:r>
            <a:r>
              <a:rPr lang="en-US" sz="2400" dirty="0" err="1">
                <a:sym typeface="Symbol" panose="05050102010706020507" pitchFamily="18" charset="2"/>
              </a:rPr>
              <a:t>e</a:t>
            </a:r>
            <a:r>
              <a:rPr lang="en-US" sz="2400" baseline="30000" dirty="0" err="1">
                <a:sym typeface="Symbol" panose="05050102010706020507" pitchFamily="18" charset="2"/>
              </a:rPr>
              <a:t>i</a:t>
            </a:r>
            <a:r>
              <a:rPr lang="en-US" sz="2400" baseline="30000" dirty="0">
                <a:sym typeface="Symbol" panose="05050102010706020507" pitchFamily="18" charset="2"/>
              </a:rPr>
              <a:t> </a:t>
            </a:r>
          </a:p>
          <a:p>
            <a:pPr marL="0" indent="0">
              <a:buNone/>
            </a:pPr>
            <a:r>
              <a:rPr lang="en-US" sz="2400" dirty="0"/>
              <a:t>   yang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hal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,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e</a:t>
            </a:r>
            <a:r>
              <a:rPr lang="en-US" sz="2400" i="1" baseline="30000" dirty="0" err="1">
                <a:sym typeface="Symbol" panose="05050102010706020507" pitchFamily="18" charset="2"/>
              </a:rPr>
              <a:t>i</a:t>
            </a:r>
            <a:r>
              <a:rPr lang="en-US" sz="2400" baseline="30000" dirty="0">
                <a:sym typeface="Symbol" panose="05050102010706020507" pitchFamily="18" charset="2"/>
              </a:rPr>
              <a:t> </a:t>
            </a:r>
            <a:r>
              <a:rPr lang="en-US" sz="2400" dirty="0">
                <a:sym typeface="Symbol" panose="05050102010706020507" pitchFamily="18" charset="2"/>
              </a:rPr>
              <a:t>= cos  + </a:t>
            </a:r>
            <a:r>
              <a:rPr lang="en-US" sz="2400" i="1" dirty="0" err="1">
                <a:sym typeface="Symbol" panose="05050102010706020507" pitchFamily="18" charset="2"/>
              </a:rPr>
              <a:t>i</a:t>
            </a:r>
            <a:r>
              <a:rPr lang="en-US" sz="2400" dirty="0">
                <a:sym typeface="Symbol" panose="05050102010706020507" pitchFamily="18" charset="2"/>
              </a:rPr>
              <a:t> sin        (formula Euler) </a:t>
            </a:r>
          </a:p>
          <a:p>
            <a:r>
              <a:rPr lang="en-US" sz="2400" dirty="0">
                <a:sym typeface="Symbol" panose="05050102010706020507" pitchFamily="18" charset="2"/>
              </a:rPr>
              <a:t>Karena </a:t>
            </a:r>
            <a:r>
              <a:rPr lang="en-US" sz="2400" i="1" dirty="0">
                <a:sym typeface="Symbol" panose="05050102010706020507" pitchFamily="18" charset="2"/>
              </a:rPr>
              <a:t>i</a:t>
            </a:r>
            <a:r>
              <a:rPr lang="en-US" sz="2400" baseline="30000" dirty="0">
                <a:sym typeface="Symbol" panose="05050102010706020507" pitchFamily="18" charset="2"/>
              </a:rPr>
              <a:t>2</a:t>
            </a:r>
            <a:r>
              <a:rPr lang="en-US" sz="2400" dirty="0">
                <a:sym typeface="Symbol" panose="05050102010706020507" pitchFamily="18" charset="2"/>
              </a:rPr>
              <a:t> = </a:t>
            </a:r>
            <a:r>
              <a:rPr lang="en-US" sz="2400" i="1" dirty="0">
                <a:sym typeface="Symbol" panose="05050102010706020507" pitchFamily="18" charset="2"/>
              </a:rPr>
              <a:t>I</a:t>
            </a:r>
            <a:r>
              <a:rPr lang="en-US" sz="2400" baseline="30000" dirty="0">
                <a:sym typeface="Symbol" panose="05050102010706020507" pitchFamily="18" charset="2"/>
              </a:rPr>
              <a:t>2</a:t>
            </a:r>
            <a:r>
              <a:rPr lang="en-US" sz="2400" dirty="0">
                <a:sym typeface="Symbol" panose="05050102010706020507" pitchFamily="18" charset="2"/>
              </a:rPr>
              <a:t> = –1, </a:t>
            </a:r>
            <a:r>
              <a:rPr lang="en-US" sz="2400" dirty="0" err="1">
                <a:sym typeface="Symbol" panose="05050102010706020507" pitchFamily="18" charset="2"/>
              </a:rPr>
              <a:t>maka</a:t>
            </a:r>
            <a:endParaRPr lang="en-US" sz="2400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	 </a:t>
            </a:r>
            <a:r>
              <a:rPr lang="en-US" dirty="0" err="1">
                <a:sym typeface="Symbol" panose="05050102010706020507" pitchFamily="18" charset="2"/>
              </a:rPr>
              <a:t>e</a:t>
            </a:r>
            <a:r>
              <a:rPr lang="en-US" i="1" baseline="30000" dirty="0" err="1">
                <a:sym typeface="Symbol" panose="05050102010706020507" pitchFamily="18" charset="2"/>
              </a:rPr>
              <a:t>I</a:t>
            </a:r>
            <a:r>
              <a:rPr lang="en-US" baseline="30000" dirty="0">
                <a:sym typeface="Symbol" panose="05050102010706020507" pitchFamily="18" charset="2"/>
              </a:rPr>
              <a:t> </a:t>
            </a:r>
            <a:r>
              <a:rPr lang="en-US" dirty="0">
                <a:sym typeface="Symbol" panose="05050102010706020507" pitchFamily="18" charset="2"/>
              </a:rPr>
              <a:t>= cos  + </a:t>
            </a:r>
            <a:r>
              <a:rPr lang="en-US" i="1" dirty="0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sin  </a:t>
            </a:r>
          </a:p>
          <a:p>
            <a:pPr marL="0" indent="0">
              <a:buNone/>
            </a:pPr>
            <a:r>
              <a:rPr lang="en-US" sz="2400" dirty="0"/>
              <a:t>   </a:t>
            </a:r>
            <a:r>
              <a:rPr lang="en-US" sz="2400" dirty="0" err="1"/>
              <a:t>sehingga</a:t>
            </a:r>
            <a:endParaRPr lang="en-US" sz="2400" dirty="0"/>
          </a:p>
          <a:p>
            <a:pPr marL="0" indent="0">
              <a:spcBef>
                <a:spcPts val="2400"/>
              </a:spcBef>
              <a:buNone/>
            </a:pPr>
            <a:r>
              <a:rPr lang="en-US" sz="2400" dirty="0"/>
              <a:t>	</a:t>
            </a:r>
            <a:r>
              <a:rPr lang="en-US" sz="2400" i="1" dirty="0">
                <a:sym typeface="Symbol" panose="05050102010706020507" pitchFamily="18" charset="2"/>
              </a:rPr>
              <a:t>z</a:t>
            </a:r>
            <a:r>
              <a:rPr lang="en-US" sz="2400" dirty="0">
                <a:sym typeface="Symbol" panose="05050102010706020507" pitchFamily="18" charset="2"/>
              </a:rPr>
              <a:t>’ = </a:t>
            </a:r>
            <a:r>
              <a:rPr lang="en-US" sz="2400" i="1" dirty="0" err="1">
                <a:sym typeface="Symbol" panose="05050102010706020507" pitchFamily="18" charset="2"/>
              </a:rPr>
              <a:t>z</a:t>
            </a:r>
            <a:r>
              <a:rPr lang="en-US" sz="2400" dirty="0" err="1">
                <a:sym typeface="Symbol" panose="05050102010706020507" pitchFamily="18" charset="2"/>
              </a:rPr>
              <a:t>e</a:t>
            </a:r>
            <a:r>
              <a:rPr lang="en-US" sz="2400" i="1" baseline="30000" dirty="0" err="1">
                <a:sym typeface="Symbol" panose="05050102010706020507" pitchFamily="18" charset="2"/>
              </a:rPr>
              <a:t>I</a:t>
            </a:r>
            <a:r>
              <a:rPr lang="en-US" sz="2400" baseline="30000" dirty="0">
                <a:sym typeface="Symbol" panose="05050102010706020507" pitchFamily="18" charset="2"/>
              </a:rPr>
              <a:t> </a:t>
            </a:r>
          </a:p>
          <a:p>
            <a:pPr marL="0" indent="0">
              <a:buNone/>
            </a:pP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424728-8A25-4F7A-A108-199AC1247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768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CC35C8-4B0A-414D-B309-996B833788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89280"/>
            <a:ext cx="10515600" cy="6014720"/>
          </a:xfrm>
        </p:spPr>
        <p:txBody>
          <a:bodyPr>
            <a:normAutofit lnSpcReduction="10000"/>
          </a:bodyPr>
          <a:lstStyle/>
          <a:p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i="1" dirty="0"/>
              <a:t>Z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i="1" dirty="0" err="1"/>
              <a:t>multivector</a:t>
            </a:r>
            <a:r>
              <a:rPr lang="en-US" sz="2400" dirty="0"/>
              <a:t>  yang </a:t>
            </a:r>
            <a:r>
              <a:rPr lang="en-US" sz="2400" dirty="0" err="1"/>
              <a:t>terdiri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scalar dan </a:t>
            </a:r>
            <a:r>
              <a:rPr lang="en-US" sz="2400" i="1" dirty="0"/>
              <a:t>bivector</a:t>
            </a:r>
            <a:r>
              <a:rPr lang="en-US" sz="2400" dirty="0"/>
              <a:t>, yang </a:t>
            </a:r>
            <a:r>
              <a:rPr lang="en-US" sz="2400" dirty="0" err="1"/>
              <a:t>identik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bilangan</a:t>
            </a:r>
            <a:r>
              <a:rPr lang="en-US" sz="2400" dirty="0"/>
              <a:t> </a:t>
            </a:r>
            <a:r>
              <a:rPr lang="en-US" sz="2400" dirty="0" err="1"/>
              <a:t>kompleks</a:t>
            </a:r>
            <a:r>
              <a:rPr lang="en-US" sz="2400" dirty="0"/>
              <a:t> </a:t>
            </a:r>
            <a:r>
              <a:rPr lang="en-US" sz="2400" i="1" dirty="0"/>
              <a:t>z</a:t>
            </a:r>
            <a:r>
              <a:rPr lang="en-US" sz="2400" dirty="0"/>
              <a:t>: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2400" dirty="0"/>
              <a:t>		</a:t>
            </a:r>
            <a:r>
              <a:rPr lang="en-US" sz="2400" i="1" dirty="0"/>
              <a:t>Z</a:t>
            </a:r>
            <a:r>
              <a:rPr lang="en-US" sz="2400" dirty="0"/>
              <a:t> = a</a:t>
            </a:r>
            <a:r>
              <a:rPr lang="en-US" sz="2400" baseline="-25000" dirty="0"/>
              <a:t>1</a:t>
            </a:r>
            <a:r>
              <a:rPr lang="en-US" sz="2400" dirty="0"/>
              <a:t> + a</a:t>
            </a:r>
            <a:r>
              <a:rPr lang="en-US" sz="2400" baseline="-25000" dirty="0"/>
              <a:t>2</a:t>
            </a:r>
            <a:r>
              <a:rPr lang="en-US" sz="2400" dirty="0"/>
              <a:t>e</a:t>
            </a:r>
            <a:r>
              <a:rPr lang="en-US" sz="2400" baseline="-25000" dirty="0"/>
              <a:t>12</a:t>
            </a:r>
            <a:r>
              <a:rPr lang="en-US" sz="2400" dirty="0"/>
              <a:t>     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dirty="0" err="1">
                <a:solidFill>
                  <a:srgbClr val="FF0000"/>
                </a:solidFill>
              </a:rPr>
              <a:t>identik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dengan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z </a:t>
            </a:r>
            <a:r>
              <a:rPr lang="en-US" sz="2400" dirty="0">
                <a:solidFill>
                  <a:srgbClr val="FF0000"/>
                </a:solidFill>
              </a:rPr>
              <a:t>= </a:t>
            </a:r>
            <a:r>
              <a:rPr lang="en-US" sz="2400" i="1" dirty="0">
                <a:solidFill>
                  <a:srgbClr val="FF0000"/>
                </a:solidFill>
              </a:rPr>
              <a:t>a</a:t>
            </a:r>
            <a:r>
              <a:rPr lang="en-US" sz="2400" dirty="0">
                <a:solidFill>
                  <a:srgbClr val="FF0000"/>
                </a:solidFill>
              </a:rPr>
              <a:t> + </a:t>
            </a:r>
            <a:r>
              <a:rPr lang="en-US" sz="2400" i="1" dirty="0">
                <a:solidFill>
                  <a:srgbClr val="FF0000"/>
                </a:solidFill>
              </a:rPr>
              <a:t>bi 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2400" dirty="0"/>
              <a:t>   </a:t>
            </a:r>
            <a:r>
              <a:rPr lang="en-US" sz="2400" dirty="0" err="1"/>
              <a:t>maka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	</a:t>
            </a:r>
            <a:r>
              <a:rPr lang="en-US" sz="2400" i="1" dirty="0"/>
              <a:t>Z</a:t>
            </a:r>
            <a:r>
              <a:rPr lang="en-US" sz="2400" dirty="0"/>
              <a:t>’ = </a:t>
            </a:r>
            <a:r>
              <a:rPr lang="en-US" sz="2400" i="1" dirty="0" err="1"/>
              <a:t>Z</a:t>
            </a:r>
            <a:r>
              <a:rPr lang="en-US" sz="2400" dirty="0" err="1">
                <a:sym typeface="Symbol" panose="05050102010706020507" pitchFamily="18" charset="2"/>
              </a:rPr>
              <a:t>e</a:t>
            </a:r>
            <a:r>
              <a:rPr lang="en-US" sz="2400" i="1" baseline="30000" dirty="0" err="1">
                <a:sym typeface="Symbol" panose="05050102010706020507" pitchFamily="18" charset="2"/>
              </a:rPr>
              <a:t>I</a:t>
            </a:r>
            <a:r>
              <a:rPr lang="en-US" sz="2400" baseline="30000" dirty="0">
                <a:sym typeface="Symbol" panose="05050102010706020507" pitchFamily="18" charset="2"/>
              </a:rPr>
              <a:t></a:t>
            </a:r>
            <a:r>
              <a:rPr lang="en-US" sz="2400" dirty="0"/>
              <a:t>  </a:t>
            </a:r>
          </a:p>
          <a:p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i="1" dirty="0"/>
              <a:t>v</a:t>
            </a:r>
            <a:r>
              <a:rPr lang="en-US" sz="2400" dirty="0"/>
              <a:t> = a</a:t>
            </a:r>
            <a:r>
              <a:rPr lang="en-US" sz="2400" baseline="-25000" dirty="0"/>
              <a:t>1</a:t>
            </a:r>
            <a:r>
              <a:rPr lang="en-US" sz="2400" dirty="0"/>
              <a:t>e</a:t>
            </a:r>
            <a:r>
              <a:rPr lang="en-US" sz="2400" baseline="-25000" dirty="0"/>
              <a:t>1</a:t>
            </a:r>
            <a:r>
              <a:rPr lang="en-US" sz="2400" dirty="0"/>
              <a:t> + a</a:t>
            </a:r>
            <a:r>
              <a:rPr lang="en-US" sz="2400" baseline="-25000" dirty="0"/>
              <a:t>2</a:t>
            </a:r>
            <a:r>
              <a:rPr lang="en-US" sz="2400" dirty="0"/>
              <a:t>e</a:t>
            </a:r>
            <a:r>
              <a:rPr lang="en-US" sz="2400" baseline="-25000" dirty="0"/>
              <a:t>2</a:t>
            </a:r>
            <a:r>
              <a:rPr lang="en-US" sz="2400" dirty="0"/>
              <a:t> ,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dibuktikan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rotasi</a:t>
            </a:r>
            <a:r>
              <a:rPr lang="en-US" sz="2400" dirty="0"/>
              <a:t> </a:t>
            </a:r>
            <a:r>
              <a:rPr lang="en-US" sz="2400" i="1" dirty="0"/>
              <a:t>v</a:t>
            </a:r>
            <a:r>
              <a:rPr lang="en-US" sz="2400" dirty="0"/>
              <a:t> </a:t>
            </a:r>
            <a:r>
              <a:rPr lang="en-US" sz="2400" dirty="0" err="1"/>
              <a:t>sejauh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 </a:t>
            </a:r>
            <a:r>
              <a:rPr lang="en-US" sz="2400" dirty="0" err="1">
                <a:sym typeface="Symbol" panose="05050102010706020507" pitchFamily="18" charset="2"/>
              </a:rPr>
              <a:t>menghasilkan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vektor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bayangan</a:t>
            </a:r>
            <a:r>
              <a:rPr lang="en-US" sz="2400" dirty="0">
                <a:sym typeface="Symbol" panose="05050102010706020507" pitchFamily="18" charset="2"/>
              </a:rPr>
              <a:t>: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400" dirty="0">
                <a:sym typeface="Symbol" panose="05050102010706020507" pitchFamily="18" charset="2"/>
              </a:rPr>
              <a:t>		</a:t>
            </a:r>
            <a:r>
              <a:rPr lang="en-US" sz="2400" i="1" dirty="0">
                <a:sym typeface="Symbol" panose="05050102010706020507" pitchFamily="18" charset="2"/>
              </a:rPr>
              <a:t>v</a:t>
            </a:r>
            <a:r>
              <a:rPr lang="en-US" sz="2400" dirty="0">
                <a:sym typeface="Symbol" panose="05050102010706020507" pitchFamily="18" charset="2"/>
              </a:rPr>
              <a:t>’ = </a:t>
            </a:r>
            <a:r>
              <a:rPr lang="en-US" sz="2400" i="1" dirty="0" err="1">
                <a:sym typeface="Symbol" panose="05050102010706020507" pitchFamily="18" charset="2"/>
              </a:rPr>
              <a:t>v</a:t>
            </a:r>
            <a:r>
              <a:rPr lang="en-US" sz="2400" dirty="0" err="1">
                <a:sym typeface="Symbol" panose="05050102010706020507" pitchFamily="18" charset="2"/>
              </a:rPr>
              <a:t>e</a:t>
            </a:r>
            <a:r>
              <a:rPr lang="en-US" sz="2400" i="1" baseline="30000" dirty="0" err="1">
                <a:sym typeface="Symbol" panose="05050102010706020507" pitchFamily="18" charset="2"/>
              </a:rPr>
              <a:t>I</a:t>
            </a:r>
            <a:r>
              <a:rPr lang="en-US" sz="2400" baseline="30000" dirty="0">
                <a:sym typeface="Symbol" panose="05050102010706020507" pitchFamily="18" charset="2"/>
              </a:rPr>
              <a:t></a:t>
            </a:r>
            <a:r>
              <a:rPr lang="en-US" sz="2400" dirty="0">
                <a:sym typeface="Symbol" panose="05050102010706020507" pitchFamily="18" charset="2"/>
              </a:rPr>
              <a:t>   </a:t>
            </a:r>
          </a:p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2</a:t>
            </a:r>
            <a:r>
              <a:rPr lang="en-US" sz="2400" dirty="0"/>
              <a:t>: </a:t>
            </a:r>
            <a:r>
              <a:rPr lang="en-US" sz="2400" dirty="0" err="1"/>
              <a:t>Misalkan</a:t>
            </a:r>
            <a:r>
              <a:rPr lang="en-US" sz="2400" dirty="0"/>
              <a:t> </a:t>
            </a:r>
            <a:r>
              <a:rPr lang="en-US" sz="2400" i="1" dirty="0"/>
              <a:t>v</a:t>
            </a:r>
            <a:r>
              <a:rPr lang="en-US" sz="2400" dirty="0"/>
              <a:t> = 2</a:t>
            </a:r>
            <a:r>
              <a:rPr lang="en-US" sz="2400" dirty="0">
                <a:sym typeface="Symbol" panose="05050102010706020507" pitchFamily="18" charset="2"/>
              </a:rPr>
              <a:t>e</a:t>
            </a:r>
            <a:r>
              <a:rPr lang="en-US" sz="2400" baseline="-25000" dirty="0">
                <a:sym typeface="Symbol" panose="05050102010706020507" pitchFamily="18" charset="2"/>
              </a:rPr>
              <a:t>1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diputar</a:t>
            </a:r>
            <a:r>
              <a:rPr lang="en-US" sz="2400" dirty="0">
                <a:sym typeface="Symbol" panose="05050102010706020507" pitchFamily="18" charset="2"/>
              </a:rPr>
              <a:t> 90 </a:t>
            </a:r>
            <a:r>
              <a:rPr lang="en-US" sz="2400" dirty="0" err="1">
                <a:sym typeface="Symbol" panose="05050102010706020507" pitchFamily="18" charset="2"/>
              </a:rPr>
              <a:t>derajat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berlawanan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arah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jarum</a:t>
            </a:r>
            <a:r>
              <a:rPr lang="en-US" sz="2400" dirty="0">
                <a:sym typeface="Symbol" panose="05050102010706020507" pitchFamily="18" charset="2"/>
              </a:rPr>
              <a:t> jam, </a:t>
            </a:r>
            <a:r>
              <a:rPr lang="en-US" sz="2400" dirty="0" err="1">
                <a:sym typeface="Symbol" panose="05050102010706020507" pitchFamily="18" charset="2"/>
              </a:rPr>
              <a:t>maka</a:t>
            </a:r>
            <a:r>
              <a:rPr lang="en-US" sz="2400" dirty="0">
                <a:sym typeface="Symbol" panose="05050102010706020507" pitchFamily="18" charset="2"/>
              </a:rPr>
              <a:t>  </a:t>
            </a:r>
          </a:p>
          <a:p>
            <a:pPr marL="0" indent="0">
              <a:buNone/>
            </a:pPr>
            <a:r>
              <a:rPr lang="en-US" sz="2400" dirty="0">
                <a:sym typeface="Symbol" panose="05050102010706020507" pitchFamily="18" charset="2"/>
              </a:rPr>
              <a:t>		</a:t>
            </a:r>
            <a:r>
              <a:rPr lang="en-US" sz="2400" i="1" dirty="0">
                <a:sym typeface="Symbol" panose="05050102010706020507" pitchFamily="18" charset="2"/>
              </a:rPr>
              <a:t>v</a:t>
            </a:r>
            <a:r>
              <a:rPr lang="en-US" sz="2400" dirty="0">
                <a:sym typeface="Symbol" panose="05050102010706020507" pitchFamily="18" charset="2"/>
              </a:rPr>
              <a:t>’ = </a:t>
            </a:r>
            <a:r>
              <a:rPr lang="en-US" sz="2400" i="1" dirty="0" err="1">
                <a:sym typeface="Symbol" panose="05050102010706020507" pitchFamily="18" charset="2"/>
              </a:rPr>
              <a:t>v</a:t>
            </a:r>
            <a:r>
              <a:rPr lang="en-US" sz="2400" dirty="0" err="1">
                <a:sym typeface="Symbol" panose="05050102010706020507" pitchFamily="18" charset="2"/>
              </a:rPr>
              <a:t>e</a:t>
            </a:r>
            <a:r>
              <a:rPr lang="en-US" sz="2400" baseline="30000" dirty="0" err="1">
                <a:sym typeface="Symbol" panose="05050102010706020507" pitchFamily="18" charset="2"/>
              </a:rPr>
              <a:t>I</a:t>
            </a:r>
            <a:r>
              <a:rPr lang="en-US" sz="2400" baseline="30000" dirty="0">
                <a:sym typeface="Symbol" panose="05050102010706020507" pitchFamily="18" charset="2"/>
              </a:rPr>
              <a:t></a:t>
            </a:r>
            <a:r>
              <a:rPr lang="en-US" sz="2400" dirty="0"/>
              <a:t> = 2</a:t>
            </a:r>
            <a:r>
              <a:rPr lang="en-US" sz="2400" dirty="0">
                <a:sym typeface="Symbol" panose="05050102010706020507" pitchFamily="18" charset="2"/>
              </a:rPr>
              <a:t>e</a:t>
            </a:r>
            <a:r>
              <a:rPr lang="en-US" sz="2400" baseline="-25000" dirty="0">
                <a:sym typeface="Symbol" panose="05050102010706020507" pitchFamily="18" charset="2"/>
              </a:rPr>
              <a:t>1</a:t>
            </a:r>
            <a:r>
              <a:rPr lang="en-US" sz="2400" dirty="0">
                <a:sym typeface="Symbol" panose="05050102010706020507" pitchFamily="18" charset="2"/>
              </a:rPr>
              <a:t>e</a:t>
            </a:r>
            <a:r>
              <a:rPr lang="en-US" sz="2400" i="1" baseline="30000" dirty="0">
                <a:sym typeface="Symbol" panose="05050102010706020507" pitchFamily="18" charset="2"/>
              </a:rPr>
              <a:t>I</a:t>
            </a:r>
            <a:r>
              <a:rPr lang="en-US" sz="2400" baseline="30000" dirty="0">
                <a:sym typeface="Symbol" panose="05050102010706020507" pitchFamily="18" charset="2"/>
              </a:rPr>
              <a:t>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</a:p>
          <a:p>
            <a:pPr marL="0" indent="0">
              <a:buNone/>
            </a:pPr>
            <a:r>
              <a:rPr lang="en-US" sz="2400" dirty="0">
                <a:sym typeface="Symbol" panose="05050102010706020507" pitchFamily="18" charset="2"/>
              </a:rPr>
              <a:t>		    = </a:t>
            </a:r>
            <a:r>
              <a:rPr lang="en-US" sz="2400" dirty="0"/>
              <a:t>2</a:t>
            </a:r>
            <a:r>
              <a:rPr lang="en-US" sz="2400" dirty="0">
                <a:sym typeface="Symbol" panose="05050102010706020507" pitchFamily="18" charset="2"/>
              </a:rPr>
              <a:t>e</a:t>
            </a:r>
            <a:r>
              <a:rPr lang="en-US" sz="2400" baseline="-25000" dirty="0">
                <a:sym typeface="Symbol" panose="05050102010706020507" pitchFamily="18" charset="2"/>
              </a:rPr>
              <a:t>1</a:t>
            </a:r>
            <a:r>
              <a:rPr lang="en-US" sz="2400" dirty="0">
                <a:sym typeface="Symbol" panose="05050102010706020507" pitchFamily="18" charset="2"/>
              </a:rPr>
              <a:t>(cos 90 + </a:t>
            </a:r>
            <a:r>
              <a:rPr lang="en-US" sz="2400" i="1" dirty="0">
                <a:sym typeface="Symbol" panose="05050102010706020507" pitchFamily="18" charset="2"/>
              </a:rPr>
              <a:t>I </a:t>
            </a:r>
            <a:r>
              <a:rPr lang="en-US" sz="2400" dirty="0">
                <a:sym typeface="Symbol" panose="05050102010706020507" pitchFamily="18" charset="2"/>
              </a:rPr>
              <a:t>sin 90)</a:t>
            </a:r>
          </a:p>
          <a:p>
            <a:pPr marL="0" indent="0">
              <a:buNone/>
            </a:pPr>
            <a:r>
              <a:rPr lang="en-US" sz="2400" dirty="0">
                <a:sym typeface="Symbol" panose="05050102010706020507" pitchFamily="18" charset="2"/>
              </a:rPr>
              <a:t>		    = </a:t>
            </a:r>
            <a:r>
              <a:rPr lang="en-US" sz="2400" dirty="0"/>
              <a:t>2</a:t>
            </a:r>
            <a:r>
              <a:rPr lang="en-US" sz="2400" dirty="0">
                <a:sym typeface="Symbol" panose="05050102010706020507" pitchFamily="18" charset="2"/>
              </a:rPr>
              <a:t>e</a:t>
            </a:r>
            <a:r>
              <a:rPr lang="en-US" sz="2400" baseline="-25000" dirty="0">
                <a:sym typeface="Symbol" panose="05050102010706020507" pitchFamily="18" charset="2"/>
              </a:rPr>
              <a:t>1</a:t>
            </a:r>
            <a:r>
              <a:rPr lang="en-US" sz="2400" dirty="0">
                <a:sym typeface="Symbol" panose="05050102010706020507" pitchFamily="18" charset="2"/>
              </a:rPr>
              <a:t>(0  + </a:t>
            </a:r>
            <a:r>
              <a:rPr lang="en-US" sz="2400" i="1" dirty="0">
                <a:sym typeface="Symbol" panose="05050102010706020507" pitchFamily="18" charset="2"/>
              </a:rPr>
              <a:t>I</a:t>
            </a:r>
            <a:r>
              <a:rPr lang="en-US" sz="2400" dirty="0">
                <a:sym typeface="Symbol" panose="05050102010706020507" pitchFamily="18" charset="2"/>
              </a:rPr>
              <a:t>) = </a:t>
            </a:r>
            <a:r>
              <a:rPr lang="en-US" sz="2400" dirty="0"/>
              <a:t>2</a:t>
            </a:r>
            <a:r>
              <a:rPr lang="en-US" sz="2400" dirty="0">
                <a:sym typeface="Symbol" panose="05050102010706020507" pitchFamily="18" charset="2"/>
              </a:rPr>
              <a:t>e</a:t>
            </a:r>
            <a:r>
              <a:rPr lang="en-US" sz="2400" baseline="-25000" dirty="0">
                <a:sym typeface="Symbol" panose="05050102010706020507" pitchFamily="18" charset="2"/>
              </a:rPr>
              <a:t>1</a:t>
            </a:r>
            <a:r>
              <a:rPr lang="en-US" sz="2400" i="1" dirty="0">
                <a:sym typeface="Symbol" panose="05050102010706020507" pitchFamily="18" charset="2"/>
              </a:rPr>
              <a:t>I</a:t>
            </a:r>
          </a:p>
          <a:p>
            <a:pPr marL="0" indent="0">
              <a:buNone/>
            </a:pPr>
            <a:r>
              <a:rPr lang="en-US" sz="2400" dirty="0">
                <a:sym typeface="Symbol" panose="05050102010706020507" pitchFamily="18" charset="2"/>
              </a:rPr>
              <a:t>		    = </a:t>
            </a:r>
            <a:r>
              <a:rPr lang="en-US" sz="2400" dirty="0"/>
              <a:t>2</a:t>
            </a:r>
            <a:r>
              <a:rPr lang="en-US" sz="2400" dirty="0">
                <a:sym typeface="Symbol" panose="05050102010706020507" pitchFamily="18" charset="2"/>
              </a:rPr>
              <a:t>e</a:t>
            </a:r>
            <a:r>
              <a:rPr lang="en-US" sz="2400" baseline="-25000" dirty="0">
                <a:sym typeface="Symbol" panose="05050102010706020507" pitchFamily="18" charset="2"/>
              </a:rPr>
              <a:t>1</a:t>
            </a:r>
            <a:r>
              <a:rPr lang="en-US" sz="2400" dirty="0">
                <a:sym typeface="Symbol" panose="05050102010706020507" pitchFamily="18" charset="2"/>
              </a:rPr>
              <a:t>e</a:t>
            </a:r>
            <a:r>
              <a:rPr lang="en-US" sz="2400" baseline="-25000" dirty="0">
                <a:sym typeface="Symbol" panose="05050102010706020507" pitchFamily="18" charset="2"/>
              </a:rPr>
              <a:t>12</a:t>
            </a:r>
            <a:r>
              <a:rPr lang="en-US" sz="2400" dirty="0">
                <a:sym typeface="Symbol" panose="05050102010706020507" pitchFamily="18" charset="2"/>
              </a:rPr>
              <a:t>      (</a:t>
            </a:r>
            <a:r>
              <a:rPr lang="en-US" sz="2400" dirty="0" err="1">
                <a:sym typeface="Symbol" panose="05050102010706020507" pitchFamily="18" charset="2"/>
              </a:rPr>
              <a:t>ingat</a:t>
            </a:r>
            <a:r>
              <a:rPr lang="en-US" sz="2400" dirty="0">
                <a:sym typeface="Symbol" panose="05050102010706020507" pitchFamily="18" charset="2"/>
              </a:rPr>
              <a:t>, </a:t>
            </a:r>
            <a:r>
              <a:rPr lang="en-US" sz="2400" i="1" dirty="0">
                <a:sym typeface="Symbol" panose="05050102010706020507" pitchFamily="18" charset="2"/>
              </a:rPr>
              <a:t>I</a:t>
            </a:r>
            <a:r>
              <a:rPr lang="en-US" sz="2400" dirty="0">
                <a:sym typeface="Symbol" panose="05050102010706020507" pitchFamily="18" charset="2"/>
              </a:rPr>
              <a:t> = e</a:t>
            </a:r>
            <a:r>
              <a:rPr lang="en-US" sz="2400" baseline="-25000" dirty="0">
                <a:sym typeface="Symbol" panose="05050102010706020507" pitchFamily="18" charset="2"/>
              </a:rPr>
              <a:t>1</a:t>
            </a:r>
            <a:r>
              <a:rPr lang="en-US" sz="2400" dirty="0">
                <a:sym typeface="Symbol" panose="05050102010706020507" pitchFamily="18" charset="2"/>
              </a:rPr>
              <a:t>  e</a:t>
            </a:r>
            <a:r>
              <a:rPr lang="en-US" sz="2400" baseline="-25000" dirty="0">
                <a:sym typeface="Symbol" panose="05050102010706020507" pitchFamily="18" charset="2"/>
              </a:rPr>
              <a:t>2</a:t>
            </a:r>
            <a:r>
              <a:rPr lang="en-US" sz="2400" dirty="0">
                <a:sym typeface="Symbol" panose="05050102010706020507" pitchFamily="18" charset="2"/>
              </a:rPr>
              <a:t> = e</a:t>
            </a:r>
            <a:r>
              <a:rPr lang="en-US" sz="2400" baseline="-25000" dirty="0">
                <a:sym typeface="Symbol" panose="05050102010706020507" pitchFamily="18" charset="2"/>
              </a:rPr>
              <a:t>12</a:t>
            </a:r>
            <a:r>
              <a:rPr lang="en-US" sz="2400" dirty="0">
                <a:sym typeface="Symbol" panose="05050102010706020507" pitchFamily="18" charset="2"/>
              </a:rPr>
              <a:t> = e</a:t>
            </a:r>
            <a:r>
              <a:rPr lang="en-US" sz="2400" baseline="-25000" dirty="0">
                <a:sym typeface="Symbol" panose="05050102010706020507" pitchFamily="18" charset="2"/>
              </a:rPr>
              <a:t>1</a:t>
            </a:r>
            <a:r>
              <a:rPr lang="en-US" sz="2400" dirty="0">
                <a:sym typeface="Symbol" panose="05050102010706020507" pitchFamily="18" charset="2"/>
              </a:rPr>
              <a:t>e</a:t>
            </a:r>
            <a:r>
              <a:rPr lang="en-US" sz="2400" baseline="-25000" dirty="0">
                <a:sym typeface="Symbol" panose="05050102010706020507" pitchFamily="18" charset="2"/>
              </a:rPr>
              <a:t>2</a:t>
            </a:r>
            <a:r>
              <a:rPr lang="en-US" sz="2400" dirty="0">
                <a:sym typeface="Symbol" panose="05050102010706020507" pitchFamily="18" charset="2"/>
              </a:rPr>
              <a:t> )</a:t>
            </a:r>
          </a:p>
          <a:p>
            <a:pPr marL="0" indent="0">
              <a:buNone/>
            </a:pPr>
            <a:r>
              <a:rPr lang="en-US" sz="2400" dirty="0">
                <a:sym typeface="Symbol" panose="05050102010706020507" pitchFamily="18" charset="2"/>
              </a:rPr>
              <a:t>		    = 2e</a:t>
            </a:r>
            <a:r>
              <a:rPr lang="en-US" sz="2400" baseline="-25000" dirty="0">
                <a:sym typeface="Symbol" panose="05050102010706020507" pitchFamily="18" charset="2"/>
              </a:rPr>
              <a:t>1</a:t>
            </a:r>
            <a:r>
              <a:rPr lang="en-US" sz="2400" dirty="0">
                <a:sym typeface="Symbol" panose="05050102010706020507" pitchFamily="18" charset="2"/>
              </a:rPr>
              <a:t>e</a:t>
            </a:r>
            <a:r>
              <a:rPr lang="en-US" sz="2400" baseline="-25000" dirty="0">
                <a:sym typeface="Symbol" panose="05050102010706020507" pitchFamily="18" charset="2"/>
              </a:rPr>
              <a:t>1</a:t>
            </a:r>
            <a:r>
              <a:rPr lang="en-US" sz="2400" dirty="0">
                <a:sym typeface="Symbol" panose="05050102010706020507" pitchFamily="18" charset="2"/>
              </a:rPr>
              <a:t>e</a:t>
            </a:r>
            <a:r>
              <a:rPr lang="en-US" sz="2400" baseline="-25000" dirty="0">
                <a:sym typeface="Symbol" panose="05050102010706020507" pitchFamily="18" charset="2"/>
              </a:rPr>
              <a:t>2</a:t>
            </a:r>
            <a:r>
              <a:rPr lang="en-US" sz="2400" dirty="0">
                <a:sym typeface="Symbol" panose="05050102010706020507" pitchFamily="18" charset="2"/>
              </a:rPr>
              <a:t> = 2</a:t>
            </a:r>
            <a:r>
              <a:rPr lang="en-US" sz="2400" dirty="0"/>
              <a:t>e</a:t>
            </a:r>
            <a:r>
              <a:rPr lang="en-US" sz="2400" baseline="-25000" dirty="0"/>
              <a:t>1</a:t>
            </a:r>
            <a:r>
              <a:rPr lang="en-US" sz="2400" baseline="30000" dirty="0"/>
              <a:t>2</a:t>
            </a:r>
            <a:r>
              <a:rPr lang="en-US" sz="2400" dirty="0"/>
              <a:t>e</a:t>
            </a:r>
            <a:r>
              <a:rPr lang="en-US" sz="2400" baseline="-25000" dirty="0"/>
              <a:t>2</a:t>
            </a:r>
            <a:r>
              <a:rPr lang="en-US" sz="2400" baseline="30000" dirty="0"/>
              <a:t> </a:t>
            </a:r>
            <a:r>
              <a:rPr lang="en-US" sz="2400" dirty="0"/>
              <a:t>=  2</a:t>
            </a:r>
            <a:r>
              <a:rPr lang="en-US" sz="2400" dirty="0">
                <a:sym typeface="Symbol" panose="05050102010706020507" pitchFamily="18" charset="2"/>
              </a:rPr>
              <a:t>(1</a:t>
            </a:r>
            <a:r>
              <a:rPr lang="en-US" sz="2400" dirty="0"/>
              <a:t>)</a:t>
            </a:r>
            <a:r>
              <a:rPr lang="en-US" sz="2400" baseline="30000" dirty="0"/>
              <a:t>2</a:t>
            </a:r>
            <a:r>
              <a:rPr lang="en-US" sz="2400" dirty="0"/>
              <a:t>e</a:t>
            </a:r>
            <a:r>
              <a:rPr lang="en-US" sz="2400" baseline="-25000" dirty="0"/>
              <a:t>2</a:t>
            </a:r>
            <a:r>
              <a:rPr lang="en-US" sz="2400" baseline="30000" dirty="0"/>
              <a:t> </a:t>
            </a:r>
            <a:r>
              <a:rPr lang="en-US" sz="2400" dirty="0"/>
              <a:t>= 2e</a:t>
            </a:r>
            <a:r>
              <a:rPr lang="en-US" sz="2400" baseline="-25000" dirty="0"/>
              <a:t>2</a:t>
            </a:r>
            <a:r>
              <a:rPr lang="en-US" sz="2400" baseline="30000" dirty="0"/>
              <a:t>  </a:t>
            </a:r>
            <a:endParaRPr lang="en-US" sz="2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9B2262-1491-4C99-B183-7B29252E5AEB}"/>
              </a:ext>
            </a:extLst>
          </p:cNvPr>
          <p:cNvSpPr/>
          <p:nvPr/>
        </p:nvSpPr>
        <p:spPr>
          <a:xfrm>
            <a:off x="2468880" y="3413760"/>
            <a:ext cx="1452880" cy="49276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9A54E49-E79D-42AA-8E7D-804E3FBCEB18}"/>
              </a:ext>
            </a:extLst>
          </p:cNvPr>
          <p:cNvCxnSpPr/>
          <p:nvPr/>
        </p:nvCxnSpPr>
        <p:spPr>
          <a:xfrm>
            <a:off x="9423400" y="6085840"/>
            <a:ext cx="19304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7A6C632-C8AD-431B-90EA-F0BFFA71069A}"/>
              </a:ext>
            </a:extLst>
          </p:cNvPr>
          <p:cNvCxnSpPr>
            <a:cxnSpLocks/>
          </p:cNvCxnSpPr>
          <p:nvPr/>
        </p:nvCxnSpPr>
        <p:spPr>
          <a:xfrm flipV="1">
            <a:off x="9423400" y="4716483"/>
            <a:ext cx="0" cy="136935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E4CF6DF-9554-4CF7-B0C5-B803E4D90EA2}"/>
              </a:ext>
            </a:extLst>
          </p:cNvPr>
          <p:cNvCxnSpPr>
            <a:cxnSpLocks/>
          </p:cNvCxnSpPr>
          <p:nvPr/>
        </p:nvCxnSpPr>
        <p:spPr>
          <a:xfrm>
            <a:off x="9432141" y="6077015"/>
            <a:ext cx="1100118" cy="8181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EF68234-4C15-4F9B-B535-836801626C55}"/>
              </a:ext>
            </a:extLst>
          </p:cNvPr>
          <p:cNvCxnSpPr>
            <a:cxnSpLocks/>
          </p:cNvCxnSpPr>
          <p:nvPr/>
        </p:nvCxnSpPr>
        <p:spPr>
          <a:xfrm flipV="1">
            <a:off x="9432141" y="5244671"/>
            <a:ext cx="0" cy="832344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585D6BD2-52A6-462B-9FA3-25BB8A0049B1}"/>
              </a:ext>
            </a:extLst>
          </p:cNvPr>
          <p:cNvSpPr txBox="1"/>
          <p:nvPr/>
        </p:nvSpPr>
        <p:spPr>
          <a:xfrm>
            <a:off x="10263890" y="615960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DA02831-86DA-4A23-A44B-6DA8D460B296}"/>
              </a:ext>
            </a:extLst>
          </p:cNvPr>
          <p:cNvSpPr txBox="1"/>
          <p:nvPr/>
        </p:nvSpPr>
        <p:spPr>
          <a:xfrm>
            <a:off x="9108685" y="519129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13B8F33-B984-4495-A189-A5DD2B4B7A95}"/>
              </a:ext>
            </a:extLst>
          </p:cNvPr>
          <p:cNvSpPr/>
          <p:nvPr/>
        </p:nvSpPr>
        <p:spPr>
          <a:xfrm>
            <a:off x="11100620" y="6094666"/>
            <a:ext cx="4315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ym typeface="Symbol" panose="05050102010706020507" pitchFamily="18" charset="2"/>
              </a:rPr>
              <a:t>e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</a:t>
            </a:r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B5671EA-42DD-406D-8302-D16BCD9826D6}"/>
              </a:ext>
            </a:extLst>
          </p:cNvPr>
          <p:cNvSpPr/>
          <p:nvPr/>
        </p:nvSpPr>
        <p:spPr>
          <a:xfrm>
            <a:off x="9000613" y="4541846"/>
            <a:ext cx="4315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ym typeface="Symbol" panose="05050102010706020507" pitchFamily="18" charset="2"/>
              </a:rPr>
              <a:t>e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</a:t>
            </a:r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715CD7F-75E2-4C32-A1FF-58BF722F20C1}"/>
              </a:ext>
            </a:extLst>
          </p:cNvPr>
          <p:cNvSpPr/>
          <p:nvPr/>
        </p:nvSpPr>
        <p:spPr>
          <a:xfrm>
            <a:off x="9697178" y="6094666"/>
            <a:ext cx="3417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ym typeface="Symbol" panose="05050102010706020507" pitchFamily="18" charset="2"/>
              </a:rPr>
              <a:t>v </a:t>
            </a: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95729AF-38B1-4323-8007-DD0F873EF51A}"/>
              </a:ext>
            </a:extLst>
          </p:cNvPr>
          <p:cNvSpPr/>
          <p:nvPr/>
        </p:nvSpPr>
        <p:spPr>
          <a:xfrm>
            <a:off x="9043764" y="5497225"/>
            <a:ext cx="4062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ym typeface="Symbol" panose="05050102010706020507" pitchFamily="18" charset="2"/>
              </a:rPr>
              <a:t>v’ </a:t>
            </a:r>
            <a:endParaRPr lang="en-US" dirty="0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18651313-89AE-48F2-834B-1052A7B34777}"/>
              </a:ext>
            </a:extLst>
          </p:cNvPr>
          <p:cNvSpPr/>
          <p:nvPr/>
        </p:nvSpPr>
        <p:spPr>
          <a:xfrm>
            <a:off x="8847117" y="5584048"/>
            <a:ext cx="1191821" cy="936712"/>
          </a:xfrm>
          <a:prstGeom prst="arc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AB70456-1A5D-48AD-B2EC-F4C151E49250}"/>
              </a:ext>
            </a:extLst>
          </p:cNvPr>
          <p:cNvSpPr/>
          <p:nvPr/>
        </p:nvSpPr>
        <p:spPr>
          <a:xfrm>
            <a:off x="9697178" y="5371248"/>
            <a:ext cx="5116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ym typeface="Symbol" panose="05050102010706020507" pitchFamily="18" charset="2"/>
              </a:rPr>
              <a:t>90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42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F7B858-93E9-46BE-BAE4-4C899AA61F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0560"/>
            <a:ext cx="10515600" cy="5506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3:</a:t>
            </a:r>
            <a:r>
              <a:rPr lang="en-US" sz="2400" dirty="0"/>
              <a:t> </a:t>
            </a:r>
            <a:r>
              <a:rPr lang="en-US" sz="2400" dirty="0" err="1"/>
              <a:t>Tentukan</a:t>
            </a:r>
            <a:r>
              <a:rPr lang="en-US" sz="2400" dirty="0"/>
              <a:t> </a:t>
            </a:r>
            <a:r>
              <a:rPr lang="en-US" sz="2400" dirty="0" err="1"/>
              <a:t>bayangan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i="1" dirty="0"/>
              <a:t>v</a:t>
            </a:r>
            <a:r>
              <a:rPr lang="en-US" sz="2400" dirty="0"/>
              <a:t> = 2e</a:t>
            </a:r>
            <a:r>
              <a:rPr lang="en-US" sz="2400" baseline="-25000" dirty="0"/>
              <a:t>1</a:t>
            </a:r>
            <a:r>
              <a:rPr lang="en-US" sz="2400" dirty="0"/>
              <a:t> + e</a:t>
            </a:r>
            <a:r>
              <a:rPr lang="en-US" sz="2400" baseline="-25000" dirty="0"/>
              <a:t>2</a:t>
            </a:r>
            <a:r>
              <a:rPr lang="en-US" sz="2400" dirty="0"/>
              <a:t> yang </a:t>
            </a:r>
            <a:r>
              <a:rPr lang="en-US" sz="2400" dirty="0" err="1"/>
              <a:t>diputar</a:t>
            </a:r>
            <a:r>
              <a:rPr lang="en-US" sz="2400" dirty="0"/>
              <a:t> 90 </a:t>
            </a:r>
            <a:r>
              <a:rPr lang="en-US" sz="2400" dirty="0" err="1"/>
              <a:t>derajat</a:t>
            </a:r>
            <a:r>
              <a:rPr lang="en-US" sz="2400" dirty="0"/>
              <a:t> </a:t>
            </a:r>
            <a:r>
              <a:rPr lang="en-US" sz="2400" dirty="0" err="1"/>
              <a:t>berlawanan</a:t>
            </a:r>
            <a:r>
              <a:rPr lang="en-US" sz="2400" dirty="0"/>
              <a:t> </a:t>
            </a:r>
            <a:r>
              <a:rPr lang="en-US" sz="2400" dirty="0" err="1"/>
              <a:t>arah</a:t>
            </a:r>
            <a:r>
              <a:rPr lang="en-US" sz="2400" dirty="0"/>
              <a:t> </a:t>
            </a:r>
            <a:r>
              <a:rPr lang="en-US" sz="2400" dirty="0" err="1"/>
              <a:t>jarium</a:t>
            </a:r>
            <a:r>
              <a:rPr lang="en-US" sz="2400" dirty="0"/>
              <a:t> jam.</a:t>
            </a:r>
          </a:p>
          <a:p>
            <a:pPr marL="0" indent="0">
              <a:buNone/>
            </a:pPr>
            <a:r>
              <a:rPr lang="en-US" sz="2400" u="sng" dirty="0" err="1"/>
              <a:t>Jawaban</a:t>
            </a:r>
            <a:r>
              <a:rPr lang="en-US" sz="2400" dirty="0"/>
              <a:t>: </a:t>
            </a:r>
          </a:p>
          <a:p>
            <a:pPr marL="0" indent="0">
              <a:buNone/>
            </a:pPr>
            <a:r>
              <a:rPr lang="en-US" sz="2400" dirty="0"/>
              <a:t>	 </a:t>
            </a:r>
            <a:r>
              <a:rPr lang="en-US" sz="2400" i="1" dirty="0">
                <a:sym typeface="Symbol" panose="05050102010706020507" pitchFamily="18" charset="2"/>
              </a:rPr>
              <a:t>v</a:t>
            </a:r>
            <a:r>
              <a:rPr lang="en-US" sz="2400" dirty="0">
                <a:sym typeface="Symbol" panose="05050102010706020507" pitchFamily="18" charset="2"/>
              </a:rPr>
              <a:t>’ = </a:t>
            </a:r>
            <a:r>
              <a:rPr lang="en-US" sz="2400" i="1" dirty="0" err="1">
                <a:sym typeface="Symbol" panose="05050102010706020507" pitchFamily="18" charset="2"/>
              </a:rPr>
              <a:t>v</a:t>
            </a:r>
            <a:r>
              <a:rPr lang="en-US" sz="2400" dirty="0" err="1">
                <a:sym typeface="Symbol" panose="05050102010706020507" pitchFamily="18" charset="2"/>
              </a:rPr>
              <a:t>e</a:t>
            </a:r>
            <a:r>
              <a:rPr lang="en-US" sz="2400" i="1" baseline="30000" dirty="0" err="1">
                <a:sym typeface="Symbol" panose="05050102010706020507" pitchFamily="18" charset="2"/>
              </a:rPr>
              <a:t>I</a:t>
            </a:r>
            <a:r>
              <a:rPr lang="en-US" sz="2400" baseline="30000" dirty="0">
                <a:sym typeface="Symbol" panose="05050102010706020507" pitchFamily="18" charset="2"/>
              </a:rPr>
              <a:t></a:t>
            </a:r>
            <a:r>
              <a:rPr lang="en-US" sz="2400" dirty="0"/>
              <a:t> = (2</a:t>
            </a:r>
            <a:r>
              <a:rPr lang="en-US" sz="2400" dirty="0">
                <a:sym typeface="Symbol" panose="05050102010706020507" pitchFamily="18" charset="2"/>
              </a:rPr>
              <a:t>e</a:t>
            </a:r>
            <a:r>
              <a:rPr lang="en-US" sz="2400" baseline="-25000" dirty="0">
                <a:sym typeface="Symbol" panose="05050102010706020507" pitchFamily="18" charset="2"/>
              </a:rPr>
              <a:t>1 </a:t>
            </a:r>
            <a:r>
              <a:rPr lang="en-US" sz="2400" dirty="0">
                <a:sym typeface="Symbol" panose="05050102010706020507" pitchFamily="18" charset="2"/>
              </a:rPr>
              <a:t>+ e</a:t>
            </a:r>
            <a:r>
              <a:rPr lang="en-US" sz="2400" baseline="-25000" dirty="0">
                <a:sym typeface="Symbol" panose="05050102010706020507" pitchFamily="18" charset="2"/>
              </a:rPr>
              <a:t>2</a:t>
            </a:r>
            <a:r>
              <a:rPr lang="en-US" sz="2400" dirty="0">
                <a:sym typeface="Symbol" panose="05050102010706020507" pitchFamily="18" charset="2"/>
              </a:rPr>
              <a:t>) </a:t>
            </a:r>
            <a:r>
              <a:rPr lang="en-US" sz="2400" dirty="0" err="1">
                <a:sym typeface="Symbol" panose="05050102010706020507" pitchFamily="18" charset="2"/>
              </a:rPr>
              <a:t>e</a:t>
            </a:r>
            <a:r>
              <a:rPr lang="en-US" sz="2400" i="1" baseline="30000" dirty="0" err="1">
                <a:sym typeface="Symbol" panose="05050102010706020507" pitchFamily="18" charset="2"/>
              </a:rPr>
              <a:t>I</a:t>
            </a:r>
            <a:r>
              <a:rPr lang="en-US" sz="2400" baseline="30000" dirty="0">
                <a:sym typeface="Symbol" panose="05050102010706020507" pitchFamily="18" charset="2"/>
              </a:rPr>
              <a:t>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</a:p>
          <a:p>
            <a:pPr marL="0" indent="0">
              <a:buNone/>
            </a:pPr>
            <a:r>
              <a:rPr lang="en-US" sz="2400" dirty="0">
                <a:sym typeface="Symbol" panose="05050102010706020507" pitchFamily="18" charset="2"/>
              </a:rPr>
              <a:t>	     = </a:t>
            </a:r>
            <a:r>
              <a:rPr lang="en-US" sz="2400" dirty="0"/>
              <a:t>(2</a:t>
            </a:r>
            <a:r>
              <a:rPr lang="en-US" sz="2400" dirty="0">
                <a:sym typeface="Symbol" panose="05050102010706020507" pitchFamily="18" charset="2"/>
              </a:rPr>
              <a:t>e</a:t>
            </a:r>
            <a:r>
              <a:rPr lang="en-US" sz="2400" baseline="-25000" dirty="0">
                <a:sym typeface="Symbol" panose="05050102010706020507" pitchFamily="18" charset="2"/>
              </a:rPr>
              <a:t>1 </a:t>
            </a:r>
            <a:r>
              <a:rPr lang="en-US" sz="2400" dirty="0">
                <a:sym typeface="Symbol" panose="05050102010706020507" pitchFamily="18" charset="2"/>
              </a:rPr>
              <a:t>+ e</a:t>
            </a:r>
            <a:r>
              <a:rPr lang="en-US" sz="2400" baseline="-25000" dirty="0">
                <a:sym typeface="Symbol" panose="05050102010706020507" pitchFamily="18" charset="2"/>
              </a:rPr>
              <a:t>2</a:t>
            </a:r>
            <a:r>
              <a:rPr lang="en-US" sz="2400" dirty="0">
                <a:sym typeface="Symbol" panose="05050102010706020507" pitchFamily="18" charset="2"/>
              </a:rPr>
              <a:t>) (cos 90 + </a:t>
            </a:r>
            <a:r>
              <a:rPr lang="en-US" sz="2400" i="1" dirty="0">
                <a:sym typeface="Symbol" panose="05050102010706020507" pitchFamily="18" charset="2"/>
              </a:rPr>
              <a:t>I</a:t>
            </a:r>
            <a:r>
              <a:rPr lang="en-US" sz="2400" dirty="0">
                <a:sym typeface="Symbol" panose="05050102010706020507" pitchFamily="18" charset="2"/>
              </a:rPr>
              <a:t> sin 90)</a:t>
            </a:r>
          </a:p>
          <a:p>
            <a:pPr marL="0" indent="0">
              <a:buNone/>
            </a:pPr>
            <a:r>
              <a:rPr lang="en-US" sz="2400" dirty="0">
                <a:sym typeface="Symbol" panose="05050102010706020507" pitchFamily="18" charset="2"/>
              </a:rPr>
              <a:t>	     = </a:t>
            </a:r>
            <a:r>
              <a:rPr lang="en-US" sz="2400" dirty="0"/>
              <a:t>(2</a:t>
            </a:r>
            <a:r>
              <a:rPr lang="en-US" sz="2400" dirty="0">
                <a:sym typeface="Symbol" panose="05050102010706020507" pitchFamily="18" charset="2"/>
              </a:rPr>
              <a:t>e</a:t>
            </a:r>
            <a:r>
              <a:rPr lang="en-US" sz="2400" baseline="-25000" dirty="0">
                <a:sym typeface="Symbol" panose="05050102010706020507" pitchFamily="18" charset="2"/>
              </a:rPr>
              <a:t>1 </a:t>
            </a:r>
            <a:r>
              <a:rPr lang="en-US" sz="2400" dirty="0">
                <a:sym typeface="Symbol" panose="05050102010706020507" pitchFamily="18" charset="2"/>
              </a:rPr>
              <a:t>+ e</a:t>
            </a:r>
            <a:r>
              <a:rPr lang="en-US" sz="2400" baseline="-25000" dirty="0">
                <a:sym typeface="Symbol" panose="05050102010706020507" pitchFamily="18" charset="2"/>
              </a:rPr>
              <a:t>2</a:t>
            </a:r>
            <a:r>
              <a:rPr lang="en-US" sz="2400" dirty="0">
                <a:sym typeface="Symbol" panose="05050102010706020507" pitchFamily="18" charset="2"/>
              </a:rPr>
              <a:t>)(0  + </a:t>
            </a:r>
            <a:r>
              <a:rPr lang="en-US" sz="2400" i="1" dirty="0">
                <a:sym typeface="Symbol" panose="05050102010706020507" pitchFamily="18" charset="2"/>
              </a:rPr>
              <a:t>I</a:t>
            </a:r>
            <a:r>
              <a:rPr lang="en-US" sz="2400" dirty="0">
                <a:sym typeface="Symbol" panose="05050102010706020507" pitchFamily="18" charset="2"/>
              </a:rPr>
              <a:t>) </a:t>
            </a:r>
          </a:p>
          <a:p>
            <a:pPr marL="0" indent="0">
              <a:buNone/>
            </a:pPr>
            <a:r>
              <a:rPr lang="en-US" sz="2400" dirty="0">
                <a:sym typeface="Symbol" panose="05050102010706020507" pitchFamily="18" charset="2"/>
              </a:rPr>
              <a:t>	     = </a:t>
            </a:r>
            <a:r>
              <a:rPr lang="en-US" sz="2400" dirty="0"/>
              <a:t>(2</a:t>
            </a:r>
            <a:r>
              <a:rPr lang="en-US" sz="2400" dirty="0">
                <a:sym typeface="Symbol" panose="05050102010706020507" pitchFamily="18" charset="2"/>
              </a:rPr>
              <a:t>e</a:t>
            </a:r>
            <a:r>
              <a:rPr lang="en-US" sz="2400" baseline="-25000" dirty="0">
                <a:sym typeface="Symbol" panose="05050102010706020507" pitchFamily="18" charset="2"/>
              </a:rPr>
              <a:t>1 </a:t>
            </a:r>
            <a:r>
              <a:rPr lang="en-US" sz="2400" dirty="0">
                <a:sym typeface="Symbol" panose="05050102010706020507" pitchFamily="18" charset="2"/>
              </a:rPr>
              <a:t>+ e</a:t>
            </a:r>
            <a:r>
              <a:rPr lang="en-US" sz="2400" baseline="-25000" dirty="0">
                <a:sym typeface="Symbol" panose="05050102010706020507" pitchFamily="18" charset="2"/>
              </a:rPr>
              <a:t>2</a:t>
            </a:r>
            <a:r>
              <a:rPr lang="en-US" sz="2400" dirty="0">
                <a:sym typeface="Symbol" panose="05050102010706020507" pitchFamily="18" charset="2"/>
              </a:rPr>
              <a:t>)(</a:t>
            </a:r>
            <a:r>
              <a:rPr lang="en-US" sz="2400" i="1" dirty="0">
                <a:sym typeface="Symbol" panose="05050102010706020507" pitchFamily="18" charset="2"/>
              </a:rPr>
              <a:t>I</a:t>
            </a:r>
            <a:r>
              <a:rPr lang="en-US" sz="2400" dirty="0">
                <a:sym typeface="Symbol" panose="05050102010706020507" pitchFamily="18" charset="2"/>
              </a:rPr>
              <a:t>) </a:t>
            </a:r>
          </a:p>
          <a:p>
            <a:pPr marL="0" indent="0">
              <a:buNone/>
            </a:pPr>
            <a:r>
              <a:rPr lang="en-US" sz="2400" dirty="0">
                <a:sym typeface="Symbol" panose="05050102010706020507" pitchFamily="18" charset="2"/>
              </a:rPr>
              <a:t>	     = </a:t>
            </a:r>
            <a:r>
              <a:rPr lang="en-US" sz="2400" dirty="0"/>
              <a:t>(2</a:t>
            </a:r>
            <a:r>
              <a:rPr lang="en-US" sz="2400" dirty="0">
                <a:sym typeface="Symbol" panose="05050102010706020507" pitchFamily="18" charset="2"/>
              </a:rPr>
              <a:t>e</a:t>
            </a:r>
            <a:r>
              <a:rPr lang="en-US" sz="2400" baseline="-25000" dirty="0">
                <a:sym typeface="Symbol" panose="05050102010706020507" pitchFamily="18" charset="2"/>
              </a:rPr>
              <a:t>1 </a:t>
            </a:r>
            <a:r>
              <a:rPr lang="en-US" sz="2400" dirty="0">
                <a:sym typeface="Symbol" panose="05050102010706020507" pitchFamily="18" charset="2"/>
              </a:rPr>
              <a:t>+ e</a:t>
            </a:r>
            <a:r>
              <a:rPr lang="en-US" sz="2400" baseline="-25000" dirty="0">
                <a:sym typeface="Symbol" panose="05050102010706020507" pitchFamily="18" charset="2"/>
              </a:rPr>
              <a:t>2</a:t>
            </a:r>
            <a:r>
              <a:rPr lang="en-US" sz="2400" dirty="0">
                <a:sym typeface="Symbol" panose="05050102010706020507" pitchFamily="18" charset="2"/>
              </a:rPr>
              <a:t>)(e</a:t>
            </a:r>
            <a:r>
              <a:rPr lang="en-US" sz="2400" baseline="-25000" dirty="0">
                <a:sym typeface="Symbol" panose="05050102010706020507" pitchFamily="18" charset="2"/>
              </a:rPr>
              <a:t>12</a:t>
            </a:r>
            <a:r>
              <a:rPr lang="en-US" sz="2400" dirty="0">
                <a:sym typeface="Symbol" panose="05050102010706020507" pitchFamily="18" charset="2"/>
              </a:rPr>
              <a:t>) </a:t>
            </a:r>
          </a:p>
          <a:p>
            <a:pPr marL="0" indent="0">
              <a:buNone/>
            </a:pPr>
            <a:r>
              <a:rPr lang="en-US" sz="2400" dirty="0">
                <a:sym typeface="Symbol" panose="05050102010706020507" pitchFamily="18" charset="2"/>
              </a:rPr>
              <a:t>	     = 2e</a:t>
            </a:r>
            <a:r>
              <a:rPr lang="en-US" sz="2400" baseline="-25000" dirty="0">
                <a:sym typeface="Symbol" panose="05050102010706020507" pitchFamily="18" charset="2"/>
              </a:rPr>
              <a:t>1</a:t>
            </a:r>
            <a:r>
              <a:rPr lang="en-US" sz="2400" dirty="0">
                <a:sym typeface="Symbol" panose="05050102010706020507" pitchFamily="18" charset="2"/>
              </a:rPr>
              <a:t>e</a:t>
            </a:r>
            <a:r>
              <a:rPr lang="en-US" sz="2400" baseline="-25000" dirty="0">
                <a:sym typeface="Symbol" panose="05050102010706020507" pitchFamily="18" charset="2"/>
              </a:rPr>
              <a:t>1</a:t>
            </a:r>
            <a:r>
              <a:rPr lang="en-US" sz="2400" dirty="0">
                <a:sym typeface="Symbol" panose="05050102010706020507" pitchFamily="18" charset="2"/>
              </a:rPr>
              <a:t>e</a:t>
            </a:r>
            <a:r>
              <a:rPr lang="en-US" sz="2400" baseline="-25000" dirty="0">
                <a:sym typeface="Symbol" panose="05050102010706020507" pitchFamily="18" charset="2"/>
              </a:rPr>
              <a:t>2</a:t>
            </a:r>
            <a:r>
              <a:rPr lang="en-US" sz="2400" dirty="0">
                <a:sym typeface="Symbol" panose="05050102010706020507" pitchFamily="18" charset="2"/>
              </a:rPr>
              <a:t> + </a:t>
            </a:r>
            <a:r>
              <a:rPr lang="en-US" sz="2400" dirty="0"/>
              <a:t>e</a:t>
            </a:r>
            <a:r>
              <a:rPr lang="en-US" sz="2400" baseline="-25000" dirty="0"/>
              <a:t>2</a:t>
            </a:r>
            <a:r>
              <a:rPr lang="en-US" sz="2400" dirty="0">
                <a:sym typeface="Symbol" panose="05050102010706020507" pitchFamily="18" charset="2"/>
              </a:rPr>
              <a:t>e</a:t>
            </a:r>
            <a:r>
              <a:rPr lang="en-US" sz="2400" baseline="-25000" dirty="0">
                <a:sym typeface="Symbol" panose="05050102010706020507" pitchFamily="18" charset="2"/>
              </a:rPr>
              <a:t>1</a:t>
            </a:r>
            <a:r>
              <a:rPr lang="en-US" sz="2400" dirty="0">
                <a:sym typeface="Symbol" panose="05050102010706020507" pitchFamily="18" charset="2"/>
              </a:rPr>
              <a:t>e</a:t>
            </a:r>
            <a:r>
              <a:rPr lang="en-US" sz="2400" baseline="-25000" dirty="0">
                <a:sym typeface="Symbol" panose="05050102010706020507" pitchFamily="18" charset="2"/>
              </a:rPr>
              <a:t>2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baseline="30000" dirty="0"/>
              <a:t>   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     = </a:t>
            </a:r>
            <a:r>
              <a:rPr lang="en-US" sz="2400" dirty="0">
                <a:sym typeface="Symbol" panose="05050102010706020507" pitchFamily="18" charset="2"/>
              </a:rPr>
              <a:t>2</a:t>
            </a:r>
            <a:r>
              <a:rPr lang="en-US" sz="2400" dirty="0"/>
              <a:t>e</a:t>
            </a:r>
            <a:r>
              <a:rPr lang="en-US" sz="2400" baseline="-25000" dirty="0"/>
              <a:t>1</a:t>
            </a:r>
            <a:r>
              <a:rPr lang="en-US" sz="2400" baseline="30000" dirty="0"/>
              <a:t>2</a:t>
            </a:r>
            <a:r>
              <a:rPr lang="en-US" sz="2400" dirty="0"/>
              <a:t>e</a:t>
            </a:r>
            <a:r>
              <a:rPr lang="en-US" sz="2400" baseline="-25000" dirty="0"/>
              <a:t>2</a:t>
            </a:r>
            <a:r>
              <a:rPr lang="en-US" sz="2400" baseline="30000" dirty="0"/>
              <a:t> </a:t>
            </a:r>
            <a:r>
              <a:rPr lang="en-US" sz="2400" dirty="0"/>
              <a:t>– e</a:t>
            </a:r>
            <a:r>
              <a:rPr lang="en-US" sz="2400" baseline="-25000" dirty="0"/>
              <a:t>2</a:t>
            </a:r>
            <a:r>
              <a:rPr lang="en-US" sz="2400" baseline="30000" dirty="0"/>
              <a:t>2</a:t>
            </a:r>
            <a:r>
              <a:rPr lang="en-US" sz="2400" dirty="0">
                <a:sym typeface="Symbol" panose="05050102010706020507" pitchFamily="18" charset="2"/>
              </a:rPr>
              <a:t>e</a:t>
            </a:r>
            <a:r>
              <a:rPr lang="en-US" sz="2400" baseline="-25000" dirty="0">
                <a:sym typeface="Symbol" panose="05050102010706020507" pitchFamily="18" charset="2"/>
              </a:rPr>
              <a:t>1</a:t>
            </a:r>
            <a:r>
              <a:rPr lang="en-US" sz="2400" dirty="0">
                <a:sym typeface="Symbol" panose="05050102010706020507" pitchFamily="18" charset="2"/>
              </a:rPr>
              <a:t>  </a:t>
            </a:r>
          </a:p>
          <a:p>
            <a:pPr marL="0" indent="0">
              <a:buNone/>
            </a:pPr>
            <a:r>
              <a:rPr lang="en-US" sz="2400" dirty="0">
                <a:sym typeface="Symbol" panose="05050102010706020507" pitchFamily="18" charset="2"/>
              </a:rPr>
              <a:t>	     = 2(1)</a:t>
            </a:r>
            <a:r>
              <a:rPr lang="en-US" sz="2400" baseline="30000" dirty="0"/>
              <a:t>2</a:t>
            </a:r>
            <a:r>
              <a:rPr lang="en-US" sz="2400" dirty="0"/>
              <a:t>e</a:t>
            </a:r>
            <a:r>
              <a:rPr lang="en-US" sz="2400" baseline="-25000" dirty="0"/>
              <a:t>2</a:t>
            </a:r>
            <a:r>
              <a:rPr lang="en-US" sz="2400" baseline="30000" dirty="0"/>
              <a:t> </a:t>
            </a:r>
            <a:r>
              <a:rPr lang="en-US" sz="2400" dirty="0">
                <a:sym typeface="Symbol" panose="05050102010706020507" pitchFamily="18" charset="2"/>
              </a:rPr>
              <a:t>– (1)</a:t>
            </a:r>
            <a:r>
              <a:rPr lang="en-US" sz="2400" baseline="30000" dirty="0">
                <a:sym typeface="Symbol" panose="05050102010706020507" pitchFamily="18" charset="2"/>
              </a:rPr>
              <a:t>2</a:t>
            </a:r>
            <a:r>
              <a:rPr lang="en-US" sz="2400" dirty="0">
                <a:sym typeface="Symbol" panose="05050102010706020507" pitchFamily="18" charset="2"/>
              </a:rPr>
              <a:t>e</a:t>
            </a:r>
            <a:r>
              <a:rPr lang="en-US" sz="2400" baseline="-25000" dirty="0">
                <a:sym typeface="Symbol" panose="05050102010706020507" pitchFamily="18" charset="2"/>
              </a:rPr>
              <a:t>1</a:t>
            </a:r>
            <a:r>
              <a:rPr lang="en-US" sz="2400" dirty="0">
                <a:sym typeface="Symbol" panose="05050102010706020507" pitchFamily="18" charset="2"/>
              </a:rPr>
              <a:t>   </a:t>
            </a:r>
          </a:p>
          <a:p>
            <a:pPr marL="0" indent="0">
              <a:buNone/>
            </a:pPr>
            <a:r>
              <a:rPr lang="en-US" sz="2400" dirty="0">
                <a:sym typeface="Symbol" panose="05050102010706020507" pitchFamily="18" charset="2"/>
              </a:rPr>
              <a:t>	     = – e</a:t>
            </a:r>
            <a:r>
              <a:rPr lang="en-US" sz="2400" baseline="-25000" dirty="0">
                <a:sym typeface="Symbol" panose="05050102010706020507" pitchFamily="18" charset="2"/>
              </a:rPr>
              <a:t>1</a:t>
            </a:r>
            <a:r>
              <a:rPr lang="en-US" sz="2400" dirty="0">
                <a:sym typeface="Symbol" panose="05050102010706020507" pitchFamily="18" charset="2"/>
              </a:rPr>
              <a:t> + 2</a:t>
            </a:r>
            <a:r>
              <a:rPr lang="en-US" sz="2400" dirty="0"/>
              <a:t>e</a:t>
            </a:r>
            <a:r>
              <a:rPr lang="en-US" sz="2400" baseline="-25000" dirty="0"/>
              <a:t>2</a:t>
            </a:r>
            <a:r>
              <a:rPr lang="en-US" sz="2400" baseline="30000" dirty="0"/>
              <a:t> </a:t>
            </a:r>
            <a:r>
              <a:rPr lang="en-US" sz="2400" dirty="0">
                <a:sym typeface="Symbol" panose="05050102010706020507" pitchFamily="18" charset="2"/>
              </a:rPr>
              <a:t> 	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925ED3-019B-4D14-B755-9096654F9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8</a:t>
            </a:fld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DBA342F3-8424-4EE5-B893-5EB71C3ADDEA}"/>
              </a:ext>
            </a:extLst>
          </p:cNvPr>
          <p:cNvCxnSpPr>
            <a:cxnSpLocks/>
          </p:cNvCxnSpPr>
          <p:nvPr/>
        </p:nvCxnSpPr>
        <p:spPr>
          <a:xfrm>
            <a:off x="7125195" y="5248894"/>
            <a:ext cx="4346369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044D3C7-3B05-4437-8387-38D5D3B82DE1}"/>
              </a:ext>
            </a:extLst>
          </p:cNvPr>
          <p:cNvCxnSpPr>
            <a:cxnSpLocks/>
          </p:cNvCxnSpPr>
          <p:nvPr/>
        </p:nvCxnSpPr>
        <p:spPr>
          <a:xfrm flipV="1">
            <a:off x="8370125" y="2600696"/>
            <a:ext cx="0" cy="3168733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31BE5939-01C4-4FC4-A70F-2818C12C9EB9}"/>
              </a:ext>
            </a:extLst>
          </p:cNvPr>
          <p:cNvSpPr/>
          <p:nvPr/>
        </p:nvSpPr>
        <p:spPr>
          <a:xfrm>
            <a:off x="11138036" y="5324496"/>
            <a:ext cx="5116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e</a:t>
            </a:r>
            <a:r>
              <a:rPr lang="en-US" sz="2400" baseline="-25000" dirty="0">
                <a:sym typeface="Symbol" panose="05050102010706020507" pitchFamily="18" charset="2"/>
              </a:rPr>
              <a:t>1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endParaRPr lang="en-US" sz="2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12802E-C057-4681-A837-9FEA3A4B31E8}"/>
              </a:ext>
            </a:extLst>
          </p:cNvPr>
          <p:cNvSpPr/>
          <p:nvPr/>
        </p:nvSpPr>
        <p:spPr>
          <a:xfrm>
            <a:off x="7938597" y="2590395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e</a:t>
            </a:r>
            <a:r>
              <a:rPr lang="en-US" sz="2400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</a:t>
            </a:r>
            <a:endParaRPr lang="en-US" dirty="0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0559593-A0D5-40E5-BA9C-3CE7C7C8D638}"/>
              </a:ext>
            </a:extLst>
          </p:cNvPr>
          <p:cNvCxnSpPr>
            <a:cxnSpLocks/>
          </p:cNvCxnSpPr>
          <p:nvPr/>
        </p:nvCxnSpPr>
        <p:spPr>
          <a:xfrm flipV="1">
            <a:off x="8370125" y="4625072"/>
            <a:ext cx="1612075" cy="62382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1496B89-CBC0-46E5-A741-326D3251AB37}"/>
              </a:ext>
            </a:extLst>
          </p:cNvPr>
          <p:cNvCxnSpPr>
            <a:cxnSpLocks/>
          </p:cNvCxnSpPr>
          <p:nvPr/>
        </p:nvCxnSpPr>
        <p:spPr>
          <a:xfrm flipH="1" flipV="1">
            <a:off x="7683335" y="4017386"/>
            <a:ext cx="686789" cy="122646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E5E728C-05D1-4AB5-B8C0-03C5C0617892}"/>
              </a:ext>
            </a:extLst>
          </p:cNvPr>
          <p:cNvCxnSpPr/>
          <p:nvPr/>
        </p:nvCxnSpPr>
        <p:spPr>
          <a:xfrm>
            <a:off x="9982200" y="4669522"/>
            <a:ext cx="0" cy="576851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35F5774-E091-412F-A1B8-0E3A1B28ABF6}"/>
              </a:ext>
            </a:extLst>
          </p:cNvPr>
          <p:cNvCxnSpPr>
            <a:cxnSpLocks/>
          </p:cNvCxnSpPr>
          <p:nvPr/>
        </p:nvCxnSpPr>
        <p:spPr>
          <a:xfrm>
            <a:off x="7683336" y="4053260"/>
            <a:ext cx="0" cy="1232524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A5A76975-D5F6-4960-968E-5BE15EE7C3A1}"/>
              </a:ext>
            </a:extLst>
          </p:cNvPr>
          <p:cNvSpPr/>
          <p:nvPr/>
        </p:nvSpPr>
        <p:spPr>
          <a:xfrm>
            <a:off x="9749639" y="5194927"/>
            <a:ext cx="4090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2 </a:t>
            </a:r>
            <a:endParaRPr lang="en-US" sz="24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97455DE-8429-496B-8009-60702F6D67CA}"/>
              </a:ext>
            </a:extLst>
          </p:cNvPr>
          <p:cNvSpPr/>
          <p:nvPr/>
        </p:nvSpPr>
        <p:spPr>
          <a:xfrm>
            <a:off x="8313539" y="3774303"/>
            <a:ext cx="4090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2 </a:t>
            </a:r>
            <a:endParaRPr lang="en-US" sz="2400" dirty="0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7735769-B5CD-49CD-89EE-C3F7AF6293E1}"/>
              </a:ext>
            </a:extLst>
          </p:cNvPr>
          <p:cNvCxnSpPr>
            <a:cxnSpLocks/>
          </p:cNvCxnSpPr>
          <p:nvPr/>
        </p:nvCxnSpPr>
        <p:spPr>
          <a:xfrm flipH="1">
            <a:off x="7724841" y="4007287"/>
            <a:ext cx="627412" cy="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3FE5F2C-FE4D-4F60-856D-E95B681019B6}"/>
              </a:ext>
            </a:extLst>
          </p:cNvPr>
          <p:cNvCxnSpPr>
            <a:cxnSpLocks/>
          </p:cNvCxnSpPr>
          <p:nvPr/>
        </p:nvCxnSpPr>
        <p:spPr>
          <a:xfrm flipH="1">
            <a:off x="8370124" y="4588181"/>
            <a:ext cx="1584057" cy="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FFF1675A-ECB8-4896-A47D-F44FE46AFD6F}"/>
              </a:ext>
            </a:extLst>
          </p:cNvPr>
          <p:cNvSpPr/>
          <p:nvPr/>
        </p:nvSpPr>
        <p:spPr>
          <a:xfrm>
            <a:off x="8325722" y="4214852"/>
            <a:ext cx="4090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1 </a:t>
            </a:r>
            <a:endParaRPr lang="en-US" sz="2400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610018D-FD62-47E4-817E-C195B956444B}"/>
              </a:ext>
            </a:extLst>
          </p:cNvPr>
          <p:cNvSpPr/>
          <p:nvPr/>
        </p:nvSpPr>
        <p:spPr>
          <a:xfrm>
            <a:off x="7486151" y="5227779"/>
            <a:ext cx="5629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–1 </a:t>
            </a:r>
            <a:endParaRPr lang="en-US" sz="2400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865B25E-F0DF-4211-8332-8AD2943C9FC6}"/>
              </a:ext>
            </a:extLst>
          </p:cNvPr>
          <p:cNvSpPr/>
          <p:nvPr/>
        </p:nvSpPr>
        <p:spPr>
          <a:xfrm>
            <a:off x="8937252" y="4596738"/>
            <a:ext cx="3577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ym typeface="Symbol" panose="05050102010706020507" pitchFamily="18" charset="2"/>
              </a:rPr>
              <a:t>v </a:t>
            </a:r>
            <a:endParaRPr lang="en-US" sz="2000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E47F668-0BE2-48E7-9452-B5C4CAE4F8BB}"/>
              </a:ext>
            </a:extLst>
          </p:cNvPr>
          <p:cNvSpPr/>
          <p:nvPr/>
        </p:nvSpPr>
        <p:spPr>
          <a:xfrm>
            <a:off x="7796543" y="4071212"/>
            <a:ext cx="42941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ym typeface="Symbol" panose="05050102010706020507" pitchFamily="18" charset="2"/>
              </a:rPr>
              <a:t>v’ </a:t>
            </a:r>
            <a:endParaRPr lang="en-US" sz="2000" dirty="0"/>
          </a:p>
        </p:txBody>
      </p:sp>
      <p:sp>
        <p:nvSpPr>
          <p:cNvPr id="37" name="Arc 36">
            <a:extLst>
              <a:ext uri="{FF2B5EF4-FFF2-40B4-BE49-F238E27FC236}">
                <a16:creationId xmlns:a16="http://schemas.microsoft.com/office/drawing/2014/main" id="{8FFB4AC8-0B18-48DE-A356-7EE0ED71AB6E}"/>
              </a:ext>
            </a:extLst>
          </p:cNvPr>
          <p:cNvSpPr/>
          <p:nvPr/>
        </p:nvSpPr>
        <p:spPr>
          <a:xfrm>
            <a:off x="7481753" y="4767569"/>
            <a:ext cx="1278963" cy="745926"/>
          </a:xfrm>
          <a:prstGeom prst="arc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122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C1A24-3A92-46CD-9890-81AFC00B1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Latihan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535935-0C9B-4DF8-8212-EAA3F7DB80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v = 4e</a:t>
            </a:r>
            <a:r>
              <a:rPr lang="en-US" baseline="-25000" dirty="0"/>
              <a:t>1</a:t>
            </a:r>
            <a:r>
              <a:rPr lang="en-US" dirty="0"/>
              <a:t> – 3e</a:t>
            </a:r>
            <a:r>
              <a:rPr lang="en-US" baseline="-25000" dirty="0"/>
              <a:t>2 </a:t>
            </a:r>
            <a:r>
              <a:rPr lang="en-US" dirty="0"/>
              <a:t>, </a:t>
            </a:r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bayangan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	(a) </a:t>
            </a:r>
            <a:r>
              <a:rPr lang="en-US" dirty="0" err="1"/>
              <a:t>diputar</a:t>
            </a:r>
            <a:r>
              <a:rPr lang="en-US" dirty="0"/>
              <a:t> </a:t>
            </a:r>
            <a:r>
              <a:rPr lang="en-US" dirty="0" err="1"/>
              <a:t>sejauh</a:t>
            </a:r>
            <a:r>
              <a:rPr lang="en-US" dirty="0"/>
              <a:t> 45 </a:t>
            </a:r>
            <a:r>
              <a:rPr lang="en-US" dirty="0" err="1"/>
              <a:t>derajat</a:t>
            </a:r>
            <a:r>
              <a:rPr lang="en-US" dirty="0"/>
              <a:t> </a:t>
            </a:r>
            <a:r>
              <a:rPr lang="en-US" dirty="0" err="1"/>
              <a:t>berlawanan</a:t>
            </a:r>
            <a:r>
              <a:rPr lang="en-US" dirty="0"/>
              <a:t> </a:t>
            </a:r>
            <a:r>
              <a:rPr lang="en-US" dirty="0" err="1"/>
              <a:t>arah</a:t>
            </a:r>
            <a:r>
              <a:rPr lang="en-US" dirty="0"/>
              <a:t> </a:t>
            </a:r>
            <a:r>
              <a:rPr lang="en-US" dirty="0" err="1"/>
              <a:t>jarum</a:t>
            </a:r>
            <a:r>
              <a:rPr lang="en-US" dirty="0"/>
              <a:t> jam</a:t>
            </a:r>
          </a:p>
          <a:p>
            <a:pPr marL="0" indent="0">
              <a:buNone/>
            </a:pPr>
            <a:r>
              <a:rPr lang="en-US" dirty="0"/>
              <a:t>	(b) </a:t>
            </a:r>
            <a:r>
              <a:rPr lang="en-US" dirty="0" err="1"/>
              <a:t>diputar</a:t>
            </a:r>
            <a:r>
              <a:rPr lang="en-US" dirty="0"/>
              <a:t> </a:t>
            </a:r>
            <a:r>
              <a:rPr lang="en-US" dirty="0" err="1"/>
              <a:t>sejauh</a:t>
            </a:r>
            <a:r>
              <a:rPr lang="en-US" dirty="0"/>
              <a:t> 120 </a:t>
            </a:r>
            <a:r>
              <a:rPr lang="en-US" dirty="0" err="1"/>
              <a:t>derajat</a:t>
            </a:r>
            <a:r>
              <a:rPr lang="en-US" dirty="0"/>
              <a:t> </a:t>
            </a:r>
            <a:r>
              <a:rPr lang="en-US" dirty="0" err="1"/>
              <a:t>berlawaban</a:t>
            </a:r>
            <a:r>
              <a:rPr lang="en-US" dirty="0"/>
              <a:t> </a:t>
            </a:r>
            <a:r>
              <a:rPr lang="en-US" dirty="0" err="1"/>
              <a:t>arah</a:t>
            </a:r>
            <a:r>
              <a:rPr lang="en-US" dirty="0"/>
              <a:t> </a:t>
            </a:r>
            <a:r>
              <a:rPr lang="en-US" dirty="0" err="1"/>
              <a:t>jarum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(c) </a:t>
            </a:r>
            <a:r>
              <a:rPr lang="en-US" dirty="0" err="1"/>
              <a:t>diputar</a:t>
            </a:r>
            <a:r>
              <a:rPr lang="en-US" dirty="0"/>
              <a:t> </a:t>
            </a:r>
            <a:r>
              <a:rPr lang="en-US" dirty="0" err="1"/>
              <a:t>sejauh</a:t>
            </a:r>
            <a:r>
              <a:rPr lang="en-US" dirty="0"/>
              <a:t> 90 </a:t>
            </a:r>
            <a:r>
              <a:rPr lang="en-US" dirty="0" err="1"/>
              <a:t>searah</a:t>
            </a:r>
            <a:r>
              <a:rPr lang="en-US" dirty="0"/>
              <a:t> </a:t>
            </a:r>
            <a:r>
              <a:rPr lang="en-US" dirty="0" err="1"/>
              <a:t>jarum</a:t>
            </a:r>
            <a:r>
              <a:rPr lang="en-US" dirty="0"/>
              <a:t> jam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E3A114-78C3-44DB-8760-CE723C23A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596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10269</TotalTime>
  <Words>1191</Words>
  <Application>Microsoft Office PowerPoint</Application>
  <PresentationFormat>Widescreen</PresentationFormat>
  <Paragraphs>235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Cambria Math</vt:lpstr>
      <vt:lpstr>Office Theme</vt:lpstr>
      <vt:lpstr>Perkalian Geometri (Bagian 2)</vt:lpstr>
      <vt:lpstr>PowerPoint Presentation</vt:lpstr>
      <vt:lpstr>Multivector </vt:lpstr>
      <vt:lpstr>Multivector di R2</vt:lpstr>
      <vt:lpstr>PowerPoint Presentation</vt:lpstr>
      <vt:lpstr>Rotasi Vektor di R2</vt:lpstr>
      <vt:lpstr>PowerPoint Presentation</vt:lpstr>
      <vt:lpstr>PowerPoint Presentation</vt:lpstr>
      <vt:lpstr>Latihan</vt:lpstr>
      <vt:lpstr>Perkalian vektor dengan bivector di R2</vt:lpstr>
      <vt:lpstr>PowerPoint Presentation</vt:lpstr>
      <vt:lpstr>PowerPoint Presentation</vt:lpstr>
      <vt:lpstr>Trivector</vt:lpstr>
      <vt:lpstr>PowerPoint Presentation</vt:lpstr>
      <vt:lpstr>PowerPoint Presentation</vt:lpstr>
      <vt:lpstr>Pseudoscalar trivector satuan</vt:lpstr>
      <vt:lpstr>PowerPoint Presentation</vt:lpstr>
      <vt:lpstr>Latihan</vt:lpstr>
      <vt:lpstr>Perkalian vektor basis satuan standard di R3</vt:lpstr>
      <vt:lpstr>Perkalian vektor dengan bivector satuan di R3</vt:lpstr>
      <vt:lpstr>PowerPoint Presentation</vt:lpstr>
      <vt:lpstr>PowerPoint Presentation</vt:lpstr>
      <vt:lpstr>PowerPoint Presentation</vt:lpstr>
      <vt:lpstr>Latihan</vt:lpstr>
      <vt:lpstr>BERSAMBUNG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Vektor di Ruang Euclidean (bagian 2)</dc:title>
  <dc:creator>Rinaldi Munir</dc:creator>
  <cp:lastModifiedBy>Rinaldi Munir</cp:lastModifiedBy>
  <cp:revision>612</cp:revision>
  <dcterms:created xsi:type="dcterms:W3CDTF">2020-09-19T08:47:06Z</dcterms:created>
  <dcterms:modified xsi:type="dcterms:W3CDTF">2020-11-23T02:57:59Z</dcterms:modified>
</cp:coreProperties>
</file>