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75" r:id="rId3"/>
    <p:sldId id="276" r:id="rId4"/>
    <p:sldId id="277" r:id="rId5"/>
    <p:sldId id="278" r:id="rId6"/>
    <p:sldId id="280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97" r:id="rId15"/>
    <p:sldId id="299" r:id="rId16"/>
    <p:sldId id="300" r:id="rId17"/>
    <p:sldId id="288" r:id="rId18"/>
    <p:sldId id="289" r:id="rId19"/>
    <p:sldId id="291" r:id="rId20"/>
    <p:sldId id="290" r:id="rId21"/>
    <p:sldId id="292" r:id="rId22"/>
    <p:sldId id="293" r:id="rId23"/>
    <p:sldId id="294" r:id="rId24"/>
    <p:sldId id="295" r:id="rId25"/>
    <p:sldId id="296" r:id="rId26"/>
    <p:sldId id="301" r:id="rId27"/>
    <p:sldId id="29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emf"/><Relationship Id="rId7" Type="http://schemas.openxmlformats.org/officeDocument/2006/relationships/image" Target="../media/image1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10" Type="http://schemas.openxmlformats.org/officeDocument/2006/relationships/image" Target="../media/image16.png"/><Relationship Id="rId4" Type="http://schemas.openxmlformats.org/officeDocument/2006/relationships/image" Target="../media/image8.emf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8.emf"/><Relationship Id="rId7" Type="http://schemas.openxmlformats.org/officeDocument/2006/relationships/image" Target="../media/image32.em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#23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2837E-D1CB-4D18-9520-9B8DD5AF3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Vektor-vektor</a:t>
            </a:r>
            <a:r>
              <a:rPr lang="en-US" b="1" dirty="0"/>
              <a:t> yang </a:t>
            </a:r>
            <a:r>
              <a:rPr lang="en-US" b="1" dirty="0" err="1"/>
              <a:t>bebas</a:t>
            </a:r>
            <a:r>
              <a:rPr lang="en-US" b="1" dirty="0"/>
              <a:t> linier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CC540-066B-4E38-98DD-6E2163AD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A30D44-1128-4AA3-9E69-17AFAC402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220" y="1222767"/>
            <a:ext cx="3798162" cy="31838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0006DE-5106-4FF4-9EAD-CA655475B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678" y="1779843"/>
            <a:ext cx="1751559" cy="6294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9744A-6426-416A-8389-5A7782094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372815"/>
            <a:ext cx="3028362" cy="616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4D5B578-E2E4-4070-A3AC-C08940A125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6712" y="2438905"/>
            <a:ext cx="1967755" cy="5198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0C696A-6CA7-471A-90E7-A8D2A05C65A4}"/>
                  </a:ext>
                </a:extLst>
              </p:cNvPr>
              <p:cNvSpPr txBox="1"/>
              <p:nvPr/>
            </p:nvSpPr>
            <p:spPr>
              <a:xfrm>
                <a:off x="994618" y="3290272"/>
                <a:ext cx="6084486" cy="494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||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/>
                  <a:t>bergantungan</a:t>
                </a:r>
                <a:r>
                  <a:rPr lang="en-US" sz="2400" dirty="0"/>
                  <a:t> linier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||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:r>
                  <a:rPr lang="en-US" sz="2400" dirty="0">
                    <a:sym typeface="Symbol" panose="05050102010706020507" pitchFamily="18" charset="2"/>
                  </a:rPr>
                  <a:t>a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0C696A-6CA7-471A-90E7-A8D2A05C6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18" y="3290272"/>
                <a:ext cx="6084486" cy="494815"/>
              </a:xfrm>
              <a:prstGeom prst="rect">
                <a:avLst/>
              </a:prstGeom>
              <a:blipFill>
                <a:blip r:embed="rId6"/>
                <a:stretch>
                  <a:fillRect l="-301" t="-1111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547C937-64FF-419C-81B5-A2508DFA07C4}"/>
                  </a:ext>
                </a:extLst>
              </p:cNvPr>
              <p:cNvSpPr/>
              <p:nvPr/>
            </p:nvSpPr>
            <p:spPr>
              <a:xfrm>
                <a:off x="994618" y="3911772"/>
                <a:ext cx="3343479" cy="494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||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:r>
                  <a:rPr lang="en-US" sz="2400" i="1" dirty="0" err="1"/>
                  <a:t>a</a:t>
                </a:r>
                <a:r>
                  <a:rPr lang="en-US" sz="2400" dirty="0" err="1">
                    <a:sym typeface="Symbol" panose="05050102010706020507" pitchFamily="18" charset="2"/>
                  </a:rPr>
                  <a:t></a:t>
                </a:r>
                <a:r>
                  <a:rPr lang="en-US" sz="2400" i="1" dirty="0" err="1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=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/>
                  <a:t>a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=</a:t>
                </a: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547C937-64FF-419C-81B5-A2508DFA07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618" y="3911772"/>
                <a:ext cx="3343479" cy="494815"/>
              </a:xfrm>
              <a:prstGeom prst="rect">
                <a:avLst/>
              </a:prstGeom>
              <a:blipFill>
                <a:blip r:embed="rId7"/>
                <a:stretch>
                  <a:fillRect t="-1111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64D4CD-797E-4EF4-B140-791B914A46A4}"/>
              </a:ext>
            </a:extLst>
          </p:cNvPr>
          <p:cNvCxnSpPr>
            <a:cxnSpLocks/>
          </p:cNvCxnSpPr>
          <p:nvPr/>
        </p:nvCxnSpPr>
        <p:spPr>
          <a:xfrm>
            <a:off x="3256962" y="4406587"/>
            <a:ext cx="60960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84EE338-9416-4262-98B2-26BF16A08D5C}"/>
              </a:ext>
            </a:extLst>
          </p:cNvPr>
          <p:cNvSpPr txBox="1"/>
          <p:nvPr/>
        </p:nvSpPr>
        <p:spPr>
          <a:xfrm>
            <a:off x="3256962" y="4406587"/>
            <a:ext cx="72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skalar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C1A0282-DEF2-4F72-9756-B7EA31296AFE}"/>
                  </a:ext>
                </a:extLst>
              </p:cNvPr>
              <p:cNvSpPr/>
              <p:nvPr/>
            </p:nvSpPr>
            <p:spPr>
              <a:xfrm>
                <a:off x="1004555" y="4942322"/>
                <a:ext cx="4733412" cy="494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||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:r>
                  <a:rPr lang="en-US" sz="2400" i="1" dirty="0"/>
                  <a:t>a</a:t>
                </a:r>
                <a:r>
                  <a:rPr lang="en-US" sz="2400" i="1" dirty="0">
                    <a:sym typeface="Symbol" panose="05050102010706020507" pitchFamily="18" charset="2"/>
                  </a:rPr>
                  <a:t>b </a:t>
                </a:r>
                <a:r>
                  <a:rPr lang="en-US" sz="2400" dirty="0">
                    <a:sym typeface="Symbol" panose="05050102010706020507" pitchFamily="18" charset="2"/>
                  </a:rPr>
                  <a:t>cos 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𝑎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cos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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C1A0282-DEF2-4F72-9756-B7EA31296A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5" y="4942322"/>
                <a:ext cx="4733412" cy="494815"/>
              </a:xfrm>
              <a:prstGeom prst="rect">
                <a:avLst/>
              </a:prstGeom>
              <a:blipFill>
                <a:blip r:embed="rId8"/>
                <a:stretch>
                  <a:fillRect t="-11111" r="-1160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0A66C3C-4DC6-470E-84C3-CB46A35A6DB7}"/>
                  </a:ext>
                </a:extLst>
              </p:cNvPr>
              <p:cNvSpPr/>
              <p:nvPr/>
            </p:nvSpPr>
            <p:spPr>
              <a:xfrm>
                <a:off x="1004555" y="5599465"/>
                <a:ext cx="28775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:r>
                  <a:rPr lang="en-US" sz="2400" i="1" dirty="0"/>
                  <a:t>a</a:t>
                </a:r>
                <a:r>
                  <a:rPr lang="en-US" sz="2400" i="1" dirty="0">
                    <a:sym typeface="Symbol" panose="05050102010706020507" pitchFamily="18" charset="2"/>
                  </a:rPr>
                  <a:t>b </a:t>
                </a:r>
                <a:r>
                  <a:rPr lang="en-US" sz="2400" dirty="0">
                    <a:sym typeface="Symbol" panose="05050102010706020507" pitchFamily="18" charset="2"/>
                  </a:rPr>
                  <a:t> sin  =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0A66C3C-4DC6-470E-84C3-CB46A35A6D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5" y="5599465"/>
                <a:ext cx="2877519" cy="461665"/>
              </a:xfrm>
              <a:prstGeom prst="rect">
                <a:avLst/>
              </a:prstGeom>
              <a:blipFill>
                <a:blip r:embed="rId9"/>
                <a:stretch>
                  <a:fillRect t="-13333" r="-211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F3AF9A2-D5A1-4911-AD5D-1179656AD053}"/>
                  </a:ext>
                </a:extLst>
              </p:cNvPr>
              <p:cNvSpPr/>
              <p:nvPr/>
            </p:nvSpPr>
            <p:spPr>
              <a:xfrm>
                <a:off x="6454032" y="5204174"/>
                <a:ext cx="4102341" cy="494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𝑎𝑏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||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e>
                      <m:sub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:r>
                  <a:rPr lang="en-US" sz="2400" i="1" dirty="0"/>
                  <a:t>a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i="1" dirty="0">
                    <a:sym typeface="Symbol" panose="05050102010706020507" pitchFamily="18" charset="2"/>
                  </a:rPr>
                  <a:t>b </a:t>
                </a:r>
                <a:r>
                  <a:rPr lang="en-US" sz="2400" dirty="0">
                    <a:sym typeface="Symbol" panose="05050102010706020507" pitchFamily="18" charset="2"/>
                  </a:rPr>
                  <a:t>+ 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endParaRPr lang="en-US" sz="2400" i="1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F3AF9A2-D5A1-4911-AD5D-1179656AD0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032" y="5204174"/>
                <a:ext cx="4102341" cy="494815"/>
              </a:xfrm>
              <a:prstGeom prst="rect">
                <a:avLst/>
              </a:prstGeom>
              <a:blipFill>
                <a:blip r:embed="rId10"/>
                <a:stretch>
                  <a:fillRect l="-446" t="-11111" r="-1337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Brace 18">
            <a:extLst>
              <a:ext uri="{FF2B5EF4-FFF2-40B4-BE49-F238E27FC236}">
                <a16:creationId xmlns:a16="http://schemas.microsoft.com/office/drawing/2014/main" id="{C3FBEBDD-815E-44D4-A843-4A17456CD879}"/>
              </a:ext>
            </a:extLst>
          </p:cNvPr>
          <p:cNvSpPr/>
          <p:nvPr/>
        </p:nvSpPr>
        <p:spPr>
          <a:xfrm>
            <a:off x="5916982" y="4969777"/>
            <a:ext cx="358035" cy="93472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DC5165-DD4C-4E46-AABA-2203438364C7}"/>
              </a:ext>
            </a:extLst>
          </p:cNvPr>
          <p:cNvSpPr/>
          <p:nvPr/>
        </p:nvSpPr>
        <p:spPr>
          <a:xfrm>
            <a:off x="6589085" y="5969655"/>
            <a:ext cx="3583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Jadi</a:t>
            </a:r>
            <a:r>
              <a:rPr lang="en-US" sz="2800" dirty="0"/>
              <a:t>,    </a:t>
            </a:r>
            <a:r>
              <a:rPr lang="en-US" sz="2800" i="1" dirty="0">
                <a:solidFill>
                  <a:srgbClr val="FF0000"/>
                </a:solidFill>
              </a:rPr>
              <a:t>ab</a:t>
            </a:r>
            <a:r>
              <a:rPr lang="en-US" sz="2800" dirty="0">
                <a:solidFill>
                  <a:srgbClr val="FF0000"/>
                </a:solidFill>
              </a:rPr>
              <a:t> = </a:t>
            </a:r>
            <a:r>
              <a:rPr lang="en-US" sz="2800" i="1" dirty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 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 + 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  </a:t>
            </a:r>
            <a:r>
              <a:rPr lang="en-US" sz="28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88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A05BF7-94F2-482A-8A2E-ED5096CD17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62000"/>
                <a:ext cx="10515600" cy="5414963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Modulus </a:t>
                </a:r>
                <a:r>
                  <a:rPr lang="en-US" i="1" dirty="0"/>
                  <a:t>ab</a:t>
                </a:r>
                <a:r>
                  <a:rPr lang="en-US" dirty="0"/>
                  <a:t> </a:t>
                </a:r>
                <a:r>
                  <a:rPr lang="en-US" dirty="0" err="1"/>
                  <a:t>dihitung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dalil</a:t>
                </a:r>
                <a:r>
                  <a:rPr lang="en-US" dirty="0"/>
                  <a:t> </a:t>
                </a:r>
                <a:r>
                  <a:rPr lang="en-US" dirty="0" err="1"/>
                  <a:t>Phytagoras</a:t>
                </a:r>
                <a:r>
                  <a:rPr lang="en-US" dirty="0"/>
                  <a:t> </a:t>
                </a:r>
                <a:r>
                  <a:rPr lang="en-US" dirty="0" err="1"/>
                  <a:t>sbb</a:t>
                </a:r>
                <a:r>
                  <a:rPr lang="en-US" dirty="0"/>
                  <a:t>: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⋅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∧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sin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 + </a:t>
                </a:r>
                <a:r>
                  <a:rPr lang="en-US" dirty="0"/>
                  <a:t>sin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)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	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      (</a:t>
                </a:r>
                <a:r>
                  <a:rPr lang="en-US" dirty="0" err="1">
                    <a:sym typeface="Symbol" panose="05050102010706020507" pitchFamily="18" charset="2"/>
                  </a:rPr>
                  <a:t>sebab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cos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 + </a:t>
                </a:r>
                <a:r>
                  <a:rPr lang="en-US" dirty="0"/>
                  <a:t>sin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 = 1)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:r>
                  <a:rPr lang="en-US" dirty="0" err="1">
                    <a:sym typeface="Symbol" panose="05050102010706020507" pitchFamily="18" charset="2"/>
                  </a:rPr>
                  <a:t>Jadi</a:t>
                </a:r>
                <a:r>
                  <a:rPr lang="en-US" dirty="0">
                    <a:sym typeface="Symbol" panose="05050102010706020507" pitchFamily="18" charset="2"/>
                  </a:rPr>
                  <a:t>,  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       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𝑎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A05BF7-94F2-482A-8A2E-ED5096CD17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62000"/>
                <a:ext cx="10515600" cy="5414963"/>
              </a:xfrm>
              <a:blipFill>
                <a:blip r:embed="rId2"/>
                <a:stretch>
                  <a:fillRect l="-1043" t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773DA-3981-46B1-AC9F-16C1A68E6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D4BB30-684F-4CE2-9B8B-68F7C533E903}"/>
              </a:ext>
            </a:extLst>
          </p:cNvPr>
          <p:cNvSpPr/>
          <p:nvPr/>
        </p:nvSpPr>
        <p:spPr>
          <a:xfrm>
            <a:off x="3082570" y="4726379"/>
            <a:ext cx="2866968" cy="7362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2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6302D1-22D9-4FE7-A9F5-E2555F7CFA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894"/>
                <a:ext cx="10515600" cy="567945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  </a:t>
                </a:r>
                <a:r>
                  <a:rPr lang="en-US" dirty="0" err="1"/>
                  <a:t>Kemudian</a:t>
                </a:r>
                <a:r>
                  <a:rPr lang="en-US" dirty="0"/>
                  <a:t>,</a:t>
                </a:r>
              </a:p>
              <a:p>
                <a:pPr marL="914400" lvl="2" indent="0">
                  <a:buNone/>
                </a:pPr>
                <a:r>
                  <a:rPr lang="en-US" sz="2800" i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i="1" dirty="0"/>
                  <a:t>ab</a:t>
                </a:r>
                <a:r>
                  <a:rPr lang="en-US" sz="2800" dirty="0"/>
                  <a:t> = 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 </a:t>
                </a:r>
              </a:p>
              <a:p>
                <a:pPr marL="914400" lvl="2" indent="0">
                  <a:buNone/>
                </a:pPr>
                <a:r>
                  <a:rPr lang="en-US" sz="2800" i="1" dirty="0"/>
                  <a:t> </a:t>
                </a:r>
                <a:r>
                  <a:rPr lang="en-US" sz="2800" i="1" dirty="0" err="1"/>
                  <a:t>ba</a:t>
                </a:r>
                <a:r>
                  <a:rPr lang="en-US" sz="2800" dirty="0"/>
                  <a:t> = </a:t>
                </a:r>
                <a:r>
                  <a:rPr lang="en-US" sz="2800" i="1" dirty="0"/>
                  <a:t>b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a </a:t>
                </a:r>
                <a:r>
                  <a:rPr lang="en-US" sz="2800" dirty="0">
                    <a:sym typeface="Symbol" panose="05050102010706020507" pitchFamily="18" charset="2"/>
                  </a:rPr>
                  <a:t>= 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–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 </a:t>
                </a:r>
              </a:p>
              <a:p>
                <a:pPr marL="914400" lvl="2" indent="0">
                  <a:buNone/>
                </a:pPr>
                <a:r>
                  <a:rPr lang="en-US" sz="2800" i="1" dirty="0"/>
                  <a:t> ab</a:t>
                </a:r>
                <a:r>
                  <a:rPr lang="en-US" sz="2800" dirty="0"/>
                  <a:t> – </a:t>
                </a:r>
                <a:r>
                  <a:rPr lang="en-US" sz="2800" i="1" dirty="0" err="1"/>
                  <a:t>ba</a:t>
                </a:r>
                <a:r>
                  <a:rPr lang="en-US" sz="2800" i="1" dirty="0"/>
                  <a:t> </a:t>
                </a:r>
                <a:r>
                  <a:rPr lang="en-US" sz="2800" dirty="0"/>
                  <a:t> = (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– (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–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</a:t>
                </a:r>
              </a:p>
              <a:p>
                <a:pPr marL="914400" lvl="2" indent="0"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                = (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+ (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= 2 (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</a:t>
                </a:r>
              </a:p>
              <a:p>
                <a:pPr marL="914400" lvl="2" indent="0">
                  <a:buNone/>
                </a:pPr>
                <a:r>
                  <a:rPr lang="en-US" sz="2800" dirty="0" err="1">
                    <a:sym typeface="Symbol" panose="05050102010706020507" pitchFamily="18" charset="2"/>
                  </a:rPr>
                  <a:t>Jadi</a:t>
                </a:r>
                <a:r>
                  <a:rPr lang="en-US" sz="2800" dirty="0">
                    <a:sym typeface="Symbol" panose="05050102010706020507" pitchFamily="18" charset="2"/>
                  </a:rPr>
                  <a:t>,  </a:t>
                </a:r>
              </a:p>
              <a:p>
                <a:pPr marL="914400" lvl="2" indent="0"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 (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(</a:t>
                </a:r>
                <a:r>
                  <a:rPr lang="en-US" sz="2800" i="1" dirty="0"/>
                  <a:t>ab</a:t>
                </a:r>
                <a:r>
                  <a:rPr lang="en-US" sz="2800" dirty="0"/>
                  <a:t> – </a:t>
                </a:r>
                <a:r>
                  <a:rPr lang="en-US" sz="2800" i="1" dirty="0" err="1"/>
                  <a:t>ba</a:t>
                </a:r>
                <a:r>
                  <a:rPr lang="en-US" sz="2800" dirty="0"/>
                  <a:t>)</a:t>
                </a:r>
              </a:p>
              <a:p>
                <a:pPr marL="457200" lvl="2" indent="-457200"/>
                <a:endParaRPr lang="en-US" sz="2800" dirty="0"/>
              </a:p>
              <a:p>
                <a:pPr marL="457200" lvl="2" indent="-457200"/>
                <a:r>
                  <a:rPr lang="en-US" sz="2800" dirty="0" err="1"/>
                  <a:t>Selanjutnya</a:t>
                </a:r>
                <a:r>
                  <a:rPr lang="en-US" sz="2800" dirty="0"/>
                  <a:t>, </a:t>
                </a:r>
              </a:p>
              <a:p>
                <a:pPr marL="914400" lvl="2" indent="0">
                  <a:buNone/>
                </a:pPr>
                <a:r>
                  <a:rPr lang="en-US" sz="2800" i="1" dirty="0"/>
                  <a:t>ab</a:t>
                </a:r>
                <a:r>
                  <a:rPr lang="en-US" sz="2800" dirty="0"/>
                  <a:t> + </a:t>
                </a:r>
                <a:r>
                  <a:rPr lang="en-US" sz="2800" i="1" dirty="0" err="1"/>
                  <a:t>ba</a:t>
                </a:r>
                <a:r>
                  <a:rPr lang="en-US" sz="2800" i="1" dirty="0"/>
                  <a:t> </a:t>
                </a:r>
                <a:r>
                  <a:rPr lang="en-US" sz="2800" dirty="0"/>
                  <a:t> = (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+ (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–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) = 2(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) </a:t>
                </a:r>
              </a:p>
              <a:p>
                <a:pPr marL="914400" lvl="2" indent="-450850">
                  <a:buNone/>
                </a:pPr>
                <a:r>
                  <a:rPr lang="en-US" sz="2800" dirty="0" err="1">
                    <a:sym typeface="Symbol" panose="05050102010706020507" pitchFamily="18" charset="2"/>
                  </a:rPr>
                  <a:t>Jadi</a:t>
                </a:r>
                <a:r>
                  <a:rPr lang="en-US" sz="2800" dirty="0">
                    <a:sym typeface="Symbol" panose="05050102010706020507" pitchFamily="18" charset="2"/>
                  </a:rPr>
                  <a:t>,  </a:t>
                </a:r>
              </a:p>
              <a:p>
                <a:pPr marL="914400" lvl="2" indent="0"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(</a:t>
                </a:r>
                <a:r>
                  <a:rPr lang="en-US" sz="2800" i="1" dirty="0"/>
                  <a:t>a</a:t>
                </a:r>
                <a:r>
                  <a:rPr lang="en-US" sz="2800" dirty="0"/>
                  <a:t> </a:t>
                </a:r>
                <a:r>
                  <a:rPr lang="en-US" sz="2800" dirty="0">
                    <a:sym typeface="Symbol" panose="05050102010706020507" pitchFamily="18" charset="2"/>
                  </a:rPr>
                  <a:t> </a:t>
                </a:r>
                <a:r>
                  <a:rPr lang="en-US" sz="2800" i="1" dirty="0">
                    <a:sym typeface="Symbol" panose="05050102010706020507" pitchFamily="18" charset="2"/>
                  </a:rPr>
                  <a:t>b</a:t>
                </a:r>
                <a:r>
                  <a:rPr lang="en-US" sz="2800" dirty="0">
                    <a:sym typeface="Symbol" panose="05050102010706020507" pitchFamily="18" charset="2"/>
                  </a:rPr>
                  <a:t> 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(</a:t>
                </a:r>
                <a:r>
                  <a:rPr lang="en-US" sz="2800" i="1" dirty="0"/>
                  <a:t>ab</a:t>
                </a:r>
                <a:r>
                  <a:rPr lang="en-US" sz="2800" dirty="0"/>
                  <a:t> + </a:t>
                </a:r>
                <a:r>
                  <a:rPr lang="en-US" sz="2800" i="1" dirty="0" err="1"/>
                  <a:t>ba</a:t>
                </a:r>
                <a:r>
                  <a:rPr lang="en-US" sz="2800" dirty="0"/>
                  <a:t>)</a:t>
                </a:r>
              </a:p>
              <a:p>
                <a:pPr marL="457200" lvl="3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6302D1-22D9-4FE7-A9F5-E2555F7CFA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894"/>
                <a:ext cx="10515600" cy="5679456"/>
              </a:xfrm>
              <a:blipFill>
                <a:blip r:embed="rId2"/>
                <a:stretch>
                  <a:fillRect l="-1043" t="-2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0E3ED-C095-487B-A5AD-4FD0F34B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2235D4-BC2A-46D9-9E65-F6489BE81B64}"/>
              </a:ext>
            </a:extLst>
          </p:cNvPr>
          <p:cNvSpPr/>
          <p:nvPr/>
        </p:nvSpPr>
        <p:spPr>
          <a:xfrm>
            <a:off x="2707573" y="2945081"/>
            <a:ext cx="3075709" cy="85205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69707C-E4F4-4303-BE75-603B861A0DA3}"/>
              </a:ext>
            </a:extLst>
          </p:cNvPr>
          <p:cNvSpPr/>
          <p:nvPr/>
        </p:nvSpPr>
        <p:spPr>
          <a:xfrm>
            <a:off x="2595681" y="5165766"/>
            <a:ext cx="3075709" cy="73626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13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46447-FDEB-40FD-A120-7A7314ED0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vektor-vektor</a:t>
            </a:r>
            <a:r>
              <a:rPr lang="en-US" b="1" dirty="0"/>
              <a:t>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CC82A-7B6E-4434-AAEC-BD7D17754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936"/>
            <a:ext cx="10515600" cy="4924939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Vektor-vektor</a:t>
            </a:r>
            <a:r>
              <a:rPr lang="en-US" sz="2400" dirty="0"/>
              <a:t> basis </a:t>
            </a:r>
            <a:r>
              <a:rPr lang="en-US" sz="2400" dirty="0" err="1"/>
              <a:t>satuan</a:t>
            </a:r>
            <a:r>
              <a:rPr lang="en-US" sz="2400" dirty="0"/>
              <a:t> standard </a:t>
            </a:r>
            <a:r>
              <a:rPr lang="en-US" sz="2400" dirty="0" err="1"/>
              <a:t>adalah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, e</a:t>
            </a:r>
            <a:r>
              <a:rPr lang="en-US" sz="2400" baseline="-25000" dirty="0"/>
              <a:t>2</a:t>
            </a:r>
            <a:r>
              <a:rPr lang="en-US" sz="2400" dirty="0"/>
              <a:t>, e</a:t>
            </a:r>
            <a:r>
              <a:rPr lang="en-US" sz="2400" baseline="-25000" dirty="0"/>
              <a:t>3</a:t>
            </a:r>
            <a:r>
              <a:rPr lang="en-US" sz="2400" dirty="0"/>
              <a:t>, …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 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= 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  + 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 = 1 + 0 = 1    </a:t>
            </a:r>
            <a:r>
              <a:rPr lang="en-US" sz="2400" dirty="0">
                <a:sym typeface="Symbol" panose="05050102010706020507" pitchFamily="18" charset="2"/>
              </a:rPr>
              <a:t>  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= 1  </a:t>
            </a:r>
          </a:p>
          <a:p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   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= e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= 1    dan    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= e</a:t>
            </a:r>
            <a:r>
              <a:rPr lang="en-US" sz="2400" baseline="-25000" dirty="0"/>
              <a:t>3</a:t>
            </a:r>
            <a:r>
              <a:rPr lang="en-US" sz="2400" baseline="30000" dirty="0"/>
              <a:t>2 </a:t>
            </a:r>
            <a:r>
              <a:rPr lang="en-US" sz="2400" dirty="0"/>
              <a:t>= 1 </a:t>
            </a:r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 e</a:t>
            </a:r>
            <a:r>
              <a:rPr lang="en-US" sz="2400" baseline="-25000" dirty="0"/>
              <a:t>1 </a:t>
            </a:r>
            <a:r>
              <a:rPr lang="en-US" sz="2400" dirty="0"/>
              <a:t>dan  e</a:t>
            </a:r>
            <a:r>
              <a:rPr lang="en-US" sz="2400" baseline="-25000" dirty="0"/>
              <a:t>2 </a:t>
            </a:r>
            <a:r>
              <a:rPr lang="en-US" sz="2400" dirty="0"/>
              <a:t>: 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 e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=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e</a:t>
            </a:r>
            <a:r>
              <a:rPr lang="en-US" baseline="-25000" dirty="0"/>
              <a:t>2</a:t>
            </a:r>
            <a:r>
              <a:rPr lang="en-US" dirty="0"/>
              <a:t>  +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 =  0 +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 =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      </a:t>
            </a:r>
            <a:r>
              <a:rPr lang="en-US" dirty="0">
                <a:sym typeface="Symbol" panose="05050102010706020507" pitchFamily="18" charset="2"/>
              </a:rPr>
              <a:t>   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=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   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 </a:t>
            </a:r>
            <a:r>
              <a:rPr lang="en-US" u="sng" dirty="0"/>
              <a:t>Note</a:t>
            </a:r>
            <a:r>
              <a:rPr lang="en-US" dirty="0"/>
              <a:t>: 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2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12</a:t>
            </a:r>
            <a:r>
              <a:rPr lang="en-US" dirty="0"/>
              <a:t>    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 e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= e</a:t>
            </a:r>
            <a:r>
              <a:rPr lang="en-US" baseline="-25000" dirty="0"/>
              <a:t>2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e</a:t>
            </a:r>
            <a:r>
              <a:rPr lang="en-US" baseline="-25000" dirty="0"/>
              <a:t>1</a:t>
            </a:r>
            <a:r>
              <a:rPr lang="en-US" dirty="0"/>
              <a:t>  + e</a:t>
            </a:r>
            <a:r>
              <a:rPr lang="en-US" baseline="-25000" dirty="0"/>
              <a:t>2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 =  0 + e</a:t>
            </a:r>
            <a:r>
              <a:rPr lang="en-US" baseline="-25000" dirty="0"/>
              <a:t>2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 =  –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  </a:t>
            </a:r>
            <a:r>
              <a:rPr lang="en-US" dirty="0">
                <a:sym typeface="Symbol" panose="05050102010706020507" pitchFamily="18" charset="2"/>
              </a:rPr>
              <a:t>  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= – e</a:t>
            </a:r>
            <a:r>
              <a:rPr lang="en-US" baseline="-25000" dirty="0"/>
              <a:t>1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   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 </a:t>
            </a:r>
            <a:r>
              <a:rPr lang="en-US" u="sng" dirty="0"/>
              <a:t>Note</a:t>
            </a:r>
            <a:r>
              <a:rPr lang="en-US" dirty="0"/>
              <a:t>: 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1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–e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–e</a:t>
            </a:r>
            <a:r>
              <a:rPr lang="en-US" baseline="-25000" dirty="0">
                <a:solidFill>
                  <a:srgbClr val="FF0000"/>
                </a:solidFill>
              </a:rPr>
              <a:t>12</a:t>
            </a:r>
            <a:r>
              <a:rPr lang="en-US" dirty="0">
                <a:solidFill>
                  <a:srgbClr val="FF0000"/>
                </a:solidFill>
              </a:rPr>
              <a:t>    </a:t>
            </a:r>
          </a:p>
          <a:p>
            <a:pPr marL="457200" lvl="1" indent="0">
              <a:spcBef>
                <a:spcPts val="1800"/>
              </a:spcBef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818FF-181B-484C-89E6-6BEB22FF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159DF6-80B0-4C22-87D9-30AEFEA8C124}"/>
              </a:ext>
            </a:extLst>
          </p:cNvPr>
          <p:cNvSpPr/>
          <p:nvPr/>
        </p:nvSpPr>
        <p:spPr>
          <a:xfrm>
            <a:off x="6662056" y="1974913"/>
            <a:ext cx="1948544" cy="6026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AA7F1B-97A7-4B20-AE6D-45ECAAF746E4}"/>
              </a:ext>
            </a:extLst>
          </p:cNvPr>
          <p:cNvSpPr/>
          <p:nvPr/>
        </p:nvSpPr>
        <p:spPr>
          <a:xfrm>
            <a:off x="5039360" y="2826328"/>
            <a:ext cx="1876236" cy="5857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91887F-914F-4938-8E57-B643BCCA9497}"/>
              </a:ext>
            </a:extLst>
          </p:cNvPr>
          <p:cNvSpPr/>
          <p:nvPr/>
        </p:nvSpPr>
        <p:spPr>
          <a:xfrm>
            <a:off x="7636328" y="2809392"/>
            <a:ext cx="1948544" cy="60267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6D55BE-59E2-493B-B653-C4BF6FA5F32E}"/>
              </a:ext>
            </a:extLst>
          </p:cNvPr>
          <p:cNvSpPr/>
          <p:nvPr/>
        </p:nvSpPr>
        <p:spPr>
          <a:xfrm>
            <a:off x="7788728" y="4243245"/>
            <a:ext cx="1948544" cy="4868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9B8739-0778-454A-860D-F9A9FBE62315}"/>
              </a:ext>
            </a:extLst>
          </p:cNvPr>
          <p:cNvSpPr/>
          <p:nvPr/>
        </p:nvSpPr>
        <p:spPr>
          <a:xfrm>
            <a:off x="7890328" y="5278433"/>
            <a:ext cx="1948544" cy="4868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18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1C2A-D874-42DF-8201-5F4B6B59C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dan </a:t>
            </a:r>
            <a:r>
              <a:rPr lang="en-US" dirty="0" err="1"/>
              <a:t>Jawaban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F026-7F52-4F02-A960-F5792CC3E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Soal</a:t>
            </a:r>
            <a:r>
              <a:rPr lang="en-US" dirty="0"/>
              <a:t> UAS 2019)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05C73-347B-4909-BD7D-B1290F56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8E84C2-0DEF-429F-84E6-2390ACF1A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096" y="2351561"/>
            <a:ext cx="8723144" cy="391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972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65D23-3664-4E9D-8424-B10DA8585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998200" cy="5801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1)  </a:t>
            </a:r>
            <a:r>
              <a:rPr lang="en-US" sz="2600" i="1" dirty="0"/>
              <a:t>a</a:t>
            </a:r>
            <a:r>
              <a:rPr lang="en-US" sz="2600" dirty="0"/>
              <a:t> + </a:t>
            </a:r>
            <a:r>
              <a:rPr lang="en-US" sz="2600" i="1" dirty="0"/>
              <a:t>b</a:t>
            </a:r>
            <a:r>
              <a:rPr lang="en-US" sz="2600" dirty="0"/>
              <a:t> = (2e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2</a:t>
            </a:r>
            <a:r>
              <a:rPr lang="en-US" sz="2600" dirty="0"/>
              <a:t> + e</a:t>
            </a:r>
            <a:r>
              <a:rPr lang="en-US" sz="2600" baseline="-25000" dirty="0"/>
              <a:t>3</a:t>
            </a:r>
            <a:r>
              <a:rPr lang="en-US" sz="2600" dirty="0"/>
              <a:t>) + (3e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2</a:t>
            </a:r>
            <a:r>
              <a:rPr lang="en-US" sz="2600" dirty="0"/>
              <a:t> – 2e</a:t>
            </a:r>
            <a:r>
              <a:rPr lang="en-US" sz="2600" baseline="-25000" dirty="0"/>
              <a:t>3</a:t>
            </a:r>
            <a:r>
              <a:rPr lang="en-US" sz="2600" dirty="0"/>
              <a:t>) = 5e</a:t>
            </a:r>
            <a:r>
              <a:rPr lang="en-US" sz="2600" baseline="-25000" dirty="0"/>
              <a:t>1</a:t>
            </a:r>
            <a:r>
              <a:rPr lang="en-US" sz="2600" dirty="0"/>
              <a:t> + 4e</a:t>
            </a:r>
            <a:r>
              <a:rPr lang="en-US" sz="2600" baseline="-25000" dirty="0"/>
              <a:t>2</a:t>
            </a:r>
            <a:r>
              <a:rPr lang="en-US" sz="2600" dirty="0"/>
              <a:t> – e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/>
              <a:t>     (</a:t>
            </a:r>
            <a:r>
              <a:rPr lang="en-US" sz="2600" i="1" dirty="0"/>
              <a:t>a</a:t>
            </a:r>
            <a:r>
              <a:rPr lang="en-US" sz="2600" dirty="0"/>
              <a:t> + </a:t>
            </a:r>
            <a:r>
              <a:rPr lang="en-US" sz="2600" i="1" dirty="0"/>
              <a:t>b</a:t>
            </a:r>
            <a:r>
              <a:rPr lang="en-US" sz="2600" dirty="0"/>
              <a:t>)</a:t>
            </a:r>
            <a:r>
              <a:rPr lang="en-US" sz="2600" i="1" dirty="0"/>
              <a:t>c </a:t>
            </a:r>
            <a:r>
              <a:rPr lang="en-US" sz="2600" dirty="0"/>
              <a:t>= (5e</a:t>
            </a:r>
            <a:r>
              <a:rPr lang="en-US" sz="2600" baseline="-25000" dirty="0"/>
              <a:t>1</a:t>
            </a:r>
            <a:r>
              <a:rPr lang="en-US" sz="2600" dirty="0"/>
              <a:t> + 4e</a:t>
            </a:r>
            <a:r>
              <a:rPr lang="en-US" sz="2600" baseline="-25000" dirty="0"/>
              <a:t>2</a:t>
            </a:r>
            <a:r>
              <a:rPr lang="en-US" sz="2600" dirty="0"/>
              <a:t> – e</a:t>
            </a:r>
            <a:r>
              <a:rPr lang="en-US" sz="2600" baseline="-25000" dirty="0"/>
              <a:t>3</a:t>
            </a:r>
            <a:r>
              <a:rPr lang="en-US" sz="2600" dirty="0"/>
              <a:t>)(e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2</a:t>
            </a:r>
            <a:r>
              <a:rPr lang="en-US" sz="2600" dirty="0"/>
              <a:t> – e</a:t>
            </a:r>
            <a:r>
              <a:rPr lang="en-US" sz="2600" baseline="-25000" dirty="0"/>
              <a:t>3</a:t>
            </a:r>
            <a:r>
              <a:rPr lang="en-US" sz="2600" dirty="0"/>
              <a:t>)     </a:t>
            </a:r>
          </a:p>
          <a:p>
            <a:pPr marL="0" indent="0">
              <a:buNone/>
            </a:pPr>
            <a:r>
              <a:rPr lang="en-US" sz="2600" dirty="0"/>
              <a:t>	      = 5 + 10e</a:t>
            </a:r>
            <a:r>
              <a:rPr lang="en-US" sz="2600" baseline="-25000" dirty="0"/>
              <a:t>12</a:t>
            </a:r>
            <a:r>
              <a:rPr lang="en-US" sz="2600" dirty="0"/>
              <a:t> – 5e</a:t>
            </a:r>
            <a:r>
              <a:rPr lang="en-US" sz="2600" baseline="-25000" dirty="0"/>
              <a:t>13</a:t>
            </a:r>
            <a:r>
              <a:rPr lang="en-US" sz="2600" dirty="0"/>
              <a:t> + 4e</a:t>
            </a:r>
            <a:r>
              <a:rPr lang="en-US" sz="2600" baseline="-25000" dirty="0"/>
              <a:t>21</a:t>
            </a:r>
            <a:r>
              <a:rPr lang="en-US" sz="2600" dirty="0"/>
              <a:t> + 8 – 4e</a:t>
            </a:r>
            <a:r>
              <a:rPr lang="en-US" sz="2600" baseline="-25000" dirty="0"/>
              <a:t>23</a:t>
            </a:r>
            <a:r>
              <a:rPr lang="en-US" sz="2600" dirty="0"/>
              <a:t> – e</a:t>
            </a:r>
            <a:r>
              <a:rPr lang="en-US" sz="2600" baseline="-25000" dirty="0"/>
              <a:t>31</a:t>
            </a:r>
            <a:r>
              <a:rPr lang="en-US" sz="2600" dirty="0"/>
              <a:t> – 2e</a:t>
            </a:r>
            <a:r>
              <a:rPr lang="en-US" sz="2600" baseline="-25000" dirty="0"/>
              <a:t>32</a:t>
            </a:r>
            <a:r>
              <a:rPr lang="en-US" sz="2600" dirty="0"/>
              <a:t> + 1</a:t>
            </a:r>
          </a:p>
          <a:p>
            <a:pPr marL="0" indent="0">
              <a:buNone/>
            </a:pPr>
            <a:r>
              <a:rPr lang="en-US" sz="2600" dirty="0"/>
              <a:t>	      = 14 + (10 – 4)e</a:t>
            </a:r>
            <a:r>
              <a:rPr lang="en-US" sz="2600" baseline="-25000" dirty="0"/>
              <a:t>12</a:t>
            </a:r>
            <a:r>
              <a:rPr lang="en-US" sz="2600" dirty="0"/>
              <a:t> + (–4 + 2)e</a:t>
            </a:r>
            <a:r>
              <a:rPr lang="en-US" sz="2600" baseline="-25000" dirty="0"/>
              <a:t>23</a:t>
            </a:r>
            <a:r>
              <a:rPr lang="en-US" sz="2600" dirty="0"/>
              <a:t> + (5 – 1)e</a:t>
            </a:r>
            <a:r>
              <a:rPr lang="en-US" sz="2600" baseline="-25000" dirty="0"/>
              <a:t>31</a:t>
            </a:r>
          </a:p>
          <a:p>
            <a:pPr marL="0" indent="0">
              <a:buNone/>
            </a:pPr>
            <a:r>
              <a:rPr lang="en-US" sz="2600" dirty="0"/>
              <a:t>	      = 14 + 6e</a:t>
            </a:r>
            <a:r>
              <a:rPr lang="en-US" sz="2600" baseline="-25000" dirty="0"/>
              <a:t>12</a:t>
            </a:r>
            <a:r>
              <a:rPr lang="en-US" sz="2600" dirty="0"/>
              <a:t>  –2e</a:t>
            </a:r>
            <a:r>
              <a:rPr lang="en-US" sz="2600" baseline="-25000" dirty="0"/>
              <a:t>23</a:t>
            </a:r>
            <a:r>
              <a:rPr lang="en-US" sz="2600" dirty="0"/>
              <a:t> + 4e</a:t>
            </a:r>
            <a:r>
              <a:rPr lang="en-US" sz="2600" baseline="-25000" dirty="0"/>
              <a:t>31</a:t>
            </a:r>
            <a:r>
              <a:rPr lang="en-US" sz="2600" dirty="0"/>
              <a:t>  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2) (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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dirty="0"/>
              <a:t>) = (2e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2</a:t>
            </a:r>
            <a:r>
              <a:rPr lang="en-US" sz="2600" dirty="0"/>
              <a:t> + e</a:t>
            </a:r>
            <a:r>
              <a:rPr lang="en-US" sz="2600" baseline="-25000" dirty="0"/>
              <a:t>3</a:t>
            </a:r>
            <a:r>
              <a:rPr lang="en-US" sz="2600" dirty="0"/>
              <a:t>) </a:t>
            </a:r>
            <a:r>
              <a:rPr lang="en-US" sz="2600" dirty="0">
                <a:sym typeface="Symbol" panose="05050102010706020507" pitchFamily="18" charset="2"/>
              </a:rPr>
              <a:t></a:t>
            </a:r>
            <a:r>
              <a:rPr lang="en-US" sz="2600" dirty="0"/>
              <a:t> (3e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2</a:t>
            </a:r>
            <a:r>
              <a:rPr lang="en-US" sz="2600" dirty="0"/>
              <a:t> – 2e</a:t>
            </a:r>
            <a:r>
              <a:rPr lang="en-US" sz="2600" baseline="-25000" dirty="0"/>
              <a:t>3</a:t>
            </a:r>
            <a:r>
              <a:rPr lang="en-US" sz="2600" dirty="0"/>
              <a:t>) </a:t>
            </a:r>
          </a:p>
          <a:p>
            <a:pPr marL="0" indent="0">
              <a:buNone/>
            </a:pPr>
            <a:r>
              <a:rPr lang="en-US" sz="2600" dirty="0"/>
              <a:t>	    = (4 – 6)e</a:t>
            </a:r>
            <a:r>
              <a:rPr lang="en-US" sz="2600" baseline="-25000" dirty="0"/>
              <a:t>12</a:t>
            </a:r>
            <a:r>
              <a:rPr lang="en-US" sz="2600" dirty="0"/>
              <a:t> + (–4 + 2)e</a:t>
            </a:r>
            <a:r>
              <a:rPr lang="en-US" sz="2600" baseline="-25000" dirty="0"/>
              <a:t>23</a:t>
            </a:r>
            <a:r>
              <a:rPr lang="en-US" sz="2600" dirty="0"/>
              <a:t> + (3 + 4)e</a:t>
            </a:r>
            <a:r>
              <a:rPr lang="en-US" sz="2600" baseline="-25000" dirty="0"/>
              <a:t>31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/>
              <a:t>	    = –2e</a:t>
            </a:r>
            <a:r>
              <a:rPr lang="en-US" sz="2600" baseline="-25000" dirty="0"/>
              <a:t>12</a:t>
            </a:r>
            <a:r>
              <a:rPr lang="en-US" sz="2600" dirty="0"/>
              <a:t> – 2e</a:t>
            </a:r>
            <a:r>
              <a:rPr lang="en-US" sz="2600" baseline="-25000" dirty="0"/>
              <a:t>23</a:t>
            </a:r>
            <a:r>
              <a:rPr lang="en-US" sz="2600" dirty="0"/>
              <a:t> + 7e</a:t>
            </a:r>
            <a:r>
              <a:rPr lang="en-US" sz="2600" baseline="-25000" dirty="0"/>
              <a:t>31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/>
              <a:t>   (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</a:t>
            </a:r>
            <a:r>
              <a:rPr lang="en-US" sz="2600" dirty="0"/>
              <a:t> </a:t>
            </a:r>
            <a:r>
              <a:rPr lang="en-US" sz="2600" i="1" dirty="0"/>
              <a:t>b</a:t>
            </a:r>
            <a:r>
              <a:rPr lang="en-US" sz="2600" dirty="0"/>
              <a:t>)</a:t>
            </a:r>
            <a:r>
              <a:rPr lang="en-US" sz="2600" i="1" dirty="0"/>
              <a:t>c</a:t>
            </a:r>
            <a:r>
              <a:rPr lang="en-US" sz="2600" dirty="0"/>
              <a:t> = (–2e</a:t>
            </a:r>
            <a:r>
              <a:rPr lang="en-US" sz="2600" baseline="-25000" dirty="0"/>
              <a:t>12</a:t>
            </a:r>
            <a:r>
              <a:rPr lang="en-US" sz="2600" dirty="0"/>
              <a:t> – 2e</a:t>
            </a:r>
            <a:r>
              <a:rPr lang="en-US" sz="2600" baseline="-25000" dirty="0"/>
              <a:t>23</a:t>
            </a:r>
            <a:r>
              <a:rPr lang="en-US" sz="2600" dirty="0"/>
              <a:t> + 7e</a:t>
            </a:r>
            <a:r>
              <a:rPr lang="en-US" sz="2600" baseline="-25000" dirty="0"/>
              <a:t>31</a:t>
            </a:r>
            <a:r>
              <a:rPr lang="en-US" sz="2600" dirty="0"/>
              <a:t>)(e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2</a:t>
            </a:r>
            <a:r>
              <a:rPr lang="en-US" sz="2600" dirty="0"/>
              <a:t> – e</a:t>
            </a:r>
            <a:r>
              <a:rPr lang="en-US" sz="2600" baseline="-25000" dirty="0"/>
              <a:t>3</a:t>
            </a:r>
            <a:r>
              <a:rPr lang="en-US" sz="2600" dirty="0"/>
              <a:t>)    </a:t>
            </a:r>
          </a:p>
          <a:p>
            <a:pPr marL="0" indent="0">
              <a:buNone/>
            </a:pPr>
            <a:r>
              <a:rPr lang="en-US" sz="2600" dirty="0"/>
              <a:t>	    = 2e</a:t>
            </a:r>
            <a:r>
              <a:rPr lang="en-US" sz="2600" baseline="-25000" dirty="0"/>
              <a:t>2</a:t>
            </a:r>
            <a:r>
              <a:rPr lang="en-US" sz="2600" dirty="0"/>
              <a:t> – 4e</a:t>
            </a:r>
            <a:r>
              <a:rPr lang="en-US" sz="2600" baseline="-25000" dirty="0"/>
              <a:t>1</a:t>
            </a:r>
            <a:r>
              <a:rPr lang="en-US" sz="2600" dirty="0"/>
              <a:t> + 2e</a:t>
            </a:r>
            <a:r>
              <a:rPr lang="en-US" sz="2600" baseline="-25000" dirty="0"/>
              <a:t>123</a:t>
            </a:r>
            <a:r>
              <a:rPr lang="en-US" sz="2600" dirty="0"/>
              <a:t> – 2e</a:t>
            </a:r>
            <a:r>
              <a:rPr lang="en-US" sz="2600" baseline="-25000" dirty="0"/>
              <a:t>123</a:t>
            </a:r>
            <a:r>
              <a:rPr lang="en-US" sz="2600" dirty="0"/>
              <a:t> + 4e</a:t>
            </a:r>
            <a:r>
              <a:rPr lang="en-US" sz="2600" baseline="-25000" dirty="0"/>
              <a:t>3</a:t>
            </a:r>
            <a:r>
              <a:rPr lang="en-US" sz="2600" dirty="0"/>
              <a:t> + e</a:t>
            </a:r>
            <a:r>
              <a:rPr lang="en-US" sz="2600" baseline="-25000" dirty="0"/>
              <a:t>2</a:t>
            </a:r>
            <a:r>
              <a:rPr lang="en-US" sz="2600" dirty="0"/>
              <a:t> +  7e</a:t>
            </a:r>
            <a:r>
              <a:rPr lang="en-US" sz="2600" baseline="-25000" dirty="0"/>
              <a:t>3</a:t>
            </a:r>
            <a:r>
              <a:rPr lang="en-US" sz="2600" dirty="0"/>
              <a:t> + 14e</a:t>
            </a:r>
            <a:r>
              <a:rPr lang="en-US" sz="2600" baseline="-25000" dirty="0"/>
              <a:t>123</a:t>
            </a:r>
            <a:r>
              <a:rPr lang="en-US" sz="2600" dirty="0"/>
              <a:t> + 7e</a:t>
            </a:r>
            <a:r>
              <a:rPr lang="en-US" sz="2600" baseline="-25000" dirty="0"/>
              <a:t>1</a:t>
            </a:r>
            <a:r>
              <a:rPr lang="en-US" sz="2600" dirty="0"/>
              <a:t>   </a:t>
            </a:r>
          </a:p>
          <a:p>
            <a:pPr marL="0" indent="0">
              <a:buNone/>
            </a:pPr>
            <a:r>
              <a:rPr lang="en-US" sz="2600" dirty="0"/>
              <a:t>	    = (–4 + 7)e</a:t>
            </a:r>
            <a:r>
              <a:rPr lang="en-US" sz="2600" baseline="-25000" dirty="0"/>
              <a:t>1</a:t>
            </a:r>
            <a:r>
              <a:rPr lang="en-US" sz="2600" dirty="0"/>
              <a:t> + (2 + 1)e</a:t>
            </a:r>
            <a:r>
              <a:rPr lang="en-US" sz="2600" baseline="-25000" dirty="0"/>
              <a:t>2</a:t>
            </a:r>
            <a:r>
              <a:rPr lang="en-US" sz="2600" dirty="0"/>
              <a:t>  + (4 + 7)e</a:t>
            </a:r>
            <a:r>
              <a:rPr lang="en-US" sz="2600" baseline="-25000" dirty="0"/>
              <a:t>3</a:t>
            </a:r>
            <a:r>
              <a:rPr lang="en-US" sz="2600" dirty="0"/>
              <a:t> + (2 – 2 + 14)e</a:t>
            </a:r>
            <a:r>
              <a:rPr lang="en-US" sz="2600" baseline="-25000" dirty="0"/>
              <a:t>123</a:t>
            </a:r>
            <a:r>
              <a:rPr lang="en-US" sz="2600" dirty="0"/>
              <a:t>  </a:t>
            </a:r>
          </a:p>
          <a:p>
            <a:pPr marL="0" indent="0">
              <a:buNone/>
            </a:pPr>
            <a:r>
              <a:rPr lang="en-US" sz="2600" dirty="0"/>
              <a:t>	    = 3e</a:t>
            </a:r>
            <a:r>
              <a:rPr lang="en-US" sz="2600" baseline="-25000" dirty="0"/>
              <a:t>1</a:t>
            </a:r>
            <a:r>
              <a:rPr lang="en-US" sz="2600" dirty="0"/>
              <a:t> + 3e</a:t>
            </a:r>
            <a:r>
              <a:rPr lang="en-US" sz="2600" baseline="-25000" dirty="0"/>
              <a:t>2</a:t>
            </a:r>
            <a:r>
              <a:rPr lang="en-US" sz="2600" dirty="0"/>
              <a:t>  + 11e</a:t>
            </a:r>
            <a:r>
              <a:rPr lang="en-US" sz="2600" baseline="-25000" dirty="0"/>
              <a:t>3</a:t>
            </a:r>
            <a:r>
              <a:rPr lang="en-US" sz="2600" dirty="0"/>
              <a:t> + 14e</a:t>
            </a:r>
            <a:r>
              <a:rPr lang="en-US" sz="2600" baseline="-25000" dirty="0"/>
              <a:t>123</a:t>
            </a:r>
            <a:r>
              <a:rPr lang="en-US" sz="2600" dirty="0"/>
              <a:t> </a:t>
            </a:r>
            <a:r>
              <a:rPr lang="en-US" sz="2400" dirty="0"/>
              <a:t>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4A050-DDC5-428B-ACC7-DAA4E219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74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19C90-260E-4031-A2F1-C4A3B63F1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3) (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i="1" dirty="0"/>
              <a:t>c </a:t>
            </a:r>
            <a:r>
              <a:rPr lang="en-US" dirty="0"/>
              <a:t>= (5e</a:t>
            </a:r>
            <a:r>
              <a:rPr lang="en-US" baseline="-25000" dirty="0"/>
              <a:t>1</a:t>
            </a:r>
            <a:r>
              <a:rPr lang="en-US" dirty="0"/>
              <a:t> + 4e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r>
              <a:rPr lang="en-US" dirty="0"/>
              <a:t>)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(e</a:t>
            </a:r>
            <a:r>
              <a:rPr lang="en-US" baseline="-25000" dirty="0"/>
              <a:t>1</a:t>
            </a:r>
            <a:r>
              <a:rPr lang="en-US" dirty="0"/>
              <a:t> + 2e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        = (5)(1)  + (4)(2) + (–1)(–1)</a:t>
            </a:r>
          </a:p>
          <a:p>
            <a:pPr marL="0" indent="0">
              <a:buNone/>
            </a:pPr>
            <a:r>
              <a:rPr lang="en-US" dirty="0"/>
              <a:t>	           = 5 + 8 + 1</a:t>
            </a:r>
          </a:p>
          <a:p>
            <a:pPr marL="0" indent="0">
              <a:buNone/>
            </a:pPr>
            <a:r>
              <a:rPr lang="en-US" dirty="0"/>
              <a:t>		=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4B484-DF0A-4A9A-B5BD-20D88403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59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9A9C-F251-4C27-97F0-7FE83BC1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dirty="0" err="1"/>
              <a:t>Imajiner</a:t>
            </a:r>
            <a:r>
              <a:rPr lang="en-US" b="1" dirty="0"/>
              <a:t> </a:t>
            </a:r>
            <a:r>
              <a:rPr lang="en-US" b="1" i="1" dirty="0"/>
              <a:t>Outer Product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D0907-A925-4B0E-A782-756E1E015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160"/>
            <a:ext cx="10515600" cy="4958715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2400" dirty="0" err="1"/>
              <a:t>Kuadratkan</a:t>
            </a:r>
            <a:r>
              <a:rPr lang="en-US" sz="2400" dirty="0"/>
              <a:t> </a:t>
            </a:r>
            <a:r>
              <a:rPr lang="en-US" sz="2400" i="1" dirty="0"/>
              <a:t>outer product </a:t>
            </a:r>
            <a:r>
              <a:rPr lang="en-US" sz="2400" dirty="0" err="1"/>
              <a:t>dari</a:t>
            </a:r>
            <a:r>
              <a:rPr lang="en-US" sz="2400" i="1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basis </a:t>
            </a:r>
            <a:r>
              <a:rPr lang="en-US" sz="2400" dirty="0" err="1"/>
              <a:t>satuan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	(e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en-US" sz="2400" baseline="30000" dirty="0"/>
              <a:t>2</a:t>
            </a:r>
            <a:r>
              <a:rPr lang="en-US" sz="2400" dirty="0"/>
              <a:t> = (e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)(e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) </a:t>
            </a:r>
          </a:p>
          <a:p>
            <a:pPr marL="0" indent="0">
              <a:buNone/>
            </a:pPr>
            <a:r>
              <a:rPr lang="en-US" sz="2400" dirty="0"/>
              <a:t>		     = 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     = –e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		     = –e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</a:p>
          <a:p>
            <a:pPr marL="0" indent="0">
              <a:buNone/>
            </a:pPr>
            <a:r>
              <a:rPr lang="en-US" sz="2400" baseline="30000" dirty="0"/>
              <a:t>		       </a:t>
            </a:r>
            <a:r>
              <a:rPr lang="en-US" sz="2400" dirty="0"/>
              <a:t>= –1</a:t>
            </a:r>
            <a:r>
              <a:rPr lang="en-US" sz="2400" baseline="30000" dirty="0"/>
              <a:t>2 </a:t>
            </a:r>
            <a:r>
              <a:rPr lang="en-US" sz="2400" dirty="0"/>
              <a:t>1</a:t>
            </a:r>
            <a:r>
              <a:rPr lang="en-US" sz="2400" baseline="30000" dirty="0"/>
              <a:t>2 	</a:t>
            </a:r>
          </a:p>
          <a:p>
            <a:pPr marL="0" indent="0">
              <a:buNone/>
            </a:pPr>
            <a:r>
              <a:rPr lang="en-US" sz="2400" baseline="30000" dirty="0"/>
              <a:t>		       </a:t>
            </a:r>
            <a:r>
              <a:rPr lang="en-US" sz="2400" dirty="0"/>
              <a:t>= –1</a:t>
            </a:r>
            <a:r>
              <a:rPr lang="en-US" sz="2400" baseline="30000" dirty="0"/>
              <a:t>	</a:t>
            </a:r>
          </a:p>
          <a:p>
            <a:r>
              <a:rPr lang="en-US" sz="2400" dirty="0" err="1"/>
              <a:t>Jadi</a:t>
            </a:r>
            <a:r>
              <a:rPr lang="en-US" sz="2400" dirty="0"/>
              <a:t>,   (e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en-US" sz="2400" baseline="30000" dirty="0"/>
              <a:t>2</a:t>
            </a:r>
            <a:r>
              <a:rPr lang="en-US" sz="2400" dirty="0"/>
              <a:t> = –1      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>
                <a:sym typeface="Symbol" panose="05050102010706020507" pitchFamily="18" charset="2"/>
              </a:rPr>
              <a:t>mirip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imajiner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dirty="0"/>
              <a:t>–1 </a:t>
            </a:r>
            <a:r>
              <a:rPr lang="en-US" sz="2400" baseline="30000" dirty="0"/>
              <a:t>	</a:t>
            </a:r>
          </a:p>
          <a:p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, </a:t>
            </a:r>
            <a:r>
              <a:rPr lang="en-US" sz="2400" dirty="0" err="1"/>
              <a:t>bahkan</a:t>
            </a:r>
            <a:r>
              <a:rPr lang="en-US" sz="2400" dirty="0"/>
              <a:t> juga </a:t>
            </a:r>
            <a:r>
              <a:rPr lang="en-US" sz="2400" dirty="0" err="1"/>
              <a:t>dengan</a:t>
            </a:r>
            <a:r>
              <a:rPr lang="en-US" sz="2400" dirty="0"/>
              <a:t> quaternion, dan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rotasi</a:t>
            </a:r>
            <a:r>
              <a:rPr lang="en-US" sz="2400" dirty="0"/>
              <a:t> pada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4ED5D-6F0E-48E9-83A1-E8B8F0BE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F2689FE-CB38-4E53-8CE8-868FAC41E499}"/>
              </a:ext>
            </a:extLst>
          </p:cNvPr>
          <p:cNvCxnSpPr>
            <a:cxnSpLocks/>
          </p:cNvCxnSpPr>
          <p:nvPr/>
        </p:nvCxnSpPr>
        <p:spPr>
          <a:xfrm>
            <a:off x="3627120" y="2961640"/>
            <a:ext cx="52832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A5D766F-DEE3-4B7F-AF34-0DF28CF22024}"/>
              </a:ext>
            </a:extLst>
          </p:cNvPr>
          <p:cNvSpPr/>
          <p:nvPr/>
        </p:nvSpPr>
        <p:spPr>
          <a:xfrm>
            <a:off x="3595868" y="296164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–e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DC779E-FBF5-4107-A739-CB622473B183}"/>
              </a:ext>
            </a:extLst>
          </p:cNvPr>
          <p:cNvSpPr/>
          <p:nvPr/>
        </p:nvSpPr>
        <p:spPr>
          <a:xfrm>
            <a:off x="1824808" y="5171446"/>
            <a:ext cx="1948544" cy="5266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ED6C-89B1-4E01-8A23-B1607F3C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Pseduoscalar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2429B-2576-4EC6-BB55-26F6E4CAA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896"/>
          </a:xfrm>
        </p:spPr>
        <p:txBody>
          <a:bodyPr>
            <a:normAutofit/>
          </a:bodyPr>
          <a:lstStyle/>
          <a:p>
            <a:r>
              <a:rPr lang="en-US" sz="2400" dirty="0" err="1"/>
              <a:t>Elemen-elemen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skalar</a:t>
            </a:r>
            <a:r>
              <a:rPr lang="en-US" sz="2400" dirty="0"/>
              <a:t>  </a:t>
            </a:r>
            <a:r>
              <a:rPr lang="en-US" sz="2400" dirty="0">
                <a:sym typeface="Symbol" panose="05050102010706020507" pitchFamily="18" charset="2"/>
              </a:rPr>
              <a:t> grade-0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dirty="0" err="1">
                <a:sym typeface="Symbol" panose="05050102010706020507" pitchFamily="18" charset="2"/>
              </a:rPr>
              <a:t>vektor</a:t>
            </a:r>
            <a:r>
              <a:rPr lang="en-US" sz="2400" dirty="0">
                <a:sym typeface="Symbol" panose="05050102010706020507" pitchFamily="18" charset="2"/>
              </a:rPr>
              <a:t>  grade-1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bivector  grade-2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dirty="0" err="1">
                <a:sym typeface="Symbol" panose="05050102010706020507" pitchFamily="18" charset="2"/>
              </a:rPr>
              <a:t>trivector</a:t>
            </a:r>
            <a:r>
              <a:rPr lang="en-US" sz="2400" dirty="0">
                <a:sym typeface="Symbol" panose="05050102010706020507" pitchFamily="18" charset="2"/>
              </a:rPr>
              <a:t>  grade-3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</a:t>
            </a:r>
            <a:r>
              <a:rPr lang="en-US" sz="2400" dirty="0" err="1">
                <a:sym typeface="Symbol" panose="05050102010706020507" pitchFamily="18" charset="2"/>
              </a:rPr>
              <a:t>dst</a:t>
            </a:r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(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dirty="0" err="1"/>
              <a:t>aljabar</a:t>
            </a:r>
            <a:r>
              <a:rPr lang="en-US" sz="2400" dirty="0"/>
              <a:t> bivector, </a:t>
            </a:r>
            <a:r>
              <a:rPr lang="en-US" sz="2400" dirty="0" err="1"/>
              <a:t>dst</a:t>
            </a:r>
            <a:r>
              <a:rPr lang="en-US" sz="2400" dirty="0"/>
              <a:t>), </a:t>
            </a:r>
            <a:r>
              <a:rPr lang="en-US" sz="2400" dirty="0" err="1"/>
              <a:t>elemen</a:t>
            </a:r>
            <a:r>
              <a:rPr lang="en-US" sz="2400" dirty="0"/>
              <a:t> paling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pseudoscalar</a:t>
            </a:r>
            <a:r>
              <a:rPr lang="en-US" sz="2400" dirty="0"/>
              <a:t> dan </a:t>
            </a:r>
            <a:r>
              <a:rPr lang="en-US" sz="2400" i="1" dirty="0"/>
              <a:t>grade-</a:t>
            </a:r>
            <a:r>
              <a:rPr lang="en-US" sz="2400" i="1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diasosiasikan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ruangnya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Contoh</a:t>
            </a:r>
            <a:r>
              <a:rPr lang="en-US" sz="2400" dirty="0"/>
              <a:t>: - di R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i="1" dirty="0" err="1"/>
              <a:t>pseudoscalar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 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dan </a:t>
            </a:r>
            <a:r>
              <a:rPr lang="en-US" sz="2400" dirty="0" err="1"/>
              <a:t>berdimensi</a:t>
            </a:r>
            <a:r>
              <a:rPr lang="en-US" sz="2400" dirty="0"/>
              <a:t> 2. </a:t>
            </a:r>
          </a:p>
          <a:p>
            <a:pPr marL="0" indent="0">
              <a:buNone/>
            </a:pPr>
            <a:r>
              <a:rPr lang="en-US" sz="2400" dirty="0"/>
              <a:t>	     -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i="1" dirty="0" err="1"/>
              <a:t>pseudoscalar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 err="1"/>
              <a:t>trivector</a:t>
            </a:r>
            <a:r>
              <a:rPr lang="en-US" sz="2400" dirty="0"/>
              <a:t> 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0D38E-DC20-4C88-A99A-A2549F617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82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607F-E80E-4207-93A5-51919F15E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Pseudoscalar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25768-7B69-4C73-B92C-269504005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err="1"/>
              <a:t>Pseudoscalar</a:t>
            </a:r>
            <a:r>
              <a:rPr lang="en-US" sz="2400" i="1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rotor</a:t>
            </a:r>
            <a:r>
              <a:rPr lang="en-US" sz="2400" dirty="0"/>
              <a:t> (</a:t>
            </a:r>
            <a:r>
              <a:rPr lang="en-US" sz="2400" dirty="0" err="1"/>
              <a:t>penggerak</a:t>
            </a:r>
            <a:r>
              <a:rPr lang="en-US" sz="2400" dirty="0"/>
              <a:t> </a:t>
            </a:r>
            <a:r>
              <a:rPr lang="en-US" sz="2400" dirty="0" err="1"/>
              <a:t>rotasi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 err="1"/>
              <a:t>pseudoscalar</a:t>
            </a:r>
            <a:r>
              <a:rPr lang="en-US" sz="2400" dirty="0"/>
              <a:t> di R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dilambangkan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I</a:t>
            </a:r>
            <a:r>
              <a:rPr lang="en-US" sz="2400" dirty="0"/>
              <a:t>,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i="1" dirty="0"/>
              <a:t>	 	I</a:t>
            </a:r>
            <a:r>
              <a:rPr lang="en-US" sz="2400" dirty="0"/>
              <a:t> = e</a:t>
            </a:r>
            <a:r>
              <a:rPr lang="en-US" sz="2400" baseline="-25000" dirty="0"/>
              <a:t>1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= 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= e</a:t>
            </a:r>
            <a:r>
              <a:rPr lang="en-US" sz="2400" baseline="-25000" dirty="0"/>
              <a:t>12 </a:t>
            </a:r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 dan e</a:t>
            </a:r>
            <a:r>
              <a:rPr lang="en-US" sz="2400" baseline="-25000" dirty="0"/>
              <a:t>2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I</a:t>
            </a:r>
            <a:r>
              <a:rPr lang="en-US" sz="2400" dirty="0"/>
              <a:t>: 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i="1" dirty="0"/>
              <a:t>	</a:t>
            </a:r>
            <a:r>
              <a:rPr lang="en-US" dirty="0"/>
              <a:t> e</a:t>
            </a:r>
            <a:r>
              <a:rPr lang="en-US" baseline="-25000" dirty="0"/>
              <a:t>1</a:t>
            </a:r>
            <a:r>
              <a:rPr lang="en-US" i="1" dirty="0"/>
              <a:t>I</a:t>
            </a:r>
            <a:r>
              <a:rPr lang="en-US" dirty="0"/>
              <a:t> = e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12 </a:t>
            </a:r>
            <a:r>
              <a:rPr lang="en-US" dirty="0"/>
              <a:t>= e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2 </a:t>
            </a:r>
            <a:r>
              <a:rPr lang="en-US" dirty="0"/>
              <a:t>= e</a:t>
            </a:r>
            <a:r>
              <a:rPr lang="en-US" baseline="-25000" dirty="0"/>
              <a:t>1</a:t>
            </a:r>
            <a:r>
              <a:rPr lang="en-US" baseline="30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= (1)e</a:t>
            </a:r>
            <a:r>
              <a:rPr lang="en-US" baseline="-25000" dirty="0"/>
              <a:t>2</a:t>
            </a:r>
            <a:r>
              <a:rPr lang="en-US" dirty="0"/>
              <a:t> = e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 e</a:t>
            </a:r>
            <a:r>
              <a:rPr lang="en-US" sz="2400" baseline="-25000" dirty="0"/>
              <a:t>2</a:t>
            </a:r>
            <a:r>
              <a:rPr lang="en-US" sz="2400" i="1" dirty="0"/>
              <a:t>I</a:t>
            </a:r>
            <a:r>
              <a:rPr lang="en-US" sz="2400" dirty="0"/>
              <a:t> = 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12 </a:t>
            </a:r>
            <a:r>
              <a:rPr lang="en-US" sz="2400" dirty="0"/>
              <a:t>= 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= e</a:t>
            </a:r>
            <a:r>
              <a:rPr lang="en-US" sz="2400" baseline="-25000" dirty="0"/>
              <a:t>2</a:t>
            </a:r>
            <a:r>
              <a:rPr lang="en-US" sz="2400" dirty="0"/>
              <a:t>(–e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)= –e</a:t>
            </a:r>
            <a:r>
              <a:rPr lang="en-US" sz="2400" baseline="-25000" dirty="0"/>
              <a:t>2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baseline="30000" dirty="0"/>
              <a:t> </a:t>
            </a:r>
            <a:r>
              <a:rPr lang="en-US" sz="2400" dirty="0"/>
              <a:t>= –(1)e</a:t>
            </a:r>
            <a:r>
              <a:rPr lang="en-US" sz="2400" baseline="-25000" dirty="0"/>
              <a:t>1</a:t>
            </a:r>
            <a:r>
              <a:rPr lang="en-US" sz="2400" dirty="0"/>
              <a:t> = –e</a:t>
            </a:r>
            <a:r>
              <a:rPr lang="en-US" sz="2400" baseline="-25000" dirty="0"/>
              <a:t>1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sz="2400" dirty="0"/>
              <a:t>–e</a:t>
            </a:r>
            <a:r>
              <a:rPr lang="en-US" sz="2400" baseline="-25000" dirty="0"/>
              <a:t>1</a:t>
            </a:r>
            <a:r>
              <a:rPr lang="en-US" sz="2400" i="1" dirty="0"/>
              <a:t>I</a:t>
            </a:r>
            <a:r>
              <a:rPr lang="en-US" sz="2400" dirty="0"/>
              <a:t> = –e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12 </a:t>
            </a:r>
            <a:r>
              <a:rPr lang="en-US" sz="2400" dirty="0"/>
              <a:t>= –e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= –e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= –(1)e</a:t>
            </a:r>
            <a:r>
              <a:rPr lang="en-US" sz="2400" baseline="-25000" dirty="0"/>
              <a:t>2</a:t>
            </a:r>
            <a:r>
              <a:rPr lang="en-US" sz="2400" dirty="0"/>
              <a:t> = –e</a:t>
            </a:r>
            <a:r>
              <a:rPr lang="en-US" sz="2400" baseline="-25000" dirty="0"/>
              <a:t>2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– e</a:t>
            </a:r>
            <a:r>
              <a:rPr lang="en-US" sz="2400" baseline="-25000" dirty="0"/>
              <a:t>2</a:t>
            </a:r>
            <a:r>
              <a:rPr lang="en-US" sz="2400" i="1" dirty="0"/>
              <a:t>I</a:t>
            </a:r>
            <a:r>
              <a:rPr lang="en-US" sz="2400" dirty="0"/>
              <a:t> = –e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12 </a:t>
            </a:r>
            <a:r>
              <a:rPr lang="en-US" sz="2400" dirty="0"/>
              <a:t>= –e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= –e</a:t>
            </a:r>
            <a:r>
              <a:rPr lang="en-US" sz="2400" baseline="-25000" dirty="0"/>
              <a:t>2</a:t>
            </a:r>
            <a:r>
              <a:rPr lang="en-US" sz="2400" dirty="0"/>
              <a:t>(–e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) = e</a:t>
            </a:r>
            <a:r>
              <a:rPr lang="en-US" sz="2400" baseline="-25000" dirty="0"/>
              <a:t>2</a:t>
            </a:r>
            <a:r>
              <a:rPr lang="en-US" sz="2400" baseline="30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baseline="30000" dirty="0"/>
              <a:t> </a:t>
            </a:r>
            <a:r>
              <a:rPr lang="en-US" sz="2400" dirty="0"/>
              <a:t>= (1)e</a:t>
            </a:r>
            <a:r>
              <a:rPr lang="en-US" sz="2400" baseline="-25000" dirty="0"/>
              <a:t>1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AA71D-BDDF-4BA0-9209-D19482322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0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8B46-3B77-415B-9995-9F1FFEC62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I</a:t>
            </a:r>
            <a:r>
              <a:rPr lang="en-US" sz="2400" dirty="0"/>
              <a:t>:  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8FDC2-EC88-4125-B198-D25B6E61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62B0CF-7FED-4512-AA2C-3B030C5CB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252" y="1603221"/>
            <a:ext cx="1658875" cy="5158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A1B79A-D66A-4EE4-9141-1E8D19955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099" y="2298420"/>
            <a:ext cx="2752021" cy="3566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A0A237-CA28-43C7-A21B-D077AC123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7098" y="2799153"/>
            <a:ext cx="2853622" cy="4259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88A65A-DE3D-4BD5-A898-6A22D03F02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7098" y="3373769"/>
            <a:ext cx="2285757" cy="4259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C923C0-A3B9-4EF8-AE46-4CC873C2C0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7098" y="3942826"/>
            <a:ext cx="2553240" cy="4259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6EA071-905F-4DA3-90E4-1347B2798011}"/>
              </a:ext>
            </a:extLst>
          </p:cNvPr>
          <p:cNvSpPr txBox="1"/>
          <p:nvPr/>
        </p:nvSpPr>
        <p:spPr>
          <a:xfrm>
            <a:off x="1275093" y="4579944"/>
            <a:ext cx="59841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memutar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sejauh</a:t>
            </a:r>
            <a:r>
              <a:rPr lang="en-US" sz="2400" dirty="0"/>
              <a:t> 90</a:t>
            </a:r>
          </a:p>
          <a:p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berlawanan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jarum</a:t>
            </a:r>
            <a:r>
              <a:rPr lang="en-US" sz="2400" dirty="0"/>
              <a:t> jam.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AF374B-8EE1-41C0-9FA7-2F12B33994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9232" y="941664"/>
            <a:ext cx="4394288" cy="419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33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FD706-B7A0-4A1D-B332-F621C5A74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720080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I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: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 err="1"/>
              <a:t>pseudoscalar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komutatif</a:t>
            </a:r>
            <a:r>
              <a:rPr lang="en-US" sz="2400" dirty="0"/>
              <a:t>. 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8DB14-20F0-4CBA-93BC-90B29A69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F878EF-200D-4693-AD42-388F27BEB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566" y="1312027"/>
            <a:ext cx="1907816" cy="5055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552318-9B1F-4752-B584-A00B709A0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433" y="1925675"/>
            <a:ext cx="2770148" cy="3151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0BDE43-1E9D-4B36-94C2-2E2E99AAB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9433" y="2356536"/>
            <a:ext cx="2813589" cy="4652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5F6AF3-2C60-4CAC-93AE-5AD9D40B6B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7574" y="2846538"/>
            <a:ext cx="2444888" cy="3990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AC23ED-72E0-4A4F-BEC3-0F3E54C504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9433" y="3366654"/>
            <a:ext cx="1993110" cy="39905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439D64F-799F-4D37-B829-FCF2B6A00E59}"/>
              </a:ext>
            </a:extLst>
          </p:cNvPr>
          <p:cNvSpPr txBox="1"/>
          <p:nvPr/>
        </p:nvSpPr>
        <p:spPr>
          <a:xfrm>
            <a:off x="1302437" y="3859048"/>
            <a:ext cx="59841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memutar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sejauh</a:t>
            </a:r>
            <a:r>
              <a:rPr lang="en-US" sz="2400" dirty="0"/>
              <a:t> 90</a:t>
            </a:r>
          </a:p>
          <a:p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searah</a:t>
            </a:r>
            <a:r>
              <a:rPr lang="en-US" sz="2400" dirty="0"/>
              <a:t> </a:t>
            </a:r>
            <a:r>
              <a:rPr lang="en-US" sz="2400" dirty="0" err="1"/>
              <a:t>jarum</a:t>
            </a:r>
            <a:r>
              <a:rPr lang="en-US" sz="2400" dirty="0"/>
              <a:t> jam.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B6A64A-787D-4345-A0D7-CCDE36F97E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8741" y="5116555"/>
            <a:ext cx="2107247" cy="69061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6694007-CD37-4BAC-9208-D2D9126690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9232" y="941664"/>
            <a:ext cx="4394288" cy="419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77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0B4E21-7392-497D-8848-F472A916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5A8323-C31F-49D4-A164-11C5F7B63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586" y="325121"/>
            <a:ext cx="9097171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46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EF2CA-F096-4FBE-A374-38C8DE79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, bivector, dan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kompleks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E8A45-2D03-45C8-9DBD-FACACE4E9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dan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  <a:r>
              <a:rPr lang="en-US" sz="2400" dirty="0"/>
              <a:t>di R</a:t>
            </a:r>
            <a:r>
              <a:rPr lang="en-US" sz="2400" baseline="30000" dirty="0"/>
              <a:t>2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6CFB5B-CFC5-4723-B753-DE4ABB16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B772CC-EC3A-4144-B6B4-4A336F631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087" y="2461440"/>
            <a:ext cx="6123633" cy="2446944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1794AF9-3653-473D-8793-29AB4592234A}"/>
              </a:ext>
            </a:extLst>
          </p:cNvPr>
          <p:cNvCxnSpPr>
            <a:cxnSpLocks/>
          </p:cNvCxnSpPr>
          <p:nvPr/>
        </p:nvCxnSpPr>
        <p:spPr>
          <a:xfrm>
            <a:off x="2997200" y="4923624"/>
            <a:ext cx="159512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A3EED1-1E8A-4691-B36F-EE2F36803F21}"/>
              </a:ext>
            </a:extLst>
          </p:cNvPr>
          <p:cNvCxnSpPr>
            <a:cxnSpLocks/>
          </p:cNvCxnSpPr>
          <p:nvPr/>
        </p:nvCxnSpPr>
        <p:spPr>
          <a:xfrm>
            <a:off x="5298440" y="4908384"/>
            <a:ext cx="159512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0667043-4309-4D07-8653-07F7946EE90E}"/>
              </a:ext>
            </a:extLst>
          </p:cNvPr>
          <p:cNvSpPr/>
          <p:nvPr/>
        </p:nvSpPr>
        <p:spPr>
          <a:xfrm>
            <a:off x="3581401" y="6018752"/>
            <a:ext cx="792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skalar</a:t>
            </a: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E2AC18-AA1B-465A-AD02-BAE524B2BCEF}"/>
              </a:ext>
            </a:extLst>
          </p:cNvPr>
          <p:cNvSpPr/>
          <p:nvPr/>
        </p:nvSpPr>
        <p:spPr>
          <a:xfrm>
            <a:off x="5735965" y="4923624"/>
            <a:ext cx="720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  </a:t>
            </a:r>
            <a:r>
              <a:rPr lang="en-US" i="1" dirty="0">
                <a:sym typeface="Symbol" panose="05050102010706020507" pitchFamily="18" charset="2"/>
              </a:rPr>
              <a:t>b 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289F15-F42F-4B54-ADED-0F650247C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8682" y="5470453"/>
            <a:ext cx="4592998" cy="370803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A655A5-B9E9-4DE5-A85E-88A3009A6536}"/>
              </a:ext>
            </a:extLst>
          </p:cNvPr>
          <p:cNvCxnSpPr>
            <a:cxnSpLocks/>
          </p:cNvCxnSpPr>
          <p:nvPr/>
        </p:nvCxnSpPr>
        <p:spPr>
          <a:xfrm>
            <a:off x="2997200" y="6000584"/>
            <a:ext cx="159512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3C60193-B693-42D5-A190-2F346AE52E4F}"/>
              </a:ext>
            </a:extLst>
          </p:cNvPr>
          <p:cNvCxnSpPr>
            <a:cxnSpLocks/>
          </p:cNvCxnSpPr>
          <p:nvPr/>
        </p:nvCxnSpPr>
        <p:spPr>
          <a:xfrm>
            <a:off x="5191760" y="5996608"/>
            <a:ext cx="159512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4010C53-F66F-426A-AC8E-1B15E4A995DF}"/>
              </a:ext>
            </a:extLst>
          </p:cNvPr>
          <p:cNvSpPr/>
          <p:nvPr/>
        </p:nvSpPr>
        <p:spPr>
          <a:xfrm>
            <a:off x="3628002" y="5091265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87E0FF-6761-4483-B5A9-CD651FE10FC6}"/>
              </a:ext>
            </a:extLst>
          </p:cNvPr>
          <p:cNvSpPr/>
          <p:nvPr/>
        </p:nvSpPr>
        <p:spPr>
          <a:xfrm>
            <a:off x="5617835" y="5985128"/>
            <a:ext cx="95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bivector</a:t>
            </a:r>
          </a:p>
        </p:txBody>
      </p:sp>
    </p:spTree>
    <p:extLst>
      <p:ext uri="{BB962C8B-B14F-4D97-AF65-F5344CB8AC3E}">
        <p14:creationId xmlns:p14="http://schemas.microsoft.com/office/powerpoint/2010/main" val="1994369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57BBD-7D57-4AE3-963A-EACFBB56D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ekivalen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  Z = p + qi.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yang </a:t>
            </a:r>
            <a:r>
              <a:rPr lang="en-US" sz="2400" dirty="0" err="1"/>
              <a:t>ekivalen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kompleksZ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mengkombinasikan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 dan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imajiner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D4F72-26AD-4E5F-BCBE-74D8E348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1CD999-3B5F-4129-80A5-13DB9D588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9644" y="1360820"/>
            <a:ext cx="5008111" cy="43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06CF0C-C5ED-424E-84DC-0B8C85C93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397" y="4036349"/>
            <a:ext cx="4080883" cy="51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51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6B1C15-F1E4-4AD6-A7DA-E53745F690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43280"/>
                <a:ext cx="10515600" cy="55880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Vektor </a:t>
                </a:r>
                <a:r>
                  <a:rPr lang="en-US" sz="2400" i="1" dirty="0"/>
                  <a:t>a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dikonversi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bilangan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kompleks</a:t>
                </a:r>
                <a:r>
                  <a:rPr lang="en-US" sz="2400" dirty="0"/>
                  <a:t> </a:t>
                </a:r>
                <a:r>
                  <a:rPr lang="en-US" sz="2400" i="1" dirty="0"/>
                  <a:t>Z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Diberikan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a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Jadi</a:t>
                </a:r>
                <a:r>
                  <a:rPr lang="en-US" sz="2400" dirty="0"/>
                  <a:t>,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 err="1"/>
                  <a:t>Kalau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urutan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dibalik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hasilnya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bilangan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kompleks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sekawan</a:t>
                </a:r>
                <a:r>
                  <a:rPr lang="en-US" sz="2400" dirty="0"/>
                  <a:t> (conjugate)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6B1C15-F1E4-4AD6-A7DA-E53745F690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43280"/>
                <a:ext cx="10515600" cy="5588000"/>
              </a:xfrm>
              <a:blipFill>
                <a:blip r:embed="rId2"/>
                <a:stretch>
                  <a:fillRect l="-812" t="-1527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F47AB-2A23-4488-9C9D-6B17FD116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A1202F-D078-4EF8-860D-4C9DC4A24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826" y="1836900"/>
            <a:ext cx="3381143" cy="550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48EAD7-F5ED-4F31-B4D3-50D573995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8969" y="1888730"/>
            <a:ext cx="2538954" cy="550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C44886-6834-4968-BB5F-F46346A1FA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27745" y="1973540"/>
            <a:ext cx="1654455" cy="4140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2AA43E-1ADB-4E92-986C-91D127822B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0863" y="3072848"/>
            <a:ext cx="1248006" cy="4372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627F9E-6502-4BFA-A318-1FC0DC234C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50863" y="4602852"/>
            <a:ext cx="8451449" cy="5287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40871B-26B6-458E-88AB-1B4E43A7D704}"/>
                  </a:ext>
                </a:extLst>
              </p:cNvPr>
              <p:cNvSpPr/>
              <p:nvPr/>
            </p:nvSpPr>
            <p:spPr>
              <a:xfrm>
                <a:off x="2615431" y="5916339"/>
                <a:ext cx="10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40871B-26B6-458E-88AB-1B4E43A7D7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431" y="5916339"/>
                <a:ext cx="1083438" cy="461665"/>
              </a:xfrm>
              <a:prstGeom prst="rect">
                <a:avLst/>
              </a:prstGeom>
              <a:blipFill>
                <a:blip r:embed="rId8"/>
                <a:stretch>
                  <a:fillRect l="-8427" t="-10667" r="-3370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CB7B1B0-875C-445F-9ABB-9B414B785263}"/>
              </a:ext>
            </a:extLst>
          </p:cNvPr>
          <p:cNvSpPr/>
          <p:nvPr/>
        </p:nvSpPr>
        <p:spPr>
          <a:xfrm>
            <a:off x="2307826" y="3012725"/>
            <a:ext cx="1644414" cy="5266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2690A-0CDC-4BFF-98E0-397CC014F0B9}"/>
              </a:ext>
            </a:extLst>
          </p:cNvPr>
          <p:cNvSpPr/>
          <p:nvPr/>
        </p:nvSpPr>
        <p:spPr>
          <a:xfrm>
            <a:off x="2307826" y="5883844"/>
            <a:ext cx="1644414" cy="52665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88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FE7A-143B-44A0-9501-4BD447A8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9D719-7318-4D16-A677-685AE7800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(</a:t>
            </a:r>
            <a:r>
              <a:rPr lang="en-US" dirty="0" err="1"/>
              <a:t>Soal</a:t>
            </a:r>
            <a:r>
              <a:rPr lang="en-US" dirty="0"/>
              <a:t> 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9904D-DD54-495E-B631-B146D392F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137BE0-4854-43CF-ACBF-D188E360C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82" y="2571959"/>
            <a:ext cx="7277251" cy="361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72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6A4A4-83EE-4475-90A7-54987BA9E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(</a:t>
            </a:r>
            <a:r>
              <a:rPr lang="en-US" dirty="0" err="1"/>
              <a:t>Soal</a:t>
            </a:r>
            <a:r>
              <a:rPr lang="en-US" dirty="0"/>
              <a:t> UAS 2019) 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(</a:t>
            </a:r>
            <a:r>
              <a:rPr lang="en-US" dirty="0" err="1"/>
              <a:t>Soal</a:t>
            </a:r>
            <a:r>
              <a:rPr lang="en-US" dirty="0"/>
              <a:t> 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4B81E-1D87-4C82-B859-D2A74F0B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6DFA5-B88C-4E03-8A2E-89701E106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149" y="1658620"/>
            <a:ext cx="10482454" cy="16332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34FFE0-55D9-4634-A070-7BC267EF9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149" y="4381714"/>
            <a:ext cx="10524788" cy="134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8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18B10-B776-4040-8EB8-40EDF1474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Perkalian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Vektor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EA563-C634-4E86-A0CD-A55090C3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(</a:t>
            </a:r>
            <a:r>
              <a:rPr lang="en-US" i="1" dirty="0"/>
              <a:t>dot product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inner product</a:t>
            </a:r>
            <a:r>
              <a:rPr lang="en-US" dirty="0"/>
              <a:t>): </a:t>
            </a:r>
            <a:r>
              <a:rPr lang="en-US" b="1" dirty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 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</a:p>
          <a:p>
            <a:pPr marL="514350" indent="-514350">
              <a:buAutoNum type="arabicPeriod"/>
            </a:pPr>
            <a:r>
              <a:rPr lang="en-US" dirty="0" err="1">
                <a:sym typeface="Symbol" panose="05050102010706020507" pitchFamily="18" charset="2"/>
              </a:rPr>
              <a:t>Perkalian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silang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i="1" dirty="0">
                <a:sym typeface="Symbol" panose="05050102010706020507" pitchFamily="18" charset="2"/>
              </a:rPr>
              <a:t>cross product</a:t>
            </a:r>
            <a:r>
              <a:rPr lang="en-US" dirty="0">
                <a:sym typeface="Symbol" panose="05050102010706020507" pitchFamily="18" charset="2"/>
              </a:rPr>
              <a:t>): 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 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</a:p>
          <a:p>
            <a:pPr marL="514350" indent="-514350">
              <a:buAutoNum type="arabicPeriod"/>
            </a:pPr>
            <a:r>
              <a:rPr lang="en-US" dirty="0" err="1">
                <a:sym typeface="Symbol" panose="05050102010706020507" pitchFamily="18" charset="2"/>
              </a:rPr>
              <a:t>Perkalian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luar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i="1" dirty="0">
                <a:sym typeface="Symbol" panose="05050102010706020507" pitchFamily="18" charset="2"/>
              </a:rPr>
              <a:t>outer product</a:t>
            </a:r>
            <a:r>
              <a:rPr lang="en-US" dirty="0">
                <a:sym typeface="Symbol" panose="05050102010706020507" pitchFamily="18" charset="2"/>
              </a:rPr>
              <a:t>): 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 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</a:p>
          <a:p>
            <a:pPr marL="514350" indent="-514350">
              <a:buAutoNum type="arabicPeriod"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Yang </a:t>
            </a:r>
            <a:r>
              <a:rPr lang="en-US" dirty="0" err="1">
                <a:sym typeface="Symbol" panose="05050102010706020507" pitchFamily="18" charset="2"/>
              </a:rPr>
              <a:t>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dipelajari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selanjutnya</a:t>
            </a:r>
            <a:r>
              <a:rPr lang="en-US" dirty="0">
                <a:sym typeface="Symbol" panose="05050102010706020507" pitchFamily="18" charset="2"/>
              </a:rPr>
              <a:t>  </a:t>
            </a:r>
            <a:r>
              <a:rPr lang="en-US" dirty="0" err="1">
                <a:sym typeface="Symbol" panose="05050102010706020507" pitchFamily="18" charset="2"/>
              </a:rPr>
              <a:t>perkalian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geometri</a:t>
            </a:r>
            <a:r>
              <a:rPr lang="en-US" dirty="0">
                <a:sym typeface="Symbol" panose="05050102010706020507" pitchFamily="18" charset="2"/>
              </a:rPr>
              <a:t>:  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ab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84966-0729-458B-A708-066E90B95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C2614-F146-41DD-905C-9777454AD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Perkalian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Geometri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A5586-CB41-4315-8F93-16A04F1FE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pada </a:t>
            </a:r>
            <a:r>
              <a:rPr lang="en-US" i="1" dirty="0" err="1"/>
              <a:t>multivector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skalar</a:t>
            </a:r>
            <a:r>
              <a:rPr lang="en-US" dirty="0"/>
              <a:t>, area, dan volume</a:t>
            </a:r>
          </a:p>
          <a:p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oleh William Kingdom Clifford (1945 – 1879)</a:t>
            </a:r>
          </a:p>
          <a:p>
            <a:endParaRPr lang="en-US" dirty="0"/>
          </a:p>
          <a:p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dan </a:t>
            </a:r>
            <a:r>
              <a:rPr lang="en-US" i="1" dirty="0"/>
              <a:t>b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/>
              <a:t>ab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i="1" dirty="0">
                <a:sym typeface="Symbol" panose="05050102010706020507" pitchFamily="18" charset="2"/>
              </a:rPr>
              <a:t>a</a:t>
            </a:r>
            <a:r>
              <a:rPr lang="en-US" dirty="0">
                <a:sym typeface="Symbol" panose="05050102010706020507" pitchFamily="18" charset="2"/>
              </a:rPr>
              <a:t>  </a:t>
            </a:r>
            <a:r>
              <a:rPr lang="en-US" i="1" dirty="0">
                <a:sym typeface="Symbol" panose="05050102010706020507" pitchFamily="18" charset="2"/>
              </a:rPr>
              <a:t>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5390C-F632-4D59-B45C-7E82D5E94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52F922C-AF9A-477F-B852-35859440B8DC}"/>
              </a:ext>
            </a:extLst>
          </p:cNvPr>
          <p:cNvCxnSpPr>
            <a:cxnSpLocks/>
          </p:cNvCxnSpPr>
          <p:nvPr/>
        </p:nvCxnSpPr>
        <p:spPr>
          <a:xfrm>
            <a:off x="3464560" y="5550491"/>
            <a:ext cx="60960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408114B-E76D-46A8-B4ED-AFE247F5FF8F}"/>
              </a:ext>
            </a:extLst>
          </p:cNvPr>
          <p:cNvCxnSpPr>
            <a:cxnSpLocks/>
          </p:cNvCxnSpPr>
          <p:nvPr/>
        </p:nvCxnSpPr>
        <p:spPr>
          <a:xfrm>
            <a:off x="4399280" y="5550491"/>
            <a:ext cx="73152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BF1FDA2-5279-4AFB-88FC-62D6A94F8CFA}"/>
              </a:ext>
            </a:extLst>
          </p:cNvPr>
          <p:cNvSpPr txBox="1"/>
          <p:nvPr/>
        </p:nvSpPr>
        <p:spPr>
          <a:xfrm>
            <a:off x="3464560" y="5550491"/>
            <a:ext cx="72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skalar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6E38EC-1A63-4FAB-8A71-E1AA2619A451}"/>
              </a:ext>
            </a:extLst>
          </p:cNvPr>
          <p:cNvSpPr txBox="1"/>
          <p:nvPr/>
        </p:nvSpPr>
        <p:spPr>
          <a:xfrm>
            <a:off x="4289429" y="5550491"/>
            <a:ext cx="95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bivector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449F00-0A9B-4121-A804-F7E1146C772B}"/>
              </a:ext>
            </a:extLst>
          </p:cNvPr>
          <p:cNvSpPr/>
          <p:nvPr/>
        </p:nvSpPr>
        <p:spPr>
          <a:xfrm>
            <a:off x="2550160" y="4836477"/>
            <a:ext cx="3129280" cy="1097280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3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BE6711-8C89-4717-85F9-000E7B88FD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02524"/>
                <a:ext cx="10515600" cy="5453825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4000" b="1" dirty="0"/>
                  <a:t>Sifat-sifat </a:t>
                </a:r>
                <a:r>
                  <a:rPr lang="en-US" sz="4000" b="1" dirty="0" err="1"/>
                  <a:t>Perkalian</a:t>
                </a:r>
                <a:r>
                  <a:rPr lang="en-US" sz="4000" b="1" dirty="0"/>
                  <a:t> </a:t>
                </a:r>
                <a:r>
                  <a:rPr lang="en-US" sz="4000" b="1" dirty="0" err="1"/>
                  <a:t>Geometri</a:t>
                </a:r>
                <a:endParaRPr lang="en-US" sz="4000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eriod"/>
                </a:pPr>
                <a:r>
                  <a:rPr lang="en-US" dirty="0" err="1"/>
                  <a:t>Asosiatif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(</a:t>
                </a:r>
                <a:r>
                  <a:rPr lang="en-US" dirty="0" err="1"/>
                  <a:t>i</a:t>
                </a:r>
                <a:r>
                  <a:rPr lang="en-US" dirty="0"/>
                  <a:t>)  </a:t>
                </a:r>
                <a:r>
                  <a:rPr lang="en-US" i="1" dirty="0"/>
                  <a:t>a</a:t>
                </a:r>
                <a:r>
                  <a:rPr lang="en-US" dirty="0"/>
                  <a:t>(</a:t>
                </a:r>
                <a:r>
                  <a:rPr lang="en-US" i="1" dirty="0" err="1"/>
                  <a:t>bc</a:t>
                </a:r>
                <a:r>
                  <a:rPr lang="en-US" dirty="0"/>
                  <a:t>) = (</a:t>
                </a:r>
                <a:r>
                  <a:rPr lang="en-US" i="1" dirty="0"/>
                  <a:t>ab</a:t>
                </a:r>
                <a:r>
                  <a:rPr lang="en-US" dirty="0"/>
                  <a:t>)</a:t>
                </a:r>
                <a:r>
                  <a:rPr lang="en-US" i="1" dirty="0"/>
                  <a:t>c</a:t>
                </a:r>
                <a:r>
                  <a:rPr lang="en-US" dirty="0"/>
                  <a:t> = </a:t>
                </a:r>
                <a:r>
                  <a:rPr lang="en-US" i="1" dirty="0" err="1"/>
                  <a:t>abc</a:t>
                </a:r>
                <a:r>
                  <a:rPr lang="en-US" i="1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(ii) (</a:t>
                </a:r>
                <a:r>
                  <a:rPr lang="en-US" dirty="0">
                    <a:sym typeface="Symbol" panose="05050102010706020507" pitchFamily="18" charset="2"/>
                  </a:rPr>
                  <a:t>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= (</a:t>
                </a:r>
                <a:r>
                  <a:rPr lang="en-US" i="1" dirty="0">
                    <a:sym typeface="Symbol" panose="05050102010706020507" pitchFamily="18" charset="2"/>
                  </a:rPr>
                  <a:t>ab</a:t>
                </a:r>
                <a:r>
                  <a:rPr lang="en-US" dirty="0">
                    <a:sym typeface="Symbol" panose="05050102010706020507" pitchFamily="18" charset="2"/>
                  </a:rPr>
                  <a:t>) = </a:t>
                </a:r>
                <a:r>
                  <a:rPr lang="en-US" i="1" dirty="0">
                    <a:sym typeface="Symbol" panose="05050102010706020507" pitchFamily="18" charset="2"/>
                  </a:rPr>
                  <a:t>ab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2. </a:t>
                </a:r>
                <a:r>
                  <a:rPr lang="en-US" dirty="0" err="1">
                    <a:sym typeface="Symbol" panose="05050102010706020507" pitchFamily="18" charset="2"/>
                  </a:rPr>
                  <a:t>Distributif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(</a:t>
                </a:r>
                <a:r>
                  <a:rPr lang="en-US" dirty="0" err="1">
                    <a:sym typeface="Symbol" panose="05050102010706020507" pitchFamily="18" charset="2"/>
                  </a:rPr>
                  <a:t>i</a:t>
                </a:r>
                <a:r>
                  <a:rPr lang="en-US" dirty="0">
                    <a:sym typeface="Symbol" panose="05050102010706020507" pitchFamily="18" charset="2"/>
                  </a:rPr>
                  <a:t>)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(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) = </a:t>
                </a:r>
                <a:r>
                  <a:rPr lang="en-US" i="1" dirty="0">
                    <a:sym typeface="Symbol" panose="05050102010706020507" pitchFamily="18" charset="2"/>
                  </a:rPr>
                  <a:t>ab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ac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(ii) (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)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:r>
                  <a:rPr lang="en-US" i="1" dirty="0" err="1">
                    <a:sym typeface="Symbol" panose="05050102010706020507" pitchFamily="18" charset="2"/>
                  </a:rPr>
                  <a:t>ba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ca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AutoNum type="arabicPeriod" startAt="3"/>
                </a:pPr>
                <a:r>
                  <a:rPr lang="en-US" dirty="0"/>
                  <a:t>Modulus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/>
                  <a:t>a</a:t>
                </a:r>
                <a:r>
                  <a:rPr lang="en-US" baseline="30000" dirty="0"/>
                  <a:t>2</a:t>
                </a:r>
                <a:r>
                  <a:rPr lang="en-US" dirty="0"/>
                  <a:t> = </a:t>
                </a:r>
                <a:r>
                  <a:rPr lang="en-US" i="1" dirty="0"/>
                  <a:t>aa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BE6711-8C89-4717-85F9-000E7B88FD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02524"/>
                <a:ext cx="10515600" cy="5453825"/>
              </a:xfrm>
              <a:blipFill>
                <a:blip r:embed="rId2"/>
                <a:stretch>
                  <a:fillRect l="-1623" t="-3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218CE-9989-4F5F-A4D0-EE36754B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60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F9CC98-4CC3-4D0B-822E-7C457D27E7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12800"/>
                <a:ext cx="10805160" cy="583184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Bukti </a:t>
                </a:r>
                <a:r>
                  <a:rPr lang="en-US" dirty="0" err="1"/>
                  <a:t>untuk</a:t>
                </a:r>
                <a:r>
                  <a:rPr lang="en-US" dirty="0"/>
                  <a:t> 3: </a:t>
                </a:r>
              </a:p>
              <a:p>
                <a:pPr marL="457200" lvl="1" indent="0">
                  <a:buNone/>
                </a:pPr>
                <a:r>
                  <a:rPr lang="en-US" sz="2800" dirty="0" err="1"/>
                  <a:t>Misalkan</a:t>
                </a:r>
                <a:r>
                  <a:rPr lang="en-US" sz="2800" dirty="0"/>
                  <a:t> </a:t>
                </a:r>
                <a:r>
                  <a:rPr lang="en-US" sz="2800" i="1" dirty="0"/>
                  <a:t>a</a:t>
                </a:r>
                <a:r>
                  <a:rPr lang="en-US" sz="2800" dirty="0"/>
                  <a:t> =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1 </a:t>
                </a:r>
                <a:r>
                  <a:rPr lang="en-US" sz="2800" dirty="0"/>
                  <a:t>+</a:t>
                </a:r>
                <a:r>
                  <a:rPr lang="en-US" sz="2800" baseline="-25000" dirty="0"/>
                  <a:t>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  </a:t>
                </a:r>
              </a:p>
              <a:p>
                <a:pPr marL="457200" lvl="1" indent="0">
                  <a:buNone/>
                </a:pPr>
                <a:r>
                  <a:rPr lang="en-US" sz="2800" dirty="0" err="1"/>
                  <a:t>maka</a:t>
                </a: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	  </a:t>
                </a:r>
                <a:r>
                  <a:rPr lang="en-US" sz="2800" dirty="0">
                    <a:sym typeface="Symbol" panose="05050102010706020507" pitchFamily="18" charset="2"/>
                  </a:rPr>
                  <a:t>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= </a:t>
                </a:r>
                <a:r>
                  <a:rPr lang="en-US" sz="2800" i="1" dirty="0"/>
                  <a:t>aa</a:t>
                </a:r>
                <a:r>
                  <a:rPr lang="en-US" sz="2800" dirty="0">
                    <a:sym typeface="Symbol" panose="05050102010706020507" pitchFamily="18" charset="2"/>
                  </a:rPr>
                  <a:t> 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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dirty="0">
                    <a:sym typeface="Symbol" panose="05050102010706020507" pitchFamily="18" charset="2"/>
                  </a:rPr>
                  <a:t>  </a:t>
                </a:r>
                <a:r>
                  <a:rPr lang="en-US" sz="2800" i="1" dirty="0">
                    <a:sym typeface="Symbol" panose="05050102010706020507" pitchFamily="18" charset="2"/>
                  </a:rPr>
                  <a:t>a 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i="1" dirty="0">
                    <a:sym typeface="Symbol" panose="05050102010706020507" pitchFamily="18" charset="2"/>
                  </a:rPr>
                  <a:t>		   </a:t>
                </a:r>
                <a:r>
                  <a:rPr lang="en-US" sz="2800" dirty="0">
                    <a:sym typeface="Symbol" panose="05050102010706020507" pitchFamily="18" charset="2"/>
                  </a:rPr>
                  <a:t>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800" dirty="0">
                    <a:sym typeface="Symbol" panose="05050102010706020507" pitchFamily="18" charset="2"/>
                  </a:rPr>
                  <a:t>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(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1 </a:t>
                </a:r>
                <a:r>
                  <a:rPr lang="en-US" sz="2800" dirty="0"/>
                  <a:t>+</a:t>
                </a:r>
                <a:r>
                  <a:rPr lang="en-US" sz="2800" baseline="-25000" dirty="0"/>
                  <a:t>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)(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1 </a:t>
                </a:r>
                <a:r>
                  <a:rPr lang="en-US" sz="2800" dirty="0"/>
                  <a:t>+</a:t>
                </a:r>
                <a:r>
                  <a:rPr lang="en-US" sz="2800" baseline="-25000" dirty="0"/>
                  <a:t>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i="1" dirty="0">
                    <a:sym typeface="Symbol" panose="05050102010706020507" pitchFamily="18" charset="2"/>
                  </a:rPr>
                  <a:t>		   </a:t>
                </a:r>
                <a:r>
                  <a:rPr lang="en-US" sz="2800" dirty="0">
                    <a:sym typeface="Symbol" panose="05050102010706020507" pitchFamily="18" charset="2"/>
                  </a:rPr>
                  <a:t>=</a:t>
                </a:r>
                <a:r>
                  <a:rPr lang="en-US" sz="2800" i="1" dirty="0">
                    <a:sym typeface="Symbol" panose="05050102010706020507" pitchFamily="18" charset="2"/>
                  </a:rPr>
                  <a:t> 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)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)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	   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+ 0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) + 0 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	   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–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	   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– 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(e</a:t>
                </a:r>
                <a:r>
                  <a:rPr lang="en-US" sz="2800" baseline="-25000" dirty="0"/>
                  <a:t>1</a:t>
                </a:r>
                <a:r>
                  <a:rPr lang="en-US" sz="2800" dirty="0">
                    <a:sym typeface="Symbol" panose="05050102010706020507" pitchFamily="18" charset="2"/>
                  </a:rPr>
                  <a:t></a:t>
                </a:r>
                <a:r>
                  <a:rPr lang="en-US" sz="2800" dirty="0"/>
                  <a:t>e</a:t>
                </a:r>
                <a:r>
                  <a:rPr lang="en-US" sz="2800" baseline="-25000" dirty="0"/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) 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	   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+ 0 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>
                    <a:sym typeface="Symbol" panose="05050102010706020507" pitchFamily="18" charset="2"/>
                  </a:rPr>
                  <a:t>		   =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800" dirty="0">
                    <a:sym typeface="Symbol" panose="05050102010706020507" pitchFamily="18" charset="2"/>
                  </a:rPr>
                  <a:t> + </a:t>
                </a:r>
                <a:r>
                  <a:rPr lang="en-US" sz="2800" i="1" dirty="0">
                    <a:sym typeface="Symbol" panose="05050102010706020507" pitchFamily="18" charset="2"/>
                  </a:rPr>
                  <a:t>a</a:t>
                </a:r>
                <a:r>
                  <a:rPr lang="en-US" sz="28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800" baseline="30000" dirty="0">
                    <a:sym typeface="Symbol" panose="05050102010706020507" pitchFamily="18" charset="2"/>
                  </a:rPr>
                  <a:t>2</a:t>
                </a:r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/>
                  <a:t>     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ra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/>
              </a:p>
              <a:p>
                <a:pPr marL="457200" lvl="1" indent="0">
                  <a:spcBef>
                    <a:spcPts val="1200"/>
                  </a:spcBef>
                  <a:buNone/>
                </a:pPr>
                <a:r>
                  <a:rPr lang="en-US" sz="2800" dirty="0"/>
                  <a:t>		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8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baseline="-25000" dirty="0"/>
                  <a:t>			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F9CC98-4CC3-4D0B-822E-7C457D27E7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12800"/>
                <a:ext cx="10805160" cy="5831840"/>
              </a:xfrm>
              <a:blipFill>
                <a:blip r:embed="rId2"/>
                <a:stretch>
                  <a:fillRect l="-790" t="-2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81383-C91C-408B-A235-F0B6E3626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66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5C1793-7BBB-4503-8940-ABCBF2E32B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19710"/>
                <a:ext cx="10515600" cy="650176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1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+ 4e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+ 5e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, </a:t>
                </a:r>
                <a:r>
                  <a:rPr lang="en-US" sz="2400" dirty="0" err="1"/>
                  <a:t>hitunglah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a</a:t>
                </a:r>
                <a:r>
                  <a:rPr lang="en-US" sz="2400" baseline="30000" dirty="0"/>
                  <a:t>2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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 </a:t>
                </a:r>
              </a:p>
              <a:p>
                <a:pPr marL="0" indent="0">
                  <a:buNone/>
                </a:pPr>
                <a:r>
                  <a:rPr lang="en-US" sz="2400" i="1" dirty="0">
                    <a:sym typeface="Symbol" panose="05050102010706020507" pitchFamily="18" charset="2"/>
                  </a:rPr>
                  <a:t>	      </a:t>
                </a:r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:r>
                  <a:rPr lang="en-US" sz="2400" dirty="0"/>
                  <a:t>{(3)(2) + (4)(5)} + </a:t>
                </a:r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+ 4e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)(</a:t>
                </a:r>
                <a:r>
                  <a:rPr lang="en-US" sz="2400" dirty="0"/>
                  <a:t>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+ 5e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= {6 + 20}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)+ 15(e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)+ 8(e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)+ 20(e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= 26 +  (6)(0) +  15(e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)+ 8(e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)+ (20)(0)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= 26 + 15(e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8(e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= 26 + 7(e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/>
                  <a:t>aa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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a  </a:t>
                </a:r>
                <a:r>
                  <a:rPr lang="en-US" sz="2400" dirty="0">
                    <a:sym typeface="Symbol" panose="05050102010706020507" pitchFamily="18" charset="2"/>
                  </a:rPr>
                  <a:t>=</a:t>
                </a:r>
                <a:r>
                  <a:rPr lang="en-US" sz="2400" i="1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		  = 3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+ 4</a:t>
                </a:r>
                <a:r>
                  <a:rPr lang="en-US" sz="2400" baseline="30000" dirty="0"/>
                  <a:t>2</a:t>
                </a:r>
              </a:p>
              <a:p>
                <a:pPr marL="0" indent="0">
                  <a:buNone/>
                </a:pPr>
                <a:r>
                  <a:rPr lang="en-US" sz="2400" dirty="0"/>
                  <a:t>		  = 9 + 16</a:t>
                </a:r>
              </a:p>
              <a:p>
                <a:pPr marL="0" indent="0">
                  <a:buNone/>
                </a:pPr>
                <a:r>
                  <a:rPr lang="en-US" sz="2400" dirty="0"/>
                  <a:t>		  = 25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5C1793-7BBB-4503-8940-ABCBF2E32B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19710"/>
                <a:ext cx="10515600" cy="6501765"/>
              </a:xfrm>
              <a:blipFill>
                <a:blip r:embed="rId2"/>
                <a:stretch>
                  <a:fillRect l="-928" t="-1312" b="-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C6E800-E142-4390-9673-381F0B90C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2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783E3-41F8-47F5-A5E9-9D33A3FF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000"/>
            <a:ext cx="10515600" cy="1325563"/>
          </a:xfrm>
        </p:spPr>
        <p:txBody>
          <a:bodyPr/>
          <a:lstStyle/>
          <a:p>
            <a:r>
              <a:rPr lang="en-US" b="1" dirty="0" err="1"/>
              <a:t>Vektor-vektor</a:t>
            </a:r>
            <a:r>
              <a:rPr lang="en-US" b="1" dirty="0"/>
              <a:t> </a:t>
            </a:r>
            <a:r>
              <a:rPr lang="en-US" b="1" dirty="0" err="1"/>
              <a:t>Ortogonal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60EF3-095D-4FF3-BF3D-B89C7DA7F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E129C0-3D7B-4E8A-AB2A-AD4DA16FA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14" y="2134381"/>
            <a:ext cx="3365066" cy="25892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3A498E-7981-45A8-B24A-E80A99C3A6A3}"/>
              </a:ext>
            </a:extLst>
          </p:cNvPr>
          <p:cNvSpPr txBox="1"/>
          <p:nvPr/>
        </p:nvSpPr>
        <p:spPr>
          <a:xfrm>
            <a:off x="7223071" y="1858435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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D0F984-7798-493D-9BD2-3684BE80C0FA}"/>
                  </a:ext>
                </a:extLst>
              </p:cNvPr>
              <p:cNvSpPr txBox="1"/>
              <p:nvPr/>
            </p:nvSpPr>
            <p:spPr>
              <a:xfrm>
                <a:off x="6278395" y="2598058"/>
                <a:ext cx="4475008" cy="1354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Menurut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dalil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Phytagoras</a:t>
                </a:r>
                <a:r>
                  <a:rPr lang="en-US" sz="2400" dirty="0"/>
                  <a:t>: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𝑐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    c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  = </a:t>
                </a:r>
                <a:r>
                  <a:rPr lang="en-US" sz="2400" i="1" dirty="0"/>
                  <a:t>a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  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dirty="0" err="1">
                    <a:sym typeface="Symbol" panose="05050102010706020507" pitchFamily="18" charset="2"/>
                  </a:rPr>
                  <a:t>sifat</a:t>
                </a:r>
                <a:r>
                  <a:rPr lang="en-US" sz="2400" dirty="0">
                    <a:sym typeface="Symbol" panose="05050102010706020507" pitchFamily="18" charset="2"/>
                  </a:rPr>
                  <a:t> modulus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D0F984-7798-493D-9BD2-3684BE80C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395" y="2598058"/>
                <a:ext cx="4475008" cy="1354217"/>
              </a:xfrm>
              <a:prstGeom prst="rect">
                <a:avLst/>
              </a:prstGeom>
              <a:blipFill>
                <a:blip r:embed="rId3"/>
                <a:stretch>
                  <a:fillRect l="-2180" t="-3604" b="-9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360AF3B4-1B6E-455F-B779-DF86914F3084}"/>
              </a:ext>
            </a:extLst>
          </p:cNvPr>
          <p:cNvSpPr/>
          <p:nvPr/>
        </p:nvSpPr>
        <p:spPr>
          <a:xfrm>
            <a:off x="6096000" y="3951981"/>
            <a:ext cx="2254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i="1" dirty="0"/>
              <a:t>a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714322-811F-425F-9E38-3AE71FC7E6D9}"/>
              </a:ext>
            </a:extLst>
          </p:cNvPr>
          <p:cNvSpPr/>
          <p:nvPr/>
        </p:nvSpPr>
        <p:spPr>
          <a:xfrm>
            <a:off x="4898557" y="4492785"/>
            <a:ext cx="3451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i="1" dirty="0">
                <a:sym typeface="Symbol" panose="05050102010706020507" pitchFamily="18" charset="2"/>
              </a:rPr>
              <a:t>ab </a:t>
            </a:r>
            <a:r>
              <a:rPr lang="en-US" sz="2400" dirty="0">
                <a:sym typeface="Symbol" panose="05050102010706020507" pitchFamily="18" charset="2"/>
              </a:rPr>
              <a:t>+ </a:t>
            </a:r>
            <a:r>
              <a:rPr lang="en-US" sz="2400" i="1" dirty="0" err="1">
                <a:sym typeface="Symbol" panose="05050102010706020507" pitchFamily="18" charset="2"/>
              </a:rPr>
              <a:t>ba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i="1" dirty="0"/>
              <a:t>a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6C4997-C17D-4F85-B1E8-A88EF09258CE}"/>
              </a:ext>
            </a:extLst>
          </p:cNvPr>
          <p:cNvSpPr/>
          <p:nvPr/>
        </p:nvSpPr>
        <p:spPr>
          <a:xfrm>
            <a:off x="5159014" y="4996041"/>
            <a:ext cx="2454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ym typeface="Symbol" panose="05050102010706020507" pitchFamily="18" charset="2"/>
              </a:rPr>
              <a:t>            ab </a:t>
            </a:r>
            <a:r>
              <a:rPr lang="en-US" sz="2400" dirty="0">
                <a:sym typeface="Symbol" panose="05050102010706020507" pitchFamily="18" charset="2"/>
              </a:rPr>
              <a:t>+ </a:t>
            </a:r>
            <a:r>
              <a:rPr lang="en-US" sz="2400" i="1" dirty="0" err="1">
                <a:sym typeface="Symbol" panose="05050102010706020507" pitchFamily="18" charset="2"/>
              </a:rPr>
              <a:t>ba</a:t>
            </a:r>
            <a:r>
              <a:rPr lang="en-US" sz="2400" dirty="0">
                <a:sym typeface="Symbol" panose="05050102010706020507" pitchFamily="18" charset="2"/>
              </a:rPr>
              <a:t> = 0</a:t>
            </a:r>
            <a:r>
              <a:rPr lang="en-US" sz="2400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7ADB19-2B2A-4102-A6F1-DEA6111A2EE0}"/>
              </a:ext>
            </a:extLst>
          </p:cNvPr>
          <p:cNvSpPr/>
          <p:nvPr/>
        </p:nvSpPr>
        <p:spPr>
          <a:xfrm>
            <a:off x="5758454" y="5470603"/>
            <a:ext cx="2230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            ab = –</a:t>
            </a:r>
            <a:r>
              <a:rPr lang="en-US" sz="2400" i="1" dirty="0" err="1">
                <a:solidFill>
                  <a:srgbClr val="FF0000"/>
                </a:solidFill>
                <a:sym typeface="Symbol" panose="05050102010706020507" pitchFamily="18" charset="2"/>
              </a:rPr>
              <a:t>ba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DAC18A-0A59-425C-81A3-B8EFE1BB7D39}"/>
              </a:ext>
            </a:extLst>
          </p:cNvPr>
          <p:cNvSpPr txBox="1"/>
          <p:nvPr/>
        </p:nvSpPr>
        <p:spPr>
          <a:xfrm>
            <a:off x="1658517" y="6077247"/>
            <a:ext cx="1057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dirty="0" err="1">
                <a:sym typeface="Symbol" panose="05050102010706020507" pitchFamily="18" charset="2"/>
              </a:rPr>
              <a:t>Perkalian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geometri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tidak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untuk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vektor-vektor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ortogonal</a:t>
            </a:r>
            <a:r>
              <a:rPr lang="en-US" sz="2400" dirty="0">
                <a:sym typeface="Symbol" panose="05050102010706020507" pitchFamily="18" charset="2"/>
              </a:rPr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521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176AD-15A7-4958-883B-91F4D14C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Vektor-vektor</a:t>
            </a:r>
            <a:r>
              <a:rPr lang="en-US" b="1" dirty="0"/>
              <a:t>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bebas</a:t>
            </a:r>
            <a:r>
              <a:rPr lang="en-US" b="1" dirty="0"/>
              <a:t> linier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DBD2C-9D08-44E4-8A72-3087D9C80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C71AF1-9DA9-46C4-9268-FA018B04F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190" y="1690688"/>
            <a:ext cx="5193693" cy="13255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9C4FB7-574B-4D30-8318-D3204060209F}"/>
              </a:ext>
            </a:extLst>
          </p:cNvPr>
          <p:cNvSpPr txBox="1"/>
          <p:nvPr/>
        </p:nvSpPr>
        <p:spPr>
          <a:xfrm>
            <a:off x="4977953" y="2984502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r>
              <a:rPr lang="en-US" sz="2400" dirty="0"/>
              <a:t> //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endParaRPr lang="en-US" sz="2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BC759A-C9DF-44AE-83BD-E8FE6365ED8A}"/>
              </a:ext>
            </a:extLst>
          </p:cNvPr>
          <p:cNvSpPr txBox="1"/>
          <p:nvPr/>
        </p:nvSpPr>
        <p:spPr>
          <a:xfrm>
            <a:off x="3707915" y="3446167"/>
            <a:ext cx="2492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     </a:t>
            </a:r>
            <a:r>
              <a:rPr lang="en-US" sz="2400" i="1" dirty="0"/>
              <a:t>b 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</a:t>
            </a:r>
            <a:r>
              <a:rPr lang="en-US" sz="2400" i="1" dirty="0"/>
              <a:t>a</a:t>
            </a:r>
            <a:r>
              <a:rPr lang="en-US" sz="2400" dirty="0"/>
              <a:t>   , </a:t>
            </a:r>
            <a:r>
              <a:rPr lang="en-US" sz="2400" dirty="0">
                <a:sym typeface="Symbol" panose="05050102010706020507" pitchFamily="18" charset="2"/>
              </a:rPr>
              <a:t>  R</a:t>
            </a:r>
          </a:p>
          <a:p>
            <a:r>
              <a:rPr lang="en-US" sz="2400" dirty="0">
                <a:sym typeface="Symbol" panose="05050102010706020507" pitchFamily="18" charset="2"/>
              </a:rPr>
              <a:t>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C4814DF-7A80-4116-9299-F811C6FE28FB}"/>
                  </a:ext>
                </a:extLst>
              </p:cNvPr>
              <p:cNvSpPr/>
              <p:nvPr/>
            </p:nvSpPr>
            <p:spPr>
              <a:xfrm>
                <a:off x="3198134" y="3969881"/>
                <a:ext cx="51278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ym typeface="Symbol" panose="05050102010706020507" pitchFamily="18" charset="2"/>
                  </a:rPr>
                  <a:t>            ab </a:t>
                </a:r>
                <a:r>
                  <a:rPr lang="en-US" sz="2400" dirty="0">
                    <a:sym typeface="Symbol" panose="05050102010706020507" pitchFamily="18" charset="2"/>
                  </a:rPr>
                  <a:t>=  </a:t>
                </a:r>
                <a:r>
                  <a:rPr lang="en-US" sz="2400" i="1" dirty="0" err="1">
                    <a:sym typeface="Symbol" panose="05050102010706020507" pitchFamily="18" charset="2"/>
                  </a:rPr>
                  <a:t>a</a:t>
                </a:r>
                <a:r>
                  <a:rPr lang="en-US" sz="2400" dirty="0" err="1">
                    <a:sym typeface="Symbol" panose="05050102010706020507" pitchFamily="18" charset="2"/>
                  </a:rPr>
                  <a:t></a:t>
                </a:r>
                <a:r>
                  <a:rPr lang="en-US" sz="2400" i="1" dirty="0" err="1"/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=   </a:t>
                </a:r>
                <a:r>
                  <a:rPr lang="en-US" sz="2400" i="1" dirty="0"/>
                  <a:t>aa</a:t>
                </a:r>
                <a:r>
                  <a:rPr lang="en-US" sz="2400" dirty="0"/>
                  <a:t> = </a:t>
                </a:r>
                <a:r>
                  <a:rPr lang="en-US" sz="2400" dirty="0">
                    <a:sym typeface="Symbol" panose="05050102010706020507" pitchFamily="18" charset="2"/>
                  </a:rPr>
                  <a:t></a:t>
                </a:r>
                <a:r>
                  <a:rPr lang="en-US" sz="2400" i="1" dirty="0"/>
                  <a:t>a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=</a:t>
                </a: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C4814DF-7A80-4116-9299-F811C6FE28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134" y="3969881"/>
                <a:ext cx="5127814" cy="461665"/>
              </a:xfrm>
              <a:prstGeom prst="rect">
                <a:avLst/>
              </a:prstGeom>
              <a:blipFill>
                <a:blip r:embed="rId3"/>
                <a:stretch>
                  <a:fillRect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92E8300-0EE1-4F03-9F13-DD2953A968CF}"/>
                  </a:ext>
                </a:extLst>
              </p:cNvPr>
              <p:cNvSpPr/>
              <p:nvPr/>
            </p:nvSpPr>
            <p:spPr>
              <a:xfrm>
                <a:off x="3198134" y="4476247"/>
                <a:ext cx="42814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ym typeface="Symbol" panose="05050102010706020507" pitchFamily="18" charset="2"/>
                  </a:rPr>
                  <a:t>            </a:t>
                </a:r>
                <a:r>
                  <a:rPr lang="en-US" sz="2400" i="1" dirty="0" err="1">
                    <a:sym typeface="Symbol" panose="05050102010706020507" pitchFamily="18" charset="2"/>
                  </a:rPr>
                  <a:t>ba</a:t>
                </a:r>
                <a:r>
                  <a:rPr lang="en-US" sz="2400" i="1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= </a:t>
                </a:r>
                <a:r>
                  <a:rPr lang="en-US" sz="2400" i="1" dirty="0"/>
                  <a:t>a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=   </a:t>
                </a:r>
                <a:r>
                  <a:rPr lang="en-US" sz="2400" i="1" dirty="0"/>
                  <a:t>a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=</a:t>
                </a:r>
                <a:r>
                  <a:rPr lang="en-US" sz="2400" dirty="0">
                    <a:sym typeface="Symbol" panose="05050102010706020507" pitchFamily="18" charset="2"/>
                  </a:rPr>
                  <a:t> 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92E8300-0EE1-4F03-9F13-DD2953A968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134" y="4476247"/>
                <a:ext cx="4281428" cy="461665"/>
              </a:xfrm>
              <a:prstGeom prst="rect">
                <a:avLst/>
              </a:prstGeom>
              <a:blipFill>
                <a:blip r:embed="rId4"/>
                <a:stretch>
                  <a:fillRect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4618C0DC-1F8B-46D0-9AE1-77D9EAF23C01}"/>
              </a:ext>
            </a:extLst>
          </p:cNvPr>
          <p:cNvSpPr/>
          <p:nvPr/>
        </p:nvSpPr>
        <p:spPr>
          <a:xfrm>
            <a:off x="3970807" y="5064611"/>
            <a:ext cx="2076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            ab = </a:t>
            </a:r>
            <a:r>
              <a:rPr lang="en-US" sz="2400" i="1" dirty="0" err="1">
                <a:solidFill>
                  <a:srgbClr val="FF0000"/>
                </a:solidFill>
                <a:sym typeface="Symbol" panose="05050102010706020507" pitchFamily="18" charset="2"/>
              </a:rPr>
              <a:t>ba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CF9A1F-FCD5-425A-AACB-1999987D28C9}"/>
              </a:ext>
            </a:extLst>
          </p:cNvPr>
          <p:cNvSpPr txBox="1"/>
          <p:nvPr/>
        </p:nvSpPr>
        <p:spPr>
          <a:xfrm>
            <a:off x="1130197" y="5725360"/>
            <a:ext cx="9947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dirty="0" err="1">
                <a:sym typeface="Symbol" panose="05050102010706020507" pitchFamily="18" charset="2"/>
              </a:rPr>
              <a:t>Perkalian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geometri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untuk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vektor-vektor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tidak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bebas</a:t>
            </a:r>
            <a:r>
              <a:rPr lang="en-US" sz="2400" dirty="0">
                <a:sym typeface="Symbol" panose="05050102010706020507" pitchFamily="18" charset="2"/>
              </a:rPr>
              <a:t> linier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8016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8832</TotalTime>
  <Words>1964</Words>
  <Application>Microsoft Office PowerPoint</Application>
  <PresentationFormat>Widescreen</PresentationFormat>
  <Paragraphs>259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Office Theme</vt:lpstr>
      <vt:lpstr>Perkalian Geometri (Bagian 1)</vt:lpstr>
      <vt:lpstr>PowerPoint Presentation</vt:lpstr>
      <vt:lpstr>Perkalian Vektor</vt:lpstr>
      <vt:lpstr>Perkalian Geometri</vt:lpstr>
      <vt:lpstr>PowerPoint Presentation</vt:lpstr>
      <vt:lpstr>PowerPoint Presentation</vt:lpstr>
      <vt:lpstr>PowerPoint Presentation</vt:lpstr>
      <vt:lpstr>Vektor-vektor Ortogonal</vt:lpstr>
      <vt:lpstr>Vektor-vektor yang tidak bebas linier</vt:lpstr>
      <vt:lpstr>Vektor-vektor yang bebas linier</vt:lpstr>
      <vt:lpstr>PowerPoint Presentation</vt:lpstr>
      <vt:lpstr>PowerPoint Presentation</vt:lpstr>
      <vt:lpstr>Perkalian geometri vektor-vektor basis</vt:lpstr>
      <vt:lpstr>Soal Latihan dan Jawaban</vt:lpstr>
      <vt:lpstr>PowerPoint Presentation</vt:lpstr>
      <vt:lpstr>PowerPoint Presentation</vt:lpstr>
      <vt:lpstr>Sifat-sifat Imajiner Outer Product </vt:lpstr>
      <vt:lpstr>Pseduoscalar</vt:lpstr>
      <vt:lpstr>Rotasi dengan Pseudoscalar</vt:lpstr>
      <vt:lpstr>PowerPoint Presentation</vt:lpstr>
      <vt:lpstr>PowerPoint Presentation</vt:lpstr>
      <vt:lpstr>PowerPoint Presentation</vt:lpstr>
      <vt:lpstr>Hubungan antara vektor, bivector, dan bilangan kompleks</vt:lpstr>
      <vt:lpstr>PowerPoint Presentation</vt:lpstr>
      <vt:lpstr>PowerPoint Presentation</vt:lpstr>
      <vt:lpstr>Soal Latihan Mandiri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578</cp:revision>
  <dcterms:created xsi:type="dcterms:W3CDTF">2020-09-19T08:47:06Z</dcterms:created>
  <dcterms:modified xsi:type="dcterms:W3CDTF">2021-11-17T10:37:24Z</dcterms:modified>
</cp:coreProperties>
</file>