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7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92" r:id="rId15"/>
    <p:sldId id="287" r:id="rId16"/>
    <p:sldId id="288" r:id="rId17"/>
    <p:sldId id="290" r:id="rId18"/>
    <p:sldId id="291" r:id="rId19"/>
    <p:sldId id="29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inaldi Munir" initials="RM" lastIdx="1" clrIdx="0">
    <p:extLst>
      <p:ext uri="{19B8F6BF-5375-455C-9EA6-DF929625EA0E}">
        <p15:presenceInfo xmlns:p15="http://schemas.microsoft.com/office/powerpoint/2012/main" userId="S::rinaldi@office.itb.ac.id::0250d78b-f287-4f30-b22c-e6993933f5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086" autoAdjust="0"/>
    <p:restoredTop sz="94660"/>
  </p:normalViewPr>
  <p:slideViewPr>
    <p:cSldViewPr snapToGrid="0">
      <p:cViewPr varScale="1">
        <p:scale>
          <a:sx n="63" d="100"/>
          <a:sy n="63" d="100"/>
        </p:scale>
        <p:origin x="38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901B41-0456-41F9-B030-AC8139DE18CA}" type="datetimeFigureOut">
              <a:rPr lang="en-US" smtClean="0"/>
              <a:t>11/10/2021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1333C-F46B-4B77-A695-4B81C60DDA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009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637CD-CE78-4FCD-BCAB-C0F0F79A6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94832E-F54A-4609-8D2B-9D0BE96B2C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CB926-A790-4FE5-A1AA-D0CF387FC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BD743-B54A-44BA-A288-511FD440633A}" type="datetime1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04C40-C62A-4836-8B97-AD69B4EFE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5AAAE4-19F9-496E-864F-5EE3DF08E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4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DDF28B-1CF0-40BF-B92B-B20ED43C4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7E0D43-B1CF-4434-962E-6DEAEB5678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0CF5-F3B3-4D10-930E-1B88DDB33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37742-AAAF-4DB6-B1FB-A75BA6BEA262}" type="datetime1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9BEF53-4848-4F14-A22D-65021E596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6D63D-CB56-4921-940B-0A5256234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02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6D2F150-17FA-4B96-8E59-2D54BED7BA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F0885-2ECA-4FE4-8CB2-5CA694668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764BB-F607-4999-9CD2-CAD86489E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1B6755-F1D5-446E-84EC-B769D29C2F1E}" type="datetime1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E2E871-729A-435F-A427-AAC40AEE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664E3-3D36-4C83-AF32-E7CFB59ED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29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90BFA-B8A1-4F2D-9084-6C4FD6D7BC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35B39-E63F-47A9-A04A-D5C48EE11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3E97E2-A878-41C2-9F41-623D0FB3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A8D5-85FD-4E5F-AF91-989B5BBE3886}" type="datetime1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16176-1C1C-4909-AD57-C6090B66F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F866F-3874-4027-8136-D258DFF9D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93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C0A8B-C1D4-4069-822A-BE1EFECE5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0A7D5-1055-4D4A-8757-BE41C9A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A004C6-8064-4BA0-A41A-1803CA99E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E55FE-8CA8-4F66-A287-6A03BDC77400}" type="datetime1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80A181-E393-4639-90AF-319625C4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FDC94-3126-4077-AFBF-1E23C4C63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6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79230-68DF-4982-8C83-7D93DBC8E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6C013-4249-4FC9-A3C1-F8631DA8E6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81C195-9880-4F52-AF5E-837F566D6A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6A447-C6E7-48E3-8EC9-25EDDE9CB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376-1FDB-44CA-8D9E-62E02C28FFB2}" type="datetime1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17767D-FBEE-435F-A536-92F32FF5A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AE5766-3D29-4CA5-AF94-03B9F1FF2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2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9FB810-235E-479D-81D2-1E0F1DD6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C5716-C407-47CB-ADB2-485A2959C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59DF2E-D4AA-4AA8-A29A-B478E5F58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7B1DB-1435-4747-BCF7-93DB496DCB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D6AF528-B277-4374-9DAA-77DEAE5A25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24E5D4-A9A1-4FC8-B13B-8FFBE3528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9B93E-A9CA-4AEB-91D6-DC93088AF47A}" type="datetime1">
              <a:rPr lang="en-US" smtClean="0"/>
              <a:t>11/10/2021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DA54C6-C0E3-463A-A234-87CE6221BD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33A467-8BB6-4A87-B219-6D2867A09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016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9DCC31-F7BF-42F3-9647-93F09F6ED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E6F97A-6916-4807-93CB-F09535452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6C496-8F04-45ED-8AC7-AA067C67E5B0}" type="datetime1">
              <a:rPr lang="en-US" smtClean="0"/>
              <a:t>11/10/2021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A5416-48CB-4064-8DC4-FBAE3C3B8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3F1356-E64B-45CF-9714-A165A62C5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72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D8CD48-1A3B-4195-828B-22DD9401E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6FB5-E7D9-4073-B61A-5D9C5B894384}" type="datetime1">
              <a:rPr lang="en-US" smtClean="0"/>
              <a:t>11/10/2021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2C7592-1A28-40CA-AC6B-043B5C2AD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699571-51BA-462E-8F25-D111B2AE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3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EA76DB-6D14-418F-94F3-59B55795F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76FFD3-B798-4092-B882-8A355724F8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77C2E3-DE42-468A-90E6-09AFF27E7E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9712F8-3612-49F5-8D6C-083CA9ED2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00CD72-1CB4-40B0-BB8B-9626092F46D0}" type="datetime1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B86A6-4874-4746-B3E7-E5D9E8FB7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295CF-D0AD-444F-A970-F0088B240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99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F8E7D-2038-44FE-AE61-170A86600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E5A6E8-794C-4909-9F98-40B044B76F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281D3B-1866-4307-A9CE-D021234589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146F73-16A7-4C87-8071-ABC3B8872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150561-7287-4A5A-8239-C04835A34DBE}" type="datetime1">
              <a:rPr lang="en-US" smtClean="0"/>
              <a:t>11/10/2021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E74D48-DA16-4437-989C-AB6C8A533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0FB6A5-E7D0-4126-8087-982BA588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9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7F55D6-C563-4083-B332-E85CCB3BD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141A43-E56E-45EE-A1D8-9D0736E08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346FEF-EC6E-4D2A-B198-16A7E0EE3E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3F38EC-E453-4A86-8C56-4A886B450C85}" type="datetime1">
              <a:rPr lang="en-US" smtClean="0"/>
              <a:t>11/10/2021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D0A32-AF53-49C6-9A89-AAF8E4A2B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67C2AB-07D7-4BE9-861F-FB6F15CD9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CB61F5-5B20-4404-A1F0-7AE4ED8B00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5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image" Target="../media/image13.emf"/><Relationship Id="rId7" Type="http://schemas.openxmlformats.org/officeDocument/2006/relationships/image" Target="../media/image17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emf"/><Relationship Id="rId5" Type="http://schemas.openxmlformats.org/officeDocument/2006/relationships/image" Target="../media/image15.emf"/><Relationship Id="rId4" Type="http://schemas.openxmlformats.org/officeDocument/2006/relationships/image" Target="../media/image1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emf"/><Relationship Id="rId3" Type="http://schemas.openxmlformats.org/officeDocument/2006/relationships/image" Target="../media/image23.emf"/><Relationship Id="rId7" Type="http://schemas.openxmlformats.org/officeDocument/2006/relationships/image" Target="../media/image27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emf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emf"/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emf"/><Relationship Id="rId4" Type="http://schemas.openxmlformats.org/officeDocument/2006/relationships/image" Target="../media/image31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image" Target="../media/image3.png"/><Relationship Id="rId7" Type="http://schemas.openxmlformats.org/officeDocument/2006/relationships/image" Target="../media/image4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A3491-7631-4FD5-BAFE-F48873745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041400"/>
            <a:ext cx="9966960" cy="2387600"/>
          </a:xfrm>
        </p:spPr>
        <p:txBody>
          <a:bodyPr>
            <a:normAutofit/>
          </a:bodyPr>
          <a:lstStyle/>
          <a:p>
            <a:r>
              <a:rPr lang="en-US" b="1" dirty="0" err="1"/>
              <a:t>Aljabar</a:t>
            </a:r>
            <a:r>
              <a:rPr lang="en-US" b="1" dirty="0"/>
              <a:t> </a:t>
            </a:r>
            <a:r>
              <a:rPr lang="en-US" b="1" dirty="0" err="1"/>
              <a:t>Geometri</a:t>
            </a:r>
            <a:br>
              <a:rPr lang="en-US" b="1" dirty="0"/>
            </a:br>
            <a:r>
              <a:rPr lang="en-US" sz="4000" b="1" dirty="0"/>
              <a:t>(</a:t>
            </a:r>
            <a:r>
              <a:rPr lang="en-US" sz="4000" b="1" dirty="0" err="1"/>
              <a:t>Bagian</a:t>
            </a:r>
            <a:r>
              <a:rPr lang="en-US" sz="4000" b="1" dirty="0"/>
              <a:t> 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71AE1D-41FE-4F1A-8CCF-26B677DAE7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38496"/>
            <a:ext cx="9144000" cy="1655762"/>
          </a:xfrm>
        </p:spPr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BC65914-AF0F-45C9-B40C-FAF194785A8F}"/>
              </a:ext>
            </a:extLst>
          </p:cNvPr>
          <p:cNvSpPr txBox="1">
            <a:spLocks/>
          </p:cNvSpPr>
          <p:nvPr/>
        </p:nvSpPr>
        <p:spPr>
          <a:xfrm>
            <a:off x="1666240" y="5903754"/>
            <a:ext cx="9144000" cy="73580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Program </a:t>
            </a:r>
            <a:r>
              <a:rPr lang="en-US" b="1" dirty="0" err="1"/>
              <a:t>Studi</a:t>
            </a:r>
            <a:r>
              <a:rPr lang="en-US" b="1" dirty="0"/>
              <a:t> Teknik </a:t>
            </a:r>
            <a:r>
              <a:rPr lang="en-US" b="1" dirty="0" err="1"/>
              <a:t>Informatika</a:t>
            </a:r>
            <a:endParaRPr lang="en-US" b="1" dirty="0"/>
          </a:p>
          <a:p>
            <a:r>
              <a:rPr lang="en-US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43E1C2-87A8-4F5F-8524-4A2CFDC7F168}"/>
              </a:ext>
            </a:extLst>
          </p:cNvPr>
          <p:cNvSpPr/>
          <p:nvPr/>
        </p:nvSpPr>
        <p:spPr>
          <a:xfrm>
            <a:off x="4093801" y="406697"/>
            <a:ext cx="37121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#22</a:t>
            </a:r>
            <a:endParaRPr lang="en-US" sz="24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E7503A-EB97-4796-AFCC-4F6CC94A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291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65592-99E9-429F-8A2E-4B3A3BE38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8702" y="342696"/>
            <a:ext cx="10515600" cy="532352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</a:t>
            </a:r>
            <a:r>
              <a:rPr lang="en-US" sz="2400" dirty="0" err="1"/>
              <a:t>Jadi</a:t>
            </a:r>
            <a:r>
              <a:rPr lang="en-US" sz="2400" dirty="0"/>
              <a:t>,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9DB5B-95B5-45F9-8A6D-6A64222C3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10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0300A8-2E60-4084-87B1-305AFB2182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4852" y="867947"/>
            <a:ext cx="1923068" cy="1347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DEA47A2-1E52-4C5B-8A21-3C2A39C11773}"/>
              </a:ext>
            </a:extLst>
          </p:cNvPr>
          <p:cNvSpPr txBox="1"/>
          <p:nvPr/>
        </p:nvSpPr>
        <p:spPr>
          <a:xfrm>
            <a:off x="1754852" y="2185348"/>
            <a:ext cx="470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dst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2AA83E-CBE0-4C57-A9AB-EF7273F5DF57}"/>
              </a:ext>
            </a:extLst>
          </p:cNvPr>
          <p:cNvSpPr txBox="1"/>
          <p:nvPr/>
        </p:nvSpPr>
        <p:spPr>
          <a:xfrm>
            <a:off x="1336596" y="2658412"/>
            <a:ext cx="1307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Sehingga</a:t>
            </a:r>
            <a:endParaRPr lang="en-US" sz="2400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D8C65CB-27B6-4250-8B4E-72C55A285D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8288" y="3295346"/>
            <a:ext cx="2971585" cy="30149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C1C9376F-4F2E-4CF2-9A32-D45FF0DCB8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69514" y="3357946"/>
            <a:ext cx="1284764" cy="22410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0A80CF6B-CB91-46EF-BAC2-AEBF3829F2B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0342" y="3311972"/>
            <a:ext cx="1548926" cy="25549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C132FF1-FF72-49A2-B89E-B6F99F01250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21081" y="3351587"/>
            <a:ext cx="1270469" cy="22160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BA211B09-E298-4E51-9979-C55666F8E13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814613" y="3311972"/>
            <a:ext cx="1720397" cy="28118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40F6F3F7-E6C3-4F14-B17E-EBD9842AD9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23479" y="3436756"/>
            <a:ext cx="1270469" cy="221609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00231DB-59DB-4EDA-A520-DEE40B4151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71296" y="3747934"/>
            <a:ext cx="6803515" cy="331697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A389223-8C26-4D3D-99E2-28BC015017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74811" y="3823442"/>
            <a:ext cx="1270469" cy="22160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0921A75-24C4-41CD-B61E-8AF0B22B5D2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25494" y="4870396"/>
            <a:ext cx="3176414" cy="116521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2554FD00-C1A8-431A-AD4D-4B99121E0CC4}"/>
              </a:ext>
            </a:extLst>
          </p:cNvPr>
          <p:cNvSpPr txBox="1"/>
          <p:nvPr/>
        </p:nvSpPr>
        <p:spPr>
          <a:xfrm>
            <a:off x="1336596" y="4327199"/>
            <a:ext cx="4500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volume </a:t>
            </a:r>
            <a:r>
              <a:rPr lang="en-US" sz="2400" i="1" dirty="0" err="1"/>
              <a:t>parallelpiped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E64A5F5-7FCD-499A-9994-D379304A28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4336" y="5278931"/>
            <a:ext cx="1270469" cy="221609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856D6DB9-D018-4BC4-B2BD-BB8372FDBDBD}"/>
              </a:ext>
            </a:extLst>
          </p:cNvPr>
          <p:cNvSpPr txBox="1"/>
          <p:nvPr/>
        </p:nvSpPr>
        <p:spPr>
          <a:xfrm>
            <a:off x="1517356" y="6088143"/>
            <a:ext cx="84360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/>
              <a:t>Trivector</a:t>
            </a:r>
            <a:r>
              <a:rPr lang="en-US" sz="2400" i="1" dirty="0"/>
              <a:t>   </a:t>
            </a:r>
            <a:r>
              <a:rPr lang="en-US" sz="2400" dirty="0"/>
              <a:t>                     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arah</a:t>
            </a:r>
            <a:r>
              <a:rPr lang="en-US" sz="2400" dirty="0"/>
              <a:t> volume (</a:t>
            </a:r>
            <a:r>
              <a:rPr lang="en-US" sz="2400" i="1" dirty="0"/>
              <a:t>signed volume</a:t>
            </a:r>
            <a:r>
              <a:rPr lang="en-US" sz="2400" dirty="0"/>
              <a:t>)  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05E0CEB-B22B-4058-BF51-2029EDDDA2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9700" y="6223661"/>
            <a:ext cx="1543402" cy="269217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F6FCF166-441E-403B-8A8E-6108AD3050F2}"/>
              </a:ext>
            </a:extLst>
          </p:cNvPr>
          <p:cNvSpPr/>
          <p:nvPr/>
        </p:nvSpPr>
        <p:spPr>
          <a:xfrm>
            <a:off x="2225494" y="4788864"/>
            <a:ext cx="4581706" cy="12838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063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FEB96-D796-44EB-BC7C-EAC527871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0880"/>
            <a:ext cx="10515600" cy="5486083"/>
          </a:xfrm>
        </p:spPr>
        <p:txBody>
          <a:bodyPr>
            <a:normAutofit/>
          </a:bodyPr>
          <a:lstStyle/>
          <a:p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volume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bertentangan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volume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dipelajari</a:t>
            </a:r>
            <a:r>
              <a:rPr lang="en-US" sz="2400" dirty="0"/>
              <a:t> pada </a:t>
            </a:r>
            <a:r>
              <a:rPr lang="en-US" sz="2400" dirty="0" err="1"/>
              <a:t>aljabar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1ACB23-4862-49AE-BB98-C04BE7F22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83C4D0-063E-4C60-9039-A132C1FF4D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776" y="1796074"/>
            <a:ext cx="4127261" cy="392787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C863E93A-F9F1-446E-91F3-89EFAD3AD29F}"/>
              </a:ext>
            </a:extLst>
          </p:cNvPr>
          <p:cNvSpPr/>
          <p:nvPr/>
        </p:nvSpPr>
        <p:spPr>
          <a:xfrm>
            <a:off x="6180126" y="1695797"/>
            <a:ext cx="243047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Tinjau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:</a:t>
            </a:r>
          </a:p>
          <a:p>
            <a:r>
              <a:rPr lang="en-US" b="1" dirty="0"/>
              <a:t> </a:t>
            </a:r>
            <a:r>
              <a:rPr lang="en-US" sz="2400" b="1" dirty="0"/>
              <a:t>  u </a:t>
            </a:r>
            <a:r>
              <a:rPr lang="en-US" sz="2400" dirty="0"/>
              <a:t>= (u</a:t>
            </a:r>
            <a:r>
              <a:rPr lang="en-US" sz="2400" baseline="-25000" dirty="0"/>
              <a:t>1</a:t>
            </a:r>
            <a:r>
              <a:rPr lang="en-US" sz="2400" dirty="0"/>
              <a:t>, u</a:t>
            </a:r>
            <a:r>
              <a:rPr lang="en-US" sz="2400" baseline="-25000" dirty="0"/>
              <a:t>2</a:t>
            </a:r>
            <a:r>
              <a:rPr lang="en-US" sz="2400" dirty="0"/>
              <a:t>, u</a:t>
            </a:r>
            <a:r>
              <a:rPr lang="en-US" sz="2400" baseline="-25000" dirty="0"/>
              <a:t>3</a:t>
            </a:r>
            <a:r>
              <a:rPr lang="en-US" sz="2400" dirty="0"/>
              <a:t>)</a:t>
            </a:r>
            <a:endParaRPr lang="en-US" sz="2400" b="1" dirty="0"/>
          </a:p>
          <a:p>
            <a:r>
              <a:rPr lang="en-US" b="1" dirty="0"/>
              <a:t>    </a:t>
            </a:r>
            <a:r>
              <a:rPr lang="en-US" sz="2400" b="1" dirty="0"/>
              <a:t>v </a:t>
            </a:r>
            <a:r>
              <a:rPr lang="en-US" sz="2400" dirty="0"/>
              <a:t>= (v</a:t>
            </a:r>
            <a:r>
              <a:rPr lang="en-US" sz="2400" baseline="-25000" dirty="0"/>
              <a:t>1</a:t>
            </a:r>
            <a:r>
              <a:rPr lang="en-US" sz="2400" dirty="0"/>
              <a:t>, v</a:t>
            </a:r>
            <a:r>
              <a:rPr lang="en-US" sz="2400" baseline="-25000" dirty="0"/>
              <a:t>2</a:t>
            </a:r>
            <a:r>
              <a:rPr lang="en-US" sz="2400" dirty="0"/>
              <a:t>,  v</a:t>
            </a:r>
            <a:r>
              <a:rPr lang="en-US" sz="2400" baseline="-25000" dirty="0"/>
              <a:t>3</a:t>
            </a:r>
            <a:r>
              <a:rPr lang="en-US" sz="2400" dirty="0"/>
              <a:t>) </a:t>
            </a:r>
          </a:p>
          <a:p>
            <a:r>
              <a:rPr lang="en-US" sz="2400" dirty="0"/>
              <a:t>   </a:t>
            </a:r>
            <a:r>
              <a:rPr lang="en-US" sz="2400" b="1" dirty="0"/>
              <a:t>w </a:t>
            </a:r>
            <a:r>
              <a:rPr lang="en-US" sz="2400" dirty="0"/>
              <a:t>= (w</a:t>
            </a:r>
            <a:r>
              <a:rPr lang="en-US" sz="2400" baseline="-25000" dirty="0"/>
              <a:t>1</a:t>
            </a:r>
            <a:r>
              <a:rPr lang="en-US" sz="2400" dirty="0"/>
              <a:t>, w</a:t>
            </a:r>
            <a:r>
              <a:rPr lang="en-US" sz="2400" baseline="-25000" dirty="0"/>
              <a:t>2</a:t>
            </a:r>
            <a:r>
              <a:rPr lang="en-US" sz="2400" dirty="0"/>
              <a:t>, w</a:t>
            </a:r>
            <a:r>
              <a:rPr lang="en-US" sz="2400" baseline="-25000" dirty="0"/>
              <a:t>3</a:t>
            </a:r>
            <a:r>
              <a:rPr lang="en-US" sz="2400" dirty="0"/>
              <a:t>)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F383CC-0AEF-4EEF-9D3E-8EC91ACEF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58766" y="3444844"/>
            <a:ext cx="6643534" cy="248766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A2D100-45BB-462E-ADAB-ED5DFB9F2D20}"/>
                  </a:ext>
                </a:extLst>
              </p:cNvPr>
              <p:cNvSpPr txBox="1"/>
              <p:nvPr/>
            </p:nvSpPr>
            <p:spPr>
              <a:xfrm>
                <a:off x="927891" y="6057741"/>
                <a:ext cx="1126410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Nilai </a:t>
                </a:r>
                <a:r>
                  <a:rPr lang="en-US" sz="2400" dirty="0" err="1"/>
                  <a:t>mutlak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dari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determinan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atau</a:t>
                </a:r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>
                            <a:latin typeface="Cambria Math" panose="02040503050406030204" pitchFamily="18" charset="0"/>
                          </a:rPr>
                          <m:t>𝐮</m:t>
                        </m:r>
                        <m:r>
                          <a:rPr lang="en-US" sz="2400" b="1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 </m:t>
                        </m:r>
                        <m:d>
                          <m:dPr>
                            <m:ctrlPr>
                              <a:rPr lang="en-US" sz="2400" b="1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dPr>
                          <m:e>
                            <m:r>
                              <a:rPr lang="en-US" sz="2400" b="1" i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𝐯</m:t>
                            </m:r>
                            <m:r>
                              <a:rPr lang="en-US" sz="2400" b="1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sz="2400" b="1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 </m:t>
                            </m:r>
                            <m:r>
                              <a:rPr lang="en-US" sz="2400" b="1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𝐰</m:t>
                            </m:r>
                          </m:e>
                        </m:d>
                      </m:e>
                    </m:d>
                    <m:r>
                      <a:rPr lang="en-US" sz="24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menyatakan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volume</m:t>
                    </m:r>
                    <m:r>
                      <a:rPr lang="en-US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𝑝𝑎𝑟𝑎𝑙𝑙𝑒𝑙𝑝𝑖𝑝𝑒𝑑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/>
                  <a:t>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8CA2D100-45BB-462E-ADAB-ED5DFB9F2D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7891" y="6057741"/>
                <a:ext cx="11264109" cy="461665"/>
              </a:xfrm>
              <a:prstGeom prst="rect">
                <a:avLst/>
              </a:prstGeom>
              <a:blipFill>
                <a:blip r:embed="rId4"/>
                <a:stretch>
                  <a:fillRect l="-812" t="-10667" b="-30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58464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E4B5F-5721-439A-B1FF-81A830C1B6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60400"/>
            <a:ext cx="10515600" cy="5516563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2 (</a:t>
            </a:r>
            <a:r>
              <a:rPr lang="en-US" sz="2400" b="1" dirty="0" err="1"/>
              <a:t>Soal</a:t>
            </a:r>
            <a:r>
              <a:rPr lang="en-US" sz="2400" b="1" dirty="0"/>
              <a:t> UAS 2019): </a:t>
            </a:r>
            <a:r>
              <a:rPr lang="en-US" sz="2400" dirty="0" err="1"/>
              <a:t>Diketahui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: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	</a:t>
            </a:r>
            <a:r>
              <a:rPr lang="en-US" sz="2400" i="1" dirty="0">
                <a:sym typeface="Symbol" panose="05050102010706020507" pitchFamily="18" charset="2"/>
              </a:rPr>
              <a:t>a</a:t>
            </a:r>
            <a:r>
              <a:rPr lang="en-US" sz="2400" dirty="0"/>
              <a:t> = 2e</a:t>
            </a:r>
            <a:r>
              <a:rPr lang="en-US" sz="2400" baseline="-25000" dirty="0"/>
              <a:t>1</a:t>
            </a:r>
            <a:r>
              <a:rPr lang="en-US" sz="2400" dirty="0"/>
              <a:t> + 2e</a:t>
            </a:r>
            <a:r>
              <a:rPr lang="en-US" sz="2400" baseline="-25000" dirty="0"/>
              <a:t>2</a:t>
            </a:r>
            <a:r>
              <a:rPr lang="en-US" sz="2400" dirty="0"/>
              <a:t> + e</a:t>
            </a:r>
            <a:r>
              <a:rPr lang="en-US" sz="2400" baseline="-25000" dirty="0"/>
              <a:t>3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/>
              <a:t>	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/>
              <a:t> = 3e</a:t>
            </a:r>
            <a:r>
              <a:rPr lang="en-US" sz="2400" baseline="-25000" dirty="0"/>
              <a:t>1</a:t>
            </a:r>
            <a:r>
              <a:rPr lang="en-US" sz="2400" dirty="0"/>
              <a:t> + 2e</a:t>
            </a:r>
            <a:r>
              <a:rPr lang="en-US" sz="2400" baseline="-25000" dirty="0"/>
              <a:t>2</a:t>
            </a:r>
            <a:r>
              <a:rPr lang="en-US" sz="2400" dirty="0"/>
              <a:t> – 2e</a:t>
            </a:r>
            <a:r>
              <a:rPr lang="en-US" sz="2400" baseline="-25000" dirty="0"/>
              <a:t>3 </a:t>
            </a:r>
            <a:r>
              <a:rPr lang="en-US" sz="2400" dirty="0"/>
              <a:t>   	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2400" baseline="-25000" dirty="0"/>
              <a:t>	</a:t>
            </a:r>
            <a:r>
              <a:rPr lang="en-US" sz="2400" i="1" dirty="0"/>
              <a:t>c</a:t>
            </a:r>
            <a:r>
              <a:rPr lang="en-US" sz="2400" dirty="0"/>
              <a:t> = e</a:t>
            </a:r>
            <a:r>
              <a:rPr lang="en-US" sz="2400" baseline="-25000" dirty="0"/>
              <a:t>1</a:t>
            </a:r>
            <a:r>
              <a:rPr lang="en-US" sz="2400" dirty="0"/>
              <a:t> + 2e</a:t>
            </a:r>
            <a:r>
              <a:rPr lang="en-US" sz="2400" baseline="-25000" dirty="0"/>
              <a:t>2</a:t>
            </a:r>
            <a:r>
              <a:rPr lang="en-US" sz="2400" dirty="0"/>
              <a:t> – e</a:t>
            </a:r>
            <a:r>
              <a:rPr lang="en-US" sz="2400" baseline="-25000" dirty="0"/>
              <a:t>3 </a:t>
            </a:r>
            <a:r>
              <a:rPr lang="en-US" sz="2400" dirty="0"/>
              <a:t>   	</a:t>
            </a:r>
          </a:p>
          <a:p>
            <a:pPr marL="0" indent="0">
              <a:spcBef>
                <a:spcPts val="600"/>
              </a:spcBef>
              <a:buNone/>
            </a:pPr>
            <a:endParaRPr lang="en-US" sz="2400" baseline="-250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400" dirty="0" err="1"/>
              <a:t>Hitunglah</a:t>
            </a:r>
            <a:r>
              <a:rPr lang="en-US" sz="2400" dirty="0"/>
              <a:t> volume </a:t>
            </a:r>
            <a:r>
              <a:rPr lang="en-US" sz="2400" i="1" dirty="0" err="1"/>
              <a:t>parallelpiped</a:t>
            </a:r>
            <a:r>
              <a:rPr lang="en-US" sz="2400" i="1" dirty="0"/>
              <a:t> </a:t>
            </a:r>
            <a:r>
              <a:rPr lang="en-US" sz="2400" dirty="0"/>
              <a:t>yang </a:t>
            </a:r>
            <a:r>
              <a:rPr lang="en-US" sz="2400" dirty="0" err="1"/>
              <a:t>dibentuk</a:t>
            </a:r>
            <a:r>
              <a:rPr lang="en-US" sz="2400" dirty="0"/>
              <a:t> oleh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, </a:t>
            </a:r>
            <a:r>
              <a:rPr lang="en-US" sz="2400" i="1" dirty="0"/>
              <a:t>b</a:t>
            </a:r>
            <a:r>
              <a:rPr lang="en-US" sz="2400" dirty="0"/>
              <a:t>, dan </a:t>
            </a:r>
            <a:r>
              <a:rPr lang="en-US" sz="2400" i="1" dirty="0"/>
              <a:t>c</a:t>
            </a:r>
            <a:r>
              <a:rPr lang="en-US" sz="2400" dirty="0"/>
              <a:t> </a:t>
            </a:r>
          </a:p>
          <a:p>
            <a:pPr marL="0" indent="0"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 </a:t>
            </a:r>
          </a:p>
          <a:p>
            <a:pPr marL="0" indent="0">
              <a:buNone/>
            </a:pPr>
            <a:r>
              <a:rPr lang="en-US" sz="2400" dirty="0"/>
              <a:t> Volume </a:t>
            </a:r>
            <a:r>
              <a:rPr lang="en-US" sz="2400" i="1" dirty="0" err="1"/>
              <a:t>parallelpiped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CD575-6F13-4E0D-B442-9740506E1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6B78F5-1723-4274-8C28-BAD5BDB043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8272" y="4167088"/>
            <a:ext cx="3512806" cy="128861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29D4C91-83F6-40BD-A19C-BDD8C4FF1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07984" y="4740575"/>
            <a:ext cx="1588016" cy="27699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E17E43D-573F-4CC1-ABCD-9AB23A834D5D}"/>
                  </a:ext>
                </a:extLst>
              </p:cNvPr>
              <p:cNvSpPr/>
              <p:nvPr/>
            </p:nvSpPr>
            <p:spPr>
              <a:xfrm>
                <a:off x="6096000" y="4278109"/>
                <a:ext cx="2195281" cy="10665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E17E43D-573F-4CC1-ABCD-9AB23A834D5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4278109"/>
                <a:ext cx="2195281" cy="1066574"/>
              </a:xfrm>
              <a:prstGeom prst="rect">
                <a:avLst/>
              </a:prstGeom>
              <a:blipFill>
                <a:blip r:embed="rId4"/>
                <a:stretch>
                  <a:fillRect l="-4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2A1DCDC9-ADC5-4417-91D0-6E53E98CDD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1281" y="4698020"/>
            <a:ext cx="1554922" cy="27122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7C436B4-9B27-4E8E-9831-2224D545CFF8}"/>
              </a:ext>
            </a:extLst>
          </p:cNvPr>
          <p:cNvSpPr txBox="1"/>
          <p:nvPr/>
        </p:nvSpPr>
        <p:spPr>
          <a:xfrm>
            <a:off x="6096000" y="5560199"/>
            <a:ext cx="718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= 10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845E4CE-AE63-47AE-BAC4-25E8E08260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917" y="5676029"/>
            <a:ext cx="1554922" cy="2712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DED0F0-F119-4AF2-A9CD-2149E13CD8C0}"/>
                  </a:ext>
                </a:extLst>
              </p:cNvPr>
              <p:cNvSpPr txBox="1"/>
              <p:nvPr/>
            </p:nvSpPr>
            <p:spPr>
              <a:xfrm>
                <a:off x="3667318" y="6159915"/>
                <a:ext cx="7596247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dirty="0"/>
                  <a:t>Magnitude volume </a:t>
                </a:r>
                <a:r>
                  <a:rPr lang="en-US" sz="2400" i="1" dirty="0" err="1"/>
                  <a:t>parallelpiped</a:t>
                </a:r>
                <a:r>
                  <a:rPr lang="en-US" sz="2400" dirty="0"/>
                  <a:t> =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10 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∧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2400" dirty="0"/>
                  <a:t>= 10  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A8DED0F0-F119-4AF2-A9CD-2149E13CD8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318" y="6159915"/>
                <a:ext cx="7596247" cy="461665"/>
              </a:xfrm>
              <a:prstGeom prst="rect">
                <a:avLst/>
              </a:prstGeom>
              <a:blipFill>
                <a:blip r:embed="rId5"/>
                <a:stretch>
                  <a:fillRect l="-1284" t="-10526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1278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CA8E7D-C431-457F-8921-54BC21C03A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863600"/>
                <a:ext cx="10515600" cy="5303203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  </a:t>
                </a:r>
                <a:r>
                  <a:rPr lang="en-US" dirty="0" err="1"/>
                  <a:t>Perhatikan</a:t>
                </a:r>
                <a:r>
                  <a:rPr lang="en-US" dirty="0"/>
                  <a:t>, </a:t>
                </a:r>
                <a:r>
                  <a:rPr lang="en-US" dirty="0" err="1"/>
                  <a:t>jika</a:t>
                </a:r>
                <a:r>
                  <a:rPr lang="en-US" dirty="0"/>
                  <a:t> </a:t>
                </a:r>
                <a:r>
                  <a:rPr lang="en-US" dirty="0" err="1"/>
                  <a:t>urutannya</a:t>
                </a:r>
                <a:r>
                  <a:rPr lang="en-US" dirty="0"/>
                  <a:t> </a:t>
                </a:r>
                <a:r>
                  <a:rPr lang="en-US" dirty="0" err="1"/>
                  <a:t>dibalik</a:t>
                </a:r>
                <a:r>
                  <a:rPr lang="en-US" dirty="0"/>
                  <a:t> </a:t>
                </a:r>
                <a:r>
                  <a:rPr lang="en-US" dirty="0" err="1"/>
                  <a:t>maka</a:t>
                </a:r>
                <a:r>
                  <a:rPr lang="en-US" dirty="0"/>
                  <a:t> </a:t>
                </a:r>
                <a:r>
                  <a:rPr lang="en-US" dirty="0" err="1"/>
                  <a:t>hasilnya</a:t>
                </a:r>
                <a:r>
                  <a:rPr lang="en-US" dirty="0"/>
                  <a:t> </a:t>
                </a:r>
                <a:r>
                  <a:rPr lang="en-US" dirty="0" err="1"/>
                  <a:t>negatif</a:t>
                </a:r>
                <a:r>
                  <a:rPr lang="en-US" dirty="0"/>
                  <a:t>: 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	 volume </a:t>
                </a:r>
                <a:r>
                  <a:rPr lang="en-US" i="1" dirty="0" err="1"/>
                  <a:t>parallelpiped</a:t>
                </a:r>
                <a:endParaRPr lang="en-US" i="1" dirty="0"/>
              </a:p>
              <a:p>
                <a:pPr marL="0" indent="0">
                  <a:buNone/>
                </a:pPr>
                <a:endParaRPr lang="en-US" i="1" dirty="0"/>
              </a:p>
              <a:p>
                <a:pPr marL="0" indent="0">
                  <a:buNone/>
                </a:pPr>
                <a:r>
                  <a:rPr lang="en-US" i="1" dirty="0"/>
                  <a:t>            </a:t>
                </a:r>
                <a:r>
                  <a:rPr lang="en-US" dirty="0"/>
                  <a:t>yang </a:t>
                </a:r>
                <a:r>
                  <a:rPr lang="en-US" dirty="0" err="1"/>
                  <a:t>menyatakan</a:t>
                </a:r>
                <a:r>
                  <a:rPr lang="en-US" dirty="0"/>
                  <a:t> volume </a:t>
                </a:r>
                <a:r>
                  <a:rPr lang="en-US" dirty="0" err="1"/>
                  <a:t>berarah</a:t>
                </a:r>
                <a:r>
                  <a:rPr lang="en-US" dirty="0"/>
                  <a:t>  </a:t>
                </a:r>
                <a:r>
                  <a:rPr lang="en-US" dirty="0" err="1"/>
                  <a:t>atau</a:t>
                </a:r>
                <a:r>
                  <a:rPr lang="en-US" dirty="0"/>
                  <a:t> </a:t>
                </a:r>
                <a:r>
                  <a:rPr lang="en-US" dirty="0" err="1"/>
                  <a:t>bertanda</a:t>
                </a:r>
                <a:r>
                  <a:rPr lang="en-US" dirty="0"/>
                  <a:t>,</a:t>
                </a:r>
              </a:p>
              <a:p>
                <a:pPr marL="0" indent="0">
                  <a:buNone/>
                </a:pPr>
                <a:r>
                  <a:rPr lang="en-US" dirty="0"/>
                  <a:t>            </a:t>
                </a:r>
                <a:r>
                  <a:rPr lang="en-US" dirty="0" err="1"/>
                  <a:t>namun</a:t>
                </a:r>
                <a:r>
                  <a:rPr lang="en-US" dirty="0"/>
                  <a:t> </a:t>
                </a:r>
                <a:r>
                  <a:rPr lang="en-US" i="1" dirty="0"/>
                  <a:t>magnitude</a:t>
                </a:r>
                <a:r>
                  <a:rPr lang="en-US" dirty="0"/>
                  <a:t> </a:t>
                </a:r>
                <a:r>
                  <a:rPr lang="en-US" dirty="0" err="1"/>
                  <a:t>volumenya</a:t>
                </a:r>
                <a:r>
                  <a:rPr lang="en-US" dirty="0"/>
                  <a:t> </a:t>
                </a:r>
                <a:r>
                  <a:rPr lang="en-US" dirty="0" err="1"/>
                  <a:t>tetap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−10 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∧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∧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dirty="0"/>
                  <a:t> = 10 		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9CA8E7D-C431-457F-8921-54BC21C03A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863600"/>
                <a:ext cx="10515600" cy="5303203"/>
              </a:xfrm>
              <a:blipFill>
                <a:blip r:embed="rId2"/>
                <a:stretch>
                  <a:fillRect t="-19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22931-8271-4210-A420-D61FC5391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81892FD-AA57-4015-9E0D-9D99A6457CA6}"/>
                  </a:ext>
                </a:extLst>
              </p:cNvPr>
              <p:cNvSpPr/>
              <p:nvPr/>
            </p:nvSpPr>
            <p:spPr>
              <a:xfrm>
                <a:off x="5019040" y="1636509"/>
                <a:ext cx="3201967" cy="10665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/>
                  <a:t>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sz="2400" dirty="0"/>
                  <a:t> = –10  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D81892FD-AA57-4015-9E0D-9D99A6457C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9040" y="1636509"/>
                <a:ext cx="3201967" cy="1066574"/>
              </a:xfrm>
              <a:prstGeom prst="rect">
                <a:avLst/>
              </a:prstGeom>
              <a:blipFill>
                <a:blip r:embed="rId3"/>
                <a:stretch>
                  <a:fillRect l="-2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1F0CE250-F676-4106-B816-C03BC8485E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1411" y="2034183"/>
            <a:ext cx="1554922" cy="271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508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79A4E-C1CB-4EE8-8199-AC12FD1A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(</a:t>
            </a:r>
            <a:r>
              <a:rPr lang="en-US" dirty="0" err="1"/>
              <a:t>Soal</a:t>
            </a:r>
            <a:r>
              <a:rPr lang="en-US" dirty="0"/>
              <a:t> UAS 2018)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FD83E9-C833-448F-89CA-0519400BEE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030CEA-A8D3-48DF-B6ED-87D87905D7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756" y="1892920"/>
            <a:ext cx="10038969" cy="226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349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18C1C-1479-45A3-9DAD-F178F5C60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perpotongan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garis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58173D-868B-47D4-BB6C-ABF906B91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0306CB4-FB3E-4EFB-A6C8-9D3A2742E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552" y="1690689"/>
            <a:ext cx="5289702" cy="392779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8B2A619-BE7B-40B7-800A-61E830BD2018}"/>
              </a:ext>
            </a:extLst>
          </p:cNvPr>
          <p:cNvSpPr txBox="1"/>
          <p:nvPr/>
        </p:nvSpPr>
        <p:spPr>
          <a:xfrm>
            <a:off x="6717907" y="2858303"/>
            <a:ext cx="456022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R,</a:t>
            </a:r>
          </a:p>
          <a:p>
            <a:r>
              <a:rPr lang="en-US" sz="2400" dirty="0" err="1"/>
              <a:t>Garis</a:t>
            </a:r>
            <a:r>
              <a:rPr lang="en-US" sz="24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S</a:t>
            </a:r>
          </a:p>
          <a:p>
            <a:r>
              <a:rPr lang="en-US" sz="2400" dirty="0" err="1"/>
              <a:t>Keduanya</a:t>
            </a:r>
            <a:r>
              <a:rPr lang="en-US" sz="2400" dirty="0"/>
              <a:t> </a:t>
            </a:r>
            <a:r>
              <a:rPr lang="en-US" sz="2400" dirty="0" err="1"/>
              <a:t>berpotongan</a:t>
            </a:r>
            <a:r>
              <a:rPr lang="en-US" sz="2400" dirty="0"/>
              <a:t> pada </a:t>
            </a:r>
            <a:r>
              <a:rPr lang="en-US" sz="2400" dirty="0" err="1"/>
              <a:t>titik</a:t>
            </a:r>
            <a:r>
              <a:rPr lang="en-US" sz="2400" dirty="0"/>
              <a:t> P</a:t>
            </a:r>
          </a:p>
          <a:p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P.</a:t>
            </a:r>
          </a:p>
        </p:txBody>
      </p:sp>
    </p:spTree>
    <p:extLst>
      <p:ext uri="{BB962C8B-B14F-4D97-AF65-F5344CB8AC3E}">
        <p14:creationId xmlns:p14="http://schemas.microsoft.com/office/powerpoint/2010/main" val="32692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99242E-C34B-4890-9991-0888627EB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21FB6C0-02B1-4B55-BBA5-1C11410432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4261" y="221750"/>
            <a:ext cx="4731757" cy="35134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99F0305-00E5-44DA-90B7-EC0025F255DF}"/>
              </a:ext>
            </a:extLst>
          </p:cNvPr>
          <p:cNvSpPr txBox="1"/>
          <p:nvPr/>
        </p:nvSpPr>
        <p:spPr>
          <a:xfrm>
            <a:off x="452650" y="757640"/>
            <a:ext cx="64113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:  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  </a:t>
            </a:r>
            <a:r>
              <a:rPr lang="en-US" sz="2400" dirty="0"/>
              <a:t>dan </a:t>
            </a:r>
            <a:r>
              <a:rPr lang="en-US" sz="2400" baseline="-250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baseline="-25000" dirty="0"/>
              <a:t> </a:t>
            </a:r>
          </a:p>
          <a:p>
            <a:r>
              <a:rPr lang="en-US" sz="2400" baseline="-25000" dirty="0"/>
              <a:t>  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91E3553-B269-4854-975C-13EBA6E576EB}"/>
              </a:ext>
            </a:extLst>
          </p:cNvPr>
          <p:cNvSpPr txBox="1"/>
          <p:nvPr/>
        </p:nvSpPr>
        <p:spPr>
          <a:xfrm>
            <a:off x="452650" y="1354665"/>
            <a:ext cx="655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dan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31CD461-8D0A-41FA-8B0B-46E80B34EC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8599" y="1258964"/>
            <a:ext cx="2145551" cy="71953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EF977F8-B5B0-4D15-A0EB-EB881A0FBC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06474" y="1877539"/>
            <a:ext cx="2377734" cy="100281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832C0DE-B39A-4A72-B6FF-431E14BC12F3}"/>
              </a:ext>
            </a:extLst>
          </p:cNvPr>
          <p:cNvSpPr txBox="1"/>
          <p:nvPr/>
        </p:nvSpPr>
        <p:spPr>
          <a:xfrm>
            <a:off x="345982" y="2971960"/>
            <a:ext cx="2908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Nilai </a:t>
            </a:r>
            <a:r>
              <a:rPr lang="en-US" sz="2400" dirty="0">
                <a:sym typeface="Symbol" panose="05050102010706020507" pitchFamily="18" charset="2"/>
              </a:rPr>
              <a:t> dan 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CA37396-2408-44FA-BAF2-EA0A2518F326}"/>
              </a:ext>
            </a:extLst>
          </p:cNvPr>
          <p:cNvSpPr txBox="1"/>
          <p:nvPr/>
        </p:nvSpPr>
        <p:spPr>
          <a:xfrm>
            <a:off x="410726" y="2148113"/>
            <a:ext cx="26918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Koordinat</a:t>
            </a:r>
            <a:r>
              <a:rPr lang="en-US" sz="2400" dirty="0"/>
              <a:t> P </a:t>
            </a:r>
            <a:r>
              <a:rPr lang="en-US" sz="2400" dirty="0" err="1"/>
              <a:t>adalah</a:t>
            </a:r>
            <a:r>
              <a:rPr lang="en-US" sz="2400" dirty="0"/>
              <a:t>: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888DBD2-431C-44EA-9538-DE04B03EF0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289" y="3437050"/>
            <a:ext cx="3632132" cy="159898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C9186562-A0BA-4281-82D5-74B9BE5160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95747" y="3318405"/>
            <a:ext cx="3697248" cy="157191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51F83C4-6843-4BBF-A059-3DBDCCF00921}"/>
              </a:ext>
            </a:extLst>
          </p:cNvPr>
          <p:cNvSpPr txBox="1"/>
          <p:nvPr/>
        </p:nvSpPr>
        <p:spPr>
          <a:xfrm>
            <a:off x="410726" y="5036036"/>
            <a:ext cx="15219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 </a:t>
            </a:r>
            <a:r>
              <a:rPr lang="en-US" sz="2400" dirty="0" err="1"/>
              <a:t>Sehingga</a:t>
            </a:r>
            <a:r>
              <a:rPr lang="en-US" sz="2400" dirty="0"/>
              <a:t>, 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255A6E8B-2E04-4603-876E-230CD1DA2B1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29183" y="5039461"/>
            <a:ext cx="3456760" cy="179595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7BFD6EC-C08A-4E59-8256-A0095F476A6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45821" y="5328370"/>
            <a:ext cx="2934318" cy="858649"/>
          </a:xfrm>
          <a:prstGeom prst="rect">
            <a:avLst/>
          </a:prstGeom>
        </p:spPr>
      </p:pic>
      <p:sp>
        <p:nvSpPr>
          <p:cNvPr id="19" name="Arrow: Right 18">
            <a:extLst>
              <a:ext uri="{FF2B5EF4-FFF2-40B4-BE49-F238E27FC236}">
                <a16:creationId xmlns:a16="http://schemas.microsoft.com/office/drawing/2014/main" id="{E4289142-D593-4C14-95CB-8A596DF58442}"/>
              </a:ext>
            </a:extLst>
          </p:cNvPr>
          <p:cNvSpPr/>
          <p:nvPr/>
        </p:nvSpPr>
        <p:spPr>
          <a:xfrm>
            <a:off x="5669280" y="5743724"/>
            <a:ext cx="690880" cy="227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19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3D85C1-70B6-4658-943A-D0856AEE3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82320"/>
            <a:ext cx="10515600" cy="5394643"/>
          </a:xfrm>
        </p:spPr>
        <p:txBody>
          <a:bodyPr>
            <a:normAutofit/>
          </a:bodyPr>
          <a:lstStyle/>
          <a:p>
            <a:r>
              <a:rPr lang="en-US" sz="2400" dirty="0" err="1"/>
              <a:t>Perhatikan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gambar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a </a:t>
            </a:r>
            <a:r>
              <a:rPr lang="en-US" sz="2400" dirty="0" err="1">
                <a:sym typeface="Symbol" panose="05050102010706020507" pitchFamily="18" charset="2"/>
              </a:rPr>
              <a:t>identik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r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a   </a:t>
            </a:r>
            <a:r>
              <a:rPr lang="en-US" sz="2400" dirty="0">
                <a:sym typeface="Symbol" panose="05050102010706020507" pitchFamily="18" charset="2"/>
              </a:rPr>
              <a:t>(Gambar a) dan </a:t>
            </a:r>
            <a:r>
              <a:rPr lang="en-US" sz="2400" i="1" dirty="0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</a:t>
            </a:r>
            <a:r>
              <a:rPr lang="en-US" sz="2400" dirty="0" err="1">
                <a:sym typeface="Symbol" panose="05050102010706020507" pitchFamily="18" charset="2"/>
              </a:rPr>
              <a:t>identik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dengan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i="1" dirty="0">
                <a:sym typeface="Symbol" panose="05050102010706020507" pitchFamily="18" charset="2"/>
              </a:rPr>
              <a:t>s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   </a:t>
            </a:r>
            <a:r>
              <a:rPr lang="en-US" sz="2400" dirty="0">
                <a:sym typeface="Symbol" panose="05050102010706020507" pitchFamily="18" charset="2"/>
              </a:rPr>
              <a:t>(Gambar b) </a:t>
            </a: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endParaRPr lang="en-US" sz="2400" dirty="0">
              <a:sym typeface="Symbol" panose="05050102010706020507" pitchFamily="18" charset="2"/>
            </a:endParaRPr>
          </a:p>
          <a:p>
            <a:r>
              <a:rPr lang="en-US" sz="2400" dirty="0" err="1">
                <a:sym typeface="Symbol" panose="05050102010706020507" pitchFamily="18" charset="2"/>
              </a:rPr>
              <a:t>Sehingga</a:t>
            </a:r>
            <a:r>
              <a:rPr lang="en-US" sz="2400" dirty="0">
                <a:sym typeface="Symbol" panose="05050102010706020507" pitchFamily="18" charset="2"/>
              </a:rPr>
              <a:t>,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411732-0E19-4E9E-841F-03B7E7E8B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63C052-535E-4571-90B6-1B00FAFBC4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2514" y="1790719"/>
            <a:ext cx="3849556" cy="291754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963CC45-E2A8-4FF2-A95C-F80B37A42A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3444" y="1790718"/>
            <a:ext cx="4296766" cy="291754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A0080DE-3D2F-4D67-BA2D-9D2D416A32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25224" y="4944840"/>
            <a:ext cx="2951422" cy="875018"/>
          </a:xfrm>
          <a:prstGeom prst="rect">
            <a:avLst/>
          </a:prstGeom>
        </p:spPr>
      </p:pic>
      <p:sp>
        <p:nvSpPr>
          <p:cNvPr id="8" name="Arrow: Right 7">
            <a:extLst>
              <a:ext uri="{FF2B5EF4-FFF2-40B4-BE49-F238E27FC236}">
                <a16:creationId xmlns:a16="http://schemas.microsoft.com/office/drawing/2014/main" id="{AA2D1DE5-90AC-478F-A6E5-8596BD49B00E}"/>
              </a:ext>
            </a:extLst>
          </p:cNvPr>
          <p:cNvSpPr/>
          <p:nvPr/>
        </p:nvSpPr>
        <p:spPr>
          <a:xfrm>
            <a:off x="5577840" y="5315145"/>
            <a:ext cx="690880" cy="2549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A690367-C48A-470B-8A2A-79E07B4BBA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70061" y="4929348"/>
            <a:ext cx="2934318" cy="858649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74034C4-640E-4CA7-A1F2-C4D0DFC5891C}"/>
              </a:ext>
            </a:extLst>
          </p:cNvPr>
          <p:cNvSpPr/>
          <p:nvPr/>
        </p:nvSpPr>
        <p:spPr>
          <a:xfrm>
            <a:off x="6512560" y="4944840"/>
            <a:ext cx="3020590" cy="9479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7351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C13636-6825-4A3F-84C6-9797894A6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9423"/>
            <a:ext cx="10723880" cy="53219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3: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= 2e</a:t>
            </a:r>
            <a:r>
              <a:rPr lang="en-US" sz="2400" baseline="-25000" dirty="0"/>
              <a:t>1</a:t>
            </a:r>
            <a:r>
              <a:rPr lang="en-US" sz="2400" dirty="0"/>
              <a:t> – e</a:t>
            </a:r>
            <a:r>
              <a:rPr lang="en-US" sz="2400" baseline="-25000" dirty="0"/>
              <a:t>2  </a:t>
            </a:r>
            <a:r>
              <a:rPr lang="en-US" sz="2400" dirty="0"/>
              <a:t>dan </a:t>
            </a:r>
            <a:r>
              <a:rPr lang="en-US" sz="2400" baseline="-25000" dirty="0"/>
              <a:t> </a:t>
            </a:r>
            <a:r>
              <a:rPr lang="en-US" sz="2400" i="1" dirty="0"/>
              <a:t>b</a:t>
            </a:r>
            <a:r>
              <a:rPr lang="en-US" sz="2400" dirty="0"/>
              <a:t> = 2e</a:t>
            </a:r>
            <a:r>
              <a:rPr lang="en-US" sz="2400" baseline="-25000" dirty="0"/>
              <a:t>1</a:t>
            </a:r>
            <a:r>
              <a:rPr lang="en-US" sz="2400" dirty="0"/>
              <a:t> – 2e</a:t>
            </a:r>
            <a:r>
              <a:rPr lang="en-US" sz="2400" baseline="-25000" dirty="0"/>
              <a:t>2</a:t>
            </a:r>
            <a:r>
              <a:rPr lang="en-US" sz="2400" dirty="0"/>
              <a:t>. R dan S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pada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i="1" dirty="0"/>
              <a:t>a</a:t>
            </a:r>
            <a:r>
              <a:rPr lang="en-US" sz="2400" dirty="0"/>
              <a:t> dan </a:t>
            </a:r>
            <a:r>
              <a:rPr lang="en-US" sz="2400" i="1" dirty="0"/>
              <a:t>b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R(0, 1) dan S(0, 2).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potong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a dan </a:t>
            </a:r>
            <a:r>
              <a:rPr lang="en-US" sz="2400" i="1" dirty="0"/>
              <a:t>b</a:t>
            </a:r>
            <a:r>
              <a:rPr lang="en-US" sz="2400" dirty="0"/>
              <a:t>. </a:t>
            </a:r>
          </a:p>
          <a:p>
            <a:pPr marL="0" indent="0">
              <a:buNone/>
            </a:pPr>
            <a:r>
              <a:rPr lang="en-US" sz="2400" u="sng" dirty="0" err="1"/>
              <a:t>Jawaban</a:t>
            </a:r>
            <a:r>
              <a:rPr lang="en-US" sz="2400" dirty="0"/>
              <a:t>:  </a:t>
            </a:r>
          </a:p>
          <a:p>
            <a:pPr marL="0" indent="0">
              <a:buNone/>
            </a:pPr>
            <a:r>
              <a:rPr lang="en-US" sz="2400" dirty="0"/>
              <a:t>	r = 0e</a:t>
            </a:r>
            <a:r>
              <a:rPr lang="en-US" sz="2400" baseline="-25000" dirty="0"/>
              <a:t>1</a:t>
            </a:r>
            <a:r>
              <a:rPr lang="en-US" sz="2400" dirty="0"/>
              <a:t> + e</a:t>
            </a:r>
            <a:r>
              <a:rPr lang="en-US" sz="2400" baseline="-25000" dirty="0"/>
              <a:t>2 </a:t>
            </a:r>
            <a:r>
              <a:rPr lang="en-US" sz="2400" dirty="0"/>
              <a:t>= e</a:t>
            </a:r>
            <a:r>
              <a:rPr lang="en-US" sz="2400" baseline="-25000" dirty="0"/>
              <a:t>2 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	s = 0e</a:t>
            </a:r>
            <a:r>
              <a:rPr lang="en-US" sz="2400" baseline="-25000" dirty="0"/>
              <a:t>1</a:t>
            </a:r>
            <a:r>
              <a:rPr lang="en-US" sz="2400" dirty="0"/>
              <a:t> + 2e</a:t>
            </a:r>
            <a:r>
              <a:rPr lang="en-US" sz="2400" baseline="-25000" dirty="0"/>
              <a:t>2 </a:t>
            </a:r>
            <a:r>
              <a:rPr lang="en-US" sz="2400" dirty="0"/>
              <a:t>= 2e</a:t>
            </a:r>
            <a:r>
              <a:rPr lang="en-US" sz="2400" baseline="-25000" dirty="0"/>
              <a:t>2 </a:t>
            </a:r>
            <a:r>
              <a:rPr lang="en-US" sz="2400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01AB9E-067B-41ED-B5AC-767E5066A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9428F81-765B-403C-BBE0-C64CE7A99A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664" y="2553982"/>
            <a:ext cx="2951422" cy="87501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0035529-6038-4370-ABDA-88C748B578B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0664" y="3463344"/>
            <a:ext cx="9435909" cy="87744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76888FB-5D2D-4FEA-A3A1-2E1655820C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4660" y="4375134"/>
            <a:ext cx="9436300" cy="129833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DE186878-4634-4B68-9FF1-EB3D7C510626}"/>
              </a:ext>
            </a:extLst>
          </p:cNvPr>
          <p:cNvSpPr txBox="1"/>
          <p:nvPr/>
        </p:nvSpPr>
        <p:spPr>
          <a:xfrm>
            <a:off x="1294424" y="5869152"/>
            <a:ext cx="5720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potong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vektor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P(2, 0)</a:t>
            </a:r>
          </a:p>
        </p:txBody>
      </p:sp>
    </p:spTree>
    <p:extLst>
      <p:ext uri="{BB962C8B-B14F-4D97-AF65-F5344CB8AC3E}">
        <p14:creationId xmlns:p14="http://schemas.microsoft.com/office/powerpoint/2010/main" val="24027005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6854FF-FCB4-4FB9-AC24-4C6FFAED1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3A4D67-A331-4399-93BB-4F1749C5434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70E3BA-CA4A-4B3D-861E-6C0EFCE5D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82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/>
              <a:t>Sumber</a:t>
            </a:r>
            <a:r>
              <a:rPr lang="en-US" b="1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  <a:defRPr/>
            </a:pPr>
            <a:r>
              <a:rPr lang="en-US" dirty="0"/>
              <a:t>John Vince, </a:t>
            </a:r>
            <a:r>
              <a:rPr lang="en-US" i="1" dirty="0"/>
              <a:t>Geometric Algebra for Computer Graphics</a:t>
            </a:r>
            <a:r>
              <a:rPr lang="en-US" dirty="0"/>
              <a:t>. Springer. 2007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10F5921-AC98-4AC8-B93A-04020B34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BAF08E-ABE1-43AF-8DCE-0BC08ED08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Aplikasi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Aljabar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Geometri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A87FD3-A302-4D80-8A4C-9846FC516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luas</a:t>
            </a:r>
            <a:r>
              <a:rPr lang="en-US" dirty="0"/>
              <a:t> </a:t>
            </a:r>
            <a:r>
              <a:rPr lang="en-US" dirty="0" err="1"/>
              <a:t>segitiga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Menghitung</a:t>
            </a:r>
            <a:r>
              <a:rPr lang="en-US" dirty="0"/>
              <a:t> volume </a:t>
            </a:r>
            <a:r>
              <a:rPr lang="en-US" i="1" dirty="0" err="1"/>
              <a:t>parallelpiped</a:t>
            </a:r>
            <a:endParaRPr lang="en-US" i="1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perpotongan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garis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12214-9059-4395-A87B-C3AB84AC6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18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0F26E-8738-4FE2-BB98-371D43226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Menghitung</a:t>
            </a:r>
            <a:r>
              <a:rPr lang="en-US" dirty="0"/>
              <a:t> Luas </a:t>
            </a:r>
            <a:r>
              <a:rPr lang="en-US" dirty="0" err="1"/>
              <a:t>Segitiga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048F7C-7E0B-44BC-8556-D0285EFF4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6E5B831-F164-4CB7-9460-980B4EC578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7480" y="1853248"/>
            <a:ext cx="5354121" cy="42155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ABF4556-B95C-43A7-9868-76301B4BD542}"/>
              </a:ext>
            </a:extLst>
          </p:cNvPr>
          <p:cNvSpPr txBox="1"/>
          <p:nvPr/>
        </p:nvSpPr>
        <p:spPr>
          <a:xfrm>
            <a:off x="7127041" y="3429000"/>
            <a:ext cx="39024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Berapa</a:t>
            </a:r>
            <a:r>
              <a:rPr lang="en-US" sz="2800" dirty="0"/>
              <a:t> </a:t>
            </a:r>
            <a:r>
              <a:rPr lang="en-US" sz="2800" dirty="0" err="1"/>
              <a:t>luas</a:t>
            </a:r>
            <a:r>
              <a:rPr lang="en-US" sz="2800" dirty="0"/>
              <a:t> </a:t>
            </a:r>
            <a:r>
              <a:rPr lang="en-US" sz="2800" dirty="0" err="1"/>
              <a:t>segitiga</a:t>
            </a:r>
            <a:r>
              <a:rPr lang="en-US" sz="2800" dirty="0"/>
              <a:t> ABC?</a:t>
            </a:r>
          </a:p>
        </p:txBody>
      </p:sp>
    </p:spTree>
    <p:extLst>
      <p:ext uri="{BB962C8B-B14F-4D97-AF65-F5344CB8AC3E}">
        <p14:creationId xmlns:p14="http://schemas.microsoft.com/office/powerpoint/2010/main" val="2923373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76443B-2EFB-4274-A619-D3EA8ABA0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5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918E9CC-EB38-47B5-9B48-ABF25233B393}"/>
              </a:ext>
            </a:extLst>
          </p:cNvPr>
          <p:cNvSpPr txBox="1"/>
          <p:nvPr/>
        </p:nvSpPr>
        <p:spPr>
          <a:xfrm>
            <a:off x="6565843" y="383060"/>
            <a:ext cx="2418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:</a:t>
            </a:r>
          </a:p>
          <a:p>
            <a:r>
              <a:rPr lang="en-US" sz="2400" dirty="0"/>
              <a:t>   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i="1" baseline="-25000" dirty="0"/>
              <a:t>A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y</a:t>
            </a:r>
            <a:r>
              <a:rPr lang="en-US" sz="2400" i="1" baseline="-25000" dirty="0"/>
              <a:t>A</a:t>
            </a:r>
            <a:r>
              <a:rPr lang="en-US" sz="2400" dirty="0"/>
              <a:t>e</a:t>
            </a:r>
            <a:r>
              <a:rPr lang="en-US" sz="2400" baseline="-25000" dirty="0"/>
              <a:t>2 </a:t>
            </a:r>
          </a:p>
          <a:p>
            <a:r>
              <a:rPr lang="en-US" sz="2400" baseline="-25000" dirty="0"/>
              <a:t>      </a:t>
            </a:r>
            <a:r>
              <a:rPr lang="en-US" sz="2400" i="1" dirty="0"/>
              <a:t>b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i="1" baseline="-25000" dirty="0"/>
              <a:t>B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y</a:t>
            </a:r>
            <a:r>
              <a:rPr lang="en-US" sz="2400" i="1" baseline="-25000" dirty="0"/>
              <a:t>B</a:t>
            </a:r>
            <a:r>
              <a:rPr lang="en-US" sz="2400" dirty="0"/>
              <a:t>e</a:t>
            </a:r>
            <a:r>
              <a:rPr lang="en-US" sz="2400" baseline="-25000" dirty="0"/>
              <a:t>2 </a:t>
            </a:r>
          </a:p>
          <a:p>
            <a:r>
              <a:rPr lang="en-US" sz="2400" baseline="-25000" dirty="0"/>
              <a:t>      </a:t>
            </a:r>
            <a:r>
              <a:rPr lang="en-US" sz="2400" i="1" dirty="0"/>
              <a:t>c</a:t>
            </a:r>
            <a:r>
              <a:rPr lang="en-US" sz="2400" dirty="0"/>
              <a:t> = </a:t>
            </a:r>
            <a:r>
              <a:rPr lang="en-US" sz="2400" i="1" dirty="0"/>
              <a:t>x</a:t>
            </a:r>
            <a:r>
              <a:rPr lang="en-US" sz="2400" i="1" baseline="-25000" dirty="0"/>
              <a:t>C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y</a:t>
            </a:r>
            <a:r>
              <a:rPr lang="en-US" sz="2400" i="1" baseline="-25000" dirty="0"/>
              <a:t>C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9E86D9A-2313-42F0-ADE6-07163FEF7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935" y="271382"/>
            <a:ext cx="5581650" cy="437197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6F4DB62-FEE1-4C2F-BF79-2E9E4073C855}"/>
              </a:ext>
            </a:extLst>
          </p:cNvPr>
          <p:cNvSpPr txBox="1"/>
          <p:nvPr/>
        </p:nvSpPr>
        <p:spPr>
          <a:xfrm>
            <a:off x="1192445" y="3109499"/>
            <a:ext cx="7200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a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 </a:t>
            </a:r>
            <a:r>
              <a:rPr lang="en-US" sz="2000" i="1" dirty="0">
                <a:sym typeface="Symbol" panose="05050102010706020507" pitchFamily="18" charset="2"/>
              </a:rPr>
              <a:t>b</a:t>
            </a:r>
            <a:endParaRPr lang="en-US" sz="20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0E2A4B6-8251-4AC5-8007-9E9AFB6B740D}"/>
                  </a:ext>
                </a:extLst>
              </p:cNvPr>
              <p:cNvSpPr txBox="1"/>
              <p:nvPr/>
            </p:nvSpPr>
            <p:spPr>
              <a:xfrm>
                <a:off x="6489757" y="2001376"/>
                <a:ext cx="3964547" cy="983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/>
                  <a:t>a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: </a:t>
                </a:r>
                <a:r>
                  <a:rPr lang="en-US" sz="2400" dirty="0" err="1">
                    <a:sym typeface="Symbol" panose="05050102010706020507" pitchFamily="18" charset="2"/>
                  </a:rPr>
                  <a:t>menghitung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OBCA </a:t>
                </a:r>
              </a:p>
              <a:p>
                <a:r>
                  <a:rPr lang="en-US" sz="2400" dirty="0">
                    <a:sym typeface="Symbol" panose="05050102010706020507" pitchFamily="18" charset="2"/>
                  </a:rPr>
                  <a:t>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(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 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) =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OBA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0E2A4B6-8251-4AC5-8007-9E9AFB6B74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9757" y="2001376"/>
                <a:ext cx="3964547" cy="983218"/>
              </a:xfrm>
              <a:prstGeom prst="rect">
                <a:avLst/>
              </a:prstGeom>
              <a:blipFill>
                <a:blip r:embed="rId3"/>
                <a:stretch>
                  <a:fillRect l="-2462" t="-6173" r="-1538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B703FF-A321-42D5-8293-DCAF840D7CCE}"/>
                  </a:ext>
                </a:extLst>
              </p:cNvPr>
              <p:cNvSpPr txBox="1"/>
              <p:nvPr/>
            </p:nvSpPr>
            <p:spPr>
              <a:xfrm>
                <a:off x="6474403" y="3109499"/>
                <a:ext cx="3911264" cy="983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/>
                  <a:t>b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c</a:t>
                </a:r>
                <a:r>
                  <a:rPr lang="en-US" sz="2400" dirty="0">
                    <a:sym typeface="Symbol" panose="05050102010706020507" pitchFamily="18" charset="2"/>
                  </a:rPr>
                  <a:t> : </a:t>
                </a:r>
                <a:r>
                  <a:rPr lang="en-US" sz="2400" dirty="0" err="1">
                    <a:sym typeface="Symbol" panose="05050102010706020507" pitchFamily="18" charset="2"/>
                  </a:rPr>
                  <a:t>menghitung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OBEC </a:t>
                </a:r>
              </a:p>
              <a:p>
                <a:r>
                  <a:rPr lang="en-US" sz="2400" dirty="0">
                    <a:sym typeface="Symbol" panose="05050102010706020507" pitchFamily="18" charset="2"/>
                  </a:rPr>
                  <a:t>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(</a:t>
                </a:r>
                <a:r>
                  <a:rPr lang="en-US" sz="2400" i="1" dirty="0">
                    <a:sym typeface="Symbol" panose="05050102010706020507" pitchFamily="18" charset="2"/>
                  </a:rPr>
                  <a:t>b</a:t>
                </a:r>
                <a:r>
                  <a:rPr lang="en-US" sz="2400" dirty="0">
                    <a:sym typeface="Symbol" panose="05050102010706020507" pitchFamily="18" charset="2"/>
                  </a:rPr>
                  <a:t>  </a:t>
                </a:r>
                <a:r>
                  <a:rPr lang="en-US" sz="2400" i="1" dirty="0">
                    <a:sym typeface="Symbol" panose="05050102010706020507" pitchFamily="18" charset="2"/>
                  </a:rPr>
                  <a:t>c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) =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OBC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5B703FF-A321-42D5-8293-DCAF840D7C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4403" y="3109499"/>
                <a:ext cx="3911264" cy="983218"/>
              </a:xfrm>
              <a:prstGeom prst="rect">
                <a:avLst/>
              </a:prstGeom>
              <a:blipFill>
                <a:blip r:embed="rId4"/>
                <a:stretch>
                  <a:fillRect l="-2336" t="-6211" r="-1402" b="-6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B54E9EB-6F05-49FC-A72F-BABA4A0A21B3}"/>
                  </a:ext>
                </a:extLst>
              </p:cNvPr>
              <p:cNvSpPr txBox="1"/>
              <p:nvPr/>
            </p:nvSpPr>
            <p:spPr>
              <a:xfrm>
                <a:off x="6474403" y="4098328"/>
                <a:ext cx="3899144" cy="983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i="1" dirty="0"/>
                  <a:t>c</a:t>
                </a:r>
                <a:r>
                  <a:rPr lang="en-US" sz="2400" dirty="0"/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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: </a:t>
                </a:r>
                <a:r>
                  <a:rPr lang="en-US" sz="2400" dirty="0" err="1">
                    <a:sym typeface="Symbol" panose="05050102010706020507" pitchFamily="18" charset="2"/>
                  </a:rPr>
                  <a:t>menghitung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 err="1">
                    <a:sym typeface="Symbol" panose="05050102010706020507" pitchFamily="18" charset="2"/>
                  </a:rPr>
                  <a:t>luas</a:t>
                </a:r>
                <a:r>
                  <a:rPr lang="en-US" sz="2400" dirty="0">
                    <a:sym typeface="Symbol" panose="05050102010706020507" pitchFamily="18" charset="2"/>
                  </a:rPr>
                  <a:t> OCFA </a:t>
                </a:r>
              </a:p>
              <a:p>
                <a:r>
                  <a:rPr lang="en-US" sz="2400" dirty="0">
                    <a:sym typeface="Symbol" panose="05050102010706020507" pitchFamily="18" charset="2"/>
                  </a:rPr>
                  <a:t>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ym typeface="Symbol" panose="05050102010706020507" pitchFamily="18" charset="2"/>
                  </a:rPr>
                  <a:t> (</a:t>
                </a:r>
                <a:r>
                  <a:rPr lang="en-US" sz="2400" i="1" dirty="0">
                    <a:sym typeface="Symbol" panose="05050102010706020507" pitchFamily="18" charset="2"/>
                  </a:rPr>
                  <a:t>c</a:t>
                </a:r>
                <a:r>
                  <a:rPr lang="en-US" sz="2400" dirty="0">
                    <a:sym typeface="Symbol" panose="05050102010706020507" pitchFamily="18" charset="2"/>
                  </a:rPr>
                  <a:t>  </a:t>
                </a:r>
                <a:r>
                  <a:rPr lang="en-US" sz="2400" i="1" dirty="0">
                    <a:sym typeface="Symbol" panose="05050102010706020507" pitchFamily="18" charset="2"/>
                  </a:rPr>
                  <a:t>a</a:t>
                </a:r>
                <a:r>
                  <a:rPr lang="en-US" sz="2400" dirty="0">
                    <a:sym typeface="Symbol" panose="05050102010706020507" pitchFamily="18" charset="2"/>
                  </a:rPr>
                  <a:t> </a:t>
                </a:r>
                <a:r>
                  <a:rPr lang="en-US" sz="2400" dirty="0"/>
                  <a:t>) =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OCA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0B54E9EB-6F05-49FC-A72F-BABA4A0A21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4403" y="4098328"/>
                <a:ext cx="3899144" cy="983218"/>
              </a:xfrm>
              <a:prstGeom prst="rect">
                <a:avLst/>
              </a:prstGeom>
              <a:blipFill>
                <a:blip r:embed="rId5"/>
                <a:stretch>
                  <a:fillRect l="-2344" t="-6173" r="-1406"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BA7D81AD-75CE-4819-9FC9-EC70A3FB4E02}"/>
              </a:ext>
            </a:extLst>
          </p:cNvPr>
          <p:cNvSpPr txBox="1"/>
          <p:nvPr/>
        </p:nvSpPr>
        <p:spPr>
          <a:xfrm>
            <a:off x="1168400" y="5086987"/>
            <a:ext cx="744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Luas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CBC7EB4-4C30-4A8B-A3AE-063B16FF80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12514" y="4902246"/>
            <a:ext cx="5065256" cy="84512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FA888756-3832-411E-A63C-C9AB8AA97AB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22032" y="5649299"/>
            <a:ext cx="6187668" cy="889613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23990796-4B92-4D33-B85C-669C1751A5E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54938" y="5513101"/>
            <a:ext cx="2268662" cy="1260466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D62ED93-8B0A-4F69-BEE5-E648E99220E2}"/>
              </a:ext>
            </a:extLst>
          </p:cNvPr>
          <p:cNvSpPr/>
          <p:nvPr/>
        </p:nvSpPr>
        <p:spPr>
          <a:xfrm>
            <a:off x="1192445" y="4929993"/>
            <a:ext cx="10817625" cy="179148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97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60A7C-796A-4546-9DC9-632E40076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2800"/>
            <a:ext cx="10515600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 1: </a:t>
            </a:r>
            <a:r>
              <a:rPr lang="en-US" sz="2400" dirty="0" err="1"/>
              <a:t>Hitunglah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</a:t>
            </a:r>
            <a:r>
              <a:rPr lang="en-US" sz="2400" dirty="0" err="1"/>
              <a:t>segitiga</a:t>
            </a:r>
            <a:r>
              <a:rPr lang="en-US" sz="2400" dirty="0"/>
              <a:t> ABC </a:t>
            </a:r>
            <a:r>
              <a:rPr lang="en-US" sz="2400" dirty="0" err="1"/>
              <a:t>berikut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i="1" dirty="0"/>
              <a:t>outer product</a:t>
            </a:r>
            <a:r>
              <a:rPr lang="en-US" sz="2400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006F5-539D-4E03-841C-E3443109E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FA721DA-A913-4EF4-A5C3-5B079B1F16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040" y="1580310"/>
            <a:ext cx="5354121" cy="42155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894F0C-095B-46FF-BA85-DED149BEED8A}"/>
              </a:ext>
            </a:extLst>
          </p:cNvPr>
          <p:cNvSpPr txBox="1"/>
          <p:nvPr/>
        </p:nvSpPr>
        <p:spPr>
          <a:xfrm>
            <a:off x="3182476" y="3028890"/>
            <a:ext cx="6655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(3,3)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F59F199-514C-4757-B742-F44FD898A0F4}"/>
              </a:ext>
            </a:extLst>
          </p:cNvPr>
          <p:cNvSpPr txBox="1"/>
          <p:nvPr/>
        </p:nvSpPr>
        <p:spPr>
          <a:xfrm>
            <a:off x="3190039" y="4183033"/>
            <a:ext cx="6655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(3,1)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EF8445-DA1E-4490-87AC-461ECBCE8855}"/>
              </a:ext>
            </a:extLst>
          </p:cNvPr>
          <p:cNvSpPr txBox="1"/>
          <p:nvPr/>
        </p:nvSpPr>
        <p:spPr>
          <a:xfrm>
            <a:off x="987916" y="3488025"/>
            <a:ext cx="6655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(0,2)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C85B8D-2AF4-4D27-85D6-E6AECBA676B1}"/>
              </a:ext>
            </a:extLst>
          </p:cNvPr>
          <p:cNvSpPr txBox="1"/>
          <p:nvPr/>
        </p:nvSpPr>
        <p:spPr>
          <a:xfrm>
            <a:off x="6052356" y="1793409"/>
            <a:ext cx="2419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Luas </a:t>
            </a:r>
            <a:r>
              <a:rPr lang="en-US" sz="2400" dirty="0" err="1"/>
              <a:t>segitiga</a:t>
            </a:r>
            <a:r>
              <a:rPr lang="en-US" sz="2400" dirty="0"/>
              <a:t> ABC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4F80A58-3C50-4C6B-8600-ED86FB2192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99229" y="1393488"/>
            <a:ext cx="3556783" cy="201344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EED158A-77F0-4DE5-AEB3-33791DAFBAF5}"/>
              </a:ext>
            </a:extLst>
          </p:cNvPr>
          <p:cNvSpPr txBox="1"/>
          <p:nvPr/>
        </p:nvSpPr>
        <p:spPr>
          <a:xfrm>
            <a:off x="6144161" y="3645345"/>
            <a:ext cx="50749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Perhatikan</a:t>
            </a:r>
            <a:r>
              <a:rPr lang="en-US" sz="2400" dirty="0"/>
              <a:t>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urutannya</a:t>
            </a:r>
            <a:r>
              <a:rPr lang="en-US" sz="2400" dirty="0"/>
              <a:t> </a:t>
            </a:r>
            <a:r>
              <a:rPr lang="en-US" sz="2400" dirty="0" err="1"/>
              <a:t>dibalik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endParaRPr lang="en-US" sz="2400" dirty="0"/>
          </a:p>
          <a:p>
            <a:r>
              <a:rPr lang="en-US" sz="2400" dirty="0" err="1"/>
              <a:t>hasilnya</a:t>
            </a:r>
            <a:r>
              <a:rPr lang="en-US" sz="2400" dirty="0"/>
              <a:t> </a:t>
            </a:r>
            <a:r>
              <a:rPr lang="en-US" sz="2400" dirty="0" err="1"/>
              <a:t>negatif</a:t>
            </a:r>
            <a:r>
              <a:rPr lang="en-US" sz="2400" dirty="0"/>
              <a:t>: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4D9307F-5D13-42E6-83C3-636EE1A368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03409" y="4393248"/>
            <a:ext cx="2957581" cy="197384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4B729B36-4506-41B7-A066-7E467A0E2EBE}"/>
              </a:ext>
            </a:extLst>
          </p:cNvPr>
          <p:cNvSpPr txBox="1"/>
          <p:nvPr/>
        </p:nvSpPr>
        <p:spPr>
          <a:xfrm>
            <a:off x="6144161" y="4782187"/>
            <a:ext cx="24199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Luas </a:t>
            </a:r>
            <a:r>
              <a:rPr lang="en-US" sz="2400" dirty="0" err="1"/>
              <a:t>segitiga</a:t>
            </a:r>
            <a:r>
              <a:rPr lang="en-US" sz="2400" dirty="0"/>
              <a:t> ABC</a:t>
            </a:r>
          </a:p>
        </p:txBody>
      </p:sp>
    </p:spTree>
    <p:extLst>
      <p:ext uri="{BB962C8B-B14F-4D97-AF65-F5344CB8AC3E}">
        <p14:creationId xmlns:p14="http://schemas.microsoft.com/office/powerpoint/2010/main" val="2662314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0B39F1-96C3-4514-921A-70F474892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Menghitung</a:t>
            </a:r>
            <a:r>
              <a:rPr lang="en-US" dirty="0"/>
              <a:t> volume </a:t>
            </a:r>
            <a:r>
              <a:rPr lang="en-US" i="1" dirty="0" err="1"/>
              <a:t>parallelpiped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B5820D-230A-4A72-B83E-095564305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7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E3CEAB-5EDD-4BC8-97F8-D5593E1044AF}"/>
              </a:ext>
            </a:extLst>
          </p:cNvPr>
          <p:cNvSpPr txBox="1"/>
          <p:nvPr/>
        </p:nvSpPr>
        <p:spPr>
          <a:xfrm>
            <a:off x="6664960" y="3275795"/>
            <a:ext cx="51230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/>
              <a:t>Berapa</a:t>
            </a:r>
            <a:r>
              <a:rPr lang="en-US" sz="2800" dirty="0"/>
              <a:t> volume </a:t>
            </a:r>
            <a:r>
              <a:rPr lang="en-US" sz="2800" i="1" dirty="0" err="1"/>
              <a:t>parallelpiped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2C5C25E-8DB9-4E71-8F66-6B81F226B6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6638" y="2251202"/>
            <a:ext cx="5105400" cy="3095625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373586A-7A46-48AC-99A3-7B957437F461}"/>
              </a:ext>
            </a:extLst>
          </p:cNvPr>
          <p:cNvSpPr txBox="1"/>
          <p:nvPr/>
        </p:nvSpPr>
        <p:spPr>
          <a:xfrm>
            <a:off x="1680125" y="333735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0A1BBA-3CEE-4B86-926B-5F80D4C22028}"/>
              </a:ext>
            </a:extLst>
          </p:cNvPr>
          <p:cNvSpPr txBox="1"/>
          <p:nvPr/>
        </p:nvSpPr>
        <p:spPr>
          <a:xfrm>
            <a:off x="4108365" y="5146772"/>
            <a:ext cx="31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a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F292DB-EB36-4610-88A5-B9ADF509C5AF}"/>
              </a:ext>
            </a:extLst>
          </p:cNvPr>
          <p:cNvSpPr txBox="1"/>
          <p:nvPr/>
        </p:nvSpPr>
        <p:spPr>
          <a:xfrm>
            <a:off x="2076365" y="3941978"/>
            <a:ext cx="31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9220329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4AC584-637C-4E92-AB43-B7F067C74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A93CCCD-827A-4DB2-8547-793DEC84F9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1102" y="1501140"/>
            <a:ext cx="5095875" cy="31242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B22F276-7896-4373-A3F5-032E3FDCA90E}"/>
              </a:ext>
            </a:extLst>
          </p:cNvPr>
          <p:cNvSpPr txBox="1"/>
          <p:nvPr/>
        </p:nvSpPr>
        <p:spPr>
          <a:xfrm>
            <a:off x="1598845" y="2663130"/>
            <a:ext cx="292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9258E1-AB7C-448A-932A-1F5F38CD1EAE}"/>
              </a:ext>
            </a:extLst>
          </p:cNvPr>
          <p:cNvSpPr txBox="1"/>
          <p:nvPr/>
        </p:nvSpPr>
        <p:spPr>
          <a:xfrm>
            <a:off x="3935645" y="4546390"/>
            <a:ext cx="31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FC3986-E81A-4ADE-A3C4-555602C80A44}"/>
              </a:ext>
            </a:extLst>
          </p:cNvPr>
          <p:cNvSpPr txBox="1"/>
          <p:nvPr/>
        </p:nvSpPr>
        <p:spPr>
          <a:xfrm>
            <a:off x="1890913" y="3244125"/>
            <a:ext cx="31611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/>
              <a:t>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C0C9815-0620-4AD5-B701-35747A04C6C0}"/>
              </a:ext>
            </a:extLst>
          </p:cNvPr>
          <p:cNvSpPr txBox="1"/>
          <p:nvPr/>
        </p:nvSpPr>
        <p:spPr>
          <a:xfrm>
            <a:off x="5527960" y="4330946"/>
            <a:ext cx="54923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Volume </a:t>
            </a:r>
            <a:r>
              <a:rPr lang="en-US" sz="2400" i="1" dirty="0" err="1"/>
              <a:t>parallelpiped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:</a:t>
            </a:r>
          </a:p>
          <a:p>
            <a:pPr>
              <a:spcBef>
                <a:spcPts val="1200"/>
              </a:spcBef>
            </a:pPr>
            <a:r>
              <a:rPr lang="en-US" sz="2400" dirty="0">
                <a:solidFill>
                  <a:srgbClr val="FF0000"/>
                </a:solidFill>
              </a:rPr>
              <a:t>      (</a:t>
            </a:r>
            <a:r>
              <a:rPr lang="en-US" sz="2400" i="1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) 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c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 = 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c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) 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a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= </a:t>
            </a:r>
            <a:r>
              <a:rPr lang="en-US" sz="2400" dirty="0">
                <a:solidFill>
                  <a:srgbClr val="FF0000"/>
                </a:solidFill>
              </a:rPr>
              <a:t>(</a:t>
            </a:r>
            <a:r>
              <a:rPr lang="en-US" sz="2400" i="1" dirty="0">
                <a:solidFill>
                  <a:srgbClr val="FF0000"/>
                </a:solidFill>
              </a:rPr>
              <a:t>c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a</a:t>
            </a:r>
            <a:r>
              <a:rPr lang="en-US" sz="2400" dirty="0">
                <a:solidFill>
                  <a:srgbClr val="FF0000"/>
                </a:solidFill>
                <a:sym typeface="Symbol" panose="05050102010706020507" pitchFamily="18" charset="2"/>
              </a:rPr>
              <a:t>)  </a:t>
            </a:r>
            <a:r>
              <a:rPr lang="en-US" sz="2400" i="1" dirty="0">
                <a:solidFill>
                  <a:srgbClr val="FF0000"/>
                </a:solidFill>
                <a:sym typeface="Symbol" panose="05050102010706020507" pitchFamily="18" charset="2"/>
              </a:rPr>
              <a:t>b </a:t>
            </a:r>
            <a:endParaRPr lang="en-US" sz="2400" i="1" baseline="-250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5F31FBA-8A43-4B5A-9CE5-D47063FFAF68}"/>
              </a:ext>
            </a:extLst>
          </p:cNvPr>
          <p:cNvSpPr txBox="1"/>
          <p:nvPr/>
        </p:nvSpPr>
        <p:spPr>
          <a:xfrm>
            <a:off x="7139188" y="1937540"/>
            <a:ext cx="40041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Misalkan</a:t>
            </a:r>
            <a:r>
              <a:rPr lang="en-US" sz="2400" dirty="0"/>
              <a:t>:</a:t>
            </a:r>
          </a:p>
          <a:p>
            <a:r>
              <a:rPr lang="en-US" sz="2400" dirty="0"/>
              <a:t>    </a:t>
            </a:r>
            <a:r>
              <a:rPr lang="en-US" sz="2400" i="1" dirty="0"/>
              <a:t>a</a:t>
            </a:r>
            <a:r>
              <a:rPr lang="en-US" sz="2400" dirty="0"/>
              <a:t> = </a:t>
            </a:r>
            <a:r>
              <a:rPr lang="en-US" sz="2400" i="1" dirty="0"/>
              <a:t>a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a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  </a:t>
            </a:r>
          </a:p>
          <a:p>
            <a:r>
              <a:rPr lang="en-US" sz="2400" baseline="-25000" dirty="0"/>
              <a:t>      </a:t>
            </a:r>
            <a:r>
              <a:rPr lang="en-US" sz="2400" i="1" dirty="0"/>
              <a:t>b</a:t>
            </a:r>
            <a:r>
              <a:rPr lang="en-US" sz="2400" dirty="0"/>
              <a:t> = </a:t>
            </a:r>
            <a:r>
              <a:rPr lang="en-US" sz="2400" i="1" dirty="0"/>
              <a:t>b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b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 </a:t>
            </a:r>
          </a:p>
          <a:p>
            <a:r>
              <a:rPr lang="en-US" sz="2400" baseline="-25000" dirty="0"/>
              <a:t>      </a:t>
            </a:r>
            <a:r>
              <a:rPr lang="en-US" sz="2400" i="1" dirty="0"/>
              <a:t>c</a:t>
            </a:r>
            <a:r>
              <a:rPr lang="en-US" sz="2400" dirty="0"/>
              <a:t> = </a:t>
            </a:r>
            <a:r>
              <a:rPr lang="en-US" sz="2400" i="1" dirty="0"/>
              <a:t>c</a:t>
            </a:r>
            <a:r>
              <a:rPr lang="en-US" sz="2400" baseline="-25000" dirty="0"/>
              <a:t>1</a:t>
            </a:r>
            <a:r>
              <a:rPr lang="en-US" sz="2400" dirty="0"/>
              <a:t>e</a:t>
            </a:r>
            <a:r>
              <a:rPr lang="en-US" sz="2400" baseline="-25000" dirty="0"/>
              <a:t>1</a:t>
            </a:r>
            <a:r>
              <a:rPr lang="en-US" sz="2400" dirty="0"/>
              <a:t> +  </a:t>
            </a:r>
            <a:r>
              <a:rPr lang="en-US" sz="2400" i="1" dirty="0"/>
              <a:t>c</a:t>
            </a:r>
            <a:r>
              <a:rPr lang="en-US" sz="2400" baseline="-25000" dirty="0"/>
              <a:t>2</a:t>
            </a:r>
            <a:r>
              <a:rPr lang="en-US" sz="2400" dirty="0"/>
              <a:t>e</a:t>
            </a:r>
            <a:r>
              <a:rPr lang="en-US" sz="2400" baseline="-25000" dirty="0"/>
              <a:t>2</a:t>
            </a:r>
            <a:r>
              <a:rPr lang="en-US" sz="2400" dirty="0"/>
              <a:t> + </a:t>
            </a:r>
            <a:r>
              <a:rPr lang="en-US" sz="2400" i="1" dirty="0"/>
              <a:t>c</a:t>
            </a:r>
            <a:r>
              <a:rPr lang="en-US" sz="2400" baseline="-25000" dirty="0"/>
              <a:t>3</a:t>
            </a:r>
            <a:r>
              <a:rPr lang="en-US" sz="2400" dirty="0"/>
              <a:t>e</a:t>
            </a:r>
            <a:r>
              <a:rPr lang="en-US" sz="2400" baseline="-25000" dirty="0"/>
              <a:t>3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FE53DEA-FD7C-4A32-BF1B-C80673A50D94}"/>
              </a:ext>
            </a:extLst>
          </p:cNvPr>
          <p:cNvSpPr/>
          <p:nvPr/>
        </p:nvSpPr>
        <p:spPr>
          <a:xfrm>
            <a:off x="5527960" y="5819082"/>
            <a:ext cx="5194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Bentuk</a:t>
            </a:r>
            <a:r>
              <a:rPr lang="en-US" sz="2400" dirty="0"/>
              <a:t> (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 </a:t>
            </a:r>
            <a:r>
              <a:rPr lang="en-US" sz="2400" i="1" dirty="0">
                <a:sym typeface="Symbol" panose="05050102010706020507" pitchFamily="18" charset="2"/>
              </a:rPr>
              <a:t>b</a:t>
            </a:r>
            <a:r>
              <a:rPr lang="en-US" sz="2400" dirty="0">
                <a:sym typeface="Symbol" panose="05050102010706020507" pitchFamily="18" charset="2"/>
              </a:rPr>
              <a:t>)  </a:t>
            </a:r>
            <a:r>
              <a:rPr lang="en-US" sz="2400" i="1" dirty="0">
                <a:sym typeface="Symbol" panose="05050102010706020507" pitchFamily="18" charset="2"/>
              </a:rPr>
              <a:t>c</a:t>
            </a:r>
            <a:r>
              <a:rPr lang="en-US" sz="2400" dirty="0">
                <a:sym typeface="Symbol" panose="05050102010706020507" pitchFamily="18" charset="2"/>
              </a:rPr>
              <a:t>   </a:t>
            </a:r>
            <a:r>
              <a:rPr lang="en-US" sz="2400" dirty="0" err="1">
                <a:sym typeface="Symbol" panose="05050102010706020507" pitchFamily="18" charset="2"/>
              </a:rPr>
              <a:t>dinamakan</a:t>
            </a:r>
            <a:r>
              <a:rPr lang="en-US" sz="2400" dirty="0">
                <a:sym typeface="Symbol" panose="05050102010706020507" pitchFamily="18" charset="2"/>
              </a:rPr>
              <a:t>  </a:t>
            </a:r>
            <a:r>
              <a:rPr lang="en-US" sz="2400" i="1" dirty="0" err="1">
                <a:solidFill>
                  <a:srgbClr val="FF0000"/>
                </a:solidFill>
                <a:sym typeface="Symbol" panose="05050102010706020507" pitchFamily="18" charset="2"/>
              </a:rPr>
              <a:t>trivector</a:t>
            </a:r>
            <a:endParaRPr 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427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A433CFD-B94C-4654-989F-D3291950C9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CB61F5-5B20-4404-A1F0-7AE4ED8B0066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4E87872-F1BE-4238-9884-3C3FFA5037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151" y="425613"/>
            <a:ext cx="10391947" cy="377063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5E29848-2B47-417B-BA58-9330ADD05F03}"/>
              </a:ext>
            </a:extLst>
          </p:cNvPr>
          <p:cNvSpPr txBox="1"/>
          <p:nvPr/>
        </p:nvSpPr>
        <p:spPr>
          <a:xfrm>
            <a:off x="886707" y="4287674"/>
            <a:ext cx="73608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Pada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i="1" dirty="0"/>
              <a:t>wedge product </a:t>
            </a:r>
            <a:r>
              <a:rPr lang="en-US" sz="2400" dirty="0"/>
              <a:t>di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muncul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: </a:t>
            </a:r>
          </a:p>
          <a:p>
            <a:endParaRPr lang="en-US" sz="2400" dirty="0"/>
          </a:p>
          <a:p>
            <a:r>
              <a:rPr lang="en-US" sz="2400" dirty="0"/>
              <a:t>     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52BF0D7-1D73-4062-B6AF-D2C5D93C76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801" y="4845215"/>
            <a:ext cx="1560975" cy="136204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1A183E8D-3A55-45F3-9F67-A13325A8F5F4}"/>
              </a:ext>
            </a:extLst>
          </p:cNvPr>
          <p:cNvSpPr txBox="1"/>
          <p:nvPr/>
        </p:nvSpPr>
        <p:spPr>
          <a:xfrm>
            <a:off x="1031801" y="6247721"/>
            <a:ext cx="470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dst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25E82AB-F102-458E-B7B5-C77C9E3C83DA}"/>
              </a:ext>
            </a:extLst>
          </p:cNvPr>
          <p:cNvSpPr txBox="1"/>
          <p:nvPr/>
        </p:nvSpPr>
        <p:spPr>
          <a:xfrm>
            <a:off x="2473709" y="4799704"/>
            <a:ext cx="91697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 </a:t>
            </a:r>
            <a:r>
              <a:rPr lang="en-US" sz="2000" dirty="0" err="1"/>
              <a:t>menyatakan</a:t>
            </a:r>
            <a:r>
              <a:rPr lang="en-US" sz="2000" dirty="0"/>
              <a:t> volume </a:t>
            </a:r>
            <a:r>
              <a:rPr lang="en-US" sz="2000" dirty="0" err="1"/>
              <a:t>satuan</a:t>
            </a:r>
            <a:r>
              <a:rPr lang="en-US" sz="2000" dirty="0"/>
              <a:t>, </a:t>
            </a:r>
            <a:r>
              <a:rPr lang="en-US" sz="2000" dirty="0" err="1"/>
              <a:t>dibangun</a:t>
            </a:r>
            <a:r>
              <a:rPr lang="en-US" sz="2000" dirty="0"/>
              <a:t> oleh </a:t>
            </a:r>
            <a:r>
              <a:rPr lang="en-US" sz="2000" dirty="0" err="1"/>
              <a:t>bivektor</a:t>
            </a:r>
            <a:r>
              <a:rPr lang="en-US" sz="2000" dirty="0"/>
              <a:t> </a:t>
            </a:r>
            <a:r>
              <a:rPr lang="en-US" sz="2000" dirty="0" err="1"/>
              <a:t>satuan</a:t>
            </a:r>
            <a:r>
              <a:rPr lang="en-US" sz="2000" dirty="0"/>
              <a:t> e</a:t>
            </a:r>
            <a:r>
              <a:rPr lang="en-US" sz="2000" baseline="-25000" dirty="0"/>
              <a:t>1</a:t>
            </a:r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</a:t>
            </a:r>
            <a:r>
              <a:rPr lang="en-US" sz="2000" dirty="0"/>
              <a:t> e</a:t>
            </a:r>
            <a:r>
              <a:rPr lang="en-US" sz="2000" baseline="-25000" dirty="0"/>
              <a:t>2</a:t>
            </a:r>
            <a:r>
              <a:rPr lang="en-US" sz="2000" dirty="0"/>
              <a:t>  dan </a:t>
            </a:r>
            <a:r>
              <a:rPr lang="en-US" sz="2000" dirty="0" err="1"/>
              <a:t>vektor</a:t>
            </a:r>
            <a:r>
              <a:rPr lang="en-US" sz="2000" dirty="0"/>
              <a:t> e</a:t>
            </a:r>
            <a:r>
              <a:rPr lang="en-US" sz="2000" baseline="-25000" dirty="0"/>
              <a:t>3</a:t>
            </a:r>
            <a:r>
              <a:rPr lang="en-US" sz="2000" dirty="0"/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ABC6A2-643F-470B-B13B-6D387928BCB7}"/>
              </a:ext>
            </a:extLst>
          </p:cNvPr>
          <p:cNvSpPr txBox="1"/>
          <p:nvPr/>
        </p:nvSpPr>
        <p:spPr>
          <a:xfrm>
            <a:off x="2473709" y="5311734"/>
            <a:ext cx="3353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 </a:t>
            </a:r>
            <a:r>
              <a:rPr lang="en-US" sz="2000" dirty="0" err="1">
                <a:sym typeface="Symbol" panose="05050102010706020507" pitchFamily="18" charset="2"/>
              </a:rPr>
              <a:t>tidak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/>
              <a:t>menyatakan</a:t>
            </a:r>
            <a:r>
              <a:rPr lang="en-US" sz="2000" dirty="0"/>
              <a:t> volume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0F2BC6-18F1-4467-A098-C7E61D46C2D7}"/>
              </a:ext>
            </a:extLst>
          </p:cNvPr>
          <p:cNvSpPr txBox="1"/>
          <p:nvPr/>
        </p:nvSpPr>
        <p:spPr>
          <a:xfrm>
            <a:off x="2505353" y="5807152"/>
            <a:ext cx="33537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000" dirty="0">
                <a:sym typeface="Symbol" panose="05050102010706020507" pitchFamily="18" charset="2"/>
              </a:rPr>
              <a:t> </a:t>
            </a:r>
            <a:r>
              <a:rPr lang="en-US" sz="2000" dirty="0" err="1">
                <a:sym typeface="Symbol" panose="05050102010706020507" pitchFamily="18" charset="2"/>
              </a:rPr>
              <a:t>tidak</a:t>
            </a:r>
            <a:r>
              <a:rPr lang="en-US" sz="2000" dirty="0">
                <a:sym typeface="Symbol" panose="05050102010706020507" pitchFamily="18" charset="2"/>
              </a:rPr>
              <a:t> </a:t>
            </a:r>
            <a:r>
              <a:rPr lang="en-US" sz="2000" dirty="0" err="1"/>
              <a:t>menyatakan</a:t>
            </a:r>
            <a:r>
              <a:rPr lang="en-US" sz="2000" dirty="0"/>
              <a:t> volume</a:t>
            </a:r>
          </a:p>
        </p:txBody>
      </p:sp>
    </p:spTree>
    <p:extLst>
      <p:ext uri="{BB962C8B-B14F-4D97-AF65-F5344CB8AC3E}">
        <p14:creationId xmlns:p14="http://schemas.microsoft.com/office/powerpoint/2010/main" val="340873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8378</TotalTime>
  <Words>682</Words>
  <Application>Microsoft Office PowerPoint</Application>
  <PresentationFormat>Widescreen</PresentationFormat>
  <Paragraphs>137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 Theme</vt:lpstr>
      <vt:lpstr>Aljabar Geometri (Bagian 2)</vt:lpstr>
      <vt:lpstr>PowerPoint Presentation</vt:lpstr>
      <vt:lpstr>Aplikasi Aljabar Geometri</vt:lpstr>
      <vt:lpstr>1. Menghitung Luas Segitiga</vt:lpstr>
      <vt:lpstr>PowerPoint Presentation</vt:lpstr>
      <vt:lpstr>PowerPoint Presentation</vt:lpstr>
      <vt:lpstr>2. Menghitung volume parallelpiped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Latihan (Soal UAS 2018)</vt:lpstr>
      <vt:lpstr>3. Menghitung perpotongan dua buah garis</vt:lpstr>
      <vt:lpstr>PowerPoint Presentation</vt:lpstr>
      <vt:lpstr>PowerPoint Presentation</vt:lpstr>
      <vt:lpstr>PowerPoint Presentation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Vektor di Ruang Euclidean (bagian 2)</dc:title>
  <dc:creator>Rinaldi Munir</dc:creator>
  <cp:lastModifiedBy>Rinaldi Munir</cp:lastModifiedBy>
  <cp:revision>536</cp:revision>
  <dcterms:created xsi:type="dcterms:W3CDTF">2020-09-19T08:47:06Z</dcterms:created>
  <dcterms:modified xsi:type="dcterms:W3CDTF">2021-11-10T01:50:57Z</dcterms:modified>
</cp:coreProperties>
</file>