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7" r:id="rId2"/>
    <p:sldId id="275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291" r:id="rId19"/>
    <p:sldId id="293" r:id="rId20"/>
    <p:sldId id="292" r:id="rId21"/>
    <p:sldId id="296" r:id="rId22"/>
    <p:sldId id="295" r:id="rId23"/>
    <p:sldId id="294" r:id="rId24"/>
    <p:sldId id="297" r:id="rId25"/>
    <p:sldId id="298" r:id="rId26"/>
    <p:sldId id="299" r:id="rId27"/>
    <p:sldId id="300" r:id="rId28"/>
    <p:sldId id="301" r:id="rId29"/>
    <p:sldId id="302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inaldi Munir" initials="RM" lastIdx="1" clrIdx="0">
    <p:extLst>
      <p:ext uri="{19B8F6BF-5375-455C-9EA6-DF929625EA0E}">
        <p15:presenceInfo xmlns:p15="http://schemas.microsoft.com/office/powerpoint/2012/main" userId="S::rinaldi@office.itb.ac.id::0250d78b-f287-4f30-b22c-e6993933f57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086" autoAdjust="0"/>
    <p:restoredTop sz="94660"/>
  </p:normalViewPr>
  <p:slideViewPr>
    <p:cSldViewPr snapToGrid="0">
      <p:cViewPr varScale="1">
        <p:scale>
          <a:sx n="63" d="100"/>
          <a:sy n="63" d="100"/>
        </p:scale>
        <p:origin x="38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901B41-0456-41F9-B030-AC8139DE18CA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A1333C-F46B-4B77-A695-4B81C60DD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009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637CD-CE78-4FCD-BCAB-C0F0F79A68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94832E-F54A-4609-8D2B-9D0BE96B2C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6CB926-A790-4FE5-A1AA-D0CF387FC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BD743-B54A-44BA-A288-511FD440633A}" type="datetime1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904C40-C62A-4836-8B97-AD69B4EFE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5AAAE4-19F9-496E-864F-5EE3DF08E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441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DDF28B-1CF0-40BF-B92B-B20ED43C4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7E0D43-B1CF-4434-962E-6DEAEB5678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E60CF5-F3B3-4D10-930E-1B88DDB33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37742-AAAF-4DB6-B1FB-A75BA6BEA262}" type="datetime1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9BEF53-4848-4F14-A22D-65021E596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86D63D-CB56-4921-940B-0A5256234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023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6D2F150-17FA-4B96-8E59-2D54BED7BA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9F0885-2ECA-4FE4-8CB2-5CA694668D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5764BB-F607-4999-9CD2-CAD86489E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B6755-F1D5-446E-84EC-B769D29C2F1E}" type="datetime1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E2E871-729A-435F-A427-AAC40AEE6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F664E3-3D36-4C83-AF32-E7CFB59ED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829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90BFA-B8A1-4F2D-9084-6C4FD6D7B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D35B39-E63F-47A9-A04A-D5C48EE11F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3E97E2-A878-41C2-9F41-623D0FB3B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A8D5-85FD-4E5F-AF91-989B5BBE3886}" type="datetime1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516176-1C1C-4909-AD57-C6090B66F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8F866F-3874-4027-8136-D258DFF9D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935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C0A8B-C1D4-4069-822A-BE1EFECE5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0A7D5-1055-4D4A-8757-BE41C9AAD8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A004C6-8064-4BA0-A41A-1803CA99E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E55FE-8CA8-4F66-A287-6A03BDC77400}" type="datetime1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80A181-E393-4639-90AF-319625C48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DFDC94-3126-4077-AFBF-1E23C4C63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66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79230-68DF-4982-8C83-7D93DBC8E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66C013-4249-4FC9-A3C1-F8631DA8E6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81C195-9880-4F52-AF5E-837F566D6A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F6A447-C6E7-48E3-8EC9-25EDDE9CB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AD376-1FDB-44CA-8D9E-62E02C28FFB2}" type="datetime1">
              <a:rPr lang="en-US" smtClean="0"/>
              <a:t>11/11/2020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17767D-FBEE-435F-A536-92F32FF5A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AE5766-3D29-4CA5-AF94-03B9F1FF2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92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FB810-235E-479D-81D2-1E0F1DD66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FC5716-C407-47CB-ADB2-485A2959CF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59DF2E-D4AA-4AA8-A29A-B478E5F58C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17B1DB-1435-4747-BCF7-93DB496DCB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6AF528-B277-4374-9DAA-77DEAE5A25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24E5D4-A9A1-4FC8-B13B-8FFBE3528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9B93E-A9CA-4AEB-91D6-DC93088AF47A}" type="datetime1">
              <a:rPr lang="en-US" smtClean="0"/>
              <a:t>11/11/2020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DA54C6-C0E3-463A-A234-87CE6221B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133A467-8BB6-4A87-B219-6D2867A09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101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DCC31-F7BF-42F3-9647-93F09F6ED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E6F97A-6916-4807-93CB-F09535452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6C496-8F04-45ED-8AC7-AA067C67E5B0}" type="datetime1">
              <a:rPr lang="en-US" smtClean="0"/>
              <a:t>11/11/2020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BA5416-48CB-4064-8DC4-FBAE3C3B8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3F1356-E64B-45CF-9714-A165A62C5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072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D8CD48-1A3B-4195-828B-22DD9401E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56FB5-E7D9-4073-B61A-5D9C5B894384}" type="datetime1">
              <a:rPr lang="en-US" smtClean="0"/>
              <a:t>11/11/2020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2C7592-1A28-40CA-AC6B-043B5C2AD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699571-51BA-462E-8F25-D111B2AEA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37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EA76DB-6D14-418F-94F3-59B55795F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76FFD3-B798-4092-B882-8A355724F8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77C2E3-DE42-468A-90E6-09AFF27E7E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9712F8-3612-49F5-8D6C-083CA9ED2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0CD72-1CB4-40B0-BB8B-9626092F46D0}" type="datetime1">
              <a:rPr lang="en-US" smtClean="0"/>
              <a:t>11/11/2020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AB86A6-4874-4746-B3E7-E5D9E8FB7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F295CF-D0AD-444F-A970-F0088B240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993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F8E7D-2038-44FE-AE61-170A86600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E5A6E8-794C-4909-9F98-40B044B76F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281D3B-1866-4307-A9CE-D021234589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146F73-16A7-4C87-8071-ABC3B8872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0561-7287-4A5A-8239-C04835A34DBE}" type="datetime1">
              <a:rPr lang="en-US" smtClean="0"/>
              <a:t>11/11/2020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E74D48-DA16-4437-989C-AB6C8A533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0FB6A5-E7D0-4126-8087-982BA5883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292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7F55D6-C563-4083-B332-E85CCB3BD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141A43-E56E-45EE-A1D8-9D0736E080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346FEF-EC6E-4D2A-B198-16A7E0EE3E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3F38EC-E453-4A86-8C56-4A886B450C85}" type="datetime1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1D0A32-AF53-49C6-9A89-AAF8E4A2B8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67C2AB-07D7-4BE9-861F-FB6F15CD9E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815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image" Target="../media/image7.emf"/><Relationship Id="rId7" Type="http://schemas.openxmlformats.org/officeDocument/2006/relationships/image" Target="../media/image11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emf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emf"/><Relationship Id="rId5" Type="http://schemas.openxmlformats.org/officeDocument/2006/relationships/image" Target="../media/image16.emf"/><Relationship Id="rId4" Type="http://schemas.openxmlformats.org/officeDocument/2006/relationships/image" Target="../media/image15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7" Type="http://schemas.openxmlformats.org/officeDocument/2006/relationships/image" Target="../media/image23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emf"/><Relationship Id="rId5" Type="http://schemas.openxmlformats.org/officeDocument/2006/relationships/image" Target="../media/image21.emf"/><Relationship Id="rId4" Type="http://schemas.openxmlformats.org/officeDocument/2006/relationships/image" Target="../media/image20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0.emf"/><Relationship Id="rId4" Type="http://schemas.openxmlformats.org/officeDocument/2006/relationships/image" Target="../media/image29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emf"/><Relationship Id="rId5" Type="http://schemas.openxmlformats.org/officeDocument/2006/relationships/image" Target="../media/image34.emf"/><Relationship Id="rId4" Type="http://schemas.openxmlformats.org/officeDocument/2006/relationships/image" Target="../media/image33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emf"/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7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emf"/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2.emf"/><Relationship Id="rId5" Type="http://schemas.openxmlformats.org/officeDocument/2006/relationships/image" Target="../media/image41.emf"/><Relationship Id="rId4" Type="http://schemas.openxmlformats.org/officeDocument/2006/relationships/image" Target="../media/image40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emf"/><Relationship Id="rId2" Type="http://schemas.openxmlformats.org/officeDocument/2006/relationships/image" Target="../media/image43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emf"/><Relationship Id="rId2" Type="http://schemas.openxmlformats.org/officeDocument/2006/relationships/image" Target="../media/image45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emf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60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emf"/><Relationship Id="rId2" Type="http://schemas.openxmlformats.org/officeDocument/2006/relationships/image" Target="../media/image47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emf"/><Relationship Id="rId2" Type="http://schemas.openxmlformats.org/officeDocument/2006/relationships/image" Target="../media/image49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emf"/><Relationship Id="rId3" Type="http://schemas.openxmlformats.org/officeDocument/2006/relationships/image" Target="../media/image52.png"/><Relationship Id="rId7" Type="http://schemas.openxmlformats.org/officeDocument/2006/relationships/image" Target="../media/image51.emf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5.png"/><Relationship Id="rId11" Type="http://schemas.openxmlformats.org/officeDocument/2006/relationships/image" Target="../media/image54.emf"/><Relationship Id="rId5" Type="http://schemas.openxmlformats.org/officeDocument/2006/relationships/image" Target="../media/image54.png"/><Relationship Id="rId10" Type="http://schemas.openxmlformats.org/officeDocument/2006/relationships/image" Target="../media/image53.emf"/><Relationship Id="rId4" Type="http://schemas.openxmlformats.org/officeDocument/2006/relationships/image" Target="../media/image53.png"/><Relationship Id="rId9" Type="http://schemas.openxmlformats.org/officeDocument/2006/relationships/image" Target="../media/image58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A3491-7631-4FD5-BAFE-F488737450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2520" y="1041400"/>
            <a:ext cx="9966960" cy="2387600"/>
          </a:xfrm>
        </p:spPr>
        <p:txBody>
          <a:bodyPr>
            <a:normAutofit/>
          </a:bodyPr>
          <a:lstStyle/>
          <a:p>
            <a:r>
              <a:rPr lang="en-US" b="1" dirty="0" err="1"/>
              <a:t>Aljabar</a:t>
            </a:r>
            <a:r>
              <a:rPr lang="en-US" b="1" dirty="0"/>
              <a:t> </a:t>
            </a:r>
            <a:r>
              <a:rPr lang="en-US" b="1" dirty="0" err="1"/>
              <a:t>Geometri</a:t>
            </a:r>
            <a:br>
              <a:rPr lang="en-US" b="1" dirty="0"/>
            </a:br>
            <a:r>
              <a:rPr lang="en-US" sz="4000" b="1" dirty="0"/>
              <a:t>(</a:t>
            </a:r>
            <a:r>
              <a:rPr lang="en-US" sz="4000" b="1" dirty="0" err="1"/>
              <a:t>Bagian</a:t>
            </a:r>
            <a:r>
              <a:rPr lang="en-US" sz="4000" b="1" dirty="0"/>
              <a:t> 1)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71AE1D-41FE-4F1A-8CCF-26B677DAE7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38496"/>
            <a:ext cx="9144000" cy="1655762"/>
          </a:xfrm>
        </p:spPr>
        <p:txBody>
          <a:bodyPr/>
          <a:lstStyle/>
          <a:p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kuliah</a:t>
            </a:r>
            <a:r>
              <a:rPr lang="en-US" dirty="0"/>
              <a:t> IF2123 </a:t>
            </a:r>
            <a:r>
              <a:rPr lang="en-US" dirty="0" err="1"/>
              <a:t>Aljabar</a:t>
            </a:r>
            <a:r>
              <a:rPr lang="en-US" dirty="0"/>
              <a:t> Linier dan </a:t>
            </a:r>
            <a:r>
              <a:rPr lang="en-US" dirty="0" err="1"/>
              <a:t>Geometri</a:t>
            </a:r>
            <a:endParaRPr lang="en-US" dirty="0"/>
          </a:p>
          <a:p>
            <a:endParaRPr lang="en-US" dirty="0"/>
          </a:p>
          <a:p>
            <a:r>
              <a:rPr lang="en-US" dirty="0"/>
              <a:t>Oleh: Rinaldi Munir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BC65914-AF0F-45C9-B40C-FAF194785A8F}"/>
              </a:ext>
            </a:extLst>
          </p:cNvPr>
          <p:cNvSpPr txBox="1">
            <a:spLocks/>
          </p:cNvSpPr>
          <p:nvPr/>
        </p:nvSpPr>
        <p:spPr>
          <a:xfrm>
            <a:off x="1666240" y="5903754"/>
            <a:ext cx="9144000" cy="73580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Program </a:t>
            </a:r>
            <a:r>
              <a:rPr lang="en-US" b="1" dirty="0" err="1"/>
              <a:t>Studi</a:t>
            </a:r>
            <a:r>
              <a:rPr lang="en-US" b="1" dirty="0"/>
              <a:t> Teknik </a:t>
            </a:r>
            <a:r>
              <a:rPr lang="en-US" b="1" dirty="0" err="1"/>
              <a:t>Informatika</a:t>
            </a:r>
            <a:endParaRPr lang="en-US" b="1" dirty="0"/>
          </a:p>
          <a:p>
            <a:r>
              <a:rPr lang="en-US" b="1" dirty="0"/>
              <a:t>STEI-ITB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43E1C2-87A8-4F5F-8524-4A2CFDC7F168}"/>
              </a:ext>
            </a:extLst>
          </p:cNvPr>
          <p:cNvSpPr/>
          <p:nvPr/>
        </p:nvSpPr>
        <p:spPr>
          <a:xfrm>
            <a:off x="4093801" y="406697"/>
            <a:ext cx="37121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Seri </a:t>
            </a:r>
            <a:r>
              <a:rPr lang="en-US" sz="2400" b="1" dirty="0" err="1">
                <a:solidFill>
                  <a:srgbClr val="FF0000"/>
                </a:solidFill>
              </a:rPr>
              <a:t>bahan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kuliah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Algeo</a:t>
            </a:r>
            <a:r>
              <a:rPr lang="en-US" sz="2400" b="1" dirty="0">
                <a:solidFill>
                  <a:srgbClr val="FF0000"/>
                </a:solidFill>
              </a:rPr>
              <a:t> #21</a:t>
            </a:r>
            <a:endParaRPr lang="en-US" sz="2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E7503A-EB97-4796-AFCC-4F6CC94AC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2915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9AA4EE-BFE9-4CD1-935B-52B694B52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+mn-lt"/>
              </a:rPr>
              <a:t>Representasi</a:t>
            </a:r>
            <a:r>
              <a:rPr lang="en-US" b="1" dirty="0">
                <a:latin typeface="+mn-lt"/>
              </a:rPr>
              <a:t> </a:t>
            </a:r>
            <a:r>
              <a:rPr lang="en-US" b="1" dirty="0" err="1">
                <a:latin typeface="+mn-lt"/>
              </a:rPr>
              <a:t>Vektor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B16291-BB49-4410-88C9-AC136BC78B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754360" cy="4351338"/>
          </a:xfrm>
        </p:spPr>
        <p:txBody>
          <a:bodyPr/>
          <a:lstStyle/>
          <a:p>
            <a:r>
              <a:rPr lang="en-US" dirty="0" err="1"/>
              <a:t>Vektor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aljabar</a:t>
            </a:r>
            <a:r>
              <a:rPr lang="en-US" dirty="0"/>
              <a:t> </a:t>
            </a:r>
            <a:r>
              <a:rPr lang="en-US" dirty="0" err="1"/>
              <a:t>geometri</a:t>
            </a:r>
            <a:r>
              <a:rPr lang="en-US" dirty="0"/>
              <a:t> </a:t>
            </a:r>
            <a:r>
              <a:rPr lang="en-US" dirty="0" err="1"/>
              <a:t>dinyatakan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</a:p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dirty="0"/>
              <a:t>	</a:t>
            </a:r>
            <a:r>
              <a:rPr lang="en-US" i="1" dirty="0"/>
              <a:t>v</a:t>
            </a:r>
            <a:r>
              <a:rPr lang="en-US" dirty="0"/>
              <a:t> = </a:t>
            </a:r>
            <a:r>
              <a:rPr lang="en-US" i="1" dirty="0"/>
              <a:t>a</a:t>
            </a:r>
            <a:r>
              <a:rPr lang="en-US" baseline="-25000" dirty="0"/>
              <a:t>1</a:t>
            </a:r>
            <a:r>
              <a:rPr lang="en-US" dirty="0"/>
              <a:t>e</a:t>
            </a:r>
            <a:r>
              <a:rPr lang="en-US" baseline="-25000" dirty="0"/>
              <a:t>1</a:t>
            </a:r>
            <a:r>
              <a:rPr lang="en-US" dirty="0"/>
              <a:t> + </a:t>
            </a:r>
            <a:r>
              <a:rPr lang="en-US" i="1" dirty="0"/>
              <a:t>a</a:t>
            </a:r>
            <a:r>
              <a:rPr lang="en-US" baseline="-25000" dirty="0"/>
              <a:t>2</a:t>
            </a:r>
            <a:r>
              <a:rPr lang="en-US" dirty="0"/>
              <a:t>e</a:t>
            </a:r>
            <a:r>
              <a:rPr lang="en-US" baseline="-25000" dirty="0"/>
              <a:t>2</a:t>
            </a:r>
            <a:r>
              <a:rPr lang="en-US" dirty="0"/>
              <a:t> + … + </a:t>
            </a:r>
            <a:r>
              <a:rPr lang="en-US" i="1" dirty="0" err="1"/>
              <a:t>a</a:t>
            </a:r>
            <a:r>
              <a:rPr lang="en-US" baseline="-25000" dirty="0" err="1"/>
              <a:t>n</a:t>
            </a:r>
            <a:r>
              <a:rPr lang="en-US" dirty="0" err="1"/>
              <a:t>e</a:t>
            </a:r>
            <a:r>
              <a:rPr lang="en-US" baseline="-25000" dirty="0" err="1"/>
              <a:t>n</a:t>
            </a:r>
            <a:endParaRPr lang="en-US" baseline="-25000" dirty="0"/>
          </a:p>
          <a:p>
            <a:pPr marL="0" indent="0">
              <a:buNone/>
            </a:pPr>
            <a:r>
              <a:rPr lang="en-US" dirty="0"/>
              <a:t>   yang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e</a:t>
            </a:r>
            <a:r>
              <a:rPr lang="en-US" baseline="-25000" dirty="0"/>
              <a:t>1</a:t>
            </a:r>
            <a:r>
              <a:rPr lang="en-US" dirty="0"/>
              <a:t>, e</a:t>
            </a:r>
            <a:r>
              <a:rPr lang="en-US" baseline="-25000" dirty="0"/>
              <a:t>2</a:t>
            </a:r>
            <a:r>
              <a:rPr lang="en-US" dirty="0"/>
              <a:t>, …, </a:t>
            </a:r>
            <a:r>
              <a:rPr lang="en-US" dirty="0" err="1"/>
              <a:t>e</a:t>
            </a:r>
            <a:r>
              <a:rPr lang="en-US" baseline="-25000" dirty="0" err="1"/>
              <a:t>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vektor-vektor</a:t>
            </a:r>
            <a:r>
              <a:rPr lang="en-US" dirty="0"/>
              <a:t> basis </a:t>
            </a:r>
            <a:r>
              <a:rPr lang="en-US" dirty="0" err="1"/>
              <a:t>satuan</a:t>
            </a:r>
            <a:r>
              <a:rPr lang="en-US" dirty="0"/>
              <a:t> di R</a:t>
            </a:r>
            <a:r>
              <a:rPr lang="en-US" baseline="30000" dirty="0"/>
              <a:t>n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Misalkan</a:t>
            </a:r>
            <a:r>
              <a:rPr lang="en-US" dirty="0"/>
              <a:t> </a:t>
            </a:r>
            <a:r>
              <a:rPr lang="en-US" dirty="0" err="1"/>
              <a:t>didefinisikan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buah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di R</a:t>
            </a:r>
            <a:r>
              <a:rPr lang="en-US" baseline="30000" dirty="0"/>
              <a:t>2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0F8C8D-7CA3-4298-8C12-0BDD39890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10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BDC32BB-8134-4921-9C74-227D8978A0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1955" y="4629619"/>
            <a:ext cx="3088554" cy="1445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22389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5629F4-853E-43DB-8301-5A1A6AF7C5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28320"/>
            <a:ext cx="10515600" cy="529304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Hitung</a:t>
            </a:r>
            <a:r>
              <a:rPr lang="en-US" dirty="0"/>
              <a:t> </a:t>
            </a:r>
            <a:r>
              <a:rPr lang="en-US" dirty="0" err="1"/>
              <a:t>perkalian</a:t>
            </a:r>
            <a:r>
              <a:rPr lang="en-US" dirty="0"/>
              <a:t> </a:t>
            </a:r>
            <a:r>
              <a:rPr lang="en-US" i="1" dirty="0"/>
              <a:t>outer product a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 </a:t>
            </a:r>
            <a:r>
              <a:rPr lang="en-US" i="1" dirty="0">
                <a:sym typeface="Symbol" panose="05050102010706020507" pitchFamily="18" charset="2"/>
              </a:rPr>
              <a:t>b: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BD9041-0D1E-4AAC-942C-52A174931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11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FF0F088-2F30-45B5-96C9-EC870C00DB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7467" y="1172754"/>
            <a:ext cx="5506135" cy="62961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A05413A-93AA-43CF-B667-D1D86F29B6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4323" y="1670852"/>
            <a:ext cx="8039678" cy="60478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68CB252-A205-41E5-8FC5-14C365CEBB1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06984" y="2371588"/>
            <a:ext cx="2995881" cy="48795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8E94B77-7F24-4209-AF08-F94C0351E19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85511" y="2390766"/>
            <a:ext cx="2749579" cy="48795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6498FA8-BBCB-4A93-97E4-EB6E880BC2DD}"/>
              </a:ext>
            </a:extLst>
          </p:cNvPr>
          <p:cNvSpPr txBox="1"/>
          <p:nvPr/>
        </p:nvSpPr>
        <p:spPr>
          <a:xfrm>
            <a:off x="2767102" y="2433887"/>
            <a:ext cx="56756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Sulihkan</a:t>
            </a:r>
            <a:r>
              <a:rPr lang="en-US" sz="2400" dirty="0"/>
              <a:t>:                                                 dan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632C061-05E1-43F5-A42F-596ACBEDE73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45443" y="3030859"/>
            <a:ext cx="4104382" cy="46166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43E0108-DAD2-406D-977D-AE94F1643A3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445443" y="3529149"/>
            <a:ext cx="3447357" cy="517662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AB198FFE-6337-48AB-9DBD-0BE372B69FDD}"/>
              </a:ext>
            </a:extLst>
          </p:cNvPr>
          <p:cNvSpPr txBox="1"/>
          <p:nvPr/>
        </p:nvSpPr>
        <p:spPr>
          <a:xfrm>
            <a:off x="3381729" y="4175508"/>
            <a:ext cx="40088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</a:rPr>
              <a:t>skalar</a:t>
            </a:r>
            <a:r>
              <a:rPr lang="en-US" sz="2000" dirty="0">
                <a:solidFill>
                  <a:srgbClr val="FF0000"/>
                </a:solidFill>
              </a:rPr>
              <a:t>            bivector</a:t>
            </a:r>
          </a:p>
          <a:p>
            <a:r>
              <a:rPr lang="en-US" sz="2000" dirty="0">
                <a:solidFill>
                  <a:srgbClr val="FF0000"/>
                </a:solidFill>
              </a:rPr>
              <a:t>                        </a:t>
            </a:r>
            <a:r>
              <a:rPr lang="en-US" sz="2000" dirty="0" err="1">
                <a:solidFill>
                  <a:srgbClr val="FF0000"/>
                </a:solidFill>
              </a:rPr>
              <a:t>satuan</a:t>
            </a:r>
            <a:endParaRPr lang="en-US" sz="2000" dirty="0">
              <a:solidFill>
                <a:srgbClr val="FF0000"/>
              </a:solidFill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E33A9E94-0CF9-4F7A-903C-82808E4A420B}"/>
              </a:ext>
            </a:extLst>
          </p:cNvPr>
          <p:cNvCxnSpPr/>
          <p:nvPr/>
        </p:nvCxnSpPr>
        <p:spPr>
          <a:xfrm>
            <a:off x="2956560" y="4128091"/>
            <a:ext cx="1541074" cy="0"/>
          </a:xfrm>
          <a:prstGeom prst="straightConnector1">
            <a:avLst/>
          </a:prstGeom>
          <a:ln w="127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CF9B4782-39D2-417D-A969-D5524A6C1DC9}"/>
              </a:ext>
            </a:extLst>
          </p:cNvPr>
          <p:cNvCxnSpPr>
            <a:cxnSpLocks/>
          </p:cNvCxnSpPr>
          <p:nvPr/>
        </p:nvCxnSpPr>
        <p:spPr>
          <a:xfrm>
            <a:off x="4714768" y="4128091"/>
            <a:ext cx="910719" cy="0"/>
          </a:xfrm>
          <a:prstGeom prst="straightConnector1">
            <a:avLst/>
          </a:prstGeom>
          <a:ln w="127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6">
            <a:extLst>
              <a:ext uri="{FF2B5EF4-FFF2-40B4-BE49-F238E27FC236}">
                <a16:creationId xmlns:a16="http://schemas.microsoft.com/office/drawing/2014/main" id="{8C7982AB-8B4A-4F43-8517-20DF262C096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011160" y="3164681"/>
            <a:ext cx="4008847" cy="3313200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44067B41-C57A-4A26-9D31-7F9C9A1FF15A}"/>
              </a:ext>
            </a:extLst>
          </p:cNvPr>
          <p:cNvSpPr txBox="1"/>
          <p:nvPr/>
        </p:nvSpPr>
        <p:spPr>
          <a:xfrm>
            <a:off x="1276487" y="4772479"/>
            <a:ext cx="667523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i="1" dirty="0"/>
              <a:t>a</a:t>
            </a:r>
            <a:r>
              <a:rPr lang="en-US" sz="2400" baseline="-25000" dirty="0"/>
              <a:t>1</a:t>
            </a:r>
            <a:r>
              <a:rPr lang="en-US" sz="2400" i="1" dirty="0"/>
              <a:t>b</a:t>
            </a:r>
            <a:r>
              <a:rPr lang="en-US" sz="2400" baseline="-25000" dirty="0"/>
              <a:t>2</a:t>
            </a:r>
            <a:r>
              <a:rPr lang="en-US" sz="2400" dirty="0"/>
              <a:t> – </a:t>
            </a:r>
            <a:r>
              <a:rPr lang="en-US" sz="2400" i="1" dirty="0"/>
              <a:t>a</a:t>
            </a:r>
            <a:r>
              <a:rPr lang="en-US" sz="2400" baseline="-25000" dirty="0"/>
              <a:t>2</a:t>
            </a:r>
            <a:r>
              <a:rPr lang="en-US" sz="2400" i="1" dirty="0"/>
              <a:t>b</a:t>
            </a:r>
            <a:r>
              <a:rPr lang="en-US" sz="2400" baseline="-25000" dirty="0"/>
              <a:t>1</a:t>
            </a:r>
            <a:r>
              <a:rPr lang="en-US" sz="2400" dirty="0"/>
              <a:t> </a:t>
            </a:r>
            <a:r>
              <a:rPr lang="en-US" sz="2400" dirty="0" err="1"/>
              <a:t>menyatakan</a:t>
            </a:r>
            <a:r>
              <a:rPr lang="en-US" sz="2400" dirty="0"/>
              <a:t> </a:t>
            </a:r>
            <a:r>
              <a:rPr lang="en-US" sz="2400" dirty="0" err="1"/>
              <a:t>luas</a:t>
            </a:r>
            <a:r>
              <a:rPr lang="en-US" sz="2400" dirty="0"/>
              <a:t> area parallelogram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err="1"/>
              <a:t>Jadi</a:t>
            </a:r>
            <a:r>
              <a:rPr lang="en-US" sz="2400" dirty="0"/>
              <a:t>, </a:t>
            </a:r>
            <a:r>
              <a:rPr lang="en-US" sz="2400" i="1" dirty="0"/>
              <a:t>outer product a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 </a:t>
            </a:r>
            <a:r>
              <a:rPr lang="en-US" sz="2400" i="1" dirty="0">
                <a:sym typeface="Symbol" panose="05050102010706020507" pitchFamily="18" charset="2"/>
              </a:rPr>
              <a:t>b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adalah</a:t>
            </a:r>
            <a:r>
              <a:rPr lang="en-US" sz="2400" dirty="0">
                <a:sym typeface="Symbol" panose="05050102010706020507" pitchFamily="18" charset="2"/>
              </a:rPr>
              <a:t> area </a:t>
            </a:r>
            <a:r>
              <a:rPr lang="en-US" sz="2400" dirty="0" err="1">
                <a:sym typeface="Symbol" panose="05050102010706020507" pitchFamily="18" charset="2"/>
              </a:rPr>
              <a:t>skalar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dikali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dengan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i="1" dirty="0">
                <a:sym typeface="Symbol" panose="05050102010706020507" pitchFamily="18" charset="2"/>
              </a:rPr>
              <a:t>bivector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satuan</a:t>
            </a:r>
            <a:r>
              <a:rPr lang="en-US" sz="2400" dirty="0">
                <a:sym typeface="Symbol" panose="05050102010706020507" pitchFamily="18" charset="2"/>
              </a:rPr>
              <a:t> e</a:t>
            </a:r>
            <a:r>
              <a:rPr lang="en-US" sz="2400" baseline="-25000" dirty="0">
                <a:sym typeface="Symbol" panose="05050102010706020507" pitchFamily="18" charset="2"/>
              </a:rPr>
              <a:t>1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 e</a:t>
            </a:r>
            <a:r>
              <a:rPr lang="en-US" sz="2400" baseline="-25000" dirty="0">
                <a:sym typeface="Symbol" panose="05050102010706020507" pitchFamily="18" charset="2"/>
              </a:rPr>
              <a:t>2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ym typeface="Symbol" panose="05050102010706020507" pitchFamily="18" charset="2"/>
              </a:rPr>
              <a:t>e</a:t>
            </a:r>
            <a:r>
              <a:rPr lang="en-US" sz="2400" baseline="-25000" dirty="0">
                <a:sym typeface="Symbol" panose="05050102010706020507" pitchFamily="18" charset="2"/>
              </a:rPr>
              <a:t>1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 e</a:t>
            </a:r>
            <a:r>
              <a:rPr lang="en-US" sz="2400" baseline="-25000" dirty="0">
                <a:sym typeface="Symbol" panose="05050102010706020507" pitchFamily="18" charset="2"/>
              </a:rPr>
              <a:t>2 </a:t>
            </a:r>
            <a:r>
              <a:rPr lang="en-US" sz="2400" dirty="0" err="1">
                <a:sym typeface="Symbol" panose="05050102010706020507" pitchFamily="18" charset="2"/>
              </a:rPr>
              <a:t>menyatakan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bidang</a:t>
            </a:r>
            <a:r>
              <a:rPr lang="en-US" sz="2400" dirty="0">
                <a:sym typeface="Symbol" panose="05050102010706020507" pitchFamily="18" charset="2"/>
              </a:rPr>
              <a:t> yang </a:t>
            </a:r>
            <a:r>
              <a:rPr lang="en-US" sz="2400" dirty="0" err="1">
                <a:sym typeface="Symbol" panose="05050102010706020507" pitchFamily="18" charset="2"/>
              </a:rPr>
              <a:t>dibentuk</a:t>
            </a:r>
            <a:r>
              <a:rPr lang="en-US" sz="2400" dirty="0">
                <a:sym typeface="Symbol" panose="05050102010706020507" pitchFamily="18" charset="2"/>
              </a:rPr>
              <a:t> oleh e</a:t>
            </a:r>
            <a:r>
              <a:rPr lang="en-US" sz="2400" baseline="-25000" dirty="0">
                <a:sym typeface="Symbol" panose="05050102010706020507" pitchFamily="18" charset="2"/>
              </a:rPr>
              <a:t>1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dan e</a:t>
            </a:r>
            <a:r>
              <a:rPr lang="en-US" sz="2400" baseline="-25000" dirty="0">
                <a:sym typeface="Symbol" panose="05050102010706020507" pitchFamily="18" charset="2"/>
              </a:rPr>
              <a:t>2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127353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E456DA-2751-4283-BF3C-46A5188846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95647"/>
            <a:ext cx="10515600" cy="538131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Sekarang</a:t>
            </a:r>
            <a:r>
              <a:rPr lang="en-US" dirty="0"/>
              <a:t> </a:t>
            </a:r>
            <a:r>
              <a:rPr lang="en-US" dirty="0" err="1"/>
              <a:t>hitung</a:t>
            </a:r>
            <a:r>
              <a:rPr lang="en-US" dirty="0"/>
              <a:t> </a:t>
            </a:r>
            <a:r>
              <a:rPr lang="en-US" dirty="0" err="1"/>
              <a:t>perkalian</a:t>
            </a:r>
            <a:r>
              <a:rPr lang="en-US" dirty="0"/>
              <a:t> </a:t>
            </a:r>
            <a:r>
              <a:rPr lang="en-US" i="1" dirty="0"/>
              <a:t>outer product   b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 </a:t>
            </a:r>
            <a:r>
              <a:rPr lang="en-US" i="1" dirty="0">
                <a:sym typeface="Symbol" panose="05050102010706020507" pitchFamily="18" charset="2"/>
              </a:rPr>
              <a:t>a: </a:t>
            </a:r>
          </a:p>
          <a:p>
            <a:pPr marL="0" indent="0">
              <a:buNone/>
            </a:pPr>
            <a:endParaRPr lang="en-US" i="1" dirty="0"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en-US" i="1" dirty="0"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en-US" i="1" dirty="0"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en-US" i="1" dirty="0"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en-US" i="1" dirty="0"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i="1" dirty="0">
                <a:sym typeface="Symbol" panose="05050102010706020507" pitchFamily="18" charset="2"/>
              </a:rPr>
              <a:t>     </a:t>
            </a:r>
            <a:r>
              <a:rPr lang="en-US" dirty="0" err="1">
                <a:sym typeface="Symbol" panose="05050102010706020507" pitchFamily="18" charset="2"/>
              </a:rPr>
              <a:t>Jadi</a:t>
            </a:r>
            <a:r>
              <a:rPr lang="en-US" dirty="0">
                <a:sym typeface="Symbol" panose="05050102010706020507" pitchFamily="18" charset="2"/>
              </a:rPr>
              <a:t>, </a:t>
            </a:r>
            <a:r>
              <a:rPr lang="en-US" i="1" dirty="0"/>
              <a:t>a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 </a:t>
            </a:r>
            <a:r>
              <a:rPr lang="en-US" i="1" dirty="0">
                <a:sym typeface="Symbol" panose="05050102010706020507" pitchFamily="18" charset="2"/>
              </a:rPr>
              <a:t>b</a:t>
            </a:r>
            <a:r>
              <a:rPr lang="en-US" dirty="0">
                <a:sym typeface="Symbol" panose="05050102010706020507" pitchFamily="18" charset="2"/>
              </a:rPr>
              <a:t> = – </a:t>
            </a:r>
            <a:r>
              <a:rPr lang="en-US" i="1" dirty="0">
                <a:sym typeface="Symbol" panose="05050102010706020507" pitchFamily="18" charset="2"/>
              </a:rPr>
              <a:t>b</a:t>
            </a:r>
            <a:r>
              <a:rPr lang="en-US" dirty="0">
                <a:sym typeface="Symbol" panose="05050102010706020507" pitchFamily="18" charset="2"/>
              </a:rPr>
              <a:t>  </a:t>
            </a:r>
            <a:r>
              <a:rPr lang="en-US" i="1" dirty="0">
                <a:sym typeface="Symbol" panose="05050102010706020507" pitchFamily="18" charset="2"/>
              </a:rPr>
              <a:t>a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E5ABB6-91D9-457B-A0A1-453BEAAA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12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1FA8327-80A9-478D-9064-C83736935E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5377" y="1490000"/>
            <a:ext cx="5788586" cy="50505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7F94C57-ED0B-4769-B670-ABCB429758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20414" y="2151280"/>
            <a:ext cx="8698651" cy="43033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D6AD0BF-C822-4866-8061-A552C23DF7D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01025" y="2737845"/>
            <a:ext cx="3189949" cy="50357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C4B50E6-90FE-42BA-8137-A775DDC9E226}"/>
              </a:ext>
            </a:extLst>
          </p:cNvPr>
          <p:cNvSpPr txBox="1"/>
          <p:nvPr/>
        </p:nvSpPr>
        <p:spPr>
          <a:xfrm>
            <a:off x="3376930" y="2738285"/>
            <a:ext cx="56756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Sulihkan</a:t>
            </a:r>
            <a:r>
              <a:rPr lang="en-US" sz="2400" dirty="0"/>
              <a:t>:                                              dan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0090BEE-9DD9-4AD4-8354-A25EA19FD45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70058" y="2805491"/>
            <a:ext cx="2541356" cy="36512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E0B1254-22B3-46C9-B34B-6239A60DDB0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20414" y="3332424"/>
            <a:ext cx="3774271" cy="410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34194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A9B7642-7C7F-456D-BC0E-688ABB1287F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568960"/>
                <a:ext cx="10515600" cy="5891217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en-US" sz="2600" b="1" dirty="0"/>
                  <a:t>Contoh 1</a:t>
                </a:r>
                <a:r>
                  <a:rPr lang="en-US" sz="2600" dirty="0"/>
                  <a:t>: </a:t>
                </a:r>
                <a:r>
                  <a:rPr lang="en-US" sz="2600" dirty="0" err="1"/>
                  <a:t>Misalkan</a:t>
                </a:r>
                <a:r>
                  <a:rPr lang="en-US" sz="2600" dirty="0"/>
                  <a:t> </a:t>
                </a:r>
                <a:r>
                  <a:rPr lang="en-US" sz="2600" i="1" dirty="0"/>
                  <a:t>a</a:t>
                </a:r>
                <a:r>
                  <a:rPr lang="en-US" sz="2600" dirty="0"/>
                  <a:t> = 3e</a:t>
                </a:r>
                <a:r>
                  <a:rPr lang="en-US" sz="2600" baseline="-25000" dirty="0"/>
                  <a:t>1</a:t>
                </a:r>
                <a:r>
                  <a:rPr lang="en-US" sz="2600" dirty="0"/>
                  <a:t> + 4e</a:t>
                </a:r>
                <a:r>
                  <a:rPr lang="en-US" sz="2600" baseline="-25000" dirty="0"/>
                  <a:t>2</a:t>
                </a:r>
                <a:r>
                  <a:rPr lang="en-US" sz="2600" dirty="0"/>
                  <a:t>  dan </a:t>
                </a:r>
                <a:r>
                  <a:rPr lang="en-US" sz="2600" i="1" dirty="0"/>
                  <a:t>b</a:t>
                </a:r>
                <a:r>
                  <a:rPr lang="en-US" sz="2600" dirty="0"/>
                  <a:t> = 2e</a:t>
                </a:r>
                <a:r>
                  <a:rPr lang="en-US" sz="2600" baseline="-25000" dirty="0"/>
                  <a:t>1</a:t>
                </a:r>
                <a:r>
                  <a:rPr lang="en-US" sz="2600" dirty="0"/>
                  <a:t> – 5e</a:t>
                </a:r>
                <a:r>
                  <a:rPr lang="en-US" sz="2600" baseline="-25000" dirty="0"/>
                  <a:t>2</a:t>
                </a:r>
                <a:r>
                  <a:rPr lang="en-US" sz="2600" dirty="0"/>
                  <a:t> , </a:t>
                </a:r>
                <a:r>
                  <a:rPr lang="en-US" sz="2600" dirty="0" err="1"/>
                  <a:t>maka</a:t>
                </a:r>
                <a:endParaRPr lang="en-US" sz="2600" dirty="0"/>
              </a:p>
              <a:p>
                <a:pPr marL="0" indent="0">
                  <a:buNone/>
                </a:pPr>
                <a:r>
                  <a:rPr lang="en-US" sz="2600" dirty="0"/>
                  <a:t>		</a:t>
                </a:r>
                <a:r>
                  <a:rPr lang="en-US" sz="2600" i="1" dirty="0"/>
                  <a:t> a</a:t>
                </a:r>
                <a:r>
                  <a:rPr lang="en-US" sz="2600" dirty="0"/>
                  <a:t> </a:t>
                </a:r>
                <a:r>
                  <a:rPr lang="en-US" sz="2600" dirty="0">
                    <a:sym typeface="Symbol" panose="05050102010706020507" pitchFamily="18" charset="2"/>
                  </a:rPr>
                  <a:t> </a:t>
                </a:r>
                <a:r>
                  <a:rPr lang="en-US" sz="2600" i="1" dirty="0">
                    <a:sym typeface="Symbol" panose="05050102010706020507" pitchFamily="18" charset="2"/>
                  </a:rPr>
                  <a:t>b</a:t>
                </a:r>
                <a:r>
                  <a:rPr lang="en-US" sz="2600" dirty="0">
                    <a:sym typeface="Symbol" panose="05050102010706020507" pitchFamily="18" charset="2"/>
                  </a:rPr>
                  <a:t> = (</a:t>
                </a:r>
                <a:r>
                  <a:rPr lang="en-US" sz="2600" i="1" dirty="0"/>
                  <a:t>a</a:t>
                </a:r>
                <a:r>
                  <a:rPr lang="en-US" sz="2600" baseline="-25000" dirty="0"/>
                  <a:t>1</a:t>
                </a:r>
                <a:r>
                  <a:rPr lang="en-US" sz="2600" i="1" dirty="0"/>
                  <a:t>b</a:t>
                </a:r>
                <a:r>
                  <a:rPr lang="en-US" sz="2600" baseline="-25000" dirty="0"/>
                  <a:t>2</a:t>
                </a:r>
                <a:r>
                  <a:rPr lang="en-US" sz="2600" dirty="0"/>
                  <a:t> – </a:t>
                </a:r>
                <a:r>
                  <a:rPr lang="en-US" sz="2600" i="1" dirty="0"/>
                  <a:t>a</a:t>
                </a:r>
                <a:r>
                  <a:rPr lang="en-US" sz="2600" baseline="-25000" dirty="0"/>
                  <a:t>2</a:t>
                </a:r>
                <a:r>
                  <a:rPr lang="en-US" sz="2600" i="1" dirty="0"/>
                  <a:t>b</a:t>
                </a:r>
                <a:r>
                  <a:rPr lang="en-US" sz="2600" baseline="-25000" dirty="0"/>
                  <a:t>1</a:t>
                </a:r>
                <a:r>
                  <a:rPr lang="en-US" sz="2600" dirty="0">
                    <a:sym typeface="Symbol" panose="05050102010706020507" pitchFamily="18" charset="2"/>
                  </a:rPr>
                  <a:t>)(e</a:t>
                </a:r>
                <a:r>
                  <a:rPr lang="en-US" sz="26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600" dirty="0"/>
                  <a:t> </a:t>
                </a:r>
                <a:r>
                  <a:rPr lang="en-US" sz="2600" dirty="0">
                    <a:sym typeface="Symbol" panose="05050102010706020507" pitchFamily="18" charset="2"/>
                  </a:rPr>
                  <a:t> e</a:t>
                </a:r>
                <a:r>
                  <a:rPr lang="en-US" sz="26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600" dirty="0">
                    <a:sym typeface="Symbol" panose="05050102010706020507" pitchFamily="18" charset="2"/>
                  </a:rPr>
                  <a:t>)</a:t>
                </a:r>
                <a:endParaRPr lang="en-US" sz="2600" dirty="0"/>
              </a:p>
              <a:p>
                <a:pPr marL="0" indent="0">
                  <a:buNone/>
                </a:pPr>
                <a:r>
                  <a:rPr lang="en-US" sz="2600" dirty="0"/>
                  <a:t>			= ((3)(–5) – (4)(2))</a:t>
                </a:r>
                <a:r>
                  <a:rPr lang="en-US" sz="2600" dirty="0">
                    <a:sym typeface="Symbol" panose="05050102010706020507" pitchFamily="18" charset="2"/>
                  </a:rPr>
                  <a:t>(e</a:t>
                </a:r>
                <a:r>
                  <a:rPr lang="en-US" sz="26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600" dirty="0"/>
                  <a:t> </a:t>
                </a:r>
                <a:r>
                  <a:rPr lang="en-US" sz="2600" dirty="0">
                    <a:sym typeface="Symbol" panose="05050102010706020507" pitchFamily="18" charset="2"/>
                  </a:rPr>
                  <a:t> e</a:t>
                </a:r>
                <a:r>
                  <a:rPr lang="en-US" sz="26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600" dirty="0">
                    <a:sym typeface="Symbol" panose="05050102010706020507" pitchFamily="18" charset="2"/>
                  </a:rPr>
                  <a:t>)</a:t>
                </a:r>
              </a:p>
              <a:p>
                <a:pPr marL="0" indent="0">
                  <a:buNone/>
                </a:pPr>
                <a:r>
                  <a:rPr lang="en-US" sz="2600" dirty="0">
                    <a:sym typeface="Symbol" panose="05050102010706020507" pitchFamily="18" charset="2"/>
                  </a:rPr>
                  <a:t>			= (</a:t>
                </a:r>
                <a:r>
                  <a:rPr lang="en-US" sz="2600" dirty="0"/>
                  <a:t>–15 – 8)</a:t>
                </a:r>
                <a:r>
                  <a:rPr lang="en-US" sz="2600" dirty="0">
                    <a:sym typeface="Symbol" panose="05050102010706020507" pitchFamily="18" charset="2"/>
                  </a:rPr>
                  <a:t>(e</a:t>
                </a:r>
                <a:r>
                  <a:rPr lang="en-US" sz="26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600" dirty="0"/>
                  <a:t> </a:t>
                </a:r>
                <a:r>
                  <a:rPr lang="en-US" sz="2600" dirty="0">
                    <a:sym typeface="Symbol" panose="05050102010706020507" pitchFamily="18" charset="2"/>
                  </a:rPr>
                  <a:t> e</a:t>
                </a:r>
                <a:r>
                  <a:rPr lang="en-US" sz="26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600" dirty="0">
                    <a:sym typeface="Symbol" panose="05050102010706020507" pitchFamily="18" charset="2"/>
                  </a:rPr>
                  <a:t>)</a:t>
                </a:r>
              </a:p>
              <a:p>
                <a:pPr marL="0" indent="0">
                  <a:buNone/>
                </a:pPr>
                <a:r>
                  <a:rPr lang="en-US" sz="2600" dirty="0">
                    <a:sym typeface="Symbol" panose="05050102010706020507" pitchFamily="18" charset="2"/>
                  </a:rPr>
                  <a:t>			= </a:t>
                </a:r>
                <a:r>
                  <a:rPr lang="en-US" sz="2600" dirty="0"/>
                  <a:t>–23</a:t>
                </a:r>
                <a:r>
                  <a:rPr lang="en-US" sz="2600" dirty="0">
                    <a:sym typeface="Symbol" panose="05050102010706020507" pitchFamily="18" charset="2"/>
                  </a:rPr>
                  <a:t>(e</a:t>
                </a:r>
                <a:r>
                  <a:rPr lang="en-US" sz="26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600" dirty="0"/>
                  <a:t> </a:t>
                </a:r>
                <a:r>
                  <a:rPr lang="en-US" sz="2600" dirty="0">
                    <a:sym typeface="Symbol" panose="05050102010706020507" pitchFamily="18" charset="2"/>
                  </a:rPr>
                  <a:t> e</a:t>
                </a:r>
                <a:r>
                  <a:rPr lang="en-US" sz="26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600" dirty="0">
                    <a:sym typeface="Symbol" panose="05050102010706020507" pitchFamily="18" charset="2"/>
                  </a:rPr>
                  <a:t>)</a:t>
                </a:r>
              </a:p>
              <a:p>
                <a:pPr marL="0" indent="0">
                  <a:buNone/>
                </a:pPr>
                <a:endParaRPr lang="en-US" sz="2600" dirty="0">
                  <a:sym typeface="Symbol" panose="05050102010706020507" pitchFamily="18" charset="2"/>
                </a:endParaRPr>
              </a:p>
              <a:p>
                <a:r>
                  <a:rPr lang="en-US" sz="2600" dirty="0" err="1">
                    <a:sym typeface="Symbol" panose="05050102010706020507" pitchFamily="18" charset="2"/>
                  </a:rPr>
                  <a:t>Jadi</a:t>
                </a:r>
                <a:r>
                  <a:rPr lang="en-US" sz="2600" dirty="0">
                    <a:sym typeface="Symbol" panose="05050102010706020507" pitchFamily="18" charset="2"/>
                  </a:rPr>
                  <a:t>, </a:t>
                </a:r>
                <a:r>
                  <a:rPr lang="en-US" sz="2600" i="1" dirty="0"/>
                  <a:t>a</a:t>
                </a:r>
                <a:r>
                  <a:rPr lang="en-US" sz="2600" dirty="0"/>
                  <a:t> </a:t>
                </a:r>
                <a:r>
                  <a:rPr lang="en-US" sz="2600" dirty="0">
                    <a:sym typeface="Symbol" panose="05050102010706020507" pitchFamily="18" charset="2"/>
                  </a:rPr>
                  <a:t> </a:t>
                </a:r>
                <a:r>
                  <a:rPr lang="en-US" sz="2600" i="1" dirty="0">
                    <a:sym typeface="Symbol" panose="05050102010706020507" pitchFamily="18" charset="2"/>
                  </a:rPr>
                  <a:t>b</a:t>
                </a:r>
                <a:r>
                  <a:rPr lang="en-US" sz="2600" dirty="0">
                    <a:sym typeface="Symbol" panose="05050102010706020507" pitchFamily="18" charset="2"/>
                  </a:rPr>
                  <a:t> </a:t>
                </a:r>
                <a:r>
                  <a:rPr lang="en-US" sz="2600" dirty="0" err="1">
                    <a:sym typeface="Symbol" panose="05050102010706020507" pitchFamily="18" charset="2"/>
                  </a:rPr>
                  <a:t>menyatakan</a:t>
                </a:r>
                <a:r>
                  <a:rPr lang="en-US" sz="2600" dirty="0">
                    <a:sym typeface="Symbol" panose="05050102010706020507" pitchFamily="18" charset="2"/>
                  </a:rPr>
                  <a:t> area parallelogram  </a:t>
                </a:r>
                <a:r>
                  <a:rPr lang="en-US" sz="2600" dirty="0" err="1">
                    <a:sym typeface="Symbol" panose="05050102010706020507" pitchFamily="18" charset="2"/>
                  </a:rPr>
                  <a:t>bertanda</a:t>
                </a:r>
                <a:r>
                  <a:rPr lang="en-US" sz="2600" dirty="0">
                    <a:sym typeface="Symbol" panose="05050102010706020507" pitchFamily="18" charset="2"/>
                  </a:rPr>
                  <a:t> (</a:t>
                </a:r>
                <a:r>
                  <a:rPr lang="en-US" sz="2600" i="1" dirty="0">
                    <a:sym typeface="Symbol" panose="05050102010706020507" pitchFamily="18" charset="2"/>
                  </a:rPr>
                  <a:t>signed area</a:t>
                </a:r>
                <a:r>
                  <a:rPr lang="en-US" sz="2600" dirty="0">
                    <a:sym typeface="Symbol" panose="05050102010706020507" pitchFamily="18" charset="2"/>
                  </a:rPr>
                  <a:t>), </a:t>
                </a:r>
                <a:r>
                  <a:rPr lang="en-US" sz="2600" dirty="0" err="1">
                    <a:sym typeface="Symbol" panose="05050102010706020507" pitchFamily="18" charset="2"/>
                  </a:rPr>
                  <a:t>yaitu</a:t>
                </a:r>
                <a:r>
                  <a:rPr lang="en-US" sz="2600" dirty="0">
                    <a:sym typeface="Symbol" panose="05050102010706020507" pitchFamily="18" charset="2"/>
                  </a:rPr>
                  <a:t> </a:t>
                </a:r>
                <a:r>
                  <a:rPr lang="en-US" sz="2600" dirty="0"/>
                  <a:t>–</a:t>
                </a:r>
                <a:r>
                  <a:rPr lang="en-US" sz="2600" dirty="0">
                    <a:sym typeface="Symbol" panose="05050102010706020507" pitchFamily="18" charset="2"/>
                  </a:rPr>
                  <a:t>23 </a:t>
                </a:r>
                <a:r>
                  <a:rPr lang="en-US" sz="2600" dirty="0" err="1">
                    <a:sym typeface="Symbol" panose="05050102010706020507" pitchFamily="18" charset="2"/>
                  </a:rPr>
                  <a:t>dikali</a:t>
                </a:r>
                <a:r>
                  <a:rPr lang="en-US" sz="2600" dirty="0">
                    <a:sym typeface="Symbol" panose="05050102010706020507" pitchFamily="18" charset="2"/>
                  </a:rPr>
                  <a:t> </a:t>
                </a:r>
                <a:r>
                  <a:rPr lang="en-US" sz="2600" i="1" dirty="0" err="1">
                    <a:sym typeface="Symbol" panose="05050102010706020507" pitchFamily="18" charset="2"/>
                  </a:rPr>
                  <a:t>bivektor</a:t>
                </a:r>
                <a:r>
                  <a:rPr lang="en-US" sz="2600" dirty="0">
                    <a:sym typeface="Symbol" panose="05050102010706020507" pitchFamily="18" charset="2"/>
                  </a:rPr>
                  <a:t> </a:t>
                </a:r>
                <a:r>
                  <a:rPr lang="en-US" sz="2600" dirty="0" err="1">
                    <a:sym typeface="Symbol" panose="05050102010706020507" pitchFamily="18" charset="2"/>
                  </a:rPr>
                  <a:t>satuan</a:t>
                </a:r>
                <a:r>
                  <a:rPr lang="en-US" sz="2600" dirty="0">
                    <a:sym typeface="Symbol" panose="05050102010706020507" pitchFamily="18" charset="2"/>
                  </a:rPr>
                  <a:t>. </a:t>
                </a:r>
              </a:p>
              <a:p>
                <a:r>
                  <a:rPr lang="en-US" sz="2600" i="1" dirty="0">
                    <a:sym typeface="Symbol" panose="05050102010706020507" pitchFamily="18" charset="2"/>
                  </a:rPr>
                  <a:t>Magnitude</a:t>
                </a:r>
                <a:r>
                  <a:rPr lang="en-US" sz="2600" dirty="0">
                    <a:sym typeface="Symbol" panose="05050102010706020507" pitchFamily="18" charset="2"/>
                  </a:rPr>
                  <a:t> </a:t>
                </a:r>
                <a:r>
                  <a:rPr lang="en-US" sz="2600" i="1" dirty="0"/>
                  <a:t>a</a:t>
                </a:r>
                <a:r>
                  <a:rPr lang="en-US" sz="2600" dirty="0"/>
                  <a:t> </a:t>
                </a:r>
                <a:r>
                  <a:rPr lang="en-US" sz="2600" dirty="0">
                    <a:sym typeface="Symbol" panose="05050102010706020507" pitchFamily="18" charset="2"/>
                  </a:rPr>
                  <a:t> </a:t>
                </a:r>
                <a:r>
                  <a:rPr lang="en-US" sz="2600" i="1" dirty="0">
                    <a:sym typeface="Symbol" panose="05050102010706020507" pitchFamily="18" charset="2"/>
                  </a:rPr>
                  <a:t>b</a:t>
                </a:r>
                <a:r>
                  <a:rPr lang="en-US" sz="2600" dirty="0">
                    <a:sym typeface="Symbol" panose="05050102010706020507" pitchFamily="18" charset="2"/>
                  </a:rPr>
                  <a:t> </a:t>
                </a:r>
                <a:r>
                  <a:rPr lang="en-US" sz="2600" dirty="0" err="1">
                    <a:sym typeface="Symbol" panose="05050102010706020507" pitchFamily="18" charset="2"/>
                  </a:rPr>
                  <a:t>adalah</a:t>
                </a:r>
                <a:r>
                  <a:rPr lang="en-US" sz="2600" dirty="0"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 ∧ 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𝑏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</m:t>
                    </m:r>
                    <m:d>
                      <m:dPr>
                        <m:begChr m:val="‖"/>
                        <m:endChr m:val="‖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en-US" sz="2400" dirty="0"/>
                          <m:t>–23</m:t>
                        </m:r>
                        <m:r>
                          <m:rPr>
                            <m:nor/>
                          </m:rPr>
                          <a:rPr lang="en-US" sz="2400" dirty="0">
                            <a:sym typeface="Symbol" panose="05050102010706020507" pitchFamily="18" charset="2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 sz="2400" dirty="0">
                            <a:sym typeface="Symbol" panose="05050102010706020507" pitchFamily="18" charset="2"/>
                          </a:rPr>
                          <m:t>e</m:t>
                        </m:r>
                        <m:r>
                          <m:rPr>
                            <m:nor/>
                          </m:rPr>
                          <a:rPr lang="en-US" sz="2400" baseline="-25000" dirty="0">
                            <a:sym typeface="Symbol" panose="05050102010706020507" pitchFamily="18" charset="2"/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en-US" sz="2400" dirty="0"/>
                          <m:t> </m:t>
                        </m:r>
                        <m:r>
                          <m:rPr>
                            <m:nor/>
                          </m:rPr>
                          <a:rPr lang="en-US" sz="2400" dirty="0">
                            <a:sym typeface="Symbol" panose="05050102010706020507" pitchFamily="18" charset="2"/>
                          </a:rPr>
                          <m:t> </m:t>
                        </m:r>
                        <m:r>
                          <m:rPr>
                            <m:nor/>
                          </m:rPr>
                          <a:rPr lang="en-US" sz="2400" dirty="0">
                            <a:sym typeface="Symbol" panose="05050102010706020507" pitchFamily="18" charset="2"/>
                          </a:rPr>
                          <m:t>e</m:t>
                        </m:r>
                        <m:r>
                          <m:rPr>
                            <m:nor/>
                          </m:rPr>
                          <a:rPr lang="en-US" sz="2400" baseline="-25000" dirty="0">
                            <a:sym typeface="Symbol" panose="05050102010706020507" pitchFamily="18" charset="2"/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en-US" sz="2400" dirty="0">
                            <a:sym typeface="Symbol" panose="05050102010706020507" pitchFamily="18" charset="2"/>
                          </a:rPr>
                          <m:t>)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=23</m:t>
                    </m:r>
                  </m:oMath>
                </a14:m>
                <a:r>
                  <a:rPr lang="en-US" sz="2600" dirty="0">
                    <a:solidFill>
                      <a:srgbClr val="FF0000"/>
                    </a:solidFill>
                    <a:sym typeface="Symbol" panose="05050102010706020507" pitchFamily="18" charset="2"/>
                  </a:rPr>
                  <a:t>.	</a:t>
                </a:r>
              </a:p>
              <a:p>
                <a:pPr marL="0" indent="0">
                  <a:buNone/>
                </a:pPr>
                <a:r>
                  <a:rPr lang="en-US" sz="2600" dirty="0">
                    <a:solidFill>
                      <a:srgbClr val="FF0000"/>
                    </a:solidFill>
                    <a:sym typeface="Symbol" panose="05050102010706020507" pitchFamily="18" charset="2"/>
                  </a:rPr>
                  <a:t>			</a:t>
                </a:r>
              </a:p>
              <a:p>
                <a:pPr marL="0" indent="0">
                  <a:buNone/>
                </a:pPr>
                <a:r>
                  <a:rPr lang="en-US" dirty="0"/>
                  <a:t>		</a:t>
                </a:r>
                <a:r>
                  <a:rPr lang="en-US" i="1" dirty="0"/>
                  <a:t> </a:t>
                </a:r>
                <a:r>
                  <a:rPr lang="en-US" sz="2600" i="1" dirty="0"/>
                  <a:t>b</a:t>
                </a:r>
                <a:r>
                  <a:rPr lang="en-US" sz="2600" dirty="0"/>
                  <a:t> </a:t>
                </a:r>
                <a:r>
                  <a:rPr lang="en-US" sz="2600" dirty="0">
                    <a:sym typeface="Symbol" panose="05050102010706020507" pitchFamily="18" charset="2"/>
                  </a:rPr>
                  <a:t> </a:t>
                </a:r>
                <a:r>
                  <a:rPr lang="en-US" sz="2600" i="1" dirty="0">
                    <a:sym typeface="Symbol" panose="05050102010706020507" pitchFamily="18" charset="2"/>
                  </a:rPr>
                  <a:t>a</a:t>
                </a:r>
                <a:r>
                  <a:rPr lang="en-US" sz="2600" dirty="0">
                    <a:sym typeface="Symbol" panose="05050102010706020507" pitchFamily="18" charset="2"/>
                  </a:rPr>
                  <a:t> = </a:t>
                </a:r>
                <a:r>
                  <a:rPr lang="en-US" sz="2600" dirty="0"/>
                  <a:t>–</a:t>
                </a:r>
                <a:r>
                  <a:rPr lang="en-US" sz="2600" dirty="0">
                    <a:sym typeface="Symbol" panose="05050102010706020507" pitchFamily="18" charset="2"/>
                  </a:rPr>
                  <a:t>(</a:t>
                </a:r>
                <a:r>
                  <a:rPr lang="en-US" sz="2600" i="1" dirty="0"/>
                  <a:t>a</a:t>
                </a:r>
                <a:r>
                  <a:rPr lang="en-US" sz="2600" baseline="-25000" dirty="0"/>
                  <a:t>1</a:t>
                </a:r>
                <a:r>
                  <a:rPr lang="en-US" sz="2600" i="1" dirty="0"/>
                  <a:t>b</a:t>
                </a:r>
                <a:r>
                  <a:rPr lang="en-US" sz="2600" baseline="-25000" dirty="0"/>
                  <a:t>2</a:t>
                </a:r>
                <a:r>
                  <a:rPr lang="en-US" sz="2600" dirty="0"/>
                  <a:t> – </a:t>
                </a:r>
                <a:r>
                  <a:rPr lang="en-US" sz="2600" i="1" dirty="0"/>
                  <a:t>a</a:t>
                </a:r>
                <a:r>
                  <a:rPr lang="en-US" sz="2600" baseline="-25000" dirty="0"/>
                  <a:t>2</a:t>
                </a:r>
                <a:r>
                  <a:rPr lang="en-US" sz="2600" i="1" dirty="0"/>
                  <a:t>b</a:t>
                </a:r>
                <a:r>
                  <a:rPr lang="en-US" sz="2600" baseline="-25000" dirty="0"/>
                  <a:t>1</a:t>
                </a:r>
                <a:r>
                  <a:rPr lang="en-US" sz="2600" dirty="0">
                    <a:sym typeface="Symbol" panose="05050102010706020507" pitchFamily="18" charset="2"/>
                  </a:rPr>
                  <a:t>)(e</a:t>
                </a:r>
                <a:r>
                  <a:rPr lang="en-US" sz="26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600" dirty="0"/>
                  <a:t> </a:t>
                </a:r>
                <a:r>
                  <a:rPr lang="en-US" sz="2600" dirty="0">
                    <a:sym typeface="Symbol" panose="05050102010706020507" pitchFamily="18" charset="2"/>
                  </a:rPr>
                  <a:t> e</a:t>
                </a:r>
                <a:r>
                  <a:rPr lang="en-US" sz="26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600" dirty="0">
                    <a:sym typeface="Symbol" panose="05050102010706020507" pitchFamily="18" charset="2"/>
                  </a:rPr>
                  <a:t>)</a:t>
                </a:r>
                <a:endParaRPr lang="en-US" sz="2600" dirty="0"/>
              </a:p>
              <a:p>
                <a:pPr marL="0" indent="0">
                  <a:buNone/>
                </a:pPr>
                <a:r>
                  <a:rPr lang="en-US" sz="2600" dirty="0"/>
                  <a:t>			= –(–23</a:t>
                </a:r>
                <a:r>
                  <a:rPr lang="en-US" sz="2600" dirty="0">
                    <a:sym typeface="Symbol" panose="05050102010706020507" pitchFamily="18" charset="2"/>
                  </a:rPr>
                  <a:t>)(e</a:t>
                </a:r>
                <a:r>
                  <a:rPr lang="en-US" sz="26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600" dirty="0"/>
                  <a:t> </a:t>
                </a:r>
                <a:r>
                  <a:rPr lang="en-US" sz="2600" dirty="0">
                    <a:sym typeface="Symbol" panose="05050102010706020507" pitchFamily="18" charset="2"/>
                  </a:rPr>
                  <a:t> e</a:t>
                </a:r>
                <a:r>
                  <a:rPr lang="en-US" sz="26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600" dirty="0">
                    <a:sym typeface="Symbol" panose="05050102010706020507" pitchFamily="18" charset="2"/>
                  </a:rPr>
                  <a:t>)</a:t>
                </a:r>
              </a:p>
              <a:p>
                <a:pPr marL="0" indent="0">
                  <a:buNone/>
                </a:pPr>
                <a:r>
                  <a:rPr lang="en-US" sz="2600" dirty="0"/>
                  <a:t>			= 23</a:t>
                </a:r>
                <a:r>
                  <a:rPr lang="en-US" sz="2600" dirty="0">
                    <a:sym typeface="Symbol" panose="05050102010706020507" pitchFamily="18" charset="2"/>
                  </a:rPr>
                  <a:t>(e</a:t>
                </a:r>
                <a:r>
                  <a:rPr lang="en-US" sz="26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600" dirty="0"/>
                  <a:t> </a:t>
                </a:r>
                <a:r>
                  <a:rPr lang="en-US" sz="2600" dirty="0">
                    <a:sym typeface="Symbol" panose="05050102010706020507" pitchFamily="18" charset="2"/>
                  </a:rPr>
                  <a:t> e</a:t>
                </a:r>
                <a:r>
                  <a:rPr lang="en-US" sz="26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600" dirty="0">
                    <a:sym typeface="Symbol" panose="05050102010706020507" pitchFamily="18" charset="2"/>
                  </a:rPr>
                  <a:t>)</a:t>
                </a:r>
                <a:endParaRPr lang="en-US" sz="2600" dirty="0"/>
              </a:p>
              <a:p>
                <a:pPr marL="0" indent="0">
                  <a:buNone/>
                </a:pPr>
                <a:r>
                  <a:rPr lang="en-US" sz="2600" dirty="0"/>
                  <a:t>   		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A9B7642-7C7F-456D-BC0E-688ABB1287F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568960"/>
                <a:ext cx="10515600" cy="5891217"/>
              </a:xfrm>
              <a:blipFill>
                <a:blip r:embed="rId2"/>
                <a:stretch>
                  <a:fillRect l="-928" t="-19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FEE96D-8C3A-4015-AE94-C1BB69644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3179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95BD68-9BAB-4DCC-9B69-0E10FD2809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95647"/>
            <a:ext cx="10515600" cy="5381316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/>
              <a:t>Vektor</a:t>
            </a:r>
            <a:r>
              <a:rPr lang="en-US" b="1" dirty="0"/>
              <a:t> di R</a:t>
            </a:r>
            <a:r>
              <a:rPr lang="en-US" b="1" baseline="30000" dirty="0"/>
              <a:t>3</a:t>
            </a:r>
            <a:endParaRPr lang="en-US" b="1" dirty="0"/>
          </a:p>
          <a:p>
            <a:r>
              <a:rPr lang="en-US" sz="2400" dirty="0" err="1"/>
              <a:t>Misalkan</a:t>
            </a:r>
            <a:r>
              <a:rPr lang="en-US" sz="2400" dirty="0"/>
              <a:t> </a:t>
            </a:r>
            <a:r>
              <a:rPr lang="en-US" sz="2400" dirty="0" err="1"/>
              <a:t>didefinisikan</a:t>
            </a:r>
            <a:r>
              <a:rPr lang="en-US" sz="2400" dirty="0"/>
              <a:t> </a:t>
            </a:r>
            <a:r>
              <a:rPr lang="en-US" sz="2400" dirty="0" err="1"/>
              <a:t>dua</a:t>
            </a:r>
            <a:r>
              <a:rPr lang="en-US" sz="2400" dirty="0"/>
              <a:t> </a:t>
            </a:r>
            <a:r>
              <a:rPr lang="en-US" sz="2400" dirty="0" err="1"/>
              <a:t>buah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di R</a:t>
            </a:r>
            <a:r>
              <a:rPr lang="en-US" sz="2400" baseline="30000" dirty="0"/>
              <a:t>3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: 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 err="1"/>
              <a:t>Hitung</a:t>
            </a:r>
            <a:r>
              <a:rPr lang="en-US" sz="2400" dirty="0"/>
              <a:t> </a:t>
            </a:r>
            <a:r>
              <a:rPr lang="en-US" sz="2400" dirty="0" err="1"/>
              <a:t>perkalian</a:t>
            </a:r>
            <a:r>
              <a:rPr lang="en-US" sz="2400" dirty="0"/>
              <a:t> </a:t>
            </a:r>
            <a:r>
              <a:rPr lang="en-US" sz="2400" i="1" dirty="0"/>
              <a:t>outer product a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 </a:t>
            </a:r>
            <a:r>
              <a:rPr lang="en-US" sz="2400" i="1" dirty="0">
                <a:sym typeface="Symbol" panose="05050102010706020507" pitchFamily="18" charset="2"/>
              </a:rPr>
              <a:t>b: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4007B0-252A-4864-9571-E84937EE4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14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7EAFCD5-369F-4C71-9F76-D9EF840806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5414" y="1905422"/>
            <a:ext cx="2557866" cy="68016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8E6D778-0020-4181-84D6-B41A4014DF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6717" y="3410105"/>
            <a:ext cx="6661923" cy="43640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DC2F490-7684-4D79-8D41-45E3367B083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13029" y="3909582"/>
            <a:ext cx="9381131" cy="41113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4059635-3413-4277-86D1-BD7A7C43B29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09295" y="4428870"/>
            <a:ext cx="7290975" cy="35213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6A1FECA-E877-473F-9F96-09DC63F48D94}"/>
              </a:ext>
            </a:extLst>
          </p:cNvPr>
          <p:cNvSpPr txBox="1"/>
          <p:nvPr/>
        </p:nvSpPr>
        <p:spPr>
          <a:xfrm>
            <a:off x="2716378" y="5158055"/>
            <a:ext cx="13159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Sulihkan</a:t>
            </a:r>
            <a:r>
              <a:rPr lang="en-US" sz="2400" dirty="0"/>
              <a:t>: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63BDE46-4E75-45C2-8BBC-DFE53D32083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92371" y="5227975"/>
            <a:ext cx="3807258" cy="35213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1A6BDE7-4004-453E-9F9D-A652E9FD464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192371" y="5782227"/>
            <a:ext cx="6733812" cy="426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71958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3DBEF0-B6A0-4268-AC66-551518A82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15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2254231-E4B7-42B1-8D64-542E5AA82B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4143" y="777382"/>
            <a:ext cx="5693937" cy="82609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F3BE807-8A60-4DE7-A3F3-993EE1DEE8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6829" y="1858661"/>
            <a:ext cx="9671171" cy="43473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E3F88C9-08A4-44ED-A6FB-CB98D89CBB5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0540" y="2701826"/>
            <a:ext cx="5528820" cy="337879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CC5C951-4296-4BA1-AE1E-5727139A5BDA}"/>
              </a:ext>
            </a:extLst>
          </p:cNvPr>
          <p:cNvSpPr txBox="1"/>
          <p:nvPr/>
        </p:nvSpPr>
        <p:spPr>
          <a:xfrm>
            <a:off x="6717403" y="3662680"/>
            <a:ext cx="429079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/>
              <a:t>Sumbu</a:t>
            </a:r>
            <a:r>
              <a:rPr lang="en-US" sz="2200" dirty="0"/>
              <a:t>-x </a:t>
            </a:r>
            <a:r>
              <a:rPr lang="en-US" sz="2200" dirty="0" err="1"/>
              <a:t>ortogonal</a:t>
            </a:r>
            <a:r>
              <a:rPr lang="en-US" sz="2200" dirty="0"/>
              <a:t> </a:t>
            </a:r>
            <a:r>
              <a:rPr lang="en-US" sz="2200" dirty="0" err="1"/>
              <a:t>dengan</a:t>
            </a:r>
            <a:r>
              <a:rPr lang="en-US" sz="2200" dirty="0"/>
              <a:t> </a:t>
            </a:r>
            <a:r>
              <a:rPr lang="en-US" sz="2200" dirty="0">
                <a:sym typeface="Symbol" panose="05050102010706020507" pitchFamily="18" charset="2"/>
              </a:rPr>
              <a:t>e</a:t>
            </a:r>
            <a:r>
              <a:rPr lang="en-US" sz="2200" baseline="-25000" dirty="0">
                <a:sym typeface="Symbol" panose="05050102010706020507" pitchFamily="18" charset="2"/>
              </a:rPr>
              <a:t>2</a:t>
            </a:r>
            <a:r>
              <a:rPr lang="en-US" sz="2200" dirty="0"/>
              <a:t> </a:t>
            </a:r>
            <a:r>
              <a:rPr lang="en-US" sz="2200" dirty="0">
                <a:sym typeface="Symbol" panose="05050102010706020507" pitchFamily="18" charset="2"/>
              </a:rPr>
              <a:t></a:t>
            </a:r>
            <a:r>
              <a:rPr lang="en-US" sz="2400" dirty="0">
                <a:sym typeface="Symbol" panose="05050102010706020507" pitchFamily="18" charset="2"/>
              </a:rPr>
              <a:t> e</a:t>
            </a:r>
            <a:r>
              <a:rPr lang="en-US" sz="2400" baseline="-25000" dirty="0">
                <a:sym typeface="Symbol" panose="05050102010706020507" pitchFamily="18" charset="2"/>
              </a:rPr>
              <a:t>3</a:t>
            </a:r>
            <a:endParaRPr lang="en-US" sz="2400" dirty="0">
              <a:sym typeface="Symbol" panose="05050102010706020507" pitchFamily="18" charset="2"/>
            </a:endParaRPr>
          </a:p>
          <a:p>
            <a:r>
              <a:rPr lang="en-US" dirty="0"/>
              <a:t> 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481F2E9-592E-4162-927A-573B46401414}"/>
              </a:ext>
            </a:extLst>
          </p:cNvPr>
          <p:cNvSpPr/>
          <p:nvPr/>
        </p:nvSpPr>
        <p:spPr>
          <a:xfrm>
            <a:off x="6742025" y="4236067"/>
            <a:ext cx="4241546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 err="1"/>
              <a:t>Sumbu</a:t>
            </a:r>
            <a:r>
              <a:rPr lang="en-US" sz="2200" dirty="0"/>
              <a:t>-y </a:t>
            </a:r>
            <a:r>
              <a:rPr lang="en-US" sz="2200" dirty="0" err="1"/>
              <a:t>ortogonal</a:t>
            </a:r>
            <a:r>
              <a:rPr lang="en-US" sz="2200" dirty="0"/>
              <a:t> </a:t>
            </a:r>
            <a:r>
              <a:rPr lang="en-US" sz="2200" dirty="0" err="1"/>
              <a:t>dengan</a:t>
            </a:r>
            <a:r>
              <a:rPr lang="en-US" sz="2200" dirty="0"/>
              <a:t> </a:t>
            </a:r>
            <a:r>
              <a:rPr lang="en-US" sz="2200" dirty="0">
                <a:sym typeface="Symbol" panose="05050102010706020507" pitchFamily="18" charset="2"/>
              </a:rPr>
              <a:t>e</a:t>
            </a:r>
            <a:r>
              <a:rPr lang="en-US" sz="2200" baseline="-25000" dirty="0">
                <a:sym typeface="Symbol" panose="05050102010706020507" pitchFamily="18" charset="2"/>
              </a:rPr>
              <a:t>3</a:t>
            </a:r>
            <a:r>
              <a:rPr lang="en-US" sz="2200" dirty="0"/>
              <a:t> </a:t>
            </a:r>
            <a:r>
              <a:rPr lang="en-US" sz="2200" dirty="0">
                <a:sym typeface="Symbol" panose="05050102010706020507" pitchFamily="18" charset="2"/>
              </a:rPr>
              <a:t> e</a:t>
            </a:r>
            <a:r>
              <a:rPr lang="en-US" sz="2200" baseline="-25000" dirty="0">
                <a:sym typeface="Symbol" panose="05050102010706020507" pitchFamily="18" charset="2"/>
              </a:rPr>
              <a:t>1</a:t>
            </a:r>
            <a:endParaRPr lang="en-US" sz="2200" dirty="0">
              <a:sym typeface="Symbol" panose="05050102010706020507" pitchFamily="18" charset="2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D601915-46E9-47CE-A2B3-6406244F5743}"/>
              </a:ext>
            </a:extLst>
          </p:cNvPr>
          <p:cNvSpPr/>
          <p:nvPr/>
        </p:nvSpPr>
        <p:spPr>
          <a:xfrm>
            <a:off x="6766647" y="4865321"/>
            <a:ext cx="4241546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 err="1"/>
              <a:t>Sumbu</a:t>
            </a:r>
            <a:r>
              <a:rPr lang="en-US" sz="2200" dirty="0"/>
              <a:t>-z </a:t>
            </a:r>
            <a:r>
              <a:rPr lang="en-US" sz="2200" dirty="0" err="1"/>
              <a:t>ortogonal</a:t>
            </a:r>
            <a:r>
              <a:rPr lang="en-US" sz="2200" dirty="0"/>
              <a:t> </a:t>
            </a:r>
            <a:r>
              <a:rPr lang="en-US" sz="2200" dirty="0" err="1"/>
              <a:t>dengan</a:t>
            </a:r>
            <a:r>
              <a:rPr lang="en-US" sz="2200" dirty="0"/>
              <a:t> </a:t>
            </a:r>
            <a:r>
              <a:rPr lang="en-US" sz="2200" dirty="0">
                <a:sym typeface="Symbol" panose="05050102010706020507" pitchFamily="18" charset="2"/>
              </a:rPr>
              <a:t>e</a:t>
            </a:r>
            <a:r>
              <a:rPr lang="en-US" sz="2200" baseline="-25000" dirty="0">
                <a:sym typeface="Symbol" panose="05050102010706020507" pitchFamily="18" charset="2"/>
              </a:rPr>
              <a:t>1</a:t>
            </a:r>
            <a:r>
              <a:rPr lang="en-US" sz="2200" dirty="0"/>
              <a:t> </a:t>
            </a:r>
            <a:r>
              <a:rPr lang="en-US" sz="2200" dirty="0">
                <a:sym typeface="Symbol" panose="05050102010706020507" pitchFamily="18" charset="2"/>
              </a:rPr>
              <a:t> e</a:t>
            </a:r>
            <a:r>
              <a:rPr lang="en-US" sz="2200" baseline="-25000" dirty="0">
                <a:sym typeface="Symbol" panose="05050102010706020507" pitchFamily="18" charset="2"/>
              </a:rPr>
              <a:t>2</a:t>
            </a:r>
            <a:endParaRPr lang="en-US" sz="2200" dirty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4348503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0E8019-A3BB-4FC7-B62B-6195A5166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840" y="320675"/>
            <a:ext cx="11353800" cy="1325563"/>
          </a:xfrm>
        </p:spPr>
        <p:txBody>
          <a:bodyPr/>
          <a:lstStyle/>
          <a:p>
            <a:r>
              <a:rPr lang="en-US" b="1" dirty="0" err="1">
                <a:latin typeface="+mn-lt"/>
              </a:rPr>
              <a:t>Hubungan</a:t>
            </a:r>
            <a:r>
              <a:rPr lang="en-US" b="1" dirty="0">
                <a:latin typeface="+mn-lt"/>
              </a:rPr>
              <a:t> </a:t>
            </a:r>
            <a:r>
              <a:rPr lang="en-US" b="1" i="1" dirty="0">
                <a:latin typeface="+mn-lt"/>
              </a:rPr>
              <a:t>Outer Product </a:t>
            </a:r>
            <a:r>
              <a:rPr lang="en-US" b="1" dirty="0" err="1">
                <a:latin typeface="+mn-lt"/>
              </a:rPr>
              <a:t>dengan</a:t>
            </a:r>
            <a:r>
              <a:rPr lang="en-US" b="1" dirty="0">
                <a:latin typeface="+mn-lt"/>
              </a:rPr>
              <a:t> </a:t>
            </a:r>
            <a:r>
              <a:rPr lang="en-US" b="1" i="1" dirty="0">
                <a:latin typeface="+mn-lt"/>
              </a:rPr>
              <a:t>Cross Product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4816C8-5159-4959-AD8A-D5E2D4B666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83703"/>
            <a:ext cx="10515600" cy="4351338"/>
          </a:xfrm>
        </p:spPr>
        <p:txBody>
          <a:bodyPr>
            <a:normAutofit/>
          </a:bodyPr>
          <a:lstStyle/>
          <a:p>
            <a:r>
              <a:rPr lang="en-US" sz="2400" dirty="0" err="1"/>
              <a:t>Misalkan</a:t>
            </a:r>
            <a:r>
              <a:rPr lang="en-US" sz="2400" dirty="0"/>
              <a:t> </a:t>
            </a:r>
            <a:r>
              <a:rPr lang="en-US" sz="2400" i="1" dirty="0"/>
              <a:t>a</a:t>
            </a:r>
            <a:r>
              <a:rPr lang="en-US" sz="2400" dirty="0"/>
              <a:t> dan </a:t>
            </a:r>
            <a:r>
              <a:rPr lang="en-US" sz="2400" i="1" dirty="0"/>
              <a:t>b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dua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yang </a:t>
            </a:r>
            <a:r>
              <a:rPr lang="en-US" sz="2400" dirty="0" err="1"/>
              <a:t>dinyatakan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basis </a:t>
            </a:r>
            <a:r>
              <a:rPr lang="en-US" sz="2400" b="1" dirty="0" err="1"/>
              <a:t>i</a:t>
            </a:r>
            <a:r>
              <a:rPr lang="en-US" sz="2400" dirty="0"/>
              <a:t>, </a:t>
            </a:r>
            <a:r>
              <a:rPr lang="en-US" sz="2400" b="1" dirty="0"/>
              <a:t>j</a:t>
            </a:r>
            <a:r>
              <a:rPr lang="en-US" sz="2400" dirty="0"/>
              <a:t>, dan </a:t>
            </a:r>
            <a:r>
              <a:rPr lang="en-US" sz="2400" b="1" dirty="0"/>
              <a:t>k</a:t>
            </a:r>
            <a:r>
              <a:rPr lang="en-US" sz="2400" dirty="0"/>
              <a:t>: 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 err="1"/>
              <a:t>Perkalian</a:t>
            </a:r>
            <a:r>
              <a:rPr lang="en-US" sz="2400" dirty="0"/>
              <a:t> </a:t>
            </a:r>
            <a:r>
              <a:rPr lang="en-US" sz="2400" dirty="0" err="1"/>
              <a:t>silang</a:t>
            </a:r>
            <a:r>
              <a:rPr lang="en-US" sz="2400" dirty="0"/>
              <a:t> (</a:t>
            </a:r>
            <a:r>
              <a:rPr lang="en-US" sz="2400" i="1" dirty="0"/>
              <a:t>cross product</a:t>
            </a:r>
            <a:r>
              <a:rPr lang="en-US" sz="2400" dirty="0"/>
              <a:t>) </a:t>
            </a:r>
            <a:r>
              <a:rPr lang="en-US" sz="2400" i="1" dirty="0"/>
              <a:t>a</a:t>
            </a:r>
            <a:r>
              <a:rPr lang="en-US" sz="2400" dirty="0"/>
              <a:t> dan </a:t>
            </a:r>
            <a:r>
              <a:rPr lang="en-US" sz="2400" i="1" dirty="0"/>
              <a:t>b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CEBBE7-9E89-485F-B348-084F6131D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16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142BC6E-8363-48E7-82B4-0B6CE78822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4442" y="2334880"/>
            <a:ext cx="2756720" cy="101792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410D6B7-4A5B-48E9-8D77-8FEABB1EE2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2572" y="4100120"/>
            <a:ext cx="5856147" cy="47814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7CD047D-3D37-4F41-B318-DE63991D179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23109" y="4631517"/>
            <a:ext cx="8830691" cy="99669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2362D3A-547F-4839-9FC4-9087FCB1956E}"/>
              </a:ext>
            </a:extLst>
          </p:cNvPr>
          <p:cNvSpPr txBox="1"/>
          <p:nvPr/>
        </p:nvSpPr>
        <p:spPr>
          <a:xfrm>
            <a:off x="1097280" y="5785660"/>
            <a:ext cx="3431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mengingat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endParaRPr lang="en-US" sz="24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A71A15D-51E8-44DE-B5FF-BD14DE6F01B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10645" y="5851820"/>
            <a:ext cx="3228171" cy="419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2482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DD3118-1FF9-4C21-9E5B-FD2DDE004A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19760"/>
            <a:ext cx="10515600" cy="555720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maka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588583-B3B4-4610-A03A-489EE8918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17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1D29142-8C60-4273-91F1-54BA415431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4749" y="561727"/>
            <a:ext cx="7172131" cy="121965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A0C6918-27E4-46D9-8FDA-65644CC9F3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6251" y="2675150"/>
            <a:ext cx="6152229" cy="100718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41BEA39-62B5-40B7-A3FB-DA6B787C67B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48947" y="2065387"/>
            <a:ext cx="6119385" cy="36512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8E993DD-64C0-459B-8CDC-632478A9D0D0}"/>
              </a:ext>
            </a:extLst>
          </p:cNvPr>
          <p:cNvSpPr txBox="1"/>
          <p:nvPr/>
        </p:nvSpPr>
        <p:spPr>
          <a:xfrm>
            <a:off x="968522" y="2017118"/>
            <a:ext cx="29501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dan </a:t>
            </a:r>
            <a:r>
              <a:rPr lang="en-US" sz="2400" dirty="0" err="1"/>
              <a:t>mengingat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endParaRPr lang="en-US" sz="24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80DB311-C19F-4F13-83D4-15F8207FAA0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76251" y="3784132"/>
            <a:ext cx="8264291" cy="47306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7660E42F-39CD-453F-9191-2478A53F9031}"/>
              </a:ext>
            </a:extLst>
          </p:cNvPr>
          <p:cNvSpPr txBox="1"/>
          <p:nvPr/>
        </p:nvSpPr>
        <p:spPr>
          <a:xfrm>
            <a:off x="1078055" y="4501075"/>
            <a:ext cx="100358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mengganti</a:t>
            </a:r>
            <a:r>
              <a:rPr lang="en-US" sz="2400" dirty="0"/>
              <a:t> </a:t>
            </a:r>
            <a:r>
              <a:rPr lang="en-US" sz="2400" b="1" dirty="0" err="1"/>
              <a:t>i</a:t>
            </a:r>
            <a:r>
              <a:rPr lang="en-US" sz="2400" dirty="0"/>
              <a:t>, </a:t>
            </a:r>
            <a:r>
              <a:rPr lang="en-US" sz="2400" b="1" dirty="0"/>
              <a:t>j</a:t>
            </a:r>
            <a:r>
              <a:rPr lang="en-US" sz="2400" dirty="0"/>
              <a:t>, dan </a:t>
            </a:r>
            <a:r>
              <a:rPr lang="en-US" sz="2400" b="1" dirty="0"/>
              <a:t>k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e</a:t>
            </a:r>
            <a:r>
              <a:rPr lang="en-US" sz="2400" baseline="-25000" dirty="0"/>
              <a:t>1</a:t>
            </a:r>
            <a:r>
              <a:rPr lang="en-US" sz="2400" dirty="0"/>
              <a:t>, e</a:t>
            </a:r>
            <a:r>
              <a:rPr lang="en-US" sz="2400" baseline="-25000" dirty="0"/>
              <a:t>2</a:t>
            </a:r>
            <a:r>
              <a:rPr lang="en-US" sz="2400" dirty="0"/>
              <a:t>, dan e</a:t>
            </a:r>
            <a:r>
              <a:rPr lang="en-US" sz="2400" baseline="-25000" dirty="0"/>
              <a:t>3</a:t>
            </a:r>
            <a:r>
              <a:rPr lang="en-US" sz="2400" dirty="0"/>
              <a:t>, </a:t>
            </a:r>
            <a:r>
              <a:rPr lang="en-US" sz="2400" dirty="0" err="1"/>
              <a:t>bandingkan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i="1" dirty="0"/>
              <a:t>a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 </a:t>
            </a:r>
            <a:r>
              <a:rPr lang="en-US" sz="2400" i="1" dirty="0">
                <a:sym typeface="Symbol" panose="05050102010706020507" pitchFamily="18" charset="2"/>
              </a:rPr>
              <a:t>b</a:t>
            </a:r>
            <a:r>
              <a:rPr lang="en-US" sz="2400" dirty="0">
                <a:sym typeface="Symbol" panose="05050102010706020507" pitchFamily="18" charset="2"/>
              </a:rPr>
              <a:t>:</a:t>
            </a:r>
            <a:endParaRPr lang="en-US" sz="2400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13F77E6-DEB9-483B-81A2-109DEA13F2E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78055" y="5262514"/>
            <a:ext cx="10118894" cy="997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3758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3FD5F4-C6C8-406A-AB89-5FDEB4D226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92479"/>
            <a:ext cx="10515600" cy="5928995"/>
          </a:xfrm>
        </p:spPr>
        <p:txBody>
          <a:bodyPr>
            <a:normAutofit/>
          </a:bodyPr>
          <a:lstStyle/>
          <a:p>
            <a:r>
              <a:rPr lang="en-US" sz="2400" dirty="0" err="1"/>
              <a:t>Perhatikan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keduanya</a:t>
            </a:r>
            <a:r>
              <a:rPr lang="en-US" sz="2400" dirty="0"/>
              <a:t>: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Pada </a:t>
            </a:r>
            <a:r>
              <a:rPr lang="en-US" sz="2400" i="1" dirty="0"/>
              <a:t>cross product</a:t>
            </a:r>
            <a:r>
              <a:rPr lang="en-US" sz="2400" dirty="0"/>
              <a:t>, </a:t>
            </a:r>
            <a:r>
              <a:rPr lang="en-US" sz="2400" dirty="0" err="1"/>
              <a:t>komponen</a:t>
            </a:r>
            <a:r>
              <a:rPr lang="en-US" sz="2400" dirty="0"/>
              <a:t>                                                  ,                                                                                                                                      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komponen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yang </a:t>
            </a:r>
            <a:r>
              <a:rPr lang="en-US" sz="2400" dirty="0" err="1"/>
              <a:t>ortogonal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i="1" dirty="0"/>
              <a:t>a</a:t>
            </a:r>
            <a:r>
              <a:rPr lang="en-US" sz="2400" dirty="0"/>
              <a:t> dan </a:t>
            </a:r>
            <a:r>
              <a:rPr lang="en-US" sz="2400" i="1" dirty="0"/>
              <a:t>b </a:t>
            </a:r>
          </a:p>
          <a:p>
            <a:endParaRPr lang="en-US" sz="2400" i="1" dirty="0"/>
          </a:p>
          <a:p>
            <a:r>
              <a:rPr lang="en-US" sz="2400" dirty="0" err="1"/>
              <a:t>Sedangkan</a:t>
            </a:r>
            <a:r>
              <a:rPr lang="en-US" sz="2400" dirty="0"/>
              <a:t> pada </a:t>
            </a:r>
            <a:r>
              <a:rPr lang="en-US" sz="2400" i="1" dirty="0"/>
              <a:t>outer product</a:t>
            </a:r>
            <a:r>
              <a:rPr lang="en-US" sz="2400" dirty="0"/>
              <a:t>, </a:t>
            </a:r>
            <a:r>
              <a:rPr lang="en-US" sz="2400" dirty="0" err="1"/>
              <a:t>komponen</a:t>
            </a:r>
            <a:r>
              <a:rPr lang="en-US" sz="2400" dirty="0"/>
              <a:t>                                                  ,                                                                                                                                     </a:t>
            </a:r>
            <a:r>
              <a:rPr lang="en-US" sz="2400" dirty="0" err="1"/>
              <a:t>menyatakan</a:t>
            </a:r>
            <a:r>
              <a:rPr lang="en-US" sz="2400" dirty="0"/>
              <a:t> </a:t>
            </a:r>
            <a:r>
              <a:rPr lang="en-US" sz="2400" dirty="0" err="1"/>
              <a:t>luas</a:t>
            </a:r>
            <a:r>
              <a:rPr lang="en-US" sz="2400" dirty="0"/>
              <a:t> area </a:t>
            </a:r>
            <a:r>
              <a:rPr lang="en-US" sz="2400" dirty="0" err="1"/>
              <a:t>bertanda</a:t>
            </a:r>
            <a:r>
              <a:rPr lang="en-US" sz="2400" dirty="0"/>
              <a:t>  yang </a:t>
            </a:r>
            <a:r>
              <a:rPr lang="en-US" sz="2400" dirty="0" err="1"/>
              <a:t>diproyeksikan</a:t>
            </a:r>
            <a:r>
              <a:rPr lang="en-US" sz="2400" dirty="0"/>
              <a:t> pada </a:t>
            </a:r>
            <a:r>
              <a:rPr lang="en-US" sz="2400" dirty="0" err="1"/>
              <a:t>bidang</a:t>
            </a:r>
            <a:r>
              <a:rPr lang="en-US" sz="2400" dirty="0"/>
              <a:t> yang </a:t>
            </a:r>
            <a:r>
              <a:rPr lang="en-US" sz="2400" dirty="0" err="1"/>
              <a:t>didefinisikan</a:t>
            </a:r>
            <a:r>
              <a:rPr lang="en-US" sz="2400" dirty="0"/>
              <a:t> oleh unit </a:t>
            </a:r>
            <a:r>
              <a:rPr lang="en-US" sz="2400" dirty="0" err="1"/>
              <a:t>bivektor</a:t>
            </a:r>
            <a:r>
              <a:rPr lang="en-US" sz="2400" dirty="0"/>
              <a:t> e</a:t>
            </a:r>
            <a:r>
              <a:rPr lang="en-US" sz="2400" baseline="-25000" dirty="0"/>
              <a:t>2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 e</a:t>
            </a:r>
            <a:r>
              <a:rPr lang="en-US" sz="2400" baseline="-25000" dirty="0">
                <a:sym typeface="Symbol" panose="05050102010706020507" pitchFamily="18" charset="2"/>
              </a:rPr>
              <a:t>3</a:t>
            </a:r>
            <a:r>
              <a:rPr lang="en-US" sz="2400" dirty="0">
                <a:sym typeface="Symbol" panose="05050102010706020507" pitchFamily="18" charset="2"/>
              </a:rPr>
              <a:t>, </a:t>
            </a:r>
            <a:r>
              <a:rPr lang="en-US" sz="2400" dirty="0"/>
              <a:t>e</a:t>
            </a:r>
            <a:r>
              <a:rPr lang="en-US" sz="2400" baseline="-25000" dirty="0"/>
              <a:t>3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 e</a:t>
            </a:r>
            <a:r>
              <a:rPr lang="en-US" sz="2400" baseline="-25000" dirty="0">
                <a:sym typeface="Symbol" panose="05050102010706020507" pitchFamily="18" charset="2"/>
              </a:rPr>
              <a:t>1</a:t>
            </a:r>
            <a:r>
              <a:rPr lang="en-US" sz="2400" dirty="0">
                <a:sym typeface="Symbol" panose="05050102010706020507" pitchFamily="18" charset="2"/>
              </a:rPr>
              <a:t>, dan </a:t>
            </a:r>
            <a:r>
              <a:rPr lang="en-US" sz="2400" dirty="0"/>
              <a:t>e</a:t>
            </a:r>
            <a:r>
              <a:rPr lang="en-US" sz="2400" baseline="-25000" dirty="0"/>
              <a:t>1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 e</a:t>
            </a:r>
            <a:r>
              <a:rPr lang="en-US" sz="2400" baseline="-25000" dirty="0">
                <a:sym typeface="Symbol" panose="05050102010706020507" pitchFamily="18" charset="2"/>
              </a:rPr>
              <a:t>2</a:t>
            </a:r>
            <a:r>
              <a:rPr lang="en-US" sz="2400" dirty="0">
                <a:sym typeface="Symbol" panose="05050102010706020507" pitchFamily="18" charset="2"/>
              </a:rPr>
              <a:t>.</a:t>
            </a:r>
            <a:r>
              <a:rPr lang="en-US" sz="2400" dirty="0"/>
              <a:t>                                              </a:t>
            </a:r>
          </a:p>
          <a:p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50A4A9-4ACE-4835-83FA-E160F4868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18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2B3BCE0-98FF-48B5-AD42-B1C150F2EF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4906" y="1752953"/>
            <a:ext cx="10118894" cy="99729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7D837E4-50F9-42CE-8424-AFDDBA61AD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0738" y="3568912"/>
            <a:ext cx="3317456" cy="37462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A44AE27-7BCF-4F66-ABBF-22C03D3017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05496" y="3566231"/>
            <a:ext cx="1686288" cy="4009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D220EA1-4AD9-4F80-8728-8173C6251C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0367" y="4764811"/>
            <a:ext cx="3317456" cy="37462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E630EDD-A5BF-4266-9AD2-6CF9A1C3650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82200" y="4764811"/>
            <a:ext cx="1686288" cy="400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6831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C3770AB-93BC-40C0-9D42-3EB13BDDE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19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6ACBC83-DAEE-4283-8206-1A287951FE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5855" y="357476"/>
            <a:ext cx="7334234" cy="453064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4B21DD9-6C6D-43FA-B4C1-FCBCF205B05D}"/>
              </a:ext>
            </a:extLst>
          </p:cNvPr>
          <p:cNvSpPr txBox="1"/>
          <p:nvPr/>
        </p:nvSpPr>
        <p:spPr>
          <a:xfrm>
            <a:off x="1209040" y="5050092"/>
            <a:ext cx="55478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Proyeksi</a:t>
            </a:r>
            <a:r>
              <a:rPr lang="en-US" sz="2400" dirty="0"/>
              <a:t> </a:t>
            </a:r>
            <a:r>
              <a:rPr lang="en-US" sz="2400" i="1" dirty="0"/>
              <a:t>a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 </a:t>
            </a:r>
            <a:r>
              <a:rPr lang="en-US" sz="2400" i="1" dirty="0">
                <a:sym typeface="Symbol" panose="05050102010706020507" pitchFamily="18" charset="2"/>
              </a:rPr>
              <a:t>b  </a:t>
            </a:r>
            <a:r>
              <a:rPr lang="en-US" sz="2400" dirty="0">
                <a:sym typeface="Symbol" panose="05050102010706020507" pitchFamily="18" charset="2"/>
              </a:rPr>
              <a:t>pada </a:t>
            </a:r>
            <a:r>
              <a:rPr lang="en-US" sz="2400" dirty="0" err="1">
                <a:sym typeface="Symbol" panose="05050102010706020507" pitchFamily="18" charset="2"/>
              </a:rPr>
              <a:t>bidang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/>
              <a:t>e</a:t>
            </a:r>
            <a:r>
              <a:rPr lang="en-US" sz="2400" baseline="-25000" dirty="0"/>
              <a:t>1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 e</a:t>
            </a:r>
            <a:r>
              <a:rPr lang="en-US" sz="2400" baseline="-25000" dirty="0">
                <a:sym typeface="Symbol" panose="05050102010706020507" pitchFamily="18" charset="2"/>
              </a:rPr>
              <a:t>2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adalah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/>
              <a:t>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07E4499-B60F-477C-8C26-1B47804C25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2745" y="5050091"/>
            <a:ext cx="3964080" cy="46166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203926E-7CBC-4C4F-B366-B394A26210D8}"/>
              </a:ext>
            </a:extLst>
          </p:cNvPr>
          <p:cNvSpPr txBox="1"/>
          <p:nvPr/>
        </p:nvSpPr>
        <p:spPr>
          <a:xfrm>
            <a:off x="1209040" y="5570439"/>
            <a:ext cx="56632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Proyeksi</a:t>
            </a:r>
            <a:r>
              <a:rPr lang="en-US" sz="2400" dirty="0"/>
              <a:t> </a:t>
            </a:r>
            <a:r>
              <a:rPr lang="en-US" sz="2400" i="1" dirty="0"/>
              <a:t>a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 </a:t>
            </a:r>
            <a:r>
              <a:rPr lang="en-US" sz="2400" i="1" dirty="0">
                <a:sym typeface="Symbol" panose="05050102010706020507" pitchFamily="18" charset="2"/>
              </a:rPr>
              <a:t>b  </a:t>
            </a:r>
            <a:r>
              <a:rPr lang="en-US" sz="2400" dirty="0">
                <a:sym typeface="Symbol" panose="05050102010706020507" pitchFamily="18" charset="2"/>
              </a:rPr>
              <a:t>pada </a:t>
            </a:r>
            <a:r>
              <a:rPr lang="en-US" sz="2400" dirty="0" err="1">
                <a:sym typeface="Symbol" panose="05050102010706020507" pitchFamily="18" charset="2"/>
              </a:rPr>
              <a:t>bidang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/>
              <a:t>e</a:t>
            </a:r>
            <a:r>
              <a:rPr lang="en-US" sz="2400" baseline="-25000" dirty="0"/>
              <a:t>2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 e</a:t>
            </a:r>
            <a:r>
              <a:rPr lang="en-US" sz="2400" baseline="-25000" dirty="0">
                <a:sym typeface="Symbol" panose="05050102010706020507" pitchFamily="18" charset="2"/>
              </a:rPr>
              <a:t>3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adalah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/>
              <a:t>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38A2827-343A-4174-8919-F633CAAADF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92745" y="5581419"/>
            <a:ext cx="3973987" cy="43970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5763C36-5818-403F-945A-261672E6653F}"/>
              </a:ext>
            </a:extLst>
          </p:cNvPr>
          <p:cNvSpPr txBox="1"/>
          <p:nvPr/>
        </p:nvSpPr>
        <p:spPr>
          <a:xfrm>
            <a:off x="1209040" y="6101767"/>
            <a:ext cx="56632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Proyeksi</a:t>
            </a:r>
            <a:r>
              <a:rPr lang="en-US" sz="2400" dirty="0"/>
              <a:t> </a:t>
            </a:r>
            <a:r>
              <a:rPr lang="en-US" sz="2400" i="1" dirty="0"/>
              <a:t>a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 </a:t>
            </a:r>
            <a:r>
              <a:rPr lang="en-US" sz="2400" i="1" dirty="0">
                <a:sym typeface="Symbol" panose="05050102010706020507" pitchFamily="18" charset="2"/>
              </a:rPr>
              <a:t>b  </a:t>
            </a:r>
            <a:r>
              <a:rPr lang="en-US" sz="2400" dirty="0">
                <a:sym typeface="Symbol" panose="05050102010706020507" pitchFamily="18" charset="2"/>
              </a:rPr>
              <a:t>pada </a:t>
            </a:r>
            <a:r>
              <a:rPr lang="en-US" sz="2400" dirty="0" err="1">
                <a:sym typeface="Symbol" panose="05050102010706020507" pitchFamily="18" charset="2"/>
              </a:rPr>
              <a:t>bidang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/>
              <a:t>e</a:t>
            </a:r>
            <a:r>
              <a:rPr lang="en-US" sz="2400" baseline="-25000" dirty="0"/>
              <a:t>3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 e</a:t>
            </a:r>
            <a:r>
              <a:rPr lang="en-US" sz="2400" baseline="-25000" dirty="0">
                <a:sym typeface="Symbol" panose="05050102010706020507" pitchFamily="18" charset="2"/>
              </a:rPr>
              <a:t>1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adalah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/>
              <a:t>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3A1C7A6-0F3B-45CC-99D7-25B4FA8186A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23184" y="6153628"/>
            <a:ext cx="3736306" cy="42229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8A2A5C61-6C97-45A1-A4A8-C1E8BCD2184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86474" y="771336"/>
            <a:ext cx="1935480" cy="873636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40A01AC6-8CE3-4959-A4D6-2F8553A4B2CF}"/>
              </a:ext>
            </a:extLst>
          </p:cNvPr>
          <p:cNvSpPr txBox="1"/>
          <p:nvPr/>
        </p:nvSpPr>
        <p:spPr>
          <a:xfrm>
            <a:off x="6845097" y="240711"/>
            <a:ext cx="50324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/>
              <a:t>Proyeksi</a:t>
            </a:r>
            <a:r>
              <a:rPr lang="en-US" sz="2000" dirty="0"/>
              <a:t> </a:t>
            </a:r>
            <a:r>
              <a:rPr lang="en-US" sz="2000" i="1" dirty="0"/>
              <a:t>a</a:t>
            </a:r>
            <a:r>
              <a:rPr lang="en-US" sz="2000" dirty="0"/>
              <a:t> </a:t>
            </a:r>
            <a:r>
              <a:rPr lang="en-US" sz="2000" dirty="0">
                <a:sym typeface="Symbol" panose="05050102010706020507" pitchFamily="18" charset="2"/>
              </a:rPr>
              <a:t> dan </a:t>
            </a:r>
            <a:r>
              <a:rPr lang="en-US" sz="2000" i="1" dirty="0">
                <a:sym typeface="Symbol" panose="05050102010706020507" pitchFamily="18" charset="2"/>
              </a:rPr>
              <a:t>b  </a:t>
            </a:r>
            <a:r>
              <a:rPr lang="en-US" sz="2000" dirty="0">
                <a:sym typeface="Symbol" panose="05050102010706020507" pitchFamily="18" charset="2"/>
              </a:rPr>
              <a:t>pada </a:t>
            </a:r>
            <a:r>
              <a:rPr lang="en-US" sz="2000" dirty="0" err="1">
                <a:sym typeface="Symbol" panose="05050102010706020507" pitchFamily="18" charset="2"/>
              </a:rPr>
              <a:t>bidang</a:t>
            </a:r>
            <a:r>
              <a:rPr lang="en-US" sz="2000" dirty="0">
                <a:sym typeface="Symbol" panose="05050102010706020507" pitchFamily="18" charset="2"/>
              </a:rPr>
              <a:t> </a:t>
            </a:r>
            <a:r>
              <a:rPr lang="en-US" sz="2000" dirty="0"/>
              <a:t>e</a:t>
            </a:r>
            <a:r>
              <a:rPr lang="en-US" sz="2000" baseline="-25000" dirty="0"/>
              <a:t>1</a:t>
            </a:r>
            <a:r>
              <a:rPr lang="en-US" sz="2000" dirty="0"/>
              <a:t> </a:t>
            </a:r>
            <a:r>
              <a:rPr lang="en-US" sz="2000" dirty="0">
                <a:sym typeface="Symbol" panose="05050102010706020507" pitchFamily="18" charset="2"/>
              </a:rPr>
              <a:t> e</a:t>
            </a:r>
            <a:r>
              <a:rPr lang="en-US" sz="2000" baseline="-25000" dirty="0">
                <a:sym typeface="Symbol" panose="05050102010706020507" pitchFamily="18" charset="2"/>
              </a:rPr>
              <a:t>2</a:t>
            </a:r>
            <a:r>
              <a:rPr lang="en-US" sz="2000" dirty="0">
                <a:sym typeface="Symbol" panose="05050102010706020507" pitchFamily="18" charset="2"/>
              </a:rPr>
              <a:t> </a:t>
            </a:r>
            <a:r>
              <a:rPr lang="en-US" sz="2000" dirty="0" err="1">
                <a:sym typeface="Symbol" panose="05050102010706020507" pitchFamily="18" charset="2"/>
              </a:rPr>
              <a:t>adalah</a:t>
            </a:r>
            <a:r>
              <a:rPr lang="en-US" sz="2000" dirty="0">
                <a:sym typeface="Symbol" panose="05050102010706020507" pitchFamily="18" charset="2"/>
              </a:rPr>
              <a:t>: </a:t>
            </a:r>
            <a:r>
              <a:rPr lang="en-US" sz="2000" dirty="0"/>
              <a:t>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822E84E-E195-4D04-A519-12F9E8B3C1C6}"/>
              </a:ext>
            </a:extLst>
          </p:cNvPr>
          <p:cNvSpPr txBox="1"/>
          <p:nvPr/>
        </p:nvSpPr>
        <p:spPr>
          <a:xfrm>
            <a:off x="6872321" y="3119630"/>
            <a:ext cx="51189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/>
              <a:t>Proyeksi</a:t>
            </a:r>
            <a:r>
              <a:rPr lang="en-US" sz="2000" dirty="0"/>
              <a:t> </a:t>
            </a:r>
            <a:r>
              <a:rPr lang="en-US" sz="2000" i="1" dirty="0"/>
              <a:t>a</a:t>
            </a:r>
            <a:r>
              <a:rPr lang="en-US" sz="2000" dirty="0"/>
              <a:t> </a:t>
            </a:r>
            <a:r>
              <a:rPr lang="en-US" sz="2000" dirty="0">
                <a:sym typeface="Symbol" panose="05050102010706020507" pitchFamily="18" charset="2"/>
              </a:rPr>
              <a:t> dan </a:t>
            </a:r>
            <a:r>
              <a:rPr lang="en-US" sz="2000" i="1" dirty="0">
                <a:sym typeface="Symbol" panose="05050102010706020507" pitchFamily="18" charset="2"/>
              </a:rPr>
              <a:t>b  </a:t>
            </a:r>
            <a:r>
              <a:rPr lang="en-US" sz="2000" dirty="0">
                <a:sym typeface="Symbol" panose="05050102010706020507" pitchFamily="18" charset="2"/>
              </a:rPr>
              <a:t>pada </a:t>
            </a:r>
            <a:r>
              <a:rPr lang="en-US" sz="2000" dirty="0" err="1">
                <a:sym typeface="Symbol" panose="05050102010706020507" pitchFamily="18" charset="2"/>
              </a:rPr>
              <a:t>bidang</a:t>
            </a:r>
            <a:r>
              <a:rPr lang="en-US" sz="2000" dirty="0">
                <a:sym typeface="Symbol" panose="05050102010706020507" pitchFamily="18" charset="2"/>
              </a:rPr>
              <a:t> </a:t>
            </a:r>
            <a:r>
              <a:rPr lang="en-US" sz="2000" dirty="0"/>
              <a:t>e</a:t>
            </a:r>
            <a:r>
              <a:rPr lang="en-US" sz="2000" baseline="-25000" dirty="0"/>
              <a:t>3</a:t>
            </a:r>
            <a:r>
              <a:rPr lang="en-US" sz="2000" dirty="0"/>
              <a:t> </a:t>
            </a:r>
            <a:r>
              <a:rPr lang="en-US" sz="2000" dirty="0">
                <a:sym typeface="Symbol" panose="05050102010706020507" pitchFamily="18" charset="2"/>
              </a:rPr>
              <a:t> e</a:t>
            </a:r>
            <a:r>
              <a:rPr lang="en-US" sz="2000" baseline="-25000" dirty="0">
                <a:sym typeface="Symbol" panose="05050102010706020507" pitchFamily="18" charset="2"/>
              </a:rPr>
              <a:t>1</a:t>
            </a:r>
            <a:r>
              <a:rPr lang="en-US" sz="2000" dirty="0">
                <a:sym typeface="Symbol" panose="05050102010706020507" pitchFamily="18" charset="2"/>
              </a:rPr>
              <a:t> </a:t>
            </a:r>
            <a:r>
              <a:rPr lang="en-US" sz="2000" dirty="0" err="1">
                <a:sym typeface="Symbol" panose="05050102010706020507" pitchFamily="18" charset="2"/>
              </a:rPr>
              <a:t>adalah</a:t>
            </a:r>
            <a:r>
              <a:rPr lang="en-US" sz="2000" dirty="0">
                <a:sym typeface="Symbol" panose="05050102010706020507" pitchFamily="18" charset="2"/>
              </a:rPr>
              <a:t>: </a:t>
            </a:r>
            <a:r>
              <a:rPr lang="en-US" sz="2000" dirty="0"/>
              <a:t>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F2F1D40-1CF4-4A89-B784-E892A9F35AA2}"/>
              </a:ext>
            </a:extLst>
          </p:cNvPr>
          <p:cNvSpPr/>
          <p:nvPr/>
        </p:nvSpPr>
        <p:spPr>
          <a:xfrm>
            <a:off x="8077914" y="2245490"/>
            <a:ext cx="3164125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i="1" dirty="0">
                <a:sym typeface="Symbol" panose="05050102010706020507" pitchFamily="18" charset="2"/>
              </a:rPr>
              <a:t>a’</a:t>
            </a:r>
            <a:r>
              <a:rPr lang="en-US" dirty="0"/>
              <a:t> = </a:t>
            </a:r>
            <a:r>
              <a:rPr lang="en-US" i="1" dirty="0"/>
              <a:t>a</a:t>
            </a:r>
            <a:r>
              <a:rPr lang="en-US" baseline="-25000" dirty="0"/>
              <a:t>2</a:t>
            </a:r>
            <a:r>
              <a:rPr lang="en-US" dirty="0"/>
              <a:t>e</a:t>
            </a:r>
            <a:r>
              <a:rPr lang="en-US" baseline="-25000" dirty="0"/>
              <a:t>2</a:t>
            </a:r>
            <a:r>
              <a:rPr lang="en-US" dirty="0"/>
              <a:t> + </a:t>
            </a:r>
            <a:r>
              <a:rPr lang="en-US" i="1" dirty="0"/>
              <a:t>a</a:t>
            </a:r>
            <a:r>
              <a:rPr lang="en-US" baseline="-25000" dirty="0"/>
              <a:t>3</a:t>
            </a:r>
            <a:r>
              <a:rPr lang="en-US" dirty="0"/>
              <a:t>e</a:t>
            </a:r>
            <a:r>
              <a:rPr lang="en-US" baseline="-25000" dirty="0"/>
              <a:t>3 </a:t>
            </a:r>
          </a:p>
          <a:p>
            <a:pPr>
              <a:spcBef>
                <a:spcPts val="600"/>
              </a:spcBef>
            </a:pPr>
            <a:r>
              <a:rPr lang="en-US" i="1" dirty="0">
                <a:sym typeface="Symbol" panose="05050102010706020507" pitchFamily="18" charset="2"/>
              </a:rPr>
              <a:t>b’</a:t>
            </a:r>
            <a:r>
              <a:rPr lang="en-US" dirty="0"/>
              <a:t> = </a:t>
            </a:r>
            <a:r>
              <a:rPr lang="en-US" i="1" dirty="0"/>
              <a:t>b</a:t>
            </a:r>
            <a:r>
              <a:rPr lang="en-US" baseline="-25000" dirty="0"/>
              <a:t>2</a:t>
            </a:r>
            <a:r>
              <a:rPr lang="en-US" dirty="0"/>
              <a:t>e</a:t>
            </a:r>
            <a:r>
              <a:rPr lang="en-US" baseline="-25000" dirty="0"/>
              <a:t>2</a:t>
            </a:r>
            <a:r>
              <a:rPr lang="en-US" dirty="0"/>
              <a:t> + </a:t>
            </a:r>
            <a:r>
              <a:rPr lang="en-US" i="1" dirty="0"/>
              <a:t>b</a:t>
            </a:r>
            <a:r>
              <a:rPr lang="en-US" baseline="-25000" dirty="0"/>
              <a:t>3</a:t>
            </a:r>
            <a:r>
              <a:rPr lang="en-US" dirty="0"/>
              <a:t>e</a:t>
            </a:r>
            <a:r>
              <a:rPr lang="en-US" baseline="-25000" dirty="0"/>
              <a:t>3 </a:t>
            </a:r>
            <a:r>
              <a:rPr lang="en-US" dirty="0"/>
              <a:t>	</a:t>
            </a:r>
            <a:endParaRPr lang="en-US" baseline="-25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1D43B89-6E65-42EE-897A-F99662451B51}"/>
              </a:ext>
            </a:extLst>
          </p:cNvPr>
          <p:cNvSpPr txBox="1"/>
          <p:nvPr/>
        </p:nvSpPr>
        <p:spPr>
          <a:xfrm>
            <a:off x="6872322" y="1813796"/>
            <a:ext cx="51189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/>
              <a:t>Proyeksi</a:t>
            </a:r>
            <a:r>
              <a:rPr lang="en-US" sz="2000" dirty="0"/>
              <a:t> </a:t>
            </a:r>
            <a:r>
              <a:rPr lang="en-US" sz="2000" i="1" dirty="0"/>
              <a:t>a</a:t>
            </a:r>
            <a:r>
              <a:rPr lang="en-US" sz="2000" dirty="0"/>
              <a:t> </a:t>
            </a:r>
            <a:r>
              <a:rPr lang="en-US" sz="2000" dirty="0">
                <a:sym typeface="Symbol" panose="05050102010706020507" pitchFamily="18" charset="2"/>
              </a:rPr>
              <a:t> dan </a:t>
            </a:r>
            <a:r>
              <a:rPr lang="en-US" sz="2000" i="1" dirty="0">
                <a:sym typeface="Symbol" panose="05050102010706020507" pitchFamily="18" charset="2"/>
              </a:rPr>
              <a:t>b  </a:t>
            </a:r>
            <a:r>
              <a:rPr lang="en-US" sz="2000" dirty="0">
                <a:sym typeface="Symbol" panose="05050102010706020507" pitchFamily="18" charset="2"/>
              </a:rPr>
              <a:t>pada </a:t>
            </a:r>
            <a:r>
              <a:rPr lang="en-US" sz="2000" dirty="0" err="1">
                <a:sym typeface="Symbol" panose="05050102010706020507" pitchFamily="18" charset="2"/>
              </a:rPr>
              <a:t>bidang</a:t>
            </a:r>
            <a:r>
              <a:rPr lang="en-US" sz="2000" dirty="0">
                <a:sym typeface="Symbol" panose="05050102010706020507" pitchFamily="18" charset="2"/>
              </a:rPr>
              <a:t> </a:t>
            </a:r>
            <a:r>
              <a:rPr lang="en-US" sz="2000" dirty="0"/>
              <a:t>e</a:t>
            </a:r>
            <a:r>
              <a:rPr lang="en-US" sz="2000" baseline="-25000" dirty="0"/>
              <a:t>2</a:t>
            </a:r>
            <a:r>
              <a:rPr lang="en-US" sz="2000" dirty="0"/>
              <a:t> </a:t>
            </a:r>
            <a:r>
              <a:rPr lang="en-US" sz="2000" dirty="0">
                <a:sym typeface="Symbol" panose="05050102010706020507" pitchFamily="18" charset="2"/>
              </a:rPr>
              <a:t> e</a:t>
            </a:r>
            <a:r>
              <a:rPr lang="en-US" sz="2000" baseline="-25000" dirty="0">
                <a:sym typeface="Symbol" panose="05050102010706020507" pitchFamily="18" charset="2"/>
              </a:rPr>
              <a:t>3</a:t>
            </a:r>
            <a:r>
              <a:rPr lang="en-US" sz="2000" dirty="0">
                <a:sym typeface="Symbol" panose="05050102010706020507" pitchFamily="18" charset="2"/>
              </a:rPr>
              <a:t> </a:t>
            </a:r>
            <a:r>
              <a:rPr lang="en-US" sz="2000" dirty="0" err="1">
                <a:sym typeface="Symbol" panose="05050102010706020507" pitchFamily="18" charset="2"/>
              </a:rPr>
              <a:t>adalah</a:t>
            </a:r>
            <a:r>
              <a:rPr lang="en-US" sz="2000" dirty="0">
                <a:sym typeface="Symbol" panose="05050102010706020507" pitchFamily="18" charset="2"/>
              </a:rPr>
              <a:t>: </a:t>
            </a:r>
            <a:r>
              <a:rPr lang="en-US" sz="2000" dirty="0"/>
              <a:t> 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534870A-6066-4A2D-BD04-3632AEE12364}"/>
              </a:ext>
            </a:extLst>
          </p:cNvPr>
          <p:cNvSpPr/>
          <p:nvPr/>
        </p:nvSpPr>
        <p:spPr>
          <a:xfrm>
            <a:off x="7986474" y="3549081"/>
            <a:ext cx="3164125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i="1" dirty="0">
                <a:sym typeface="Symbol" panose="05050102010706020507" pitchFamily="18" charset="2"/>
              </a:rPr>
              <a:t>a”</a:t>
            </a:r>
            <a:r>
              <a:rPr lang="en-US" dirty="0"/>
              <a:t>= </a:t>
            </a:r>
            <a:r>
              <a:rPr lang="en-US" i="1" dirty="0"/>
              <a:t>a</a:t>
            </a:r>
            <a:r>
              <a:rPr lang="en-US" baseline="-25000" dirty="0"/>
              <a:t>1</a:t>
            </a:r>
            <a:r>
              <a:rPr lang="en-US" dirty="0"/>
              <a:t>e</a:t>
            </a:r>
            <a:r>
              <a:rPr lang="en-US" baseline="-25000" dirty="0"/>
              <a:t>1</a:t>
            </a:r>
            <a:r>
              <a:rPr lang="en-US" dirty="0"/>
              <a:t> + </a:t>
            </a:r>
            <a:r>
              <a:rPr lang="en-US" i="1" dirty="0"/>
              <a:t>a</a:t>
            </a:r>
            <a:r>
              <a:rPr lang="en-US" baseline="-25000" dirty="0"/>
              <a:t>3</a:t>
            </a:r>
            <a:r>
              <a:rPr lang="en-US" dirty="0"/>
              <a:t>e</a:t>
            </a:r>
            <a:r>
              <a:rPr lang="en-US" baseline="-25000" dirty="0"/>
              <a:t>3 </a:t>
            </a:r>
          </a:p>
          <a:p>
            <a:pPr>
              <a:spcBef>
                <a:spcPts val="600"/>
              </a:spcBef>
            </a:pPr>
            <a:r>
              <a:rPr lang="en-US" i="1" dirty="0">
                <a:sym typeface="Symbol" panose="05050102010706020507" pitchFamily="18" charset="2"/>
              </a:rPr>
              <a:t>b”</a:t>
            </a:r>
            <a:r>
              <a:rPr lang="en-US" dirty="0"/>
              <a:t> = </a:t>
            </a:r>
            <a:r>
              <a:rPr lang="en-US" i="1" dirty="0"/>
              <a:t>b</a:t>
            </a:r>
            <a:r>
              <a:rPr lang="en-US" baseline="-25000" dirty="0"/>
              <a:t>1</a:t>
            </a:r>
            <a:r>
              <a:rPr lang="en-US" dirty="0"/>
              <a:t>e</a:t>
            </a:r>
            <a:r>
              <a:rPr lang="en-US" baseline="-25000" dirty="0"/>
              <a:t>1</a:t>
            </a:r>
            <a:r>
              <a:rPr lang="en-US" dirty="0"/>
              <a:t> + </a:t>
            </a:r>
            <a:r>
              <a:rPr lang="en-US" i="1" dirty="0"/>
              <a:t>b</a:t>
            </a:r>
            <a:r>
              <a:rPr lang="en-US" baseline="-25000" dirty="0"/>
              <a:t>3</a:t>
            </a:r>
            <a:r>
              <a:rPr lang="en-US" dirty="0"/>
              <a:t>e</a:t>
            </a:r>
            <a:r>
              <a:rPr lang="en-US" baseline="-25000" dirty="0"/>
              <a:t>3 </a:t>
            </a:r>
            <a:r>
              <a:rPr lang="en-US" dirty="0"/>
              <a:t>	</a:t>
            </a: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936046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16DC3C-C7BC-4C44-AAAF-07AC4C15B6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21360"/>
            <a:ext cx="10515600" cy="545560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err="1"/>
              <a:t>Sumber</a:t>
            </a:r>
            <a:r>
              <a:rPr lang="en-US" b="1" dirty="0"/>
              <a:t>: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  <a:defRPr/>
            </a:pPr>
            <a:r>
              <a:rPr lang="en-US" dirty="0"/>
              <a:t>John Vince, </a:t>
            </a:r>
            <a:r>
              <a:rPr lang="en-US" i="1" dirty="0"/>
              <a:t>Geometric Algebra for Computer Graphics</a:t>
            </a:r>
            <a:r>
              <a:rPr lang="en-US" dirty="0"/>
              <a:t>. Springer. 2007 </a:t>
            </a:r>
          </a:p>
          <a:p>
            <a:pPr marL="0" indent="0">
              <a:buNone/>
            </a:pPr>
            <a:r>
              <a:rPr lang="en-US" i="1" dirty="0"/>
              <a:t>	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10F5921-AC98-4AC8-B93A-04020B34C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6192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C6581C-C002-4E5B-91A5-AC9F28686D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6440" y="487680"/>
            <a:ext cx="10515600" cy="62337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Contoh 2</a:t>
            </a:r>
            <a:r>
              <a:rPr lang="en-US" sz="2400" dirty="0"/>
              <a:t>: </a:t>
            </a:r>
            <a:r>
              <a:rPr lang="en-US" sz="2400" dirty="0" err="1"/>
              <a:t>Tinjau</a:t>
            </a:r>
            <a:r>
              <a:rPr lang="en-US" sz="2400" dirty="0"/>
              <a:t> </a:t>
            </a:r>
            <a:r>
              <a:rPr lang="en-US" sz="2400" dirty="0" err="1"/>
              <a:t>dua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</a:t>
            </a:r>
            <a:r>
              <a:rPr lang="en-US" sz="2400" i="1" dirty="0"/>
              <a:t>a</a:t>
            </a:r>
            <a:r>
              <a:rPr lang="en-US" sz="2400" dirty="0"/>
              <a:t> dan </a:t>
            </a:r>
            <a:r>
              <a:rPr lang="en-US" sz="2400" i="1" dirty="0"/>
              <a:t>b</a:t>
            </a:r>
            <a:r>
              <a:rPr lang="en-US" sz="2400" dirty="0">
                <a:sym typeface="Symbol" panose="05050102010706020507" pitchFamily="18" charset="2"/>
              </a:rPr>
              <a:t> di R</a:t>
            </a:r>
            <a:r>
              <a:rPr lang="en-US" sz="2400" baseline="30000" dirty="0">
                <a:sym typeface="Symbol" panose="05050102010706020507" pitchFamily="18" charset="2"/>
              </a:rPr>
              <a:t>3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sebagai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berikut</a:t>
            </a:r>
            <a:r>
              <a:rPr lang="en-US" sz="2400" dirty="0">
                <a:sym typeface="Symbol" panose="05050102010706020507" pitchFamily="18" charset="2"/>
              </a:rPr>
              <a:t>:  </a:t>
            </a:r>
          </a:p>
          <a:p>
            <a:pPr marL="0" indent="0">
              <a:buNone/>
            </a:pPr>
            <a:r>
              <a:rPr lang="en-US" sz="2400" dirty="0">
                <a:sym typeface="Symbol" panose="05050102010706020507" pitchFamily="18" charset="2"/>
              </a:rPr>
              <a:t>		</a:t>
            </a:r>
            <a:r>
              <a:rPr lang="en-US" sz="2400" i="1" dirty="0">
                <a:sym typeface="Symbol" panose="05050102010706020507" pitchFamily="18" charset="2"/>
              </a:rPr>
              <a:t>a</a:t>
            </a:r>
            <a:r>
              <a:rPr lang="en-US" sz="2400" dirty="0"/>
              <a:t> = </a:t>
            </a:r>
            <a:r>
              <a:rPr lang="en-US" sz="2400" i="1" dirty="0"/>
              <a:t>a</a:t>
            </a:r>
            <a:r>
              <a:rPr lang="en-US" sz="2400" baseline="-25000" dirty="0"/>
              <a:t>1</a:t>
            </a:r>
            <a:r>
              <a:rPr lang="en-US" sz="2400" dirty="0"/>
              <a:t>e</a:t>
            </a:r>
            <a:r>
              <a:rPr lang="en-US" sz="2400" baseline="-25000" dirty="0"/>
              <a:t>1</a:t>
            </a:r>
            <a:r>
              <a:rPr lang="en-US" sz="2400" dirty="0"/>
              <a:t> + </a:t>
            </a:r>
            <a:r>
              <a:rPr lang="en-US" sz="2400" i="1" dirty="0"/>
              <a:t>a</a:t>
            </a:r>
            <a:r>
              <a:rPr lang="en-US" sz="2400" baseline="-25000" dirty="0"/>
              <a:t>2</a:t>
            </a:r>
            <a:r>
              <a:rPr lang="en-US" sz="2400" dirty="0"/>
              <a:t>e</a:t>
            </a:r>
            <a:r>
              <a:rPr lang="en-US" sz="2400" baseline="-25000" dirty="0"/>
              <a:t>2</a:t>
            </a:r>
            <a:r>
              <a:rPr lang="en-US" sz="2400" dirty="0"/>
              <a:t> + </a:t>
            </a:r>
            <a:r>
              <a:rPr lang="en-US" sz="2400" i="1" dirty="0"/>
              <a:t>a</a:t>
            </a:r>
            <a:r>
              <a:rPr lang="en-US" sz="2400" baseline="-25000" dirty="0"/>
              <a:t>3</a:t>
            </a:r>
            <a:r>
              <a:rPr lang="en-US" sz="2400" dirty="0"/>
              <a:t>e</a:t>
            </a:r>
            <a:r>
              <a:rPr lang="en-US" sz="2400" baseline="-25000" dirty="0"/>
              <a:t>3 </a:t>
            </a:r>
          </a:p>
          <a:p>
            <a:pPr marL="0" indent="0">
              <a:buNone/>
            </a:pPr>
            <a:r>
              <a:rPr lang="en-US" sz="2400" dirty="0"/>
              <a:t>		</a:t>
            </a:r>
            <a:r>
              <a:rPr lang="en-US" sz="2400" i="1" dirty="0">
                <a:sym typeface="Symbol" panose="05050102010706020507" pitchFamily="18" charset="2"/>
              </a:rPr>
              <a:t>b</a:t>
            </a:r>
            <a:r>
              <a:rPr lang="en-US" sz="2400" dirty="0"/>
              <a:t> = </a:t>
            </a:r>
            <a:r>
              <a:rPr lang="en-US" sz="2400" i="1" dirty="0"/>
              <a:t>b</a:t>
            </a:r>
            <a:r>
              <a:rPr lang="en-US" sz="2400" baseline="-25000" dirty="0"/>
              <a:t>1</a:t>
            </a:r>
            <a:r>
              <a:rPr lang="en-US" sz="2400" dirty="0"/>
              <a:t>e</a:t>
            </a:r>
            <a:r>
              <a:rPr lang="en-US" sz="2400" baseline="-25000" dirty="0"/>
              <a:t>1</a:t>
            </a:r>
            <a:r>
              <a:rPr lang="en-US" sz="2400" dirty="0"/>
              <a:t> + </a:t>
            </a:r>
            <a:r>
              <a:rPr lang="en-US" sz="2400" i="1" dirty="0"/>
              <a:t>b</a:t>
            </a:r>
            <a:r>
              <a:rPr lang="en-US" sz="2400" baseline="-25000" dirty="0"/>
              <a:t>2</a:t>
            </a:r>
            <a:r>
              <a:rPr lang="en-US" sz="2400" dirty="0"/>
              <a:t>e</a:t>
            </a:r>
            <a:r>
              <a:rPr lang="en-US" sz="2400" baseline="-25000" dirty="0"/>
              <a:t>2</a:t>
            </a:r>
            <a:r>
              <a:rPr lang="en-US" sz="2400" dirty="0"/>
              <a:t> + </a:t>
            </a:r>
            <a:r>
              <a:rPr lang="en-US" sz="2400" i="1" dirty="0"/>
              <a:t>b</a:t>
            </a:r>
            <a:r>
              <a:rPr lang="en-US" sz="2400" baseline="-25000" dirty="0"/>
              <a:t>3</a:t>
            </a:r>
            <a:r>
              <a:rPr lang="en-US" sz="2400" dirty="0"/>
              <a:t>e</a:t>
            </a:r>
            <a:r>
              <a:rPr lang="en-US" sz="2400" baseline="-25000" dirty="0"/>
              <a:t>3 </a:t>
            </a:r>
            <a:endParaRPr lang="en-US" sz="2400" dirty="0"/>
          </a:p>
          <a:p>
            <a:pPr marL="0" indent="0">
              <a:buNone/>
            </a:pPr>
            <a:r>
              <a:rPr lang="en-US" sz="2400" dirty="0" err="1">
                <a:sym typeface="Symbol" panose="05050102010706020507" pitchFamily="18" charset="2"/>
              </a:rPr>
              <a:t>Misalkan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i="1" dirty="0">
                <a:sym typeface="Symbol" panose="05050102010706020507" pitchFamily="18" charset="2"/>
              </a:rPr>
              <a:t>a</a:t>
            </a:r>
            <a:r>
              <a:rPr lang="en-US" sz="2400" baseline="-25000" dirty="0">
                <a:sym typeface="Symbol" panose="05050102010706020507" pitchFamily="18" charset="2"/>
              </a:rPr>
              <a:t>1 </a:t>
            </a:r>
            <a:r>
              <a:rPr lang="en-US" sz="2400" dirty="0">
                <a:sym typeface="Symbol" panose="05050102010706020507" pitchFamily="18" charset="2"/>
              </a:rPr>
              <a:t>= 1, </a:t>
            </a:r>
            <a:r>
              <a:rPr lang="en-US" sz="2400" i="1" dirty="0">
                <a:sym typeface="Symbol" panose="05050102010706020507" pitchFamily="18" charset="2"/>
              </a:rPr>
              <a:t>a</a:t>
            </a:r>
            <a:r>
              <a:rPr lang="en-US" sz="2400" baseline="-25000" dirty="0">
                <a:sym typeface="Symbol" panose="05050102010706020507" pitchFamily="18" charset="2"/>
              </a:rPr>
              <a:t>2</a:t>
            </a:r>
            <a:r>
              <a:rPr lang="en-US" sz="2400" dirty="0">
                <a:sym typeface="Symbol" panose="05050102010706020507" pitchFamily="18" charset="2"/>
              </a:rPr>
              <a:t> = 0, </a:t>
            </a:r>
            <a:r>
              <a:rPr lang="en-US" sz="2400" i="1" dirty="0">
                <a:sym typeface="Symbol" panose="05050102010706020507" pitchFamily="18" charset="2"/>
              </a:rPr>
              <a:t>a</a:t>
            </a:r>
            <a:r>
              <a:rPr lang="en-US" sz="2400" baseline="-25000" dirty="0">
                <a:sym typeface="Symbol" panose="05050102010706020507" pitchFamily="18" charset="2"/>
              </a:rPr>
              <a:t>3</a:t>
            </a:r>
            <a:r>
              <a:rPr lang="en-US" sz="2400" dirty="0">
                <a:sym typeface="Symbol" panose="05050102010706020507" pitchFamily="18" charset="2"/>
              </a:rPr>
              <a:t> = 1   </a:t>
            </a:r>
            <a:r>
              <a:rPr lang="en-US" sz="2400" i="1" dirty="0">
                <a:sym typeface="Symbol" panose="05050102010706020507" pitchFamily="18" charset="2"/>
              </a:rPr>
              <a:t>a</a:t>
            </a:r>
            <a:r>
              <a:rPr lang="en-US" sz="2400" dirty="0"/>
              <a:t> = e</a:t>
            </a:r>
            <a:r>
              <a:rPr lang="en-US" sz="2400" baseline="-25000" dirty="0"/>
              <a:t>1</a:t>
            </a:r>
            <a:r>
              <a:rPr lang="en-US" sz="2400" dirty="0"/>
              <a:t> + e</a:t>
            </a:r>
            <a:r>
              <a:rPr lang="en-US" sz="2400" baseline="-25000" dirty="0"/>
              <a:t>3 </a:t>
            </a:r>
            <a:endParaRPr lang="en-US" sz="2400" dirty="0"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sz="2400" dirty="0">
                <a:sym typeface="Symbol" panose="05050102010706020507" pitchFamily="18" charset="2"/>
              </a:rPr>
              <a:t>                  </a:t>
            </a:r>
            <a:r>
              <a:rPr lang="en-US" sz="2400" i="1" dirty="0">
                <a:sym typeface="Symbol" panose="05050102010706020507" pitchFamily="18" charset="2"/>
              </a:rPr>
              <a:t>b</a:t>
            </a:r>
            <a:r>
              <a:rPr lang="en-US" sz="2400" baseline="-25000" dirty="0">
                <a:sym typeface="Symbol" panose="05050102010706020507" pitchFamily="18" charset="2"/>
              </a:rPr>
              <a:t>1 </a:t>
            </a:r>
            <a:r>
              <a:rPr lang="en-US" sz="2400" dirty="0">
                <a:sym typeface="Symbol" panose="05050102010706020507" pitchFamily="18" charset="2"/>
              </a:rPr>
              <a:t>= 1, </a:t>
            </a:r>
            <a:r>
              <a:rPr lang="en-US" sz="2400" i="1" dirty="0">
                <a:sym typeface="Symbol" panose="05050102010706020507" pitchFamily="18" charset="2"/>
              </a:rPr>
              <a:t>b</a:t>
            </a:r>
            <a:r>
              <a:rPr lang="en-US" sz="2400" baseline="-25000" dirty="0">
                <a:sym typeface="Symbol" panose="05050102010706020507" pitchFamily="18" charset="2"/>
              </a:rPr>
              <a:t>2</a:t>
            </a:r>
            <a:r>
              <a:rPr lang="en-US" sz="2400" dirty="0">
                <a:sym typeface="Symbol" panose="05050102010706020507" pitchFamily="18" charset="2"/>
              </a:rPr>
              <a:t> = 1, </a:t>
            </a:r>
            <a:r>
              <a:rPr lang="en-US" sz="2400" i="1" dirty="0">
                <a:sym typeface="Symbol" panose="05050102010706020507" pitchFamily="18" charset="2"/>
              </a:rPr>
              <a:t>b</a:t>
            </a:r>
            <a:r>
              <a:rPr lang="en-US" sz="2400" baseline="-25000" dirty="0">
                <a:sym typeface="Symbol" panose="05050102010706020507" pitchFamily="18" charset="2"/>
              </a:rPr>
              <a:t>3</a:t>
            </a:r>
            <a:r>
              <a:rPr lang="en-US" sz="2400" dirty="0">
                <a:sym typeface="Symbol" panose="05050102010706020507" pitchFamily="18" charset="2"/>
              </a:rPr>
              <a:t> = 0   </a:t>
            </a:r>
            <a:r>
              <a:rPr lang="en-US" sz="2400" i="1" dirty="0">
                <a:sym typeface="Symbol" panose="05050102010706020507" pitchFamily="18" charset="2"/>
              </a:rPr>
              <a:t>b</a:t>
            </a:r>
            <a:r>
              <a:rPr lang="en-US" sz="2400" dirty="0"/>
              <a:t> = e</a:t>
            </a:r>
            <a:r>
              <a:rPr lang="en-US" sz="2400" baseline="-25000" dirty="0"/>
              <a:t>1</a:t>
            </a:r>
            <a:r>
              <a:rPr lang="en-US" sz="2400" dirty="0"/>
              <a:t> + e</a:t>
            </a:r>
            <a:r>
              <a:rPr lang="en-US" sz="2400" baseline="-25000" dirty="0"/>
              <a:t>2 </a:t>
            </a:r>
            <a:r>
              <a:rPr lang="en-US" sz="2400" dirty="0">
                <a:sym typeface="Symbol" panose="05050102010706020507" pitchFamily="18" charset="2"/>
              </a:rPr>
              <a:t>	</a:t>
            </a:r>
          </a:p>
          <a:p>
            <a:pPr marL="0" indent="0">
              <a:buNone/>
            </a:pPr>
            <a:r>
              <a:rPr lang="en-US" sz="2400" dirty="0" err="1">
                <a:sym typeface="Symbol" panose="05050102010706020507" pitchFamily="18" charset="2"/>
              </a:rPr>
              <a:t>Maka</a:t>
            </a:r>
            <a:endParaRPr lang="en-US" sz="2400" dirty="0"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en-US" sz="2400" dirty="0"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en-US" sz="2400" dirty="0"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en-US" sz="2400" dirty="0"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sz="2400" dirty="0">
                <a:sym typeface="Symbol" panose="05050102010706020507" pitchFamily="18" charset="2"/>
              </a:rPr>
              <a:t>Luas area </a:t>
            </a:r>
            <a:r>
              <a:rPr lang="en-US" sz="2400" dirty="0" err="1">
                <a:sym typeface="Symbol" panose="05050102010706020507" pitchFamily="18" charset="2"/>
              </a:rPr>
              <a:t>bertanda</a:t>
            </a:r>
            <a:r>
              <a:rPr lang="en-US" sz="2400" dirty="0">
                <a:sym typeface="Symbol" panose="05050102010706020507" pitchFamily="18" charset="2"/>
              </a:rPr>
              <a:t> yang </a:t>
            </a:r>
            <a:r>
              <a:rPr lang="en-US" sz="2400" dirty="0" err="1">
                <a:sym typeface="Symbol" panose="05050102010706020507" pitchFamily="18" charset="2"/>
              </a:rPr>
              <a:t>diproyeksikan</a:t>
            </a:r>
            <a:r>
              <a:rPr lang="en-US" sz="2400" dirty="0">
                <a:sym typeface="Symbol" panose="05050102010706020507" pitchFamily="18" charset="2"/>
              </a:rPr>
              <a:t> pada </a:t>
            </a:r>
            <a:r>
              <a:rPr lang="en-US" sz="2400" dirty="0" err="1">
                <a:sym typeface="Symbol" panose="05050102010706020507" pitchFamily="18" charset="2"/>
              </a:rPr>
              <a:t>bidang</a:t>
            </a:r>
            <a:endParaRPr lang="en-US" sz="2400" dirty="0"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/>
              <a:t>e</a:t>
            </a:r>
            <a:r>
              <a:rPr lang="en-US" sz="2400" baseline="-25000" dirty="0"/>
              <a:t>1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 e</a:t>
            </a:r>
            <a:r>
              <a:rPr lang="en-US" sz="2400" baseline="-25000" dirty="0">
                <a:sym typeface="Symbol" panose="05050102010706020507" pitchFamily="18" charset="2"/>
              </a:rPr>
              <a:t>2 </a:t>
            </a:r>
            <a:r>
              <a:rPr lang="en-US" sz="2400" dirty="0">
                <a:sym typeface="Symbol" panose="05050102010706020507" pitchFamily="18" charset="2"/>
              </a:rPr>
              <a:t>(</a:t>
            </a:r>
            <a:r>
              <a:rPr lang="en-US" sz="2400" dirty="0" err="1">
                <a:sym typeface="Symbol" panose="05050102010706020507" pitchFamily="18" charset="2"/>
              </a:rPr>
              <a:t>bagian</a:t>
            </a:r>
            <a:r>
              <a:rPr lang="en-US" sz="2400" dirty="0">
                <a:sym typeface="Symbol" panose="05050102010706020507" pitchFamily="18" charset="2"/>
              </a:rPr>
              <a:t> yang </a:t>
            </a:r>
            <a:r>
              <a:rPr lang="en-US" sz="2400" dirty="0" err="1">
                <a:sym typeface="Symbol" panose="05050102010706020507" pitchFamily="18" charset="2"/>
              </a:rPr>
              <a:t>diarsir</a:t>
            </a:r>
            <a:r>
              <a:rPr lang="en-US" sz="2400" dirty="0">
                <a:sym typeface="Symbol" panose="05050102010706020507" pitchFamily="18" charset="2"/>
              </a:rPr>
              <a:t>) </a:t>
            </a:r>
            <a:r>
              <a:rPr lang="en-US" sz="2400" dirty="0" err="1">
                <a:sym typeface="Symbol" panose="05050102010706020507" pitchFamily="18" charset="2"/>
              </a:rPr>
              <a:t>adalah</a:t>
            </a:r>
            <a:r>
              <a:rPr lang="en-US" sz="2400" dirty="0">
                <a:sym typeface="Symbol" panose="05050102010706020507" pitchFamily="18" charset="2"/>
              </a:rPr>
              <a:t> +1 </a:t>
            </a:r>
          </a:p>
          <a:p>
            <a:pPr marL="0" indent="0">
              <a:buNone/>
            </a:pPr>
            <a:r>
              <a:rPr lang="en-US" sz="2400" dirty="0">
                <a:sym typeface="Symbol" panose="05050102010706020507" pitchFamily="18" charset="2"/>
              </a:rPr>
              <a:t>        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2CB052-8D3F-446D-A585-77FDBF500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20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5FD9F67-2FA3-4869-A146-13D6D83566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290" y="3327400"/>
            <a:ext cx="9477419" cy="101064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F40B2BE-578E-4F30-9C57-13BDF05FBA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8413" y="4053840"/>
            <a:ext cx="3857558" cy="2667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2082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D55B3F-385D-4081-B777-FCD0BEB082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97840"/>
            <a:ext cx="10515600" cy="5679123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   </a:t>
            </a:r>
            <a:r>
              <a:rPr lang="en-US" sz="2400" dirty="0">
                <a:sym typeface="Symbol" panose="05050102010706020507" pitchFamily="18" charset="2"/>
              </a:rPr>
              <a:t>Luas area </a:t>
            </a:r>
            <a:r>
              <a:rPr lang="en-US" sz="2400" dirty="0" err="1">
                <a:sym typeface="Symbol" panose="05050102010706020507" pitchFamily="18" charset="2"/>
              </a:rPr>
              <a:t>bertanda</a:t>
            </a:r>
            <a:r>
              <a:rPr lang="en-US" sz="2400" dirty="0">
                <a:sym typeface="Symbol" panose="05050102010706020507" pitchFamily="18" charset="2"/>
              </a:rPr>
              <a:t> yang </a:t>
            </a:r>
            <a:r>
              <a:rPr lang="en-US" sz="2400" dirty="0" err="1">
                <a:sym typeface="Symbol" panose="05050102010706020507" pitchFamily="18" charset="2"/>
              </a:rPr>
              <a:t>diproyeksikan</a:t>
            </a:r>
            <a:r>
              <a:rPr lang="en-US" sz="2400" dirty="0">
                <a:sym typeface="Symbol" panose="05050102010706020507" pitchFamily="18" charset="2"/>
              </a:rPr>
              <a:t> pada </a:t>
            </a:r>
            <a:r>
              <a:rPr lang="en-US" sz="2400" dirty="0" err="1">
                <a:sym typeface="Symbol" panose="05050102010706020507" pitchFamily="18" charset="2"/>
              </a:rPr>
              <a:t>bidang</a:t>
            </a:r>
            <a:r>
              <a:rPr lang="en-US" sz="2400" dirty="0">
                <a:sym typeface="Symbol" panose="05050102010706020507" pitchFamily="18" charset="2"/>
              </a:rPr>
              <a:t>  </a:t>
            </a:r>
            <a:r>
              <a:rPr lang="en-US" sz="2400" dirty="0"/>
              <a:t>e</a:t>
            </a:r>
            <a:r>
              <a:rPr lang="en-US" sz="2400" baseline="-25000" dirty="0"/>
              <a:t>2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 e</a:t>
            </a:r>
            <a:r>
              <a:rPr lang="en-US" sz="2400" baseline="-25000" dirty="0">
                <a:sym typeface="Symbol" panose="05050102010706020507" pitchFamily="18" charset="2"/>
              </a:rPr>
              <a:t>3 </a:t>
            </a:r>
            <a:r>
              <a:rPr lang="en-US" sz="2400" dirty="0" err="1">
                <a:sym typeface="Symbol" panose="05050102010706020507" pitchFamily="18" charset="2"/>
              </a:rPr>
              <a:t>adalah</a:t>
            </a:r>
            <a:r>
              <a:rPr lang="en-US" sz="2400" dirty="0">
                <a:sym typeface="Symbol" panose="05050102010706020507" pitchFamily="18" charset="2"/>
              </a:rPr>
              <a:t> –1  </a:t>
            </a:r>
          </a:p>
          <a:p>
            <a:pPr marL="0" indent="0">
              <a:buNone/>
            </a:pPr>
            <a:endParaRPr lang="en-US" sz="2400" dirty="0"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en-US" sz="2400" dirty="0"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en-US" sz="2400" dirty="0"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en-US" sz="2400" dirty="0"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en-US" sz="2400" dirty="0"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sz="2400" dirty="0">
                <a:sym typeface="Symbol" panose="05050102010706020507" pitchFamily="18" charset="2"/>
              </a:rPr>
              <a:t> Luas area </a:t>
            </a:r>
            <a:r>
              <a:rPr lang="en-US" sz="2400" dirty="0" err="1">
                <a:sym typeface="Symbol" panose="05050102010706020507" pitchFamily="18" charset="2"/>
              </a:rPr>
              <a:t>bertanda</a:t>
            </a:r>
            <a:r>
              <a:rPr lang="en-US" sz="2400" dirty="0">
                <a:sym typeface="Symbol" panose="05050102010706020507" pitchFamily="18" charset="2"/>
              </a:rPr>
              <a:t> yang </a:t>
            </a:r>
            <a:r>
              <a:rPr lang="en-US" sz="2400" dirty="0" err="1">
                <a:sym typeface="Symbol" panose="05050102010706020507" pitchFamily="18" charset="2"/>
              </a:rPr>
              <a:t>diproyeksikan</a:t>
            </a:r>
            <a:r>
              <a:rPr lang="en-US" sz="2400" dirty="0">
                <a:sym typeface="Symbol" panose="05050102010706020507" pitchFamily="18" charset="2"/>
              </a:rPr>
              <a:t> pada </a:t>
            </a:r>
            <a:r>
              <a:rPr lang="en-US" sz="2400" dirty="0" err="1">
                <a:sym typeface="Symbol" panose="05050102010706020507" pitchFamily="18" charset="2"/>
              </a:rPr>
              <a:t>bidang</a:t>
            </a:r>
            <a:r>
              <a:rPr lang="en-US" sz="2400" dirty="0">
                <a:sym typeface="Symbol" panose="05050102010706020507" pitchFamily="18" charset="2"/>
              </a:rPr>
              <a:t>  </a:t>
            </a:r>
            <a:r>
              <a:rPr lang="en-US" sz="2400" dirty="0"/>
              <a:t>e</a:t>
            </a:r>
            <a:r>
              <a:rPr lang="en-US" sz="2400" baseline="-25000" dirty="0"/>
              <a:t>3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 e</a:t>
            </a:r>
            <a:r>
              <a:rPr lang="en-US" sz="2400" baseline="-25000" dirty="0">
                <a:sym typeface="Symbol" panose="05050102010706020507" pitchFamily="18" charset="2"/>
              </a:rPr>
              <a:t>1 </a:t>
            </a:r>
            <a:r>
              <a:rPr lang="en-US" sz="2400" dirty="0" err="1">
                <a:sym typeface="Symbol" panose="05050102010706020507" pitchFamily="18" charset="2"/>
              </a:rPr>
              <a:t>adalah</a:t>
            </a:r>
            <a:r>
              <a:rPr lang="en-US" sz="2400" dirty="0">
                <a:sym typeface="Symbol" panose="05050102010706020507" pitchFamily="18" charset="2"/>
              </a:rPr>
              <a:t> +1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4D87F1-6026-41E0-978C-B0EE2805E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21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D282AD4-6B17-4E59-AECF-AF99FE6325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5987" y="938481"/>
            <a:ext cx="3545429" cy="236128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630E350-9A51-483C-89F5-54586248DA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0836" y="3798502"/>
            <a:ext cx="3710580" cy="2557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7193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E780A74-B7F9-4A43-82B1-CF60B08448A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751840"/>
                <a:ext cx="10515600" cy="542512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Luas parallelogram yang </a:t>
                </a:r>
                <a:r>
                  <a:rPr lang="en-US" sz="2400" dirty="0" err="1">
                    <a:sym typeface="Symbol" panose="05050102010706020507" pitchFamily="18" charset="2"/>
                  </a:rPr>
                  <a:t>dibentuk</a:t>
                </a:r>
                <a:r>
                  <a:rPr lang="en-US" sz="2400" dirty="0">
                    <a:sym typeface="Symbol" panose="05050102010706020507" pitchFamily="18" charset="2"/>
                  </a:rPr>
                  <a:t> oleh </a:t>
                </a:r>
                <a:r>
                  <a:rPr lang="en-US" sz="2400" i="1" dirty="0">
                    <a:sym typeface="Symbol" panose="05050102010706020507" pitchFamily="18" charset="2"/>
                  </a:rPr>
                  <a:t>a</a:t>
                </a:r>
                <a:r>
                  <a:rPr lang="en-US" sz="2400" dirty="0">
                    <a:sym typeface="Symbol" panose="05050102010706020507" pitchFamily="18" charset="2"/>
                  </a:rPr>
                  <a:t> dan </a:t>
                </a:r>
                <a:r>
                  <a:rPr lang="en-US" sz="2400" i="1" dirty="0">
                    <a:sym typeface="Symbol" panose="05050102010706020507" pitchFamily="18" charset="2"/>
                  </a:rPr>
                  <a:t>b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adalah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 ∧ 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𝑏</m:t>
                        </m:r>
                      </m:e>
                    </m:d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‖"/>
                        <m:endChr m:val="‖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</m:oMath>
                </a14:m>
                <a:r>
                  <a:rPr lang="en-US" sz="2400" dirty="0"/>
                  <a:t> sin </a:t>
                </a:r>
                <a:r>
                  <a:rPr lang="en-US" sz="2400" dirty="0">
                    <a:sym typeface="Symbol" panose="05050102010706020507" pitchFamily="18" charset="2"/>
                  </a:rPr>
                  <a:t> . </a:t>
                </a:r>
                <a:r>
                  <a:rPr lang="en-US" sz="2400" dirty="0" err="1">
                    <a:sym typeface="Symbol" panose="05050102010706020507" pitchFamily="18" charset="2"/>
                  </a:rPr>
                  <a:t>Perlu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dihitung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sudut</a:t>
                </a:r>
                <a:r>
                  <a:rPr lang="en-US" sz="2400" dirty="0">
                    <a:sym typeface="Symbol" panose="05050102010706020507" pitchFamily="18" charset="2"/>
                  </a:rPr>
                  <a:t>  </a:t>
                </a:r>
                <a:r>
                  <a:rPr lang="en-US" sz="2400" dirty="0" err="1">
                    <a:sym typeface="Symbol" panose="05050102010706020507" pitchFamily="18" charset="2"/>
                  </a:rPr>
                  <a:t>terlebih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dahulu</a:t>
                </a:r>
                <a:r>
                  <a:rPr lang="en-US" sz="2400" dirty="0">
                    <a:sym typeface="Symbol" panose="05050102010706020507" pitchFamily="18" charset="2"/>
                  </a:rPr>
                  <a:t>. </a:t>
                </a:r>
                <a:r>
                  <a:rPr lang="en-US" sz="2400" dirty="0" err="1">
                    <a:sym typeface="Symbol" panose="05050102010706020507" pitchFamily="18" charset="2"/>
                  </a:rPr>
                  <a:t>Dengan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menggunakan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i="1" dirty="0">
                    <a:sym typeface="Symbol" panose="05050102010706020507" pitchFamily="18" charset="2"/>
                  </a:rPr>
                  <a:t>dot product </a:t>
                </a:r>
                <a:r>
                  <a:rPr lang="en-US" sz="2400" dirty="0" err="1">
                    <a:sym typeface="Symbol" panose="05050102010706020507" pitchFamily="18" charset="2"/>
                  </a:rPr>
                  <a:t>bahwa</a:t>
                </a:r>
                <a:endParaRPr lang="en-US" sz="2400" dirty="0">
                  <a:sym typeface="Symbol" panose="05050102010706020507" pitchFamily="18" charset="2"/>
                </a:endParaRPr>
              </a:p>
              <a:p>
                <a:pPr marL="0" indent="0">
                  <a:spcBef>
                    <a:spcPts val="1800"/>
                  </a:spcBef>
                  <a:spcAft>
                    <a:spcPts val="1800"/>
                  </a:spcAft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	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dirty="0">
                        <a:latin typeface="Cambria Math" panose="02040503050406030204" pitchFamily="18" charset="0"/>
                      </a:rPr>
                      <m:t>cos</m:t>
                    </m:r>
                    <m:r>
                      <a:rPr lang="en-US" sz="2400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i="1" dirty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</m:t>
                    </m:r>
                  </m:oMath>
                </a14:m>
                <a:r>
                  <a:rPr lang="en-US" sz="2400" b="1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 ∙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d>
                          <m:dPr>
                            <m:begChr m:val="‖"/>
                            <m:endChr m:val="‖"/>
                            <m:ctrlP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e>
                        </m:d>
                        <m:d>
                          <m:dPr>
                            <m:begChr m:val="‖"/>
                            <m:endChr m:val="‖"/>
                            <m:ctrlPr>
                              <a:rPr lang="en-US" sz="24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d>
                      </m:den>
                    </m:f>
                    <m:r>
                      <a:rPr lang="en-US" sz="24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1</m:t>
                            </m:r>
                          </m:e>
                        </m:d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1</m:t>
                            </m:r>
                          </m:e>
                        </m:d>
                        <m: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+</m:t>
                        </m:r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0</m:t>
                            </m:r>
                          </m:e>
                        </m:d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1</m:t>
                            </m:r>
                          </m:e>
                        </m:d>
                        <m: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+(1)(0)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</m:ctrlPr>
                              </m:sSup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1</m:t>
                                </m:r>
                              </m:e>
                              <m:sup>
                                <m:r>
                                  <a:rPr lang="en-US" sz="2400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</m:ctrlPr>
                              </m:sSup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0</m:t>
                                </m:r>
                              </m:e>
                              <m:sup>
                                <m:r>
                                  <a:rPr lang="en-US" sz="2400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</m:ctrlPr>
                              </m:sSup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1</m:t>
                                </m:r>
                              </m:e>
                              <m:sup>
                                <m:r>
                                  <a:rPr lang="en-US" sz="2400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  <m:rad>
                          <m:radPr>
                            <m:degHide m:val="on"/>
                            <m:ctrlP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</m:ctrlPr>
                              </m:sSup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1</m:t>
                                </m:r>
                              </m:e>
                              <m:sup>
                                <m:r>
                                  <a:rPr lang="en-US" sz="2400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</m:ctrlPr>
                              </m:sSup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1</m:t>
                                </m:r>
                              </m:e>
                              <m:sup>
                                <m:r>
                                  <a:rPr lang="en-US" sz="2400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</m:ctrlPr>
                              </m:sSup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0</m:t>
                                </m:r>
                              </m:e>
                              <m:sup>
                                <m:r>
                                  <a:rPr lang="en-US" sz="2400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den>
                    </m:f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2</m:t>
                            </m:r>
                          </m:e>
                        </m:rad>
                        <m:rad>
                          <m:radPr>
                            <m:degHide m:val="on"/>
                            <m:ctrlP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2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     = 60	</a:t>
                </a:r>
              </a:p>
              <a:p>
                <a:pPr marL="0" indent="0">
                  <a:buNone/>
                </a:pPr>
                <a:r>
                  <a:rPr lang="en-US" sz="2400" dirty="0" err="1">
                    <a:sym typeface="Symbol" panose="05050102010706020507" pitchFamily="18" charset="2"/>
                  </a:rPr>
                  <a:t>Maka</a:t>
                </a:r>
                <a:r>
                  <a:rPr lang="en-US" sz="2400" dirty="0">
                    <a:sym typeface="Symbol" panose="05050102010706020507" pitchFamily="18" charset="2"/>
                  </a:rPr>
                  <a:t>, </a:t>
                </a:r>
                <a:r>
                  <a:rPr lang="en-US" sz="2400" dirty="0" err="1">
                    <a:sym typeface="Symbol" panose="05050102010706020507" pitchFamily="18" charset="2"/>
                  </a:rPr>
                  <a:t>luas</a:t>
                </a:r>
                <a:r>
                  <a:rPr lang="en-US" sz="2400" dirty="0">
                    <a:sym typeface="Symbol" panose="05050102010706020507" pitchFamily="18" charset="2"/>
                  </a:rPr>
                  <a:t> parallelogram yang </a:t>
                </a:r>
                <a:r>
                  <a:rPr lang="en-US" sz="2400" dirty="0" err="1">
                    <a:sym typeface="Symbol" panose="05050102010706020507" pitchFamily="18" charset="2"/>
                  </a:rPr>
                  <a:t>dibentuk</a:t>
                </a:r>
                <a:r>
                  <a:rPr lang="en-US" sz="2400" dirty="0">
                    <a:sym typeface="Symbol" panose="05050102010706020507" pitchFamily="18" charset="2"/>
                  </a:rPr>
                  <a:t> oleh a dan b </a:t>
                </a:r>
                <a:r>
                  <a:rPr lang="en-US" sz="2400" dirty="0" err="1">
                    <a:sym typeface="Symbol" panose="05050102010706020507" pitchFamily="18" charset="2"/>
                  </a:rPr>
                  <a:t>adalah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</a:p>
              <a:p>
                <a:pPr marL="0" indent="0"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	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∧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𝑏</m:t>
                        </m:r>
                      </m:e>
                    </m:d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‖"/>
                        <m:endChr m:val="‖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</m:oMath>
                </a14:m>
                <a:r>
                  <a:rPr lang="en-US" sz="2400" dirty="0"/>
                  <a:t> sin </a:t>
                </a:r>
                <a:r>
                  <a:rPr lang="en-US" sz="2400" dirty="0">
                    <a:sym typeface="Symbol" panose="05050102010706020507" pitchFamily="18" charset="2"/>
                  </a:rPr>
                  <a:t>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2 </m:t>
                        </m:r>
                      </m:e>
                    </m:rad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2 </m:t>
                        </m:r>
                      </m:e>
                    </m:rad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 sin 60 = (2)(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)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3</m:t>
                        </m:r>
                      </m:e>
                    </m:rad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	</a:t>
                </a:r>
                <a:endParaRPr lang="en-US" sz="2400" dirty="0"/>
              </a:p>
              <a:p>
                <a:pPr marL="0" indent="0">
                  <a:buNone/>
                </a:pPr>
                <a:r>
                  <a:rPr lang="en-US" sz="2400" dirty="0"/>
                  <a:t>Luas parallelogram yang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3</m:t>
                        </m:r>
                      </m:e>
                    </m:rad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ini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berkaitan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dengan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luas</a:t>
                </a:r>
                <a:r>
                  <a:rPr lang="en-US" sz="2400" dirty="0">
                    <a:sym typeface="Symbol" panose="05050102010706020507" pitchFamily="18" charset="2"/>
                  </a:rPr>
                  <a:t> area </a:t>
                </a:r>
                <a:r>
                  <a:rPr lang="en-US" sz="2400" dirty="0" err="1">
                    <a:sym typeface="Symbol" panose="05050102010706020507" pitchFamily="18" charset="2"/>
                  </a:rPr>
                  <a:t>ketiga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proyeksi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tadi</a:t>
                </a:r>
                <a:r>
                  <a:rPr lang="en-US" sz="2400" dirty="0">
                    <a:sym typeface="Symbol" panose="05050102010706020507" pitchFamily="18" charset="2"/>
                  </a:rPr>
                  <a:t>. </a:t>
                </a:r>
                <a:r>
                  <a:rPr lang="en-US" sz="2400" dirty="0" err="1">
                    <a:sym typeface="Symbol" panose="05050102010706020507" pitchFamily="18" charset="2"/>
                  </a:rPr>
                  <a:t>Perhatikan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bahwa</a:t>
                </a:r>
                <a:r>
                  <a:rPr lang="en-US" sz="2400" dirty="0">
                    <a:sym typeface="Symbol" panose="05050102010706020507" pitchFamily="18" charset="2"/>
                  </a:rPr>
                  <a:t>  	</a:t>
                </a:r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E780A74-B7F9-4A43-82B1-CF60B08448A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751840"/>
                <a:ext cx="10515600" cy="5425123"/>
              </a:xfrm>
              <a:blipFill>
                <a:blip r:embed="rId2"/>
                <a:stretch>
                  <a:fillRect l="-928" t="-17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0E0A90-CB59-40D4-91EF-45E8BC508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22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644071A-247F-4494-B978-83C776DB9C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0810" y="4546600"/>
            <a:ext cx="9477419" cy="101064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9ABD480-B235-48B1-8462-A2C8E34B3210}"/>
                  </a:ext>
                </a:extLst>
              </p:cNvPr>
              <p:cNvSpPr txBox="1"/>
              <p:nvPr/>
            </p:nvSpPr>
            <p:spPr>
              <a:xfrm>
                <a:off x="838200" y="5547209"/>
                <a:ext cx="5791714" cy="9089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maka</a:t>
                </a:r>
              </a:p>
              <a:p>
                <a:r>
                  <a:rPr lang="en-US" sz="2400" dirty="0"/>
                  <a:t>            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∧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𝑏</m:t>
                        </m:r>
                      </m:e>
                    </m:d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(1)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(−1)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(1)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rad>
                  </m:oMath>
                </a14:m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US" sz="2400" dirty="0"/>
                  <a:t> 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9ABD480-B235-48B1-8462-A2C8E34B32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5547209"/>
                <a:ext cx="5791714" cy="908903"/>
              </a:xfrm>
              <a:prstGeom prst="rect">
                <a:avLst/>
              </a:prstGeom>
              <a:blipFill>
                <a:blip r:embed="rId4"/>
                <a:stretch>
                  <a:fillRect l="-1684" t="-5369" b="-134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650870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57A0A5-8727-440F-A0F5-68244F211D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12800"/>
            <a:ext cx="10515600" cy="5364163"/>
          </a:xfrm>
        </p:spPr>
        <p:txBody>
          <a:bodyPr>
            <a:normAutofit/>
          </a:bodyPr>
          <a:lstStyle/>
          <a:p>
            <a:r>
              <a:rPr lang="en-US" sz="2400" i="1" dirty="0"/>
              <a:t>Cross product</a:t>
            </a:r>
            <a:r>
              <a:rPr lang="en-US" sz="2400" dirty="0"/>
              <a:t> </a:t>
            </a:r>
            <a:r>
              <a:rPr lang="en-US" sz="2400" dirty="0" err="1"/>
              <a:t>terdefinisi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baik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vektor-vektor</a:t>
            </a:r>
            <a:r>
              <a:rPr lang="en-US" sz="2400" dirty="0"/>
              <a:t> di R</a:t>
            </a:r>
            <a:r>
              <a:rPr lang="en-US" sz="2400" baseline="30000" dirty="0"/>
              <a:t>3</a:t>
            </a:r>
            <a:r>
              <a:rPr lang="en-US" sz="2400" dirty="0"/>
              <a:t>, </a:t>
            </a:r>
            <a:r>
              <a:rPr lang="en-US" sz="2400" dirty="0" err="1"/>
              <a:t>tetapi</a:t>
            </a:r>
            <a:r>
              <a:rPr lang="en-US" sz="2400" dirty="0"/>
              <a:t> </a:t>
            </a:r>
            <a:r>
              <a:rPr lang="en-US" sz="2400" dirty="0" err="1"/>
              <a:t>ambigu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dimensi</a:t>
            </a:r>
            <a:r>
              <a:rPr lang="en-US" sz="2400" dirty="0"/>
              <a:t> yang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tinggi</a:t>
            </a:r>
            <a:r>
              <a:rPr lang="en-US" sz="2400" dirty="0">
                <a:sym typeface="Symbol" panose="05050102010706020507" pitchFamily="18" charset="2"/>
              </a:rPr>
              <a:t>.</a:t>
            </a:r>
            <a:r>
              <a:rPr lang="en-US" sz="2400" dirty="0"/>
              <a:t> </a:t>
            </a:r>
          </a:p>
          <a:p>
            <a:endParaRPr lang="en-US" sz="2400" dirty="0"/>
          </a:p>
          <a:p>
            <a:r>
              <a:rPr lang="en-US" sz="2400" dirty="0" err="1"/>
              <a:t>Sedangkan</a:t>
            </a:r>
            <a:r>
              <a:rPr lang="en-US" sz="2400" dirty="0"/>
              <a:t> </a:t>
            </a:r>
            <a:r>
              <a:rPr lang="en-US" sz="2400" i="1" dirty="0"/>
              <a:t>outer product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diterapkan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mengalikan</a:t>
            </a:r>
            <a:r>
              <a:rPr lang="en-US" sz="2400" dirty="0"/>
              <a:t> </a:t>
            </a:r>
            <a:r>
              <a:rPr lang="en-US" sz="2400" dirty="0" err="1"/>
              <a:t>vektor-vektor</a:t>
            </a:r>
            <a:r>
              <a:rPr lang="en-US" sz="2400" dirty="0"/>
              <a:t> pada </a:t>
            </a:r>
            <a:r>
              <a:rPr lang="en-US" sz="2400" dirty="0" err="1"/>
              <a:t>dimensi</a:t>
            </a:r>
            <a:r>
              <a:rPr lang="en-US" sz="2400" dirty="0"/>
              <a:t> yang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tinggi</a:t>
            </a:r>
            <a:r>
              <a:rPr lang="en-US" sz="2400" dirty="0"/>
              <a:t>. 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 3</a:t>
            </a:r>
            <a:r>
              <a:rPr lang="en-US" sz="2400" dirty="0"/>
              <a:t>: </a:t>
            </a:r>
            <a:r>
              <a:rPr lang="en-US" sz="2400" dirty="0" err="1"/>
              <a:t>Misalkan</a:t>
            </a:r>
            <a:r>
              <a:rPr lang="en-US" sz="2400" dirty="0"/>
              <a:t> </a:t>
            </a:r>
            <a:r>
              <a:rPr lang="en-US" sz="2400" i="1" dirty="0"/>
              <a:t>a</a:t>
            </a:r>
            <a:r>
              <a:rPr lang="en-US" sz="2400" dirty="0"/>
              <a:t> dan </a:t>
            </a:r>
            <a:r>
              <a:rPr lang="en-US" sz="2400" i="1" dirty="0"/>
              <a:t>b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vektor-vektor</a:t>
            </a:r>
            <a:r>
              <a:rPr lang="en-US" sz="2400" dirty="0"/>
              <a:t> di R</a:t>
            </a:r>
            <a:r>
              <a:rPr lang="en-US" sz="2400" baseline="30000" dirty="0"/>
              <a:t>4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               </a:t>
            </a:r>
          </a:p>
          <a:p>
            <a:pPr marL="0" indent="0">
              <a:buNone/>
            </a:pPr>
            <a:r>
              <a:rPr lang="en-US" sz="2400" i="1" dirty="0"/>
              <a:t>                  Outer-product</a:t>
            </a:r>
            <a:r>
              <a:rPr lang="en-US" sz="2400" dirty="0"/>
              <a:t>-</a:t>
            </a:r>
            <a:r>
              <a:rPr lang="en-US" sz="2400" dirty="0" err="1"/>
              <a:t>nya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5F1710-F206-4CDA-97E9-71EE7C99E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23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124ABE9-4105-4CE2-B6D6-19BA2DEBAB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8794" y="3915520"/>
            <a:ext cx="3806811" cy="9816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78DBEC2-7BCC-4CEE-8077-0DD2150DD6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4947" y="5821998"/>
            <a:ext cx="7983568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4273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3D2BCC-1FE2-463E-AC4D-534CA916B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24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33FC5E7-F423-41D1-804A-F84A4DF637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5709" y="917200"/>
            <a:ext cx="8551159" cy="212064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35F11CB-85FE-4BD9-AB57-5C680959D2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53914" y="3186065"/>
            <a:ext cx="9082661" cy="93889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5BC586B-B760-478F-82EA-9E831E7597F5}"/>
              </a:ext>
            </a:extLst>
          </p:cNvPr>
          <p:cNvSpPr txBox="1"/>
          <p:nvPr/>
        </p:nvSpPr>
        <p:spPr>
          <a:xfrm>
            <a:off x="2052320" y="4429760"/>
            <a:ext cx="41440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ym typeface="Symbol" panose="05050102010706020507" pitchFamily="18" charset="2"/>
              </a:rPr>
              <a:t> </a:t>
            </a:r>
            <a:r>
              <a:rPr lang="en-US" sz="2400" dirty="0" err="1">
                <a:sym typeface="Symbol" panose="05050102010706020507" pitchFamily="18" charset="2"/>
              </a:rPr>
              <a:t>menghasilkan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enam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i="1" dirty="0">
                <a:sym typeface="Symbol" panose="05050102010706020507" pitchFamily="18" charset="2"/>
              </a:rPr>
              <a:t>bivector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28367688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A4FDC1-E3A5-4B8E-B3BA-823DB69264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86080"/>
            <a:ext cx="10515600" cy="57115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 3</a:t>
            </a:r>
            <a:r>
              <a:rPr lang="en-US" sz="2400" dirty="0"/>
              <a:t>: </a:t>
            </a:r>
            <a:r>
              <a:rPr lang="en-US" sz="2400" dirty="0" err="1"/>
              <a:t>Hitung</a:t>
            </a:r>
            <a:r>
              <a:rPr lang="en-US" sz="2400" dirty="0"/>
              <a:t> </a:t>
            </a:r>
            <a:r>
              <a:rPr lang="en-US" sz="2400" dirty="0" err="1"/>
              <a:t>luas</a:t>
            </a:r>
            <a:r>
              <a:rPr lang="en-US" sz="2400" dirty="0"/>
              <a:t> parallelogram yang </a:t>
            </a:r>
            <a:r>
              <a:rPr lang="en-US" sz="2400" dirty="0" err="1"/>
              <a:t>dibentuk</a:t>
            </a:r>
            <a:r>
              <a:rPr lang="en-US" sz="2400" dirty="0"/>
              <a:t> oleh </a:t>
            </a:r>
            <a:r>
              <a:rPr lang="en-US" sz="2400" dirty="0" err="1"/>
              <a:t>vektor-vektor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spcBef>
                <a:spcPts val="1800"/>
              </a:spcBef>
              <a:buNone/>
            </a:pPr>
            <a:r>
              <a:rPr lang="en-US" sz="2400" b="1" dirty="0" err="1"/>
              <a:t>Jawaban</a:t>
            </a:r>
            <a:r>
              <a:rPr lang="en-US" sz="2400" dirty="0"/>
              <a:t>: Luas parallelogram </a:t>
            </a:r>
            <a:r>
              <a:rPr lang="en-US" sz="2400" dirty="0" err="1"/>
              <a:t>adalah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2E8C64-698C-4774-928C-7D7A8723A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25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98DF10F2-E12D-4C64-BE17-DE6150914D0C}"/>
                  </a:ext>
                </a:extLst>
              </p:cNvPr>
              <p:cNvSpPr/>
              <p:nvPr/>
            </p:nvSpPr>
            <p:spPr>
              <a:xfrm>
                <a:off x="5360471" y="1366002"/>
                <a:ext cx="3271798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∧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𝑏</m:t>
                        </m:r>
                      </m:e>
                    </m:d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‖"/>
                        <m:endChr m:val="‖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</m:oMath>
                </a14:m>
                <a:r>
                  <a:rPr lang="en-US" sz="2400" dirty="0"/>
                  <a:t> sin </a:t>
                </a:r>
                <a:r>
                  <a:rPr lang="en-US" sz="2400" dirty="0">
                    <a:sym typeface="Symbol" panose="05050102010706020507" pitchFamily="18" charset="2"/>
                  </a:rPr>
                  <a:t> </a:t>
                </a:r>
                <a:endParaRPr lang="en-US" sz="2400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98DF10F2-E12D-4C64-BE17-DE6150914D0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0471" y="1366002"/>
                <a:ext cx="3271798" cy="461665"/>
              </a:xfrm>
              <a:prstGeom prst="rect">
                <a:avLst/>
              </a:prstGeom>
              <a:blipFill>
                <a:blip r:embed="rId2"/>
                <a:stretch>
                  <a:fillRect t="-13158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23CA2D1-2CA4-4195-99C7-7BCE6CB1503B}"/>
                  </a:ext>
                </a:extLst>
              </p:cNvPr>
              <p:cNvSpPr txBox="1"/>
              <p:nvPr/>
            </p:nvSpPr>
            <p:spPr>
              <a:xfrm>
                <a:off x="1800280" y="1944834"/>
                <a:ext cx="4418646" cy="5395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</m:oMath>
                </a14:m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(1)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1)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(1)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ra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 </m:t>
                    </m:r>
                    <m:rad>
                      <m:radPr>
                        <m:degHide m:val="on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US" sz="2400" dirty="0"/>
                  <a:t> 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23CA2D1-2CA4-4195-99C7-7BCE6CB150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0280" y="1944834"/>
                <a:ext cx="4418646" cy="539571"/>
              </a:xfrm>
              <a:prstGeom prst="rect">
                <a:avLst/>
              </a:prstGeom>
              <a:blipFill>
                <a:blip r:embed="rId3"/>
                <a:stretch>
                  <a:fillRect b="-224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DEA5A83-6331-4140-AB35-092DA1AF9A48}"/>
                  </a:ext>
                </a:extLst>
              </p:cNvPr>
              <p:cNvSpPr txBox="1"/>
              <p:nvPr/>
            </p:nvSpPr>
            <p:spPr>
              <a:xfrm>
                <a:off x="6894531" y="1921744"/>
                <a:ext cx="4521751" cy="5395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</m:oMath>
                </a14:m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(1)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1)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(1)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ra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 </m:t>
                    </m:r>
                    <m:rad>
                      <m:radPr>
                        <m:degHide m:val="on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US" sz="2400" dirty="0"/>
                  <a:t> 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DEA5A83-6331-4140-AB35-092DA1AF9A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4531" y="1921744"/>
                <a:ext cx="4521751" cy="539571"/>
              </a:xfrm>
              <a:prstGeom prst="rect">
                <a:avLst/>
              </a:prstGeom>
              <a:blipFill>
                <a:blip r:embed="rId4"/>
                <a:stretch>
                  <a:fillRect b="-224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70FEAC15-4FA3-467C-95E0-44AB489C1C9D}"/>
                  </a:ext>
                </a:extLst>
              </p:cNvPr>
              <p:cNvSpPr/>
              <p:nvPr/>
            </p:nvSpPr>
            <p:spPr>
              <a:xfrm>
                <a:off x="1800280" y="2671645"/>
                <a:ext cx="7415107" cy="6642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dirty="0" smtClean="0">
                        <a:latin typeface="Cambria Math" panose="02040503050406030204" pitchFamily="18" charset="0"/>
                      </a:rPr>
                      <m:t>cos</m:t>
                    </m:r>
                    <m:r>
                      <a:rPr lang="en-US" sz="2400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i="1" dirty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</m:t>
                    </m:r>
                  </m:oMath>
                </a14:m>
                <a:r>
                  <a:rPr lang="en-US" sz="2400" b="1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 ∙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d>
                          <m:dPr>
                            <m:begChr m:val="‖"/>
                            <m:endChr m:val="‖"/>
                            <m:ctrlP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e>
                        </m:d>
                        <m:d>
                          <m:dPr>
                            <m:begChr m:val="‖"/>
                            <m:endChr m:val="‖"/>
                            <m:ctrlPr>
                              <a:rPr lang="en-US" sz="24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d>
                      </m:den>
                    </m:f>
                    <m:r>
                      <a:rPr lang="en-US" sz="24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1</m:t>
                            </m:r>
                          </m:e>
                        </m:d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1</m:t>
                            </m:r>
                          </m:e>
                        </m:d>
                        <m: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+</m:t>
                        </m:r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0</m:t>
                            </m:r>
                          </m:e>
                        </m:d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1</m:t>
                            </m:r>
                          </m:e>
                        </m:d>
                        <m: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+</m:t>
                        </m:r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1</m:t>
                            </m:r>
                          </m:e>
                        </m:d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0</m:t>
                            </m:r>
                          </m:e>
                        </m:d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+(1)(1)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3</m:t>
                            </m:r>
                          </m:e>
                        </m:rad>
                        <m:rad>
                          <m:radPr>
                            <m:degHide m:val="on"/>
                            <m:ctrlP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3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2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   = 48.19</a:t>
                </a:r>
                <a:endParaRPr lang="en-US" sz="2400" dirty="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70FEAC15-4FA3-467C-95E0-44AB489C1C9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0280" y="2671645"/>
                <a:ext cx="7415107" cy="664221"/>
              </a:xfrm>
              <a:prstGeom prst="rect">
                <a:avLst/>
              </a:prstGeom>
              <a:blipFill>
                <a:blip r:embed="rId5"/>
                <a:stretch>
                  <a:fillRect r="-247" b="-36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25FD7EA9-7578-44A0-807F-58DD7FA65B7B}"/>
                  </a:ext>
                </a:extLst>
              </p:cNvPr>
              <p:cNvSpPr txBox="1"/>
              <p:nvPr/>
            </p:nvSpPr>
            <p:spPr>
              <a:xfrm>
                <a:off x="1739395" y="3443771"/>
                <a:ext cx="8094908" cy="4964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err="1"/>
                  <a:t>Sehingga</a:t>
                </a:r>
                <a:r>
                  <a:rPr lang="en-US" sz="2400" dirty="0"/>
                  <a:t>,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∧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𝑏</m:t>
                        </m:r>
                      </m:e>
                    </m:d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‖"/>
                        <m:endChr m:val="‖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</m:oMath>
                </a14:m>
                <a:r>
                  <a:rPr lang="en-US" sz="2400" dirty="0"/>
                  <a:t> sin </a:t>
                </a:r>
                <a:r>
                  <a:rPr lang="en-US" sz="2400" dirty="0">
                    <a:sym typeface="Symbol" panose="05050102010706020507" pitchFamily="18" charset="2"/>
                  </a:rPr>
                  <a:t>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 sin 48.19 = 2.2361</a:t>
                </a:r>
                <a:endParaRPr lang="en-US" sz="24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25FD7EA9-7578-44A0-807F-58DD7FA65B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9395" y="3443771"/>
                <a:ext cx="8094908" cy="496483"/>
              </a:xfrm>
              <a:prstGeom prst="rect">
                <a:avLst/>
              </a:prstGeom>
              <a:blipFill>
                <a:blip r:embed="rId6"/>
                <a:stretch>
                  <a:fillRect l="-1130" t="-4938" b="-283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>
            <a:extLst>
              <a:ext uri="{FF2B5EF4-FFF2-40B4-BE49-F238E27FC236}">
                <a16:creationId xmlns:a16="http://schemas.microsoft.com/office/drawing/2014/main" id="{EED633A7-24FE-4425-B8ED-BD1A18EAD647}"/>
              </a:ext>
            </a:extLst>
          </p:cNvPr>
          <p:cNvSpPr/>
          <p:nvPr/>
        </p:nvSpPr>
        <p:spPr>
          <a:xfrm>
            <a:off x="775718" y="4087489"/>
            <a:ext cx="14142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Cara lain: 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89F80E1-C998-44BD-BD45-BF1239EEC78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028799" y="4065948"/>
            <a:ext cx="9790840" cy="95291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367CD97-D5B5-4B86-82F0-102A02F3F4A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836570" y="5087524"/>
            <a:ext cx="8888824" cy="40447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2EBFCEC-8D47-4D8B-9E0E-08F6A33C7434}"/>
                  </a:ext>
                </a:extLst>
              </p:cNvPr>
              <p:cNvSpPr txBox="1"/>
              <p:nvPr/>
            </p:nvSpPr>
            <p:spPr>
              <a:xfrm>
                <a:off x="838200" y="5816779"/>
                <a:ext cx="9439572" cy="5395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               </a:t>
                </a:r>
                <a:r>
                  <a:rPr lang="en-US" sz="2400" dirty="0" err="1"/>
                  <a:t>maka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∧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𝑏</m:t>
                        </m:r>
                      </m:e>
                    </m:d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(1)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(−1)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(1)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1)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(1)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rad>
                  </m:oMath>
                </a14:m>
                <a:r>
                  <a:rPr lang="en-US" sz="2400" dirty="0"/>
                  <a:t>=2.2361 </a:t>
                </a: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2EBFCEC-8D47-4D8B-9E0E-08F6A33C74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5816779"/>
                <a:ext cx="9439572" cy="539571"/>
              </a:xfrm>
              <a:prstGeom prst="rect">
                <a:avLst/>
              </a:prstGeom>
              <a:blipFill>
                <a:blip r:embed="rId9"/>
                <a:stretch>
                  <a:fillRect r="-65" b="-224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5" name="Picture 14">
            <a:extLst>
              <a:ext uri="{FF2B5EF4-FFF2-40B4-BE49-F238E27FC236}">
                <a16:creationId xmlns:a16="http://schemas.microsoft.com/office/drawing/2014/main" id="{971FF190-A83C-4E99-885F-CD2CAB96066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401954" y="842190"/>
            <a:ext cx="2453939" cy="44355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E2BFD265-2057-458A-BA67-4008F681FFCC}"/>
              </a:ext>
            </a:extLst>
          </p:cNvPr>
          <p:cNvSpPr/>
          <p:nvPr/>
        </p:nvSpPr>
        <p:spPr>
          <a:xfrm>
            <a:off x="5020214" y="832073"/>
            <a:ext cx="6559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dan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FE621921-5DA2-4A93-97BD-2D3730369FE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786849" y="901088"/>
            <a:ext cx="2274741" cy="357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65811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6A996-99FD-4CF3-9236-F6DB1DAFB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Latihan</a:t>
            </a:r>
            <a:r>
              <a:rPr lang="en-US" dirty="0"/>
              <a:t> </a:t>
            </a:r>
            <a:r>
              <a:rPr lang="en-US" dirty="0" err="1"/>
              <a:t>Soal</a:t>
            </a:r>
            <a:r>
              <a:rPr lang="en-US" dirty="0"/>
              <a:t> UAS 2019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A998D8-7DAA-44F1-A7FA-D50DF5EA1F6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597025"/>
                <a:ext cx="10835640" cy="4895850"/>
              </a:xfrm>
            </p:spPr>
            <p:txBody>
              <a:bodyPr>
                <a:normAutofit/>
              </a:bodyPr>
              <a:lstStyle/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sz="2400" dirty="0" err="1"/>
                  <a:t>Diketahui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tiga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buah</a:t>
                </a:r>
                <a:r>
                  <a:rPr lang="en-US" sz="2400" dirty="0"/>
                  <a:t> vector:</a:t>
                </a:r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sz="2400" dirty="0"/>
                  <a:t>	</a:t>
                </a:r>
                <a:r>
                  <a:rPr lang="en-US" sz="2400" i="1" dirty="0">
                    <a:sym typeface="Symbol" panose="05050102010706020507" pitchFamily="18" charset="2"/>
                  </a:rPr>
                  <a:t>a</a:t>
                </a:r>
                <a:r>
                  <a:rPr lang="en-US" sz="2400" dirty="0"/>
                  <a:t> = 2e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 + 2e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 + e</a:t>
                </a:r>
                <a:r>
                  <a:rPr lang="en-US" sz="2400" baseline="-25000" dirty="0"/>
                  <a:t>3 </a:t>
                </a:r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sz="2400" dirty="0"/>
                  <a:t>	</a:t>
                </a:r>
                <a:r>
                  <a:rPr lang="en-US" sz="2400" i="1" dirty="0">
                    <a:sym typeface="Symbol" panose="05050102010706020507" pitchFamily="18" charset="2"/>
                  </a:rPr>
                  <a:t>b</a:t>
                </a:r>
                <a:r>
                  <a:rPr lang="en-US" sz="2400" dirty="0"/>
                  <a:t> = 3e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 + 2e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 – 2e</a:t>
                </a:r>
                <a:r>
                  <a:rPr lang="en-US" sz="2400" baseline="-25000" dirty="0"/>
                  <a:t>3 </a:t>
                </a:r>
                <a:r>
                  <a:rPr lang="en-US" sz="2400" dirty="0"/>
                  <a:t>   	</a:t>
                </a:r>
                <a:endParaRPr lang="en-US" sz="2400" baseline="-25000" dirty="0"/>
              </a:p>
              <a:p>
                <a:pPr marL="514350" indent="-514350">
                  <a:spcBef>
                    <a:spcPts val="600"/>
                  </a:spcBef>
                  <a:buAutoNum type="alphaLcParenBoth"/>
                </a:pPr>
                <a:r>
                  <a:rPr lang="en-US" sz="2400" dirty="0" err="1"/>
                  <a:t>Hitunglah</a:t>
                </a:r>
                <a:r>
                  <a:rPr lang="en-US" sz="2400" dirty="0"/>
                  <a:t> </a:t>
                </a:r>
                <a:r>
                  <a:rPr lang="en-US" sz="2400" dirty="0" err="1"/>
                  <a:t>luas</a:t>
                </a:r>
                <a:r>
                  <a:rPr lang="en-US" sz="2400" dirty="0"/>
                  <a:t> </a:t>
                </a:r>
                <a:r>
                  <a:rPr lang="en-US" sz="2400" dirty="0" err="1"/>
                  <a:t>jajaran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genjang</a:t>
                </a:r>
                <a:r>
                  <a:rPr lang="en-US" sz="2400" dirty="0"/>
                  <a:t> yang </a:t>
                </a:r>
                <a:r>
                  <a:rPr lang="en-US" sz="2400" dirty="0" err="1"/>
                  <a:t>dibentuk</a:t>
                </a:r>
                <a:r>
                  <a:rPr lang="en-US" sz="2400" dirty="0"/>
                  <a:t> oleh </a:t>
                </a:r>
                <a:r>
                  <a:rPr lang="en-US" sz="2400" dirty="0" err="1"/>
                  <a:t>vektor</a:t>
                </a:r>
                <a:r>
                  <a:rPr lang="en-US" sz="2400" dirty="0"/>
                  <a:t> </a:t>
                </a:r>
                <a:r>
                  <a:rPr lang="en-US" sz="2400" i="1" dirty="0"/>
                  <a:t>a</a:t>
                </a:r>
                <a:r>
                  <a:rPr lang="en-US" sz="2400" dirty="0"/>
                  <a:t> dan </a:t>
                </a:r>
                <a:r>
                  <a:rPr lang="en-US" sz="2400" i="1" dirty="0"/>
                  <a:t>b</a:t>
                </a:r>
                <a:r>
                  <a:rPr lang="en-US" sz="2400" dirty="0"/>
                  <a:t> </a:t>
                </a:r>
              </a:p>
              <a:p>
                <a:pPr marL="514350" indent="-514350">
                  <a:spcBef>
                    <a:spcPts val="600"/>
                  </a:spcBef>
                  <a:buAutoNum type="alphaLcParenBoth"/>
                </a:pPr>
                <a:r>
                  <a:rPr lang="en-US" sz="2400" dirty="0"/>
                  <a:t>Luas </a:t>
                </a:r>
                <a:r>
                  <a:rPr lang="en-US" sz="2400" dirty="0" err="1"/>
                  <a:t>bayangan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jajaran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genjang</a:t>
                </a:r>
                <a:r>
                  <a:rPr lang="en-US" sz="2400" dirty="0"/>
                  <a:t> (a) pada </a:t>
                </a:r>
                <a:r>
                  <a:rPr lang="en-US" sz="2400" dirty="0" err="1"/>
                  <a:t>bidang</a:t>
                </a:r>
                <a:r>
                  <a:rPr lang="en-US" sz="2400" dirty="0"/>
                  <a:t> e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∧ e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 </a:t>
                </a:r>
              </a:p>
              <a:p>
                <a:pPr marL="0" indent="0">
                  <a:spcBef>
                    <a:spcPts val="600"/>
                  </a:spcBef>
                  <a:buNone/>
                </a:pPr>
                <a:endParaRPr lang="en-US" sz="2400" dirty="0"/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sz="2400" u="sng" dirty="0" err="1"/>
                  <a:t>Jawaban</a:t>
                </a:r>
                <a:r>
                  <a:rPr lang="en-US" sz="2400" dirty="0"/>
                  <a:t>:</a:t>
                </a:r>
              </a:p>
              <a:p>
                <a:pPr marL="514350" indent="-514350">
                  <a:spcBef>
                    <a:spcPts val="0"/>
                  </a:spcBef>
                  <a:buAutoNum type="alphaLcParenBoth"/>
                </a:pPr>
                <a:r>
                  <a:rPr lang="en-US" dirty="0"/>
                  <a:t> </a:t>
                </a:r>
                <a:r>
                  <a:rPr lang="en-US" sz="2400" dirty="0"/>
                  <a:t>Luas </a:t>
                </a:r>
                <a:r>
                  <a:rPr lang="en-US" sz="2400" dirty="0" err="1"/>
                  <a:t>jajaran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genjang</a:t>
                </a:r>
                <a:r>
                  <a:rPr lang="en-US" sz="2400" dirty="0"/>
                  <a:t> (parallelogram) yang </a:t>
                </a:r>
                <a:r>
                  <a:rPr lang="en-US" sz="2400" dirty="0" err="1"/>
                  <a:t>dibentuk</a:t>
                </a:r>
                <a:r>
                  <a:rPr lang="en-US" sz="2400" dirty="0"/>
                  <a:t> oleh </a:t>
                </a:r>
                <a:r>
                  <a:rPr lang="en-US" sz="2400" i="1" dirty="0"/>
                  <a:t>a</a:t>
                </a:r>
                <a:r>
                  <a:rPr lang="en-US" sz="2400" dirty="0"/>
                  <a:t> dan </a:t>
                </a:r>
                <a:r>
                  <a:rPr lang="en-US" sz="2400" i="1" dirty="0"/>
                  <a:t>b </a:t>
                </a:r>
                <a:r>
                  <a:rPr lang="en-US" sz="2400" dirty="0" err="1"/>
                  <a:t>adalah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∧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𝑏</m:t>
                        </m:r>
                      </m:e>
                    </m:d>
                  </m:oMath>
                </a14:m>
                <a:r>
                  <a:rPr lang="en-US" sz="2400" dirty="0"/>
                  <a:t> 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en-US" sz="2400" dirty="0"/>
                  <a:t>	</a:t>
                </a:r>
                <a:r>
                  <a:rPr lang="en-US" sz="2400" i="1" dirty="0"/>
                  <a:t>a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</a:t>
                </a:r>
                <a:r>
                  <a:rPr lang="en-US" sz="2400" i="1" dirty="0">
                    <a:sym typeface="Symbol" panose="05050102010706020507" pitchFamily="18" charset="2"/>
                  </a:rPr>
                  <a:t>b</a:t>
                </a:r>
                <a:r>
                  <a:rPr lang="en-US" sz="2400" dirty="0">
                    <a:sym typeface="Symbol" panose="05050102010706020507" pitchFamily="18" charset="2"/>
                  </a:rPr>
                  <a:t> = (</a:t>
                </a:r>
                <a:r>
                  <a:rPr lang="en-US" sz="2400" dirty="0"/>
                  <a:t>2e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 + 2e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 + e</a:t>
                </a:r>
                <a:r>
                  <a:rPr lang="en-US" sz="2400" baseline="-25000" dirty="0"/>
                  <a:t>3 </a:t>
                </a:r>
                <a:r>
                  <a:rPr lang="en-US" sz="2400" dirty="0">
                    <a:sym typeface="Symbol" panose="05050102010706020507" pitchFamily="18" charset="2"/>
                  </a:rPr>
                  <a:t>)  (</a:t>
                </a:r>
                <a:r>
                  <a:rPr lang="en-US" sz="2400" dirty="0"/>
                  <a:t>3e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 + 2e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 – 2e</a:t>
                </a:r>
                <a:r>
                  <a:rPr lang="en-US" sz="2400" baseline="-25000" dirty="0"/>
                  <a:t>3</a:t>
                </a:r>
                <a:r>
                  <a:rPr lang="en-US" sz="2400" dirty="0">
                    <a:sym typeface="Symbol" panose="05050102010706020507" pitchFamily="18" charset="2"/>
                  </a:rPr>
                  <a:t>) 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	          = 6(e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>
                    <a:sym typeface="Symbol" panose="05050102010706020507" pitchFamily="18" charset="2"/>
                  </a:rPr>
                  <a:t>) + 4(e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) – 4(e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3</a:t>
                </a:r>
                <a:r>
                  <a:rPr lang="en-US" sz="2400" dirty="0">
                    <a:sym typeface="Symbol" panose="05050102010706020507" pitchFamily="18" charset="2"/>
                  </a:rPr>
                  <a:t>) + 6(e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>
                    <a:sym typeface="Symbol" panose="05050102010706020507" pitchFamily="18" charset="2"/>
                  </a:rPr>
                  <a:t>) + 4(e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) – 4(e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3</a:t>
                </a:r>
                <a:r>
                  <a:rPr lang="en-US" sz="2400" dirty="0">
                    <a:sym typeface="Symbol" panose="05050102010706020507" pitchFamily="18" charset="2"/>
                  </a:rPr>
                  <a:t>) 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                           + 3(e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3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>
                    <a:sym typeface="Symbol" panose="05050102010706020507" pitchFamily="18" charset="2"/>
                  </a:rPr>
                  <a:t>) + 2(e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3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) – 2(e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3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3</a:t>
                </a:r>
                <a:r>
                  <a:rPr lang="en-US" sz="2400" dirty="0">
                    <a:sym typeface="Symbol" panose="05050102010706020507" pitchFamily="18" charset="2"/>
                  </a:rPr>
                  <a:t>) 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en-US" sz="2400" dirty="0"/>
                  <a:t>	          =	0 + </a:t>
                </a:r>
                <a:r>
                  <a:rPr lang="en-US" sz="2400" dirty="0">
                    <a:sym typeface="Symbol" panose="05050102010706020507" pitchFamily="18" charset="2"/>
                  </a:rPr>
                  <a:t>4(e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) – 4(e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3</a:t>
                </a:r>
                <a:r>
                  <a:rPr lang="en-US" sz="2400" dirty="0">
                    <a:sym typeface="Symbol" panose="05050102010706020507" pitchFamily="18" charset="2"/>
                  </a:rPr>
                  <a:t>) + 6(e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>
                    <a:sym typeface="Symbol" panose="05050102010706020507" pitchFamily="18" charset="2"/>
                  </a:rPr>
                  <a:t>) + 0 – 4(e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3</a:t>
                </a:r>
                <a:r>
                  <a:rPr lang="en-US" sz="2400" dirty="0">
                    <a:sym typeface="Symbol" panose="05050102010706020507" pitchFamily="18" charset="2"/>
                  </a:rPr>
                  <a:t>) 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                           + 3(e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3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>
                    <a:sym typeface="Symbol" panose="05050102010706020507" pitchFamily="18" charset="2"/>
                  </a:rPr>
                  <a:t>) + 2(e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3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) – 0</a:t>
                </a:r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A998D8-7DAA-44F1-A7FA-D50DF5EA1F6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597025"/>
                <a:ext cx="10835640" cy="4895850"/>
              </a:xfrm>
              <a:blipFill>
                <a:blip r:embed="rId2"/>
                <a:stretch>
                  <a:fillRect l="-1182" t="-1743" b="-26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31184C-FFA5-4D4A-97F8-C96758DFE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4889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0C02AC7-4678-4C10-86DF-346BF47851F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822960"/>
                <a:ext cx="10886440" cy="5354003"/>
              </a:xfrm>
            </p:spPr>
            <p:txBody>
              <a:bodyPr/>
              <a:lstStyle/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sz="2400" dirty="0"/>
                  <a:t>         </a:t>
                </a:r>
                <a:r>
                  <a:rPr lang="en-US" sz="2400" i="1" dirty="0"/>
                  <a:t>a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</a:t>
                </a:r>
                <a:r>
                  <a:rPr lang="en-US" sz="2400" i="1" dirty="0">
                    <a:sym typeface="Symbol" panose="05050102010706020507" pitchFamily="18" charset="2"/>
                  </a:rPr>
                  <a:t>b</a:t>
                </a:r>
                <a:r>
                  <a:rPr lang="en-US" sz="2400" dirty="0"/>
                  <a:t>    =	0 + </a:t>
                </a:r>
                <a:r>
                  <a:rPr lang="en-US" sz="2400" dirty="0">
                    <a:sym typeface="Symbol" panose="05050102010706020507" pitchFamily="18" charset="2"/>
                  </a:rPr>
                  <a:t>4(e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) – 4(e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3</a:t>
                </a:r>
                <a:r>
                  <a:rPr lang="en-US" sz="2400" dirty="0">
                    <a:sym typeface="Symbol" panose="05050102010706020507" pitchFamily="18" charset="2"/>
                  </a:rPr>
                  <a:t>) + 6(e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>
                    <a:sym typeface="Symbol" panose="05050102010706020507" pitchFamily="18" charset="2"/>
                  </a:rPr>
                  <a:t>) + 0 – 4(e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3</a:t>
                </a:r>
                <a:r>
                  <a:rPr lang="en-US" sz="2400" dirty="0">
                    <a:sym typeface="Symbol" panose="05050102010706020507" pitchFamily="18" charset="2"/>
                  </a:rPr>
                  <a:t>) </a:t>
                </a:r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                           + 3(e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3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>
                    <a:sym typeface="Symbol" panose="05050102010706020507" pitchFamily="18" charset="2"/>
                  </a:rPr>
                  <a:t>) + 2(e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3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) – 0</a:t>
                </a:r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	         =  4(e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) – 6(e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) + 4(e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3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>
                    <a:sym typeface="Symbol" panose="05050102010706020507" pitchFamily="18" charset="2"/>
                  </a:rPr>
                  <a:t>) + 3(e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3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>
                    <a:sym typeface="Symbol" panose="05050102010706020507" pitchFamily="18" charset="2"/>
                  </a:rPr>
                  <a:t>) – 4(e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3</a:t>
                </a:r>
                <a:r>
                  <a:rPr lang="en-US" sz="2400" dirty="0">
                    <a:sym typeface="Symbol" panose="05050102010706020507" pitchFamily="18" charset="2"/>
                  </a:rPr>
                  <a:t>) – 2(e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3</a:t>
                </a:r>
                <a:r>
                  <a:rPr lang="en-US" sz="2400" dirty="0">
                    <a:sym typeface="Symbol" panose="05050102010706020507" pitchFamily="18" charset="2"/>
                  </a:rPr>
                  <a:t>) </a:t>
                </a:r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	         =	 –2(e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) – 6(e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3</a:t>
                </a:r>
                <a:r>
                  <a:rPr lang="en-US" sz="2400" dirty="0">
                    <a:sym typeface="Symbol" panose="05050102010706020507" pitchFamily="18" charset="2"/>
                  </a:rPr>
                  <a:t>) + 7(e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3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>
                    <a:sym typeface="Symbol" panose="05050102010706020507" pitchFamily="18" charset="2"/>
                  </a:rPr>
                  <a:t>)  </a:t>
                </a:r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    </a:t>
                </a:r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     Luas </a:t>
                </a:r>
                <a:r>
                  <a:rPr lang="en-US" sz="2400" dirty="0" err="1">
                    <a:sym typeface="Symbol" panose="05050102010706020507" pitchFamily="18" charset="2"/>
                  </a:rPr>
                  <a:t>jajaran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genjang</a:t>
                </a:r>
                <a:r>
                  <a:rPr lang="en-US" sz="2400" dirty="0">
                    <a:sym typeface="Symbol" panose="05050102010706020507" pitchFamily="18" charset="2"/>
                  </a:rPr>
                  <a:t> =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∧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𝑏</m:t>
                        </m:r>
                      </m:e>
                    </m:d>
                  </m:oMath>
                </a14:m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−2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+(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−6</m:t>
                        </m:r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rad>
                  </m:oMath>
                </a14:m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4+36+49</m:t>
                        </m:r>
                      </m:e>
                    </m:ra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 </m:t>
                    </m:r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89</m:t>
                        </m:r>
                      </m:e>
                    </m:rad>
                  </m:oMath>
                </a14:m>
                <a:endParaRPr lang="en-US" sz="2400" dirty="0"/>
              </a:p>
              <a:p>
                <a:pPr marL="0" indent="0">
                  <a:spcBef>
                    <a:spcPts val="600"/>
                  </a:spcBef>
                  <a:buNone/>
                </a:pPr>
                <a:endParaRPr lang="en-US" sz="2400" dirty="0"/>
              </a:p>
              <a:p>
                <a:pPr marL="568325" indent="-568325">
                  <a:spcBef>
                    <a:spcPts val="600"/>
                  </a:spcBef>
                  <a:buNone/>
                </a:pPr>
                <a:r>
                  <a:rPr lang="en-US" sz="2400" dirty="0"/>
                  <a:t>   (b) Luas </a:t>
                </a:r>
                <a:r>
                  <a:rPr lang="en-US" sz="2400" dirty="0" err="1"/>
                  <a:t>bayangan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jajaran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genjang</a:t>
                </a:r>
                <a:r>
                  <a:rPr lang="en-US" sz="2400" dirty="0"/>
                  <a:t> (a) pada </a:t>
                </a:r>
                <a:r>
                  <a:rPr lang="en-US" sz="2400" dirty="0" err="1"/>
                  <a:t>bidang</a:t>
                </a:r>
                <a:r>
                  <a:rPr lang="en-US" sz="2400" dirty="0"/>
                  <a:t> e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∧ e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 </a:t>
                </a:r>
                <a:r>
                  <a:rPr lang="en-US" sz="2400" dirty="0" err="1"/>
                  <a:t>adalah</a:t>
                </a:r>
                <a:r>
                  <a:rPr lang="en-US" sz="2400" dirty="0"/>
                  <a:t> </a:t>
                </a:r>
                <a:r>
                  <a:rPr lang="en-US" sz="2400" dirty="0" err="1"/>
                  <a:t>luas</a:t>
                </a:r>
                <a:r>
                  <a:rPr lang="en-US" sz="2400" dirty="0"/>
                  <a:t> </a:t>
                </a:r>
                <a:r>
                  <a:rPr lang="en-US" sz="2400" dirty="0" err="1"/>
                  <a:t>proyeksi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jajaran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genjang</a:t>
                </a:r>
                <a:r>
                  <a:rPr lang="en-US" sz="2400" dirty="0"/>
                  <a:t> pada </a:t>
                </a:r>
                <a:r>
                  <a:rPr lang="en-US" sz="2400" dirty="0" err="1"/>
                  <a:t>bidang</a:t>
                </a:r>
                <a:r>
                  <a:rPr lang="en-US" sz="2400" dirty="0"/>
                  <a:t> e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∧ e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. </a:t>
                </a:r>
                <a:r>
                  <a:rPr lang="en-US" sz="2400" dirty="0" err="1"/>
                  <a:t>Proyeksi</a:t>
                </a:r>
                <a:r>
                  <a:rPr lang="en-US" sz="2400" dirty="0"/>
                  <a:t>  </a:t>
                </a:r>
                <a:r>
                  <a:rPr lang="en-US" sz="2400" i="1" dirty="0"/>
                  <a:t>a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</a:t>
                </a:r>
                <a:r>
                  <a:rPr lang="en-US" sz="2400" i="1" dirty="0">
                    <a:sym typeface="Symbol" panose="05050102010706020507" pitchFamily="18" charset="2"/>
                  </a:rPr>
                  <a:t>b</a:t>
                </a:r>
                <a:r>
                  <a:rPr lang="en-US" sz="2400" dirty="0"/>
                  <a:t> pada </a:t>
                </a:r>
                <a:r>
                  <a:rPr lang="en-US" sz="2400" dirty="0" err="1"/>
                  <a:t>bidang</a:t>
                </a:r>
                <a:r>
                  <a:rPr lang="en-US" sz="2400" dirty="0"/>
                  <a:t> e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∧ e</a:t>
                </a:r>
                <a:r>
                  <a:rPr lang="en-US" sz="2400" baseline="-25000" dirty="0"/>
                  <a:t>2 </a:t>
                </a:r>
                <a:r>
                  <a:rPr lang="en-US" sz="2400" dirty="0"/>
                  <a:t> </a:t>
                </a:r>
                <a:r>
                  <a:rPr lang="en-US" sz="2400" dirty="0" err="1"/>
                  <a:t>adalah</a:t>
                </a:r>
                <a:r>
                  <a:rPr lang="en-US" sz="2400" dirty="0"/>
                  <a:t> </a:t>
                </a:r>
              </a:p>
              <a:p>
                <a:pPr marL="568325" indent="-568325">
                  <a:spcBef>
                    <a:spcPts val="600"/>
                  </a:spcBef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        – 2(e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),</a:t>
                </a:r>
                <a:r>
                  <a:rPr lang="en-US" sz="2400" dirty="0" err="1">
                    <a:sym typeface="Symbol" panose="05050102010706020507" pitchFamily="18" charset="2"/>
                  </a:rPr>
                  <a:t>sehingga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luas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bertandanya</a:t>
                </a:r>
                <a:r>
                  <a:rPr lang="en-US" sz="2400" dirty="0">
                    <a:sym typeface="Symbol" panose="05050102010706020507" pitchFamily="18" charset="2"/>
                  </a:rPr>
                  <a:t> (</a:t>
                </a:r>
                <a:r>
                  <a:rPr lang="en-US" sz="2400" i="1" dirty="0">
                    <a:sym typeface="Symbol" panose="05050102010706020507" pitchFamily="18" charset="2"/>
                  </a:rPr>
                  <a:t>signed area</a:t>
                </a:r>
                <a:r>
                  <a:rPr lang="en-US" sz="2400" dirty="0">
                    <a:sym typeface="Symbol" panose="05050102010706020507" pitchFamily="18" charset="2"/>
                  </a:rPr>
                  <a:t>) </a:t>
                </a:r>
                <a:r>
                  <a:rPr lang="en-US" sz="2400" dirty="0" err="1">
                    <a:sym typeface="Symbol" panose="05050102010706020507" pitchFamily="18" charset="2"/>
                  </a:rPr>
                  <a:t>adalah</a:t>
                </a:r>
                <a:r>
                  <a:rPr lang="en-US" sz="2400" dirty="0">
                    <a:sym typeface="Symbol" panose="05050102010706020507" pitchFamily="18" charset="2"/>
                  </a:rPr>
                  <a:t> –2.</a:t>
                </a:r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0C02AC7-4678-4C10-86DF-346BF47851F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822960"/>
                <a:ext cx="10886440" cy="5354003"/>
              </a:xfrm>
              <a:blipFill>
                <a:blip r:embed="rId2"/>
                <a:stretch>
                  <a:fillRect t="-1822" r="-5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3899A1-A456-4086-90EF-5F57A8CDC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56040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B5ECD-2463-4057-A89A-1602332E4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Latihan</a:t>
            </a:r>
            <a:r>
              <a:rPr lang="en-US" dirty="0"/>
              <a:t> </a:t>
            </a:r>
            <a:r>
              <a:rPr lang="en-US" dirty="0" err="1"/>
              <a:t>Soal</a:t>
            </a:r>
            <a:r>
              <a:rPr lang="en-US" dirty="0"/>
              <a:t> </a:t>
            </a:r>
            <a:r>
              <a:rPr lang="en-US" dirty="0" err="1"/>
              <a:t>Mandiri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754CC3-62A3-459A-86A2-927FA58BA5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1. (</a:t>
            </a:r>
            <a:r>
              <a:rPr lang="en-US" dirty="0" err="1"/>
              <a:t>Soal</a:t>
            </a:r>
            <a:r>
              <a:rPr lang="en-US" dirty="0"/>
              <a:t> UAS 2017)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C61DCF-2227-433A-9702-EEABC5C5E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28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AA9AAF9-3F5A-451B-8307-0F0DC3B6A9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1112" y="2484835"/>
            <a:ext cx="4367848" cy="3427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75504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2DBEF7-05DB-46CD-B225-9598EEA86C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83920"/>
            <a:ext cx="10515600" cy="529304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2. (</a:t>
            </a:r>
            <a:r>
              <a:rPr lang="en-US" dirty="0" err="1"/>
              <a:t>Soal</a:t>
            </a:r>
            <a:r>
              <a:rPr lang="en-US" dirty="0"/>
              <a:t> UAS 2017)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E4063-4ADE-4A4B-9825-2B5B4088E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29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FFA10E4-F85B-4389-8809-9D2E2C8FB2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6479" y="1589880"/>
            <a:ext cx="10543137" cy="2230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70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A410D3-7712-497D-9E94-FCA12CAFA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Pengantar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C4B64D-C743-47D6-802E-1817DEF5EF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30725"/>
          </a:xfrm>
        </p:spPr>
        <p:txBody>
          <a:bodyPr>
            <a:normAutofit lnSpcReduction="10000"/>
          </a:bodyPr>
          <a:lstStyle/>
          <a:p>
            <a:r>
              <a:rPr lang="en-US" sz="2400" dirty="0" err="1"/>
              <a:t>Teori</a:t>
            </a:r>
            <a:r>
              <a:rPr lang="en-US" sz="2400" dirty="0"/>
              <a:t> </a:t>
            </a:r>
            <a:r>
              <a:rPr lang="en-US" sz="2400" dirty="0" err="1"/>
              <a:t>Aljabar</a:t>
            </a:r>
            <a:r>
              <a:rPr lang="en-US" sz="2400" dirty="0"/>
              <a:t> </a:t>
            </a:r>
            <a:r>
              <a:rPr lang="en-US" sz="2400" dirty="0" err="1"/>
              <a:t>Geometri</a:t>
            </a:r>
            <a:r>
              <a:rPr lang="en-US" sz="2400" dirty="0"/>
              <a:t> (</a:t>
            </a:r>
            <a:r>
              <a:rPr lang="en-US" sz="2400" i="1" dirty="0"/>
              <a:t>geometric algebra</a:t>
            </a:r>
            <a:r>
              <a:rPr lang="en-US" sz="2400" dirty="0"/>
              <a:t>):</a:t>
            </a:r>
          </a:p>
          <a:p>
            <a:pPr marL="0" indent="0">
              <a:buNone/>
            </a:pPr>
            <a:r>
              <a:rPr lang="en-US" sz="2400" dirty="0"/>
              <a:t>    - </a:t>
            </a:r>
            <a:r>
              <a:rPr lang="en-US" sz="2400" dirty="0" err="1"/>
              <a:t>ditemukan</a:t>
            </a:r>
            <a:r>
              <a:rPr lang="en-US" sz="2400" dirty="0"/>
              <a:t> oleh </a:t>
            </a:r>
            <a:r>
              <a:rPr lang="en-US" sz="2400" dirty="0" err="1"/>
              <a:t>matematikawan</a:t>
            </a:r>
            <a:r>
              <a:rPr lang="en-US" sz="2400" dirty="0"/>
              <a:t> </a:t>
            </a:r>
            <a:r>
              <a:rPr lang="en-US" sz="2400" dirty="0" err="1"/>
              <a:t>Jerman</a:t>
            </a:r>
            <a:r>
              <a:rPr lang="en-US" sz="2400" dirty="0"/>
              <a:t> Herman Gunter </a:t>
            </a:r>
            <a:r>
              <a:rPr lang="en-US" sz="2400" dirty="0" err="1"/>
              <a:t>Grassman</a:t>
            </a:r>
            <a:r>
              <a:rPr lang="en-US" sz="2400" dirty="0"/>
              <a:t> (1884) </a:t>
            </a:r>
          </a:p>
          <a:p>
            <a:pPr marL="0" indent="0">
              <a:buNone/>
            </a:pPr>
            <a:r>
              <a:rPr lang="en-US" sz="2400" dirty="0"/>
              <a:t>    - </a:t>
            </a:r>
            <a:r>
              <a:rPr lang="en-US" sz="2400" dirty="0" err="1"/>
              <a:t>diformulasikan</a:t>
            </a:r>
            <a:r>
              <a:rPr lang="en-US" sz="2400" dirty="0"/>
              <a:t> oleh </a:t>
            </a:r>
            <a:r>
              <a:rPr lang="en-US" sz="2400" dirty="0" err="1"/>
              <a:t>matematikawan</a:t>
            </a:r>
            <a:r>
              <a:rPr lang="en-US" sz="2400" dirty="0"/>
              <a:t> </a:t>
            </a:r>
            <a:r>
              <a:rPr lang="en-US" sz="2400" dirty="0" err="1"/>
              <a:t>Inggris</a:t>
            </a:r>
            <a:r>
              <a:rPr lang="en-US" sz="2400" dirty="0"/>
              <a:t>, William Kingdom  Clifford </a:t>
            </a:r>
          </a:p>
          <a:p>
            <a:pPr marL="0" indent="0">
              <a:buNone/>
            </a:pPr>
            <a:r>
              <a:rPr lang="en-US" sz="2400" dirty="0"/>
              <a:t> </a:t>
            </a:r>
          </a:p>
          <a:p>
            <a:r>
              <a:rPr lang="en-US" sz="2400" dirty="0" err="1"/>
              <a:t>Aljabar</a:t>
            </a:r>
            <a:r>
              <a:rPr lang="en-US" sz="2400" dirty="0"/>
              <a:t> </a:t>
            </a:r>
            <a:r>
              <a:rPr lang="en-US" sz="2400" dirty="0" err="1"/>
              <a:t>geometri</a:t>
            </a:r>
            <a:r>
              <a:rPr lang="en-US" sz="2400" dirty="0"/>
              <a:t> </a:t>
            </a:r>
            <a:r>
              <a:rPr lang="en-US" sz="2400" dirty="0" err="1"/>
              <a:t>berkaitan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perkalian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yang </a:t>
            </a:r>
            <a:r>
              <a:rPr lang="en-US" sz="2400" dirty="0" err="1"/>
              <a:t>menghasilkan</a:t>
            </a:r>
            <a:r>
              <a:rPr lang="en-US" sz="2400" dirty="0"/>
              <a:t> </a:t>
            </a:r>
            <a:r>
              <a:rPr lang="en-US" sz="2400" dirty="0" err="1"/>
              <a:t>luas</a:t>
            </a:r>
            <a:r>
              <a:rPr lang="en-US" sz="2400" dirty="0"/>
              <a:t> area, volume, dan </a:t>
            </a:r>
            <a:r>
              <a:rPr lang="en-US" sz="2400" dirty="0" err="1"/>
              <a:t>objek-objek</a:t>
            </a:r>
            <a:r>
              <a:rPr lang="en-US" sz="2400" dirty="0"/>
              <a:t> </a:t>
            </a:r>
            <a:r>
              <a:rPr lang="en-US" sz="2400" dirty="0" err="1"/>
              <a:t>berdimensi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tinggi</a:t>
            </a:r>
            <a:r>
              <a:rPr lang="en-US" sz="2400" dirty="0"/>
              <a:t>.</a:t>
            </a:r>
          </a:p>
          <a:p>
            <a:endParaRPr lang="en-US" sz="2400" dirty="0"/>
          </a:p>
          <a:p>
            <a:r>
              <a:rPr lang="en-US" sz="2400" dirty="0" err="1"/>
              <a:t>Jika</a:t>
            </a:r>
            <a:r>
              <a:rPr lang="en-US" sz="2400" dirty="0"/>
              <a:t> pada </a:t>
            </a:r>
            <a:r>
              <a:rPr lang="en-US" sz="2400" dirty="0" err="1"/>
              <a:t>aljabar</a:t>
            </a:r>
            <a:r>
              <a:rPr lang="en-US" sz="2400" dirty="0"/>
              <a:t> vector, </a:t>
            </a:r>
            <a:r>
              <a:rPr lang="en-US" sz="2400" dirty="0" err="1"/>
              <a:t>perkalian</a:t>
            </a:r>
            <a:r>
              <a:rPr lang="en-US" sz="2400" dirty="0"/>
              <a:t> </a:t>
            </a:r>
            <a:r>
              <a:rPr lang="en-US" sz="2400" dirty="0" err="1"/>
              <a:t>silang</a:t>
            </a:r>
            <a:r>
              <a:rPr lang="en-US" sz="2400" dirty="0"/>
              <a:t> (</a:t>
            </a:r>
            <a:r>
              <a:rPr lang="en-US" sz="2400" i="1" dirty="0"/>
              <a:t>cross product</a:t>
            </a:r>
            <a:r>
              <a:rPr lang="en-US" sz="2400" dirty="0"/>
              <a:t>) </a:t>
            </a:r>
            <a:r>
              <a:rPr lang="en-US" sz="2400" dirty="0" err="1"/>
              <a:t>dua</a:t>
            </a:r>
            <a:r>
              <a:rPr lang="en-US" sz="2400" dirty="0"/>
              <a:t> </a:t>
            </a:r>
            <a:r>
              <a:rPr lang="en-US" sz="2400" dirty="0" err="1"/>
              <a:t>buah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</a:t>
            </a:r>
            <a:r>
              <a:rPr lang="en-US" sz="2400" dirty="0" err="1"/>
              <a:t>hanya</a:t>
            </a:r>
            <a:r>
              <a:rPr lang="en-US" sz="2400" dirty="0"/>
              <a:t> </a:t>
            </a:r>
            <a:r>
              <a:rPr lang="en-US" sz="2400" dirty="0" err="1"/>
              <a:t>tedefinisi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di R</a:t>
            </a:r>
            <a:r>
              <a:rPr lang="en-US" sz="2400" baseline="30000" dirty="0"/>
              <a:t>3</a:t>
            </a:r>
            <a:r>
              <a:rPr lang="en-US" sz="2400" dirty="0"/>
              <a:t>, dan </a:t>
            </a:r>
            <a:r>
              <a:rPr lang="en-US" sz="2400" dirty="0" err="1"/>
              <a:t>ambigu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dimensi</a:t>
            </a:r>
            <a:r>
              <a:rPr lang="en-US" sz="2400" dirty="0"/>
              <a:t> yang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tinggi</a:t>
            </a:r>
            <a:r>
              <a:rPr lang="en-US" sz="2400" dirty="0"/>
              <a:t>, </a:t>
            </a:r>
            <a:r>
              <a:rPr lang="en-US" sz="2400" dirty="0" err="1"/>
              <a:t>maka</a:t>
            </a:r>
            <a:r>
              <a:rPr lang="en-US" sz="2400" dirty="0"/>
              <a:t> 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aljabar</a:t>
            </a:r>
            <a:r>
              <a:rPr lang="en-US" sz="2400" dirty="0"/>
              <a:t> </a:t>
            </a:r>
            <a:r>
              <a:rPr lang="en-US" sz="2400" dirty="0" err="1"/>
              <a:t>geometri</a:t>
            </a:r>
            <a:r>
              <a:rPr lang="en-US" sz="2400" dirty="0"/>
              <a:t> </a:t>
            </a:r>
            <a:r>
              <a:rPr lang="en-US" sz="2400" dirty="0" err="1"/>
              <a:t>perkalian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dua</a:t>
            </a:r>
            <a:r>
              <a:rPr lang="en-US" sz="2400" dirty="0"/>
              <a:t> </a:t>
            </a:r>
            <a:r>
              <a:rPr lang="en-US" sz="2400" dirty="0" err="1"/>
              <a:t>buah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dilakukan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interpretasi</a:t>
            </a:r>
            <a:r>
              <a:rPr lang="en-US" sz="2400" dirty="0"/>
              <a:t>  </a:t>
            </a:r>
            <a:r>
              <a:rPr lang="en-US" sz="2400" dirty="0" err="1"/>
              <a:t>sebagai</a:t>
            </a:r>
            <a:r>
              <a:rPr lang="en-US" sz="2400" dirty="0"/>
              <a:t> “</a:t>
            </a:r>
            <a:r>
              <a:rPr lang="en-US" sz="2400" dirty="0" err="1"/>
              <a:t>luas</a:t>
            </a:r>
            <a:r>
              <a:rPr lang="en-US" sz="2400" dirty="0"/>
              <a:t> area </a:t>
            </a:r>
            <a:r>
              <a:rPr lang="en-US" sz="2400" dirty="0" err="1"/>
              <a:t>bertanda</a:t>
            </a:r>
            <a:r>
              <a:rPr lang="en-US" sz="2400" dirty="0"/>
              <a:t>”  (</a:t>
            </a:r>
            <a:r>
              <a:rPr lang="en-US" sz="2400" i="1" dirty="0"/>
              <a:t>signed area</a:t>
            </a:r>
            <a:r>
              <a:rPr lang="en-US" sz="2400" dirty="0"/>
              <a:t>,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dijelaskan</a:t>
            </a:r>
            <a:r>
              <a:rPr lang="en-US" sz="2400" dirty="0"/>
              <a:t> </a:t>
            </a:r>
            <a:r>
              <a:rPr lang="en-US" sz="2400" dirty="0" err="1"/>
              <a:t>kemudian</a:t>
            </a:r>
            <a:r>
              <a:rPr lang="en-US" sz="2400" dirty="0"/>
              <a:t>)</a:t>
            </a:r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9A7A1F-9FA2-43BD-B902-ADF2C2074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945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70B010-AD86-4662-966D-C7A56A064C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07999"/>
            <a:ext cx="10612120" cy="6004561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Review </a:t>
            </a:r>
            <a:r>
              <a:rPr lang="en-US" sz="2400" dirty="0" err="1"/>
              <a:t>kembali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aljabar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, </a:t>
            </a:r>
            <a:r>
              <a:rPr lang="en-US" sz="2400" i="1" dirty="0"/>
              <a:t>magnitude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perkalian</a:t>
            </a:r>
            <a:r>
              <a:rPr lang="en-US" sz="2400" dirty="0"/>
              <a:t>  </a:t>
            </a:r>
            <a:r>
              <a:rPr lang="en-US" sz="2400" dirty="0" err="1"/>
              <a:t>menyatakan</a:t>
            </a:r>
            <a:r>
              <a:rPr lang="en-US" sz="2400" dirty="0"/>
              <a:t> </a:t>
            </a:r>
            <a:r>
              <a:rPr lang="en-US" sz="2400" dirty="0" err="1"/>
              <a:t>luas</a:t>
            </a:r>
            <a:r>
              <a:rPr lang="en-US" sz="2400" dirty="0"/>
              <a:t> area parallelogram yang </a:t>
            </a:r>
            <a:r>
              <a:rPr lang="en-US" sz="2400" dirty="0" err="1"/>
              <a:t>dibentuk</a:t>
            </a:r>
            <a:r>
              <a:rPr lang="en-US" sz="2400" dirty="0"/>
              <a:t> oleh </a:t>
            </a:r>
            <a:r>
              <a:rPr lang="en-US" sz="2400" dirty="0" err="1"/>
              <a:t>dua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.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/>
              <a:t> </a:t>
            </a:r>
          </a:p>
          <a:p>
            <a:endParaRPr lang="en-US" sz="2400" dirty="0"/>
          </a:p>
          <a:p>
            <a:r>
              <a:rPr lang="en-US" sz="2400" dirty="0"/>
              <a:t>Review </a:t>
            </a:r>
            <a:r>
              <a:rPr lang="en-US" sz="2400" dirty="0" err="1"/>
              <a:t>kembali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  <a:r>
              <a:rPr lang="en-US" sz="2400" dirty="0" err="1"/>
              <a:t>luas</a:t>
            </a:r>
            <a:r>
              <a:rPr lang="en-US" sz="2400" dirty="0"/>
              <a:t> parallelogram yang </a:t>
            </a:r>
            <a:r>
              <a:rPr lang="en-US" sz="2400" dirty="0" err="1"/>
              <a:t>dibentuk</a:t>
            </a:r>
            <a:r>
              <a:rPr lang="en-US" sz="2400" dirty="0"/>
              <a:t> oleh vector </a:t>
            </a:r>
            <a:r>
              <a:rPr lang="en-US" sz="2400" b="1" dirty="0"/>
              <a:t>u</a:t>
            </a:r>
            <a:r>
              <a:rPr lang="en-US" sz="2400" dirty="0"/>
              <a:t> dan </a:t>
            </a:r>
            <a:r>
              <a:rPr lang="en-US" sz="2400" b="1" dirty="0"/>
              <a:t>v</a:t>
            </a:r>
            <a:r>
              <a:rPr lang="en-US" sz="2400" dirty="0"/>
              <a:t> </a:t>
            </a:r>
            <a:r>
              <a:rPr lang="en-US" sz="2400" dirty="0" err="1"/>
              <a:t>sama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determinan</a:t>
            </a:r>
            <a:r>
              <a:rPr lang="en-US" sz="2400" dirty="0"/>
              <a:t> </a:t>
            </a:r>
            <a:r>
              <a:rPr lang="en-US" sz="2400" dirty="0" err="1"/>
              <a:t>matriks</a:t>
            </a:r>
            <a:r>
              <a:rPr lang="en-US" sz="2400" dirty="0"/>
              <a:t> yang </a:t>
            </a:r>
            <a:r>
              <a:rPr lang="en-US" sz="2400" dirty="0" err="1"/>
              <a:t>dibentuk</a:t>
            </a:r>
            <a:r>
              <a:rPr lang="en-US" sz="2400" dirty="0"/>
              <a:t> oleh </a:t>
            </a:r>
            <a:r>
              <a:rPr lang="en-US" sz="2400" dirty="0" err="1"/>
              <a:t>kedua</a:t>
            </a:r>
            <a:r>
              <a:rPr lang="en-US" sz="2400" dirty="0"/>
              <a:t> vector.</a:t>
            </a:r>
          </a:p>
          <a:p>
            <a:endParaRPr lang="en-US" sz="2400" dirty="0"/>
          </a:p>
          <a:p>
            <a:r>
              <a:rPr lang="en-US" sz="2400" dirty="0"/>
              <a:t>Karena </a:t>
            </a:r>
            <a:r>
              <a:rPr lang="en-US" sz="2400" dirty="0" err="1"/>
              <a:t>determinan</a:t>
            </a:r>
            <a:r>
              <a:rPr lang="en-US" sz="2400" dirty="0"/>
              <a:t> </a:t>
            </a:r>
            <a:r>
              <a:rPr lang="en-US" sz="2400" dirty="0" err="1"/>
              <a:t>bisa</a:t>
            </a:r>
            <a:r>
              <a:rPr lang="en-US" sz="2400" dirty="0"/>
              <a:t> </a:t>
            </a:r>
            <a:r>
              <a:rPr lang="en-US" sz="2400" dirty="0" err="1"/>
              <a:t>bernilai</a:t>
            </a:r>
            <a:r>
              <a:rPr lang="en-US" sz="2400" dirty="0"/>
              <a:t> </a:t>
            </a:r>
            <a:r>
              <a:rPr lang="en-US" sz="2400" dirty="0" err="1"/>
              <a:t>negatif</a:t>
            </a:r>
            <a:r>
              <a:rPr lang="en-US" sz="2400" dirty="0"/>
              <a:t>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Grassman</a:t>
            </a:r>
            <a:r>
              <a:rPr lang="en-US" sz="2400" dirty="0"/>
              <a:t> </a:t>
            </a:r>
            <a:r>
              <a:rPr lang="en-US" sz="2400" dirty="0" err="1"/>
              <a:t>mendukung</a:t>
            </a:r>
            <a:r>
              <a:rPr lang="en-US" sz="2400" dirty="0"/>
              <a:t> </a:t>
            </a:r>
            <a:r>
              <a:rPr lang="en-US" sz="2400" dirty="0" err="1"/>
              <a:t>konsep</a:t>
            </a:r>
            <a:r>
              <a:rPr lang="en-US" sz="2400" dirty="0"/>
              <a:t> </a:t>
            </a:r>
            <a:r>
              <a:rPr lang="en-US" sz="2400" dirty="0" err="1"/>
              <a:t>luas</a:t>
            </a:r>
            <a:r>
              <a:rPr lang="en-US" sz="2400" dirty="0"/>
              <a:t> area dan volume yang </a:t>
            </a:r>
            <a:r>
              <a:rPr lang="en-US" sz="2400" dirty="0" err="1"/>
              <a:t>negatif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memperkenalkan</a:t>
            </a:r>
            <a:r>
              <a:rPr lang="en-US" sz="2400" dirty="0"/>
              <a:t> </a:t>
            </a:r>
            <a:r>
              <a:rPr lang="en-US" sz="2400" dirty="0" err="1"/>
              <a:t>konsep</a:t>
            </a:r>
            <a:r>
              <a:rPr lang="en-US" sz="2400" dirty="0"/>
              <a:t> </a:t>
            </a:r>
            <a:r>
              <a:rPr lang="en-US" sz="2400" b="1" dirty="0"/>
              <a:t>outer product </a:t>
            </a:r>
            <a:r>
              <a:rPr lang="en-US" sz="2400" dirty="0"/>
              <a:t>(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dijelaskan</a:t>
            </a:r>
            <a:r>
              <a:rPr lang="en-US" sz="2400" dirty="0"/>
              <a:t> </a:t>
            </a:r>
            <a:r>
              <a:rPr lang="en-US" sz="2400" dirty="0" err="1"/>
              <a:t>nanti</a:t>
            </a:r>
            <a:r>
              <a:rPr lang="en-US" sz="2400" dirty="0"/>
              <a:t>).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1E8CC7-741A-4FF5-A68D-8C0D001FF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4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41A2AC-87E1-48FC-8CAA-BBA86CFFD1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7316" y="1277278"/>
            <a:ext cx="3435576" cy="283024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87878B1-F332-4839-A550-5999B9A60B88}"/>
                  </a:ext>
                </a:extLst>
              </p:cNvPr>
              <p:cNvSpPr txBox="1"/>
              <p:nvPr/>
            </p:nvSpPr>
            <p:spPr>
              <a:xfrm>
                <a:off x="5694477" y="2050296"/>
                <a:ext cx="5348812" cy="17851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sz="2800" dirty="0"/>
              </a:p>
              <a:p>
                <a:r>
                  <a:rPr lang="en-US" sz="2400" dirty="0"/>
                  <a:t>Luas parallelogram = A</a:t>
                </a:r>
              </a:p>
              <a:p>
                <a:r>
                  <a:rPr lang="en-US" sz="2400" dirty="0"/>
                  <a:t>A =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1">
                            <a:latin typeface="Cambria Math" panose="02040503050406030204" pitchFamily="18" charset="0"/>
                          </a:rPr>
                          <m:t>𝐮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sz="2400" b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𝐯</m:t>
                        </m:r>
                      </m:e>
                    </m:d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  </a:t>
                </a:r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1">
                            <a:latin typeface="Cambria Math" panose="02040503050406030204" pitchFamily="18" charset="0"/>
                          </a:rPr>
                          <m:t>𝐮</m:t>
                        </m:r>
                      </m:e>
                    </m:d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‖"/>
                        <m:endChr m:val="‖"/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1">
                            <a:latin typeface="Cambria Math" panose="02040503050406030204" pitchFamily="18" charset="0"/>
                          </a:rPr>
                          <m:t>𝐯</m:t>
                        </m:r>
                      </m:e>
                    </m:d>
                  </m:oMath>
                </a14:m>
                <a:r>
                  <a:rPr lang="en-US" sz="2400" b="1" dirty="0"/>
                  <a:t> </a:t>
                </a:r>
                <a:r>
                  <a:rPr lang="en-US" sz="2400" dirty="0"/>
                  <a:t>sin </a:t>
                </a:r>
                <a:r>
                  <a:rPr lang="en-US" sz="2400" dirty="0">
                    <a:sym typeface="Symbol" panose="05050102010706020507" pitchFamily="18" charset="2"/>
                  </a:rPr>
                  <a:t>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400" dirty="0">
                    <a:sym typeface="Symbol" panose="05050102010706020507" pitchFamily="18" charset="2"/>
                  </a:rPr>
                  <a:t>     </a:t>
                </a:r>
                <a:endParaRPr lang="en-US" sz="24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87878B1-F332-4839-A550-5999B9A60B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4477" y="2050296"/>
                <a:ext cx="5348812" cy="1785104"/>
              </a:xfrm>
              <a:prstGeom prst="rect">
                <a:avLst/>
              </a:prstGeom>
              <a:blipFill>
                <a:blip r:embed="rId3"/>
                <a:stretch>
                  <a:fillRect l="-17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Connector: Elbow 6">
            <a:extLst>
              <a:ext uri="{FF2B5EF4-FFF2-40B4-BE49-F238E27FC236}">
                <a16:creationId xmlns:a16="http://schemas.microsoft.com/office/drawing/2014/main" id="{0D93F2F9-4185-4C81-A576-A0AF8BAEDF94}"/>
              </a:ext>
            </a:extLst>
          </p:cNvPr>
          <p:cNvCxnSpPr>
            <a:cxnSpLocks/>
          </p:cNvCxnSpPr>
          <p:nvPr/>
        </p:nvCxnSpPr>
        <p:spPr>
          <a:xfrm>
            <a:off x="4171307" y="2214880"/>
            <a:ext cx="1524000" cy="477520"/>
          </a:xfrm>
          <a:prstGeom prst="bentConnector3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3208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A9101-4155-4950-8959-86C19475A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Notasi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EEBD37-7A29-460F-9EE6-DF6B0AE386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aljabar</a:t>
            </a:r>
            <a:r>
              <a:rPr lang="en-US" dirty="0"/>
              <a:t> </a:t>
            </a:r>
            <a:r>
              <a:rPr lang="en-US" dirty="0" err="1"/>
              <a:t>geometri</a:t>
            </a:r>
            <a:r>
              <a:rPr lang="en-US" dirty="0"/>
              <a:t>, </a:t>
            </a:r>
            <a:r>
              <a:rPr lang="en-US" dirty="0" err="1"/>
              <a:t>vektor</a:t>
            </a:r>
            <a:r>
              <a:rPr lang="en-US" dirty="0"/>
              <a:t> </a:t>
            </a:r>
            <a:r>
              <a:rPr lang="en-US" dirty="0" err="1"/>
              <a:t>dilambangkan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huruf</a:t>
            </a:r>
            <a:r>
              <a:rPr lang="en-US" dirty="0"/>
              <a:t> </a:t>
            </a:r>
            <a:r>
              <a:rPr lang="en-US" dirty="0" err="1"/>
              <a:t>kecil</a:t>
            </a:r>
            <a:r>
              <a:rPr lang="en-US" dirty="0"/>
              <a:t> </a:t>
            </a:r>
            <a:r>
              <a:rPr lang="en-US" dirty="0" err="1"/>
              <a:t>dicetak</a:t>
            </a:r>
            <a:r>
              <a:rPr lang="en-US" dirty="0"/>
              <a:t> miring (</a:t>
            </a:r>
            <a:r>
              <a:rPr lang="en-US" dirty="0" err="1"/>
              <a:t>jadi</a:t>
            </a:r>
            <a:r>
              <a:rPr lang="en-US" dirty="0"/>
              <a:t>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huruf</a:t>
            </a:r>
            <a:r>
              <a:rPr lang="en-US" dirty="0"/>
              <a:t> </a:t>
            </a:r>
            <a:r>
              <a:rPr lang="en-US" dirty="0" err="1"/>
              <a:t>kecil</a:t>
            </a:r>
            <a:r>
              <a:rPr lang="en-US" dirty="0"/>
              <a:t> </a:t>
            </a:r>
            <a:r>
              <a:rPr lang="en-US" dirty="0" err="1"/>
              <a:t>dicetak</a:t>
            </a:r>
            <a:r>
              <a:rPr lang="en-US" dirty="0"/>
              <a:t> </a:t>
            </a:r>
            <a:r>
              <a:rPr lang="en-US" dirty="0" err="1"/>
              <a:t>tebal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pada </a:t>
            </a:r>
            <a:r>
              <a:rPr lang="en-US" dirty="0" err="1"/>
              <a:t>aljabar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).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Contoh</a:t>
            </a:r>
            <a:r>
              <a:rPr lang="en-US" dirty="0"/>
              <a:t>: </a:t>
            </a:r>
            <a:r>
              <a:rPr lang="en-US" i="1" dirty="0"/>
              <a:t>a</a:t>
            </a:r>
            <a:r>
              <a:rPr lang="en-US" dirty="0"/>
              <a:t>, </a:t>
            </a:r>
            <a:r>
              <a:rPr lang="en-US" i="1" dirty="0"/>
              <a:t>b</a:t>
            </a:r>
            <a:r>
              <a:rPr lang="en-US" dirty="0"/>
              <a:t>, </a:t>
            </a:r>
            <a:r>
              <a:rPr lang="en-US" i="1" dirty="0"/>
              <a:t>c</a:t>
            </a:r>
            <a:r>
              <a:rPr lang="en-US" dirty="0"/>
              <a:t>, …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Skalar</a:t>
            </a:r>
            <a:r>
              <a:rPr lang="en-US" dirty="0"/>
              <a:t> </a:t>
            </a:r>
            <a:r>
              <a:rPr lang="en-US" dirty="0" err="1"/>
              <a:t>dilambangkan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huruf</a:t>
            </a:r>
            <a:r>
              <a:rPr lang="en-US" dirty="0"/>
              <a:t> Yunani (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membedakannya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).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Contoh</a:t>
            </a:r>
            <a:r>
              <a:rPr lang="en-US" dirty="0"/>
              <a:t>: </a:t>
            </a:r>
            <a:r>
              <a:rPr lang="en-US" dirty="0">
                <a:sym typeface="Symbol" panose="05050102010706020507" pitchFamily="18" charset="2"/>
              </a:rPr>
              <a:t>, , , …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71295C-02EC-40BE-BD80-2E312BFE0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223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95679-9688-4C9A-9BB9-CB0247C9A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Outer Product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7908F6-31ED-4073-B5DA-06BD0ADC60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5119"/>
            <a:ext cx="10652760" cy="5262881"/>
          </a:xfrm>
        </p:spPr>
        <p:txBody>
          <a:bodyPr>
            <a:normAutofit/>
          </a:bodyPr>
          <a:lstStyle/>
          <a:p>
            <a:r>
              <a:rPr lang="en-US" sz="2400" dirty="0" err="1"/>
              <a:t>Perkalian</a:t>
            </a:r>
            <a:r>
              <a:rPr lang="en-US" sz="2400" dirty="0"/>
              <a:t> </a:t>
            </a:r>
            <a:r>
              <a:rPr lang="en-US" sz="2400" dirty="0" err="1"/>
              <a:t>dua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</a:t>
            </a:r>
            <a:r>
              <a:rPr lang="en-US" sz="2400" i="1" dirty="0"/>
              <a:t>a</a:t>
            </a:r>
            <a:r>
              <a:rPr lang="en-US" sz="2400" dirty="0"/>
              <a:t> dan </a:t>
            </a:r>
            <a:r>
              <a:rPr lang="en-US" sz="2400" i="1" dirty="0"/>
              <a:t>b </a:t>
            </a:r>
            <a:r>
              <a:rPr lang="en-US" sz="2400" dirty="0" err="1"/>
              <a:t>dinamakan</a:t>
            </a:r>
            <a:r>
              <a:rPr lang="en-US" sz="2400" dirty="0"/>
              <a:t> </a:t>
            </a:r>
            <a:r>
              <a:rPr lang="en-US" sz="2400" b="1" i="1" dirty="0"/>
              <a:t>outer product</a:t>
            </a:r>
            <a:r>
              <a:rPr lang="en-US" sz="2400" dirty="0"/>
              <a:t>. </a:t>
            </a:r>
          </a:p>
          <a:p>
            <a:pPr marL="0" indent="0">
              <a:buNone/>
            </a:pPr>
            <a:r>
              <a:rPr lang="en-US" sz="2400" dirty="0"/>
              <a:t>   </a:t>
            </a:r>
            <a:r>
              <a:rPr lang="en-US" sz="2400" dirty="0" err="1"/>
              <a:t>Notasi</a:t>
            </a:r>
            <a:r>
              <a:rPr lang="en-US" sz="2400" dirty="0"/>
              <a:t>: </a:t>
            </a:r>
            <a:r>
              <a:rPr lang="en-US" sz="2400" i="1" dirty="0">
                <a:solidFill>
                  <a:srgbClr val="FF0000"/>
                </a:solidFill>
              </a:rPr>
              <a:t>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  <a:sym typeface="Symbol" panose="05050102010706020507" pitchFamily="18" charset="2"/>
              </a:rPr>
              <a:t> </a:t>
            </a:r>
            <a:r>
              <a:rPr lang="en-US" sz="2400" i="1" dirty="0">
                <a:solidFill>
                  <a:srgbClr val="FF0000"/>
                </a:solidFill>
                <a:sym typeface="Symbol" panose="05050102010706020507" pitchFamily="18" charset="2"/>
              </a:rPr>
              <a:t>b</a:t>
            </a:r>
            <a:r>
              <a:rPr lang="en-US" sz="2400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</a:p>
          <a:p>
            <a:pPr marL="0" indent="0">
              <a:buNone/>
            </a:pPr>
            <a:r>
              <a:rPr lang="en-US" sz="2400" dirty="0">
                <a:sym typeface="Symbol" panose="05050102010706020507" pitchFamily="18" charset="2"/>
              </a:rPr>
              <a:t>   </a:t>
            </a:r>
            <a:r>
              <a:rPr lang="en-US" sz="2400" dirty="0" err="1">
                <a:sym typeface="Symbol" panose="05050102010706020507" pitchFamily="18" charset="2"/>
              </a:rPr>
              <a:t>Simbol</a:t>
            </a:r>
            <a:r>
              <a:rPr lang="en-US" sz="2400" dirty="0">
                <a:sym typeface="Symbol" panose="05050102010706020507" pitchFamily="18" charset="2"/>
              </a:rPr>
              <a:t>  </a:t>
            </a:r>
            <a:r>
              <a:rPr lang="en-US" sz="2400" dirty="0" err="1">
                <a:sym typeface="Symbol" panose="05050102010706020507" pitchFamily="18" charset="2"/>
              </a:rPr>
              <a:t>dinamakan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b="1" i="1" dirty="0">
                <a:sym typeface="Symbol" panose="05050102010706020507" pitchFamily="18" charset="2"/>
              </a:rPr>
              <a:t>wedge product</a:t>
            </a:r>
            <a:r>
              <a:rPr lang="en-US" sz="2400" dirty="0">
                <a:sym typeface="Symbol" panose="05050102010706020507" pitchFamily="18" charset="2"/>
              </a:rPr>
              <a:t>. </a:t>
            </a:r>
          </a:p>
          <a:p>
            <a:r>
              <a:rPr lang="en-US" sz="2400" i="1" dirty="0"/>
              <a:t>a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 </a:t>
            </a:r>
            <a:r>
              <a:rPr lang="en-US" sz="2400" i="1" dirty="0">
                <a:sym typeface="Symbol" panose="05050102010706020507" pitchFamily="18" charset="2"/>
              </a:rPr>
              <a:t>b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disebut</a:t>
            </a:r>
            <a:r>
              <a:rPr lang="en-US" sz="2400" dirty="0">
                <a:sym typeface="Symbol" panose="05050102010706020507" pitchFamily="18" charset="2"/>
              </a:rPr>
              <a:t> juga </a:t>
            </a:r>
            <a:r>
              <a:rPr lang="en-US" sz="2400" dirty="0" err="1">
                <a:sym typeface="Symbol" panose="05050102010706020507" pitchFamily="18" charset="2"/>
              </a:rPr>
              <a:t>sebagai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b="1" i="1" dirty="0">
                <a:sym typeface="Symbol" panose="05050102010706020507" pitchFamily="18" charset="2"/>
              </a:rPr>
              <a:t>bivector </a:t>
            </a:r>
          </a:p>
          <a:p>
            <a:r>
              <a:rPr lang="en-US" sz="2400" i="1" dirty="0"/>
              <a:t>a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 </a:t>
            </a:r>
            <a:r>
              <a:rPr lang="en-US" sz="2400" i="1" dirty="0">
                <a:sym typeface="Symbol" panose="05050102010706020507" pitchFamily="18" charset="2"/>
              </a:rPr>
              <a:t>b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tidak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bersifat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komutatif</a:t>
            </a:r>
            <a:r>
              <a:rPr lang="en-US" sz="2400" dirty="0">
                <a:sym typeface="Symbol" panose="05050102010706020507" pitchFamily="18" charset="2"/>
              </a:rPr>
              <a:t>, </a:t>
            </a:r>
            <a:r>
              <a:rPr lang="en-US" sz="2400" dirty="0" err="1">
                <a:sym typeface="Symbol" panose="05050102010706020507" pitchFamily="18" charset="2"/>
              </a:rPr>
              <a:t>jadi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400" dirty="0">
                <a:sym typeface="Symbol" panose="05050102010706020507" pitchFamily="18" charset="2"/>
              </a:rPr>
              <a:t>		</a:t>
            </a:r>
            <a:r>
              <a:rPr lang="en-US" sz="2400" i="1" dirty="0"/>
              <a:t> a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 </a:t>
            </a:r>
            <a:r>
              <a:rPr lang="en-US" sz="2400" i="1" dirty="0">
                <a:sym typeface="Symbol" panose="05050102010706020507" pitchFamily="18" charset="2"/>
              </a:rPr>
              <a:t>b</a:t>
            </a:r>
            <a:r>
              <a:rPr lang="en-US" sz="2400" dirty="0">
                <a:sym typeface="Symbol" panose="05050102010706020507" pitchFamily="18" charset="2"/>
              </a:rPr>
              <a:t> = – </a:t>
            </a:r>
            <a:r>
              <a:rPr lang="en-US" sz="2400" i="1" dirty="0">
                <a:sym typeface="Symbol" panose="05050102010706020507" pitchFamily="18" charset="2"/>
              </a:rPr>
              <a:t>b</a:t>
            </a:r>
            <a:r>
              <a:rPr lang="en-US" sz="2400" dirty="0">
                <a:sym typeface="Symbol" panose="05050102010706020507" pitchFamily="18" charset="2"/>
              </a:rPr>
              <a:t>  </a:t>
            </a:r>
            <a:r>
              <a:rPr lang="en-US" sz="2400" i="1" dirty="0">
                <a:sym typeface="Symbol" panose="05050102010706020507" pitchFamily="18" charset="2"/>
              </a:rPr>
              <a:t>a </a:t>
            </a:r>
          </a:p>
          <a:p>
            <a:r>
              <a:rPr lang="en-US" sz="2400" dirty="0" err="1">
                <a:sym typeface="Symbol" panose="05050102010706020507" pitchFamily="18" charset="2"/>
              </a:rPr>
              <a:t>Perbedaan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i="1" dirty="0">
                <a:sym typeface="Symbol" panose="05050102010706020507" pitchFamily="18" charset="2"/>
              </a:rPr>
              <a:t>cross product </a:t>
            </a:r>
            <a:r>
              <a:rPr lang="en-US" sz="2400" dirty="0" err="1">
                <a:sym typeface="Symbol" panose="05050102010706020507" pitchFamily="18" charset="2"/>
              </a:rPr>
              <a:t>dengan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i="1" dirty="0">
                <a:sym typeface="Symbol" panose="05050102010706020507" pitchFamily="18" charset="2"/>
              </a:rPr>
              <a:t>outer product</a:t>
            </a:r>
            <a:r>
              <a:rPr lang="en-US" sz="2400" dirty="0">
                <a:sym typeface="Symbol" panose="05050102010706020507" pitchFamily="18" charset="2"/>
              </a:rPr>
              <a:t>: </a:t>
            </a:r>
          </a:p>
          <a:p>
            <a:pPr marL="0" indent="0">
              <a:buNone/>
            </a:pPr>
            <a:r>
              <a:rPr lang="en-US" sz="2400" dirty="0"/>
              <a:t>     </a:t>
            </a:r>
            <a:r>
              <a:rPr lang="en-US" sz="2400" b="1" dirty="0"/>
              <a:t>a</a:t>
            </a:r>
            <a:r>
              <a:rPr lang="en-US" sz="2400" dirty="0"/>
              <a:t> x </a:t>
            </a:r>
            <a:r>
              <a:rPr lang="en-US" sz="2400" b="1" dirty="0"/>
              <a:t>b</a:t>
            </a:r>
            <a:r>
              <a:rPr lang="en-US" sz="2400" dirty="0"/>
              <a:t>  </a:t>
            </a:r>
            <a:r>
              <a:rPr lang="en-US" sz="2400" dirty="0">
                <a:sym typeface="Symbol" panose="05050102010706020507" pitchFamily="18" charset="2"/>
              </a:rPr>
              <a:t> </a:t>
            </a:r>
            <a:r>
              <a:rPr lang="en-US" sz="2400" dirty="0" err="1"/>
              <a:t>menghasikan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yang </a:t>
            </a:r>
            <a:r>
              <a:rPr lang="en-US" sz="2400" dirty="0" err="1"/>
              <a:t>ortogonal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b="1" dirty="0"/>
              <a:t>a</a:t>
            </a:r>
            <a:r>
              <a:rPr lang="en-US" sz="2400" dirty="0"/>
              <a:t> dan </a:t>
            </a:r>
            <a:r>
              <a:rPr lang="en-US" sz="2400" b="1" dirty="0"/>
              <a:t>b</a:t>
            </a:r>
            <a:r>
              <a:rPr lang="en-US" sz="2400" dirty="0"/>
              <a:t> </a:t>
            </a:r>
          </a:p>
          <a:p>
            <a:pPr marL="1431925" indent="-1431925">
              <a:buNone/>
            </a:pPr>
            <a:r>
              <a:rPr lang="en-US" sz="2400" dirty="0"/>
              <a:t>     </a:t>
            </a:r>
            <a:r>
              <a:rPr lang="en-US" sz="2400" i="1" dirty="0"/>
              <a:t>a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 </a:t>
            </a:r>
            <a:r>
              <a:rPr lang="en-US" sz="2400" i="1" dirty="0">
                <a:sym typeface="Symbol" panose="05050102010706020507" pitchFamily="18" charset="2"/>
              </a:rPr>
              <a:t>b</a:t>
            </a:r>
            <a:r>
              <a:rPr lang="en-US" sz="2400" dirty="0">
                <a:sym typeface="Symbol" panose="05050102010706020507" pitchFamily="18" charset="2"/>
              </a:rPr>
              <a:t>  </a:t>
            </a:r>
            <a:r>
              <a:rPr lang="en-US" sz="2400" dirty="0" err="1">
                <a:sym typeface="Symbol" panose="05050102010706020507" pitchFamily="18" charset="2"/>
              </a:rPr>
              <a:t>menghasilkan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i="1" dirty="0">
                <a:sym typeface="Symbol" panose="05050102010706020507" pitchFamily="18" charset="2"/>
              </a:rPr>
              <a:t>bivector</a:t>
            </a:r>
            <a:r>
              <a:rPr lang="en-US" sz="2400" dirty="0">
                <a:sym typeface="Symbol" panose="05050102010706020507" pitchFamily="18" charset="2"/>
              </a:rPr>
              <a:t> yang </a:t>
            </a:r>
            <a:r>
              <a:rPr lang="en-US" sz="2400" dirty="0" err="1">
                <a:sym typeface="Symbol" panose="05050102010706020507" pitchFamily="18" charset="2"/>
              </a:rPr>
              <a:t>menggambarkan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sebuah</a:t>
            </a:r>
            <a:r>
              <a:rPr lang="en-US" sz="2400" dirty="0">
                <a:sym typeface="Symbol" panose="05050102010706020507" pitchFamily="18" charset="2"/>
              </a:rPr>
              <a:t>  area </a:t>
            </a:r>
            <a:r>
              <a:rPr lang="en-US" sz="2400" dirty="0" err="1">
                <a:sym typeface="Symbol" panose="05050102010706020507" pitchFamily="18" charset="2"/>
              </a:rPr>
              <a:t>paralelogram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bertanda</a:t>
            </a:r>
            <a:r>
              <a:rPr lang="en-US" sz="2400" dirty="0">
                <a:sym typeface="Symbol" panose="05050102010706020507" pitchFamily="18" charset="2"/>
              </a:rPr>
              <a:t> (</a:t>
            </a:r>
            <a:r>
              <a:rPr lang="en-US" sz="2400" dirty="0" err="1">
                <a:sym typeface="Symbol" panose="05050102010706020507" pitchFamily="18" charset="2"/>
              </a:rPr>
              <a:t>positif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atau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negatif</a:t>
            </a:r>
            <a:r>
              <a:rPr lang="en-US" sz="2400" dirty="0">
                <a:sym typeface="Symbol" panose="05050102010706020507" pitchFamily="18" charset="2"/>
              </a:rPr>
              <a:t>) yang </a:t>
            </a:r>
            <a:r>
              <a:rPr lang="en-US" sz="2400" dirty="0" err="1">
                <a:sym typeface="Symbol" panose="05050102010706020507" pitchFamily="18" charset="2"/>
              </a:rPr>
              <a:t>dibentuk</a:t>
            </a:r>
            <a:r>
              <a:rPr lang="en-US" sz="2400" dirty="0">
                <a:sym typeface="Symbol" panose="05050102010706020507" pitchFamily="18" charset="2"/>
              </a:rPr>
              <a:t> oleh </a:t>
            </a:r>
            <a:r>
              <a:rPr lang="en-US" sz="2400" i="1" dirty="0">
                <a:sym typeface="Symbol" panose="05050102010706020507" pitchFamily="18" charset="2"/>
              </a:rPr>
              <a:t>a</a:t>
            </a:r>
            <a:r>
              <a:rPr lang="en-US" sz="2400" dirty="0">
                <a:sym typeface="Symbol" panose="05050102010706020507" pitchFamily="18" charset="2"/>
              </a:rPr>
              <a:t> dan </a:t>
            </a:r>
            <a:r>
              <a:rPr lang="en-US" sz="2400" i="1" dirty="0">
                <a:sym typeface="Symbol" panose="05050102010706020507" pitchFamily="18" charset="2"/>
              </a:rPr>
              <a:t>b, magnitude-</a:t>
            </a:r>
            <a:r>
              <a:rPr lang="en-US" sz="2400" dirty="0" err="1">
                <a:sym typeface="Symbol" panose="05050102010706020507" pitchFamily="18" charset="2"/>
              </a:rPr>
              <a:t>nya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menyatakan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luas</a:t>
            </a:r>
            <a:r>
              <a:rPr lang="en-US" sz="2400" dirty="0">
                <a:sym typeface="Symbol" panose="05050102010706020507" pitchFamily="18" charset="2"/>
              </a:rPr>
              <a:t> area </a:t>
            </a:r>
            <a:r>
              <a:rPr lang="en-US" sz="2400" dirty="0" err="1">
                <a:sym typeface="Symbol" panose="05050102010706020507" pitchFamily="18" charset="2"/>
              </a:rPr>
              <a:t>tersebut</a:t>
            </a:r>
            <a:r>
              <a:rPr lang="en-US" sz="2400" dirty="0">
                <a:sym typeface="Symbol" panose="05050102010706020507" pitchFamily="18" charset="2"/>
              </a:rPr>
              <a:t>, dan </a:t>
            </a:r>
            <a:r>
              <a:rPr lang="en-US" sz="2400" dirty="0" err="1">
                <a:sym typeface="Symbol" panose="05050102010706020507" pitchFamily="18" charset="2"/>
              </a:rPr>
              <a:t>arahnya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berlawanan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dengan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arah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jarum</a:t>
            </a:r>
            <a:r>
              <a:rPr lang="en-US" sz="2400" dirty="0">
                <a:sym typeface="Symbol" panose="05050102010706020507" pitchFamily="18" charset="2"/>
              </a:rPr>
              <a:t> jam.   </a:t>
            </a:r>
            <a:r>
              <a:rPr lang="en-US" sz="2400" dirty="0"/>
              <a:t>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3458C5-2D48-4F50-83F4-2CEEF0D27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2213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8126D0-0C7A-4113-8675-221E8ED3CF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22960"/>
            <a:ext cx="10515600" cy="535400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E4D74D-D3A9-4BB3-A319-2394744E1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7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749A874-BE93-4947-AC4B-B5467BAA0F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7466" y="503218"/>
            <a:ext cx="6997485" cy="401288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3C9083A-82DA-4736-B366-57C5E3EA5BF5}"/>
              </a:ext>
            </a:extLst>
          </p:cNvPr>
          <p:cNvSpPr txBox="1"/>
          <p:nvPr/>
        </p:nvSpPr>
        <p:spPr>
          <a:xfrm>
            <a:off x="1183918" y="4835843"/>
            <a:ext cx="998767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Gambar 1.</a:t>
            </a:r>
            <a:r>
              <a:rPr lang="en-US" sz="2400" dirty="0"/>
              <a:t>   (a)  </a:t>
            </a:r>
            <a:r>
              <a:rPr lang="en-US" sz="2400" i="1" dirty="0"/>
              <a:t>a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 </a:t>
            </a:r>
            <a:r>
              <a:rPr lang="en-US" sz="2400" i="1" dirty="0">
                <a:sym typeface="Symbol" panose="05050102010706020507" pitchFamily="18" charset="2"/>
              </a:rPr>
              <a:t>b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i="1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menghasilkan</a:t>
            </a:r>
            <a:r>
              <a:rPr lang="en-US" sz="2400" dirty="0">
                <a:sym typeface="Symbol" panose="05050102010706020507" pitchFamily="18" charset="2"/>
              </a:rPr>
              <a:t> area yang </a:t>
            </a:r>
            <a:r>
              <a:rPr lang="en-US" sz="2400" dirty="0" err="1">
                <a:sym typeface="Symbol" panose="05050102010706020507" pitchFamily="18" charset="2"/>
              </a:rPr>
              <a:t>arahnya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berlawanan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jarum</a:t>
            </a:r>
            <a:r>
              <a:rPr lang="en-US" sz="2400" dirty="0">
                <a:sym typeface="Symbol" panose="05050102010706020507" pitchFamily="18" charset="2"/>
              </a:rPr>
              <a:t> jam </a:t>
            </a:r>
          </a:p>
          <a:p>
            <a:r>
              <a:rPr lang="en-US" sz="2400" dirty="0">
                <a:sym typeface="Symbol" panose="05050102010706020507" pitchFamily="18" charset="2"/>
              </a:rPr>
              <a:t>                      (b)  </a:t>
            </a:r>
            <a:r>
              <a:rPr lang="en-US" sz="2400" i="1" dirty="0">
                <a:sym typeface="Symbol" panose="05050102010706020507" pitchFamily="18" charset="2"/>
              </a:rPr>
              <a:t>b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 </a:t>
            </a:r>
            <a:r>
              <a:rPr lang="en-US" sz="2400" i="1" dirty="0">
                <a:sym typeface="Symbol" panose="05050102010706020507" pitchFamily="18" charset="2"/>
              </a:rPr>
              <a:t>a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i="1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menghasilkan</a:t>
            </a:r>
            <a:r>
              <a:rPr lang="en-US" sz="2400" dirty="0">
                <a:sym typeface="Symbol" panose="05050102010706020507" pitchFamily="18" charset="2"/>
              </a:rPr>
              <a:t> area yang </a:t>
            </a:r>
            <a:r>
              <a:rPr lang="en-US" sz="2400" dirty="0" err="1">
                <a:sym typeface="Symbol" panose="05050102010706020507" pitchFamily="18" charset="2"/>
              </a:rPr>
              <a:t>searah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jarum</a:t>
            </a:r>
            <a:r>
              <a:rPr lang="en-US" sz="2400" dirty="0">
                <a:sym typeface="Symbol" panose="05050102010706020507" pitchFamily="18" charset="2"/>
              </a:rPr>
              <a:t> jam </a:t>
            </a:r>
            <a:endParaRPr lang="en-US" sz="24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1B3E937-042C-4DF8-B419-73CF07086997}"/>
              </a:ext>
            </a:extLst>
          </p:cNvPr>
          <p:cNvSpPr/>
          <p:nvPr/>
        </p:nvSpPr>
        <p:spPr>
          <a:xfrm>
            <a:off x="4883388" y="5893117"/>
            <a:ext cx="20505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>
                <a:solidFill>
                  <a:srgbClr val="FF0000"/>
                </a:solidFill>
              </a:rPr>
              <a:t>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  <a:sym typeface="Symbol" panose="05050102010706020507" pitchFamily="18" charset="2"/>
              </a:rPr>
              <a:t> </a:t>
            </a:r>
            <a:r>
              <a:rPr lang="en-US" sz="2400" i="1" dirty="0">
                <a:solidFill>
                  <a:srgbClr val="FF0000"/>
                </a:solidFill>
                <a:sym typeface="Symbol" panose="05050102010706020507" pitchFamily="18" charset="2"/>
              </a:rPr>
              <a:t>b</a:t>
            </a:r>
            <a:r>
              <a:rPr lang="en-US" sz="2400" dirty="0">
                <a:solidFill>
                  <a:srgbClr val="FF0000"/>
                </a:solidFill>
                <a:sym typeface="Symbol" panose="05050102010706020507" pitchFamily="18" charset="2"/>
              </a:rPr>
              <a:t> = – </a:t>
            </a:r>
            <a:r>
              <a:rPr lang="en-US" sz="2400" i="1" dirty="0">
                <a:solidFill>
                  <a:srgbClr val="FF0000"/>
                </a:solidFill>
                <a:sym typeface="Symbol" panose="05050102010706020507" pitchFamily="18" charset="2"/>
              </a:rPr>
              <a:t>b</a:t>
            </a:r>
            <a:r>
              <a:rPr lang="en-US" sz="2400" dirty="0">
                <a:solidFill>
                  <a:srgbClr val="FF0000"/>
                </a:solidFill>
                <a:sym typeface="Symbol" panose="05050102010706020507" pitchFamily="18" charset="2"/>
              </a:rPr>
              <a:t>  </a:t>
            </a:r>
            <a:r>
              <a:rPr lang="en-US" sz="2400" i="1" dirty="0">
                <a:solidFill>
                  <a:srgbClr val="FF0000"/>
                </a:solidFill>
                <a:sym typeface="Symbol" panose="05050102010706020507" pitchFamily="18" charset="2"/>
              </a:rPr>
              <a:t>a 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72265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4F08942-7554-4F21-8E96-7CC894D40B8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95696" y="575310"/>
                <a:ext cx="10515600" cy="5770880"/>
              </a:xfrm>
            </p:spPr>
            <p:txBody>
              <a:bodyPr>
                <a:noAutofit/>
              </a:bodyPr>
              <a:lstStyle/>
              <a:p>
                <a:r>
                  <a:rPr lang="en-US" i="1" dirty="0"/>
                  <a:t>Magnitude</a:t>
                </a:r>
                <a:r>
                  <a:rPr lang="en-US" dirty="0"/>
                  <a:t> </a:t>
                </a:r>
                <a:r>
                  <a:rPr lang="en-US" dirty="0" err="1"/>
                  <a:t>dari</a:t>
                </a:r>
                <a:r>
                  <a:rPr lang="en-US" dirty="0"/>
                  <a:t> </a:t>
                </a:r>
                <a:r>
                  <a:rPr lang="en-US" i="1" dirty="0"/>
                  <a:t>outer product </a:t>
                </a:r>
                <a:r>
                  <a:rPr lang="en-US" dirty="0" err="1"/>
                  <a:t>menyatakan</a:t>
                </a:r>
                <a:r>
                  <a:rPr lang="en-US" dirty="0"/>
                  <a:t> </a:t>
                </a:r>
                <a:r>
                  <a:rPr lang="en-US" dirty="0" err="1"/>
                  <a:t>luas</a:t>
                </a:r>
                <a:r>
                  <a:rPr lang="en-US" dirty="0"/>
                  <a:t> area parallelogram yang </a:t>
                </a:r>
                <a:r>
                  <a:rPr lang="en-US" dirty="0" err="1"/>
                  <a:t>dibentuk</a:t>
                </a:r>
                <a:r>
                  <a:rPr lang="en-US" dirty="0"/>
                  <a:t> oleh </a:t>
                </a:r>
                <a:r>
                  <a:rPr lang="en-US" dirty="0" err="1"/>
                  <a:t>vektor</a:t>
                </a:r>
                <a:r>
                  <a:rPr lang="en-US" dirty="0"/>
                  <a:t> </a:t>
                </a:r>
                <a:r>
                  <a:rPr lang="en-US" i="1" dirty="0"/>
                  <a:t>a </a:t>
                </a:r>
                <a:r>
                  <a:rPr lang="en-US" dirty="0"/>
                  <a:t>dan </a:t>
                </a:r>
                <a:r>
                  <a:rPr lang="en-US" i="1" dirty="0"/>
                  <a:t>b</a:t>
                </a:r>
                <a:r>
                  <a:rPr lang="en-US" dirty="0"/>
                  <a:t>:</a:t>
                </a:r>
              </a:p>
              <a:p>
                <a:pPr marL="0" indent="0">
                  <a:spcBef>
                    <a:spcPts val="1800"/>
                  </a:spcBef>
                  <a:buNone/>
                </a:pPr>
                <a:r>
                  <a:rPr lang="en-US" dirty="0"/>
                  <a:t>                     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∧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𝑏</m:t>
                        </m:r>
                      </m:e>
                    </m:d>
                  </m:oMath>
                </a14:m>
                <a:r>
                  <a:rPr lang="en-US" dirty="0">
                    <a:sym typeface="Symbol" panose="05050102010706020507" pitchFamily="18" charset="2"/>
                  </a:rPr>
                  <a:t> </a:t>
                </a:r>
                <a:r>
                  <a:rPr lang="en-US" dirty="0"/>
                  <a:t>=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‖"/>
                        <m:endChr m:val="‖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</m:oMath>
                </a14:m>
                <a:r>
                  <a:rPr lang="en-US" dirty="0"/>
                  <a:t> sin </a:t>
                </a:r>
                <a:r>
                  <a:rPr lang="en-US" dirty="0">
                    <a:sym typeface="Symbol" panose="05050102010706020507" pitchFamily="18" charset="2"/>
                  </a:rPr>
                  <a:t> </a:t>
                </a:r>
              </a:p>
              <a:p>
                <a:pPr marL="0" indent="0">
                  <a:buNone/>
                </a:pPr>
                <a:endParaRPr lang="en-US" dirty="0">
                  <a:sym typeface="Symbol" panose="05050102010706020507" pitchFamily="18" charset="2"/>
                </a:endParaRPr>
              </a:p>
              <a:p>
                <a:pPr marL="0" indent="0">
                  <a:buNone/>
                </a:pPr>
                <a:r>
                  <a:rPr lang="en-US" dirty="0">
                    <a:sym typeface="Symbol" panose="05050102010706020507" pitchFamily="18" charset="2"/>
                  </a:rPr>
                  <a:t>   </a:t>
                </a:r>
              </a:p>
              <a:p>
                <a:pPr marL="0" indent="0">
                  <a:buNone/>
                </a:pPr>
                <a:endParaRPr lang="en-US" dirty="0">
                  <a:sym typeface="Symbol" panose="05050102010706020507" pitchFamily="18" charset="2"/>
                </a:endParaRPr>
              </a:p>
              <a:p>
                <a:pPr marL="0" indent="0">
                  <a:buNone/>
                </a:pPr>
                <a:endParaRPr lang="en-US" dirty="0">
                  <a:sym typeface="Symbol" panose="05050102010706020507" pitchFamily="18" charset="2"/>
                </a:endParaRPr>
              </a:p>
              <a:p>
                <a:r>
                  <a:rPr lang="en-US" dirty="0" err="1">
                    <a:sym typeface="Symbol" panose="05050102010706020507" pitchFamily="18" charset="2"/>
                  </a:rPr>
                  <a:t>Rumus</a:t>
                </a:r>
                <a:r>
                  <a:rPr lang="en-US" dirty="0">
                    <a:sym typeface="Symbol" panose="05050102010706020507" pitchFamily="18" charset="2"/>
                  </a:rPr>
                  <a:t> di </a:t>
                </a:r>
                <a:r>
                  <a:rPr lang="en-US" dirty="0" err="1">
                    <a:sym typeface="Symbol" panose="05050102010706020507" pitchFamily="18" charset="2"/>
                  </a:rPr>
                  <a:t>atas</a:t>
                </a:r>
                <a:r>
                  <a:rPr lang="en-US" dirty="0">
                    <a:sym typeface="Symbol" panose="05050102010706020507" pitchFamily="18" charset="2"/>
                  </a:rPr>
                  <a:t> </a:t>
                </a:r>
                <a:r>
                  <a:rPr lang="en-US" dirty="0" err="1">
                    <a:sym typeface="Symbol" panose="05050102010706020507" pitchFamily="18" charset="2"/>
                  </a:rPr>
                  <a:t>tidak</a:t>
                </a:r>
                <a:r>
                  <a:rPr lang="en-US" dirty="0">
                    <a:sym typeface="Symbol" panose="05050102010706020507" pitchFamily="18" charset="2"/>
                  </a:rPr>
                  <a:t>  </a:t>
                </a:r>
                <a:r>
                  <a:rPr lang="en-US" dirty="0" err="1">
                    <a:sym typeface="Symbol" panose="05050102010706020507" pitchFamily="18" charset="2"/>
                  </a:rPr>
                  <a:t>bertentangan</a:t>
                </a:r>
                <a:r>
                  <a:rPr lang="en-US" dirty="0">
                    <a:sym typeface="Symbol" panose="05050102010706020507" pitchFamily="18" charset="2"/>
                  </a:rPr>
                  <a:t> </a:t>
                </a:r>
                <a:r>
                  <a:rPr lang="en-US" dirty="0" err="1">
                    <a:sym typeface="Symbol" panose="05050102010706020507" pitchFamily="18" charset="2"/>
                  </a:rPr>
                  <a:t>dengan</a:t>
                </a:r>
                <a:r>
                  <a:rPr lang="en-US" dirty="0">
                    <a:sym typeface="Symbol" panose="05050102010706020507" pitchFamily="18" charset="2"/>
                  </a:rPr>
                  <a:t> </a:t>
                </a:r>
                <a:r>
                  <a:rPr lang="en-US" i="1" dirty="0">
                    <a:sym typeface="Symbol" panose="05050102010706020507" pitchFamily="18" charset="2"/>
                  </a:rPr>
                  <a:t>magnitude</a:t>
                </a:r>
                <a:r>
                  <a:rPr lang="en-US" dirty="0">
                    <a:sym typeface="Symbol" panose="05050102010706020507" pitchFamily="18" charset="2"/>
                  </a:rPr>
                  <a:t> </a:t>
                </a:r>
                <a:r>
                  <a:rPr lang="en-US" dirty="0" err="1">
                    <a:sym typeface="Symbol" panose="05050102010706020507" pitchFamily="18" charset="2"/>
                  </a:rPr>
                  <a:t>dari</a:t>
                </a:r>
                <a:r>
                  <a:rPr lang="en-US" dirty="0">
                    <a:sym typeface="Symbol" panose="05050102010706020507" pitchFamily="18" charset="2"/>
                  </a:rPr>
                  <a:t> </a:t>
                </a:r>
                <a:r>
                  <a:rPr lang="en-US" i="1" dirty="0">
                    <a:sym typeface="Symbol" panose="05050102010706020507" pitchFamily="18" charset="2"/>
                  </a:rPr>
                  <a:t>cross product </a:t>
                </a:r>
                <a:r>
                  <a:rPr lang="en-US" dirty="0">
                    <a:sym typeface="Symbol" panose="05050102010706020507" pitchFamily="18" charset="2"/>
                  </a:rPr>
                  <a:t>yang juga </a:t>
                </a:r>
                <a:r>
                  <a:rPr lang="en-US" dirty="0" err="1">
                    <a:sym typeface="Symbol" panose="05050102010706020507" pitchFamily="18" charset="2"/>
                  </a:rPr>
                  <a:t>menyatakan</a:t>
                </a:r>
                <a:r>
                  <a:rPr lang="en-US" dirty="0">
                    <a:sym typeface="Symbol" panose="05050102010706020507" pitchFamily="18" charset="2"/>
                  </a:rPr>
                  <a:t> </a:t>
                </a:r>
                <a:r>
                  <a:rPr lang="en-US" dirty="0" err="1"/>
                  <a:t>luas</a:t>
                </a:r>
                <a:r>
                  <a:rPr lang="en-US" dirty="0"/>
                  <a:t> area parallelogram yang </a:t>
                </a:r>
                <a:r>
                  <a:rPr lang="en-US" dirty="0" err="1"/>
                  <a:t>dibentuk</a:t>
                </a:r>
                <a:r>
                  <a:rPr lang="en-US" dirty="0"/>
                  <a:t> oleh </a:t>
                </a:r>
                <a:r>
                  <a:rPr lang="en-US" dirty="0" err="1"/>
                  <a:t>vektor</a:t>
                </a:r>
                <a:r>
                  <a:rPr lang="en-US" dirty="0"/>
                  <a:t> </a:t>
                </a:r>
                <a:r>
                  <a:rPr lang="en-US" b="1" dirty="0"/>
                  <a:t>a</a:t>
                </a:r>
                <a:r>
                  <a:rPr lang="en-US" i="1" dirty="0"/>
                  <a:t> </a:t>
                </a:r>
                <a:r>
                  <a:rPr lang="en-US" dirty="0"/>
                  <a:t>dan </a:t>
                </a:r>
                <a:r>
                  <a:rPr lang="en-US" b="1" dirty="0"/>
                  <a:t>b</a:t>
                </a:r>
                <a:r>
                  <a:rPr lang="en-US" i="1" dirty="0"/>
                  <a:t>:</a:t>
                </a:r>
                <a:endParaRPr lang="en-US" dirty="0">
                  <a:sym typeface="Symbol" panose="05050102010706020507" pitchFamily="18" charset="2"/>
                </a:endParaRPr>
              </a:p>
              <a:p>
                <a:pPr marL="0" indent="0">
                  <a:spcBef>
                    <a:spcPts val="1200"/>
                  </a:spcBef>
                  <a:buNone/>
                </a:pPr>
                <a:r>
                  <a:rPr lang="en-US" dirty="0"/>
                  <a:t>	       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𝒃</m:t>
                        </m:r>
                      </m:e>
                    </m:d>
                  </m:oMath>
                </a14:m>
                <a:r>
                  <a:rPr lang="en-US" dirty="0">
                    <a:sym typeface="Symbol" panose="05050102010706020507" pitchFamily="18" charset="2"/>
                  </a:rPr>
                  <a:t>  </a:t>
                </a:r>
                <a:r>
                  <a:rPr lang="en-US" dirty="0"/>
                  <a:t>=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</m:d>
                    <m:r>
                      <a:rPr lang="en-US" b="1" i="1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‖"/>
                        <m:endChr m:val="‖"/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</m:d>
                  </m:oMath>
                </a14:m>
                <a:r>
                  <a:rPr lang="en-US" b="1" dirty="0"/>
                  <a:t> </a:t>
                </a:r>
                <a:r>
                  <a:rPr lang="en-US" dirty="0"/>
                  <a:t>sin </a:t>
                </a:r>
                <a:r>
                  <a:rPr lang="en-US" dirty="0">
                    <a:sym typeface="Symbol" panose="05050102010706020507" pitchFamily="18" charset="2"/>
                  </a:rPr>
                  <a:t>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4F08942-7554-4F21-8E96-7CC894D40B8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95696" y="575310"/>
                <a:ext cx="10515600" cy="5770880"/>
              </a:xfrm>
              <a:blipFill>
                <a:blip r:embed="rId2"/>
                <a:stretch>
                  <a:fillRect l="-1043" t="-16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FA440F-670E-4872-970E-158E2B489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8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663D9DF-7837-473F-ADDF-52174FA91E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19795" y="992514"/>
            <a:ext cx="2759830" cy="3256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5940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5069AD-63EA-4F96-B055-F54750562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Sifat-sifat</a:t>
            </a:r>
            <a:r>
              <a:rPr lang="en-US" b="1" dirty="0"/>
              <a:t> </a:t>
            </a:r>
            <a:r>
              <a:rPr lang="en-US" b="1" i="1" dirty="0"/>
              <a:t>Outer Product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2FBDCFF-B031-4275-A788-E4092D5565B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1.  Non-</a:t>
                </a:r>
                <a:r>
                  <a:rPr lang="en-US" dirty="0" err="1"/>
                  <a:t>komutatif</a:t>
                </a:r>
                <a:r>
                  <a:rPr lang="en-US" dirty="0"/>
                  <a:t>:  </a:t>
                </a:r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:r>
                  <a:rPr lang="en-US" i="1" dirty="0"/>
                  <a:t> a</a:t>
                </a:r>
                <a:r>
                  <a:rPr lang="en-US" dirty="0"/>
                  <a:t> </a:t>
                </a:r>
                <a:r>
                  <a:rPr lang="en-US" dirty="0">
                    <a:sym typeface="Symbol" panose="05050102010706020507" pitchFamily="18" charset="2"/>
                  </a:rPr>
                  <a:t> </a:t>
                </a:r>
                <a:r>
                  <a:rPr lang="en-US" i="1" dirty="0">
                    <a:sym typeface="Symbol" panose="05050102010706020507" pitchFamily="18" charset="2"/>
                  </a:rPr>
                  <a:t>b</a:t>
                </a:r>
                <a:r>
                  <a:rPr lang="en-US" dirty="0">
                    <a:sym typeface="Symbol" panose="05050102010706020507" pitchFamily="18" charset="2"/>
                  </a:rPr>
                  <a:t> = – </a:t>
                </a:r>
                <a:r>
                  <a:rPr lang="en-US" i="1" dirty="0">
                    <a:sym typeface="Symbol" panose="05050102010706020507" pitchFamily="18" charset="2"/>
                  </a:rPr>
                  <a:t>b</a:t>
                </a:r>
                <a:r>
                  <a:rPr lang="en-US" dirty="0">
                    <a:sym typeface="Symbol" panose="05050102010706020507" pitchFamily="18" charset="2"/>
                  </a:rPr>
                  <a:t>  </a:t>
                </a:r>
                <a:r>
                  <a:rPr lang="en-US" i="1" dirty="0">
                    <a:sym typeface="Symbol" panose="05050102010706020507" pitchFamily="18" charset="2"/>
                  </a:rPr>
                  <a:t>a </a:t>
                </a:r>
              </a:p>
              <a:p>
                <a:pPr marL="0" indent="0">
                  <a:buNone/>
                </a:pPr>
                <a:endParaRPr lang="en-US" i="1" dirty="0">
                  <a:sym typeface="Symbol" panose="05050102010706020507" pitchFamily="18" charset="2"/>
                </a:endParaRPr>
              </a:p>
              <a:p>
                <a:pPr marL="514350" indent="-514350">
                  <a:buAutoNum type="arabicPeriod" startAt="2"/>
                </a:pPr>
                <a:r>
                  <a:rPr lang="en-US" dirty="0" err="1">
                    <a:sym typeface="Symbol" panose="05050102010706020507" pitchFamily="18" charset="2"/>
                  </a:rPr>
                  <a:t>Distributif</a:t>
                </a:r>
                <a:r>
                  <a:rPr lang="en-US" dirty="0">
                    <a:sym typeface="Symbol" panose="05050102010706020507" pitchFamily="18" charset="2"/>
                  </a:rPr>
                  <a:t>:</a:t>
                </a:r>
              </a:p>
              <a:p>
                <a:pPr marL="0" indent="0">
                  <a:buNone/>
                </a:pPr>
                <a:r>
                  <a:rPr lang="en-US" dirty="0">
                    <a:sym typeface="Symbol" panose="05050102010706020507" pitchFamily="18" charset="2"/>
                  </a:rPr>
                  <a:t>	</a:t>
                </a:r>
                <a:r>
                  <a:rPr lang="en-US" i="1" dirty="0"/>
                  <a:t> a</a:t>
                </a:r>
                <a:r>
                  <a:rPr lang="en-US" dirty="0"/>
                  <a:t> </a:t>
                </a:r>
                <a:r>
                  <a:rPr lang="en-US" dirty="0">
                    <a:sym typeface="Symbol" panose="05050102010706020507" pitchFamily="18" charset="2"/>
                  </a:rPr>
                  <a:t> (</a:t>
                </a:r>
                <a:r>
                  <a:rPr lang="en-US" i="1" dirty="0">
                    <a:sym typeface="Symbol" panose="05050102010706020507" pitchFamily="18" charset="2"/>
                  </a:rPr>
                  <a:t>b</a:t>
                </a:r>
                <a:r>
                  <a:rPr lang="en-US" dirty="0">
                    <a:sym typeface="Symbol" panose="05050102010706020507" pitchFamily="18" charset="2"/>
                  </a:rPr>
                  <a:t> + </a:t>
                </a:r>
                <a:r>
                  <a:rPr lang="en-US" i="1" dirty="0">
                    <a:sym typeface="Symbol" panose="05050102010706020507" pitchFamily="18" charset="2"/>
                  </a:rPr>
                  <a:t>c</a:t>
                </a:r>
                <a:r>
                  <a:rPr lang="en-US" dirty="0">
                    <a:sym typeface="Symbol" panose="05050102010706020507" pitchFamily="18" charset="2"/>
                  </a:rPr>
                  <a:t>) = </a:t>
                </a:r>
                <a:r>
                  <a:rPr lang="en-US" i="1" dirty="0">
                    <a:sym typeface="Symbol" panose="05050102010706020507" pitchFamily="18" charset="2"/>
                  </a:rPr>
                  <a:t>a</a:t>
                </a:r>
                <a:r>
                  <a:rPr lang="en-US" dirty="0">
                    <a:sym typeface="Symbol" panose="05050102010706020507" pitchFamily="18" charset="2"/>
                  </a:rPr>
                  <a:t>  </a:t>
                </a:r>
                <a:r>
                  <a:rPr lang="en-US" i="1" dirty="0">
                    <a:sym typeface="Symbol" panose="05050102010706020507" pitchFamily="18" charset="2"/>
                  </a:rPr>
                  <a:t>b</a:t>
                </a:r>
                <a:r>
                  <a:rPr lang="en-US" dirty="0">
                    <a:sym typeface="Symbol" panose="05050102010706020507" pitchFamily="18" charset="2"/>
                  </a:rPr>
                  <a:t> + </a:t>
                </a:r>
                <a:r>
                  <a:rPr lang="en-US" i="1" dirty="0">
                    <a:sym typeface="Symbol" panose="05050102010706020507" pitchFamily="18" charset="2"/>
                  </a:rPr>
                  <a:t>a</a:t>
                </a:r>
                <a:r>
                  <a:rPr lang="en-US" dirty="0">
                    <a:sym typeface="Symbol" panose="05050102010706020507" pitchFamily="18" charset="2"/>
                  </a:rPr>
                  <a:t>  </a:t>
                </a:r>
                <a:r>
                  <a:rPr lang="en-US" i="1" dirty="0">
                    <a:sym typeface="Symbol" panose="05050102010706020507" pitchFamily="18" charset="2"/>
                  </a:rPr>
                  <a:t>c</a:t>
                </a:r>
                <a:r>
                  <a:rPr lang="en-US" dirty="0">
                    <a:sym typeface="Symbol" panose="05050102010706020507" pitchFamily="18" charset="2"/>
                  </a:rPr>
                  <a:t>   </a:t>
                </a:r>
              </a:p>
              <a:p>
                <a:pPr marL="0" indent="0">
                  <a:buNone/>
                </a:pPr>
                <a:endParaRPr lang="en-US" dirty="0">
                  <a:sym typeface="Symbol" panose="05050102010706020507" pitchFamily="18" charset="2"/>
                </a:endParaRPr>
              </a:p>
              <a:p>
                <a:pPr marL="0" indent="0">
                  <a:buNone/>
                </a:pPr>
                <a:r>
                  <a:rPr lang="en-US" dirty="0">
                    <a:sym typeface="Symbol" panose="05050102010706020507" pitchFamily="18" charset="2"/>
                  </a:rPr>
                  <a:t>3.   Luas </a:t>
                </a:r>
                <a:r>
                  <a:rPr lang="en-US" dirty="0" err="1">
                    <a:sym typeface="Symbol" panose="05050102010706020507" pitchFamily="18" charset="2"/>
                  </a:rPr>
                  <a:t>vektor</a:t>
                </a:r>
                <a:r>
                  <a:rPr lang="en-US" dirty="0">
                    <a:sym typeface="Symbol" panose="05050102010706020507" pitchFamily="18" charset="2"/>
                  </a:rPr>
                  <a:t> parallel = 0 </a:t>
                </a:r>
              </a:p>
              <a:p>
                <a:pPr marL="0" indent="0">
                  <a:spcBef>
                    <a:spcPts val="1800"/>
                  </a:spcBef>
                  <a:buNone/>
                </a:pPr>
                <a:r>
                  <a:rPr lang="en-US" dirty="0">
                    <a:sym typeface="Symbol" panose="05050102010706020507" pitchFamily="18" charset="2"/>
                  </a:rPr>
                  <a:t>	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∧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</m:oMath>
                </a14:m>
                <a:r>
                  <a:rPr lang="en-US" dirty="0">
                    <a:sym typeface="Symbol" panose="05050102010706020507" pitchFamily="18" charset="2"/>
                  </a:rPr>
                  <a:t> </a:t>
                </a:r>
                <a:r>
                  <a:rPr lang="en-US" dirty="0"/>
                  <a:t>=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‖"/>
                        <m:endChr m:val="‖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</m:oMath>
                </a14:m>
                <a:r>
                  <a:rPr lang="en-US" dirty="0"/>
                  <a:t> sin 0 = 0</a:t>
                </a:r>
                <a:r>
                  <a:rPr lang="en-US" dirty="0">
                    <a:sym typeface="Symbol" panose="05050102010706020507" pitchFamily="18" charset="2"/>
                  </a:rPr>
                  <a:t> </a:t>
                </a:r>
              </a:p>
              <a:p>
                <a:pPr marL="0" indent="0">
                  <a:buNone/>
                </a:pPr>
                <a:endParaRPr lang="en-US" dirty="0">
                  <a:sym typeface="Symbol" panose="05050102010706020507" pitchFamily="18" charset="2"/>
                </a:endParaRP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2FBDCFF-B031-4275-A788-E4092D5565B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6C795C-6651-4D1A-9FFF-964495FB8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8457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7808</TotalTime>
  <Words>1861</Words>
  <Application>Microsoft Office PowerPoint</Application>
  <PresentationFormat>Widescreen</PresentationFormat>
  <Paragraphs>249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Arial</vt:lpstr>
      <vt:lpstr>Calibri</vt:lpstr>
      <vt:lpstr>Calibri Light</vt:lpstr>
      <vt:lpstr>Cambria Math</vt:lpstr>
      <vt:lpstr>Office Theme</vt:lpstr>
      <vt:lpstr>Aljabar Geometri (Bagian 1)</vt:lpstr>
      <vt:lpstr>PowerPoint Presentation</vt:lpstr>
      <vt:lpstr>Pengantar</vt:lpstr>
      <vt:lpstr>PowerPoint Presentation</vt:lpstr>
      <vt:lpstr>Notasi</vt:lpstr>
      <vt:lpstr>Outer Product</vt:lpstr>
      <vt:lpstr>PowerPoint Presentation</vt:lpstr>
      <vt:lpstr>PowerPoint Presentation</vt:lpstr>
      <vt:lpstr>Sifat-sifat Outer Product</vt:lpstr>
      <vt:lpstr>Representasi Vektor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Hubungan Outer Product dengan Cross Product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Latihan Soal UAS 2019</vt:lpstr>
      <vt:lpstr>PowerPoint Presentation</vt:lpstr>
      <vt:lpstr>Latihan Soal Mandiri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Vektor di Ruang Euclidean (bagian 2)</dc:title>
  <dc:creator>Rinaldi Munir</dc:creator>
  <cp:lastModifiedBy>Rinaldi Munir</cp:lastModifiedBy>
  <cp:revision>500</cp:revision>
  <dcterms:created xsi:type="dcterms:W3CDTF">2020-09-19T08:47:06Z</dcterms:created>
  <dcterms:modified xsi:type="dcterms:W3CDTF">2020-11-11T07:56:42Z</dcterms:modified>
</cp:coreProperties>
</file>