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75" r:id="rId3"/>
    <p:sldId id="276" r:id="rId4"/>
    <p:sldId id="277" r:id="rId5"/>
    <p:sldId id="281" r:id="rId6"/>
    <p:sldId id="278" r:id="rId7"/>
    <p:sldId id="279" r:id="rId8"/>
    <p:sldId id="280" r:id="rId9"/>
    <p:sldId id="282" r:id="rId10"/>
    <p:sldId id="283" r:id="rId11"/>
    <p:sldId id="284" r:id="rId12"/>
    <p:sldId id="287" r:id="rId13"/>
    <p:sldId id="288" r:id="rId14"/>
    <p:sldId id="289" r:id="rId15"/>
    <p:sldId id="285" r:id="rId16"/>
    <p:sldId id="286" r:id="rId17"/>
    <p:sldId id="290" r:id="rId18"/>
    <p:sldId id="291" r:id="rId19"/>
    <p:sldId id="292" r:id="rId20"/>
    <p:sldId id="301" r:id="rId21"/>
    <p:sldId id="293" r:id="rId22"/>
    <p:sldId id="294" r:id="rId23"/>
    <p:sldId id="295" r:id="rId24"/>
    <p:sldId id="302" r:id="rId25"/>
    <p:sldId id="303" r:id="rId26"/>
    <p:sldId id="304" r:id="rId27"/>
    <p:sldId id="296" r:id="rId28"/>
    <p:sldId id="298" r:id="rId29"/>
    <p:sldId id="299" r:id="rId30"/>
    <p:sldId id="312" r:id="rId31"/>
    <p:sldId id="300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obotics.com/library/understanding-quaternion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Aljabar</a:t>
            </a:r>
            <a:r>
              <a:rPr lang="en-US" b="1" dirty="0"/>
              <a:t> Quaternion</a:t>
            </a:r>
            <a:br>
              <a:rPr lang="en-US" b="1" dirty="0"/>
            </a:b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#20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1EC9B-3424-4193-B090-7D5CC2AE9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4795203"/>
          </a:xfrm>
        </p:spPr>
        <p:txBody>
          <a:bodyPr/>
          <a:lstStyle/>
          <a:p>
            <a:r>
              <a:rPr lang="en-US" dirty="0" err="1"/>
              <a:t>Sulihkan</a:t>
            </a:r>
            <a:r>
              <a:rPr lang="en-US" dirty="0"/>
              <a:t> i</a:t>
            </a:r>
            <a:r>
              <a:rPr lang="en-US" baseline="30000" dirty="0"/>
              <a:t>2</a:t>
            </a:r>
            <a:r>
              <a:rPr lang="en-US" dirty="0"/>
              <a:t> = j</a:t>
            </a:r>
            <a:r>
              <a:rPr lang="en-US" baseline="30000" dirty="0"/>
              <a:t>2</a:t>
            </a:r>
            <a:r>
              <a:rPr lang="en-US" dirty="0"/>
              <a:t> = k</a:t>
            </a:r>
            <a:r>
              <a:rPr lang="en-US" baseline="30000" dirty="0"/>
              <a:t>2</a:t>
            </a:r>
            <a:r>
              <a:rPr lang="en-US" dirty="0"/>
              <a:t> = –1, </a:t>
            </a:r>
            <a:r>
              <a:rPr lang="en-US" dirty="0" err="1"/>
              <a:t>diperoleh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persamaan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dirty="0"/>
              <a:t>, </a:t>
            </a:r>
            <a:r>
              <a:rPr lang="en-US" i="1" dirty="0" err="1"/>
              <a:t>ik</a:t>
            </a:r>
            <a:r>
              <a:rPr lang="en-US" dirty="0"/>
              <a:t>, </a:t>
            </a:r>
            <a:r>
              <a:rPr lang="en-US" i="1" dirty="0"/>
              <a:t>ji</a:t>
            </a:r>
            <a:r>
              <a:rPr lang="en-US" dirty="0"/>
              <a:t>, </a:t>
            </a:r>
            <a:r>
              <a:rPr lang="en-US" i="1" dirty="0" err="1"/>
              <a:t>jk</a:t>
            </a:r>
            <a:r>
              <a:rPr lang="en-US" dirty="0"/>
              <a:t>, </a:t>
            </a:r>
            <a:r>
              <a:rPr lang="en-US" i="1" dirty="0" err="1"/>
              <a:t>ki</a:t>
            </a:r>
            <a:r>
              <a:rPr lang="en-US" dirty="0"/>
              <a:t>, dan </a:t>
            </a:r>
            <a:r>
              <a:rPr lang="en-US" i="1" dirty="0" err="1"/>
              <a:t>kj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F86DC-B713-4E4A-B463-917B814E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11D32-4FD9-4A92-9BE2-FD0BECF2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56" y="2146340"/>
            <a:ext cx="9091487" cy="18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7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6CAD-2B88-4A11-BDDE-F0CEAA7F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Pada </a:t>
            </a:r>
            <a:r>
              <a:rPr lang="en-US" dirty="0" err="1"/>
              <a:t>tanggal</a:t>
            </a:r>
            <a:r>
              <a:rPr lang="en-US" dirty="0"/>
              <a:t> 16 </a:t>
            </a:r>
            <a:r>
              <a:rPr lang="en-US" dirty="0" err="1"/>
              <a:t>Oktober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Hamilton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kaki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istrinya</a:t>
            </a:r>
            <a:r>
              <a:rPr lang="en-US" dirty="0"/>
              <a:t> di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di Dublin, </a:t>
            </a:r>
            <a:r>
              <a:rPr lang="en-US" dirty="0" err="1"/>
              <a:t>guna</a:t>
            </a:r>
            <a:r>
              <a:rPr lang="en-US" dirty="0"/>
              <a:t>  </a:t>
            </a:r>
            <a:r>
              <a:rPr lang="en-US" dirty="0" err="1"/>
              <a:t>menuju</a:t>
            </a:r>
            <a:r>
              <a:rPr lang="en-US" dirty="0"/>
              <a:t> acara  </a:t>
            </a:r>
            <a:r>
              <a:rPr lang="en-US" dirty="0" err="1"/>
              <a:t>pertemuan</a:t>
            </a:r>
            <a:r>
              <a:rPr lang="en-US" dirty="0"/>
              <a:t> di </a:t>
            </a:r>
            <a:r>
              <a:rPr lang="en-US" i="1" dirty="0"/>
              <a:t>Royal Society of Dublin</a:t>
            </a:r>
            <a:r>
              <a:rPr lang="en-US" dirty="0"/>
              <a:t>, Hamilton </a:t>
            </a:r>
            <a:r>
              <a:rPr lang="en-US" dirty="0" err="1"/>
              <a:t>menemukan</a:t>
            </a:r>
            <a:r>
              <a:rPr lang="en-US" dirty="0"/>
              <a:t> solusi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silang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vektor-vektor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j, dan k: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dirty="0" err="1">
                <a:solidFill>
                  <a:srgbClr val="FF0000"/>
                </a:solidFill>
              </a:rPr>
              <a:t>ij</a:t>
            </a:r>
            <a:r>
              <a:rPr lang="en-US" dirty="0">
                <a:solidFill>
                  <a:srgbClr val="FF0000"/>
                </a:solidFill>
              </a:rPr>
              <a:t> = k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		</a:t>
            </a:r>
            <a:r>
              <a:rPr lang="en-US" dirty="0" err="1">
                <a:solidFill>
                  <a:srgbClr val="FF0000"/>
                </a:solidFill>
              </a:rPr>
              <a:t>jk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		</a:t>
            </a:r>
            <a:r>
              <a:rPr lang="en-US" dirty="0" err="1">
                <a:solidFill>
                  <a:srgbClr val="FF0000"/>
                </a:solidFill>
              </a:rPr>
              <a:t>ki</a:t>
            </a:r>
            <a:r>
              <a:rPr lang="en-US" dirty="0">
                <a:solidFill>
                  <a:srgbClr val="FF0000"/>
                </a:solidFill>
              </a:rPr>
              <a:t> = j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		ji = –k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		</a:t>
            </a:r>
            <a:r>
              <a:rPr lang="en-US" dirty="0" err="1">
                <a:solidFill>
                  <a:srgbClr val="FF0000"/>
                </a:solidFill>
              </a:rPr>
              <a:t>kj</a:t>
            </a:r>
            <a:r>
              <a:rPr lang="en-US" dirty="0">
                <a:solidFill>
                  <a:srgbClr val="FF0000"/>
                </a:solidFill>
              </a:rPr>
              <a:t> = –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					</a:t>
            </a:r>
            <a:r>
              <a:rPr lang="en-US" dirty="0" err="1">
                <a:solidFill>
                  <a:srgbClr val="FF0000"/>
                </a:solidFill>
              </a:rPr>
              <a:t>ik</a:t>
            </a:r>
            <a:r>
              <a:rPr lang="en-US" dirty="0">
                <a:solidFill>
                  <a:srgbClr val="FF0000"/>
                </a:solidFill>
              </a:rPr>
              <a:t> = –j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6ABA8-56C0-4C8F-9773-ADAFD2ED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E0EA7-7D56-452F-A958-1E083378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02" y="3352221"/>
            <a:ext cx="2080698" cy="21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8FB1-A3BA-4F14-AF4F-490E15549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r>
              <a:rPr lang="en-US" dirty="0"/>
              <a:t>Hamilton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grafiti</a:t>
            </a:r>
            <a:r>
              <a:rPr lang="en-US" dirty="0"/>
              <a:t> pada </a:t>
            </a:r>
            <a:r>
              <a:rPr lang="en-US" dirty="0" err="1"/>
              <a:t>tembok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penemuannya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j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k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ijk</a:t>
            </a:r>
            <a:r>
              <a:rPr lang="en-US" dirty="0">
                <a:solidFill>
                  <a:srgbClr val="FF0000"/>
                </a:solidFill>
              </a:rPr>
              <a:t> = –1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01A89-6ADA-4DFA-AEC1-06F2848E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F4EFEC7-E717-48AD-AEF5-D0D3A2980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19" y="1966912"/>
            <a:ext cx="5627369" cy="422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66B0A-8E9D-41AD-A4A2-65F0D9C2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6EB5E451-83F5-4B63-99C2-1B5533F9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20" y="523240"/>
            <a:ext cx="4583430" cy="611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8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5EE971-A91D-4287-A2C4-4108BCFD7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39C0AF3-1835-4BD6-85CB-C86B116D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40" y="624839"/>
            <a:ext cx="5369560" cy="491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14B3CEA-F61A-4E69-8695-670EC7B8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920" y="6002180"/>
            <a:ext cx="347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ahoma" panose="020B0604030504040204" pitchFamily="34" charset="0"/>
              </a:rPr>
              <a:t>William Rowan Hamilton</a:t>
            </a:r>
            <a:endParaRPr lang="en-US" altLang="en-US" sz="2400" dirty="0">
              <a:latin typeface="Tahoma" panose="020B0604030504040204" pitchFamily="34" charset="0"/>
            </a:endParaRPr>
          </a:p>
        </p:txBody>
      </p:sp>
      <p:sp>
        <p:nvSpPr>
          <p:cNvPr id="5" name="Down Arrow 2">
            <a:extLst>
              <a:ext uri="{FF2B5EF4-FFF2-40B4-BE49-F238E27FC236}">
                <a16:creationId xmlns:a16="http://schemas.microsoft.com/office/drawing/2014/main" id="{7C3EC68C-61F9-4843-834F-E64FA9CB5BD0}"/>
              </a:ext>
            </a:extLst>
          </p:cNvPr>
          <p:cNvSpPr/>
          <p:nvPr/>
        </p:nvSpPr>
        <p:spPr>
          <a:xfrm rot="12252365">
            <a:off x="5854381" y="4854762"/>
            <a:ext cx="142875" cy="1370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B211F-ABD8-46F6-9195-F9F8CA64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Sulihkan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 err="1"/>
              <a:t>jk</a:t>
            </a:r>
            <a:r>
              <a:rPr lang="en-US" dirty="0"/>
              <a:t> =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 err="1"/>
              <a:t>ki</a:t>
            </a:r>
            <a:r>
              <a:rPr lang="en-US" dirty="0"/>
              <a:t> = </a:t>
            </a:r>
            <a:r>
              <a:rPr lang="en-US" i="1" dirty="0"/>
              <a:t>j</a:t>
            </a:r>
            <a:r>
              <a:rPr lang="en-US" dirty="0"/>
              <a:t>, </a:t>
            </a:r>
            <a:r>
              <a:rPr lang="en-US" i="1" dirty="0"/>
              <a:t>ji</a:t>
            </a:r>
            <a:r>
              <a:rPr lang="en-US" dirty="0"/>
              <a:t> = –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 err="1"/>
              <a:t>kj</a:t>
            </a:r>
            <a:r>
              <a:rPr lang="en-US" dirty="0"/>
              <a:t> = –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 err="1"/>
              <a:t>ik</a:t>
            </a:r>
            <a:r>
              <a:rPr lang="en-US" dirty="0"/>
              <a:t> = –</a:t>
            </a:r>
            <a:r>
              <a:rPr lang="en-US" i="1" dirty="0"/>
              <a:t>j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yang </a:t>
            </a:r>
            <a:r>
              <a:rPr lang="en-US" dirty="0" err="1"/>
              <a:t>terakhir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C900E-8B13-4E53-B94E-68B07DDE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2568C-8E2D-4D7C-8C76-464A02B0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35" y="1731269"/>
            <a:ext cx="9091487" cy="1887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A78D2-A212-4DF6-B881-F7EC0467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626" y="4379477"/>
            <a:ext cx="8779396" cy="18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2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0F32-CD47-4B9E-80FB-F0D89201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300"/>
            <a:ext cx="10515600" cy="5284860"/>
          </a:xfrm>
        </p:spPr>
        <p:txBody>
          <a:bodyPr>
            <a:normAutofit/>
          </a:bodyPr>
          <a:lstStyle/>
          <a:p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Hamilton </a:t>
            </a:r>
            <a:r>
              <a:rPr lang="en-US" dirty="0" err="1"/>
              <a:t>menyebut</a:t>
            </a:r>
            <a:r>
              <a:rPr lang="en-US" dirty="0"/>
              <a:t> quadruplets </a:t>
            </a:r>
            <a:r>
              <a:rPr lang="en-US" dirty="0">
                <a:solidFill>
                  <a:srgbClr val="FF0000"/>
                </a:solidFill>
              </a:rPr>
              <a:t>z = a + bi + </a:t>
            </a:r>
            <a:r>
              <a:rPr lang="en-US" dirty="0" err="1">
                <a:solidFill>
                  <a:srgbClr val="FF0000"/>
                </a:solidFill>
              </a:rPr>
              <a:t>cj</a:t>
            </a:r>
            <a:r>
              <a:rPr lang="en-US" dirty="0">
                <a:solidFill>
                  <a:srgbClr val="FF0000"/>
                </a:solidFill>
              </a:rPr>
              <a:t> + dk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“</a:t>
            </a:r>
            <a:r>
              <a:rPr lang="en-US" b="1" dirty="0"/>
              <a:t>quaternion</a:t>
            </a:r>
            <a:r>
              <a:rPr lang="en-US" dirty="0"/>
              <a:t>”.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675FA-13B4-4B50-86F3-1003FC44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DFE6B-69DE-4B2D-970A-65B175797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49" y="2081140"/>
            <a:ext cx="5623729" cy="23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9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14327-A88C-464D-9F98-A16FCC556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2965"/>
            <a:ext cx="10515600" cy="6248509"/>
          </a:xfrm>
        </p:spPr>
        <p:txBody>
          <a:bodyPr/>
          <a:lstStyle/>
          <a:p>
            <a:r>
              <a:rPr lang="en-US" sz="2400" dirty="0" err="1"/>
              <a:t>Misalkan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      z</a:t>
            </a:r>
            <a:r>
              <a:rPr lang="en-US" sz="2400" baseline="-25000" dirty="0"/>
              <a:t>1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 + b</a:t>
            </a:r>
            <a:r>
              <a:rPr lang="en-US" sz="2400" baseline="-25000" dirty="0"/>
              <a:t>1</a:t>
            </a:r>
            <a:r>
              <a:rPr lang="en-US" sz="2400" dirty="0"/>
              <a:t>i + c</a:t>
            </a:r>
            <a:r>
              <a:rPr lang="en-US" sz="2400" baseline="-25000" dirty="0"/>
              <a:t>1</a:t>
            </a:r>
            <a:r>
              <a:rPr lang="en-US" sz="2400" dirty="0"/>
              <a:t>j + d</a:t>
            </a:r>
            <a:r>
              <a:rPr lang="en-US" sz="2400" baseline="-25000" dirty="0"/>
              <a:t>1</a:t>
            </a:r>
            <a:r>
              <a:rPr lang="en-US" sz="2400" dirty="0"/>
              <a:t>k  = 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b="1" dirty="0"/>
              <a:t>v</a:t>
            </a:r>
            <a:r>
              <a:rPr lang="en-US" sz="2400" b="1" baseline="-25000" dirty="0"/>
              <a:t>1</a:t>
            </a:r>
            <a:r>
              <a:rPr lang="en-US" sz="2400" baseline="-25000" dirty="0"/>
              <a:t>  </a:t>
            </a:r>
            <a:r>
              <a:rPr lang="en-US" sz="2400" dirty="0"/>
              <a:t>    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skalar</a:t>
            </a:r>
            <a:r>
              <a:rPr lang="en-US" sz="2400" dirty="0">
                <a:solidFill>
                  <a:srgbClr val="FF0000"/>
                </a:solidFill>
              </a:rPr>
              <a:t> + “vector”)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	        </a:t>
            </a:r>
          </a:p>
          <a:p>
            <a:pPr marL="0" indent="0">
              <a:buNone/>
            </a:pPr>
            <a:r>
              <a:rPr lang="en-US" sz="2400" dirty="0"/>
              <a:t>                      z</a:t>
            </a:r>
            <a:r>
              <a:rPr lang="en-US" sz="2400" baseline="-25000" dirty="0"/>
              <a:t>2</a:t>
            </a:r>
            <a:r>
              <a:rPr lang="en-US" sz="2400" dirty="0"/>
              <a:t> = a</a:t>
            </a:r>
            <a:r>
              <a:rPr lang="en-US" sz="2400" baseline="-25000" dirty="0"/>
              <a:t>2</a:t>
            </a:r>
            <a:r>
              <a:rPr lang="en-US" sz="2400" dirty="0"/>
              <a:t> + b</a:t>
            </a:r>
            <a:r>
              <a:rPr lang="en-US" sz="2400" baseline="-25000" dirty="0"/>
              <a:t>2</a:t>
            </a:r>
            <a:r>
              <a:rPr lang="en-US" sz="2400" dirty="0"/>
              <a:t>i + c</a:t>
            </a:r>
            <a:r>
              <a:rPr lang="en-US" sz="2400" baseline="-25000" dirty="0"/>
              <a:t>2</a:t>
            </a:r>
            <a:r>
              <a:rPr lang="en-US" sz="2400" dirty="0"/>
              <a:t>j + d</a:t>
            </a:r>
            <a:r>
              <a:rPr lang="en-US" sz="2400" baseline="-25000" dirty="0"/>
              <a:t>2</a:t>
            </a:r>
            <a:r>
              <a:rPr lang="en-US" sz="2400" dirty="0"/>
              <a:t>k  = a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b="1" dirty="0"/>
              <a:t>v</a:t>
            </a:r>
            <a:r>
              <a:rPr lang="en-US" sz="2400" b="1" baseline="-25000" dirty="0"/>
              <a:t>2</a:t>
            </a:r>
            <a:r>
              <a:rPr lang="en-US" sz="2400" b="1" dirty="0"/>
              <a:t>   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skalar</a:t>
            </a:r>
            <a:r>
              <a:rPr lang="en-US" sz="2400" dirty="0">
                <a:solidFill>
                  <a:srgbClr val="FF0000"/>
                </a:solidFill>
              </a:rPr>
              <a:t> + “vector”)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      z</a:t>
            </a:r>
            <a:r>
              <a:rPr lang="en-US" sz="2400" baseline="-25000" dirty="0"/>
              <a:t>1</a:t>
            </a:r>
            <a:r>
              <a:rPr lang="en-US" sz="2400" dirty="0"/>
              <a:t>z</a:t>
            </a:r>
            <a:r>
              <a:rPr lang="en-US" sz="2400" baseline="-25000" dirty="0"/>
              <a:t>2</a:t>
            </a:r>
            <a:r>
              <a:rPr lang="en-US" sz="2400" dirty="0"/>
              <a:t> = (a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b="1" dirty="0"/>
              <a:t>v</a:t>
            </a:r>
            <a:r>
              <a:rPr lang="en-US" sz="2400" b="1" baseline="-25000" dirty="0"/>
              <a:t>1</a:t>
            </a:r>
            <a:r>
              <a:rPr lang="en-US" sz="2400" dirty="0"/>
              <a:t>)(a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b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) = a</a:t>
            </a:r>
            <a:r>
              <a:rPr lang="en-US" sz="2400" baseline="-25000" dirty="0"/>
              <a:t>1</a:t>
            </a:r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– </a:t>
            </a:r>
            <a:r>
              <a:rPr lang="en-US" sz="2400" b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b="1" dirty="0"/>
              <a:t>v</a:t>
            </a:r>
            <a:r>
              <a:rPr lang="en-US" sz="2400" b="1" baseline="-25000" dirty="0"/>
              <a:t>2 </a:t>
            </a:r>
            <a:r>
              <a:rPr lang="en-US" sz="2400" dirty="0"/>
              <a:t> + a</a:t>
            </a:r>
            <a:r>
              <a:rPr lang="en-US" sz="2400" baseline="-25000" dirty="0"/>
              <a:t>1</a:t>
            </a:r>
            <a:r>
              <a:rPr lang="en-US" sz="2400" b="1" dirty="0"/>
              <a:t>v</a:t>
            </a:r>
            <a:r>
              <a:rPr lang="en-US" sz="2400" b="1" baseline="-25000" dirty="0"/>
              <a:t>2</a:t>
            </a:r>
            <a:r>
              <a:rPr lang="en-US" sz="2400" dirty="0"/>
              <a:t> + a</a:t>
            </a:r>
            <a:r>
              <a:rPr lang="en-US" sz="2400" baseline="-25000" dirty="0"/>
              <a:t>2</a:t>
            </a:r>
            <a:r>
              <a:rPr lang="en-US" sz="2400" b="1" dirty="0"/>
              <a:t>v</a:t>
            </a:r>
            <a:r>
              <a:rPr lang="en-US" sz="2400" b="1" baseline="-25000" dirty="0"/>
              <a:t>1</a:t>
            </a:r>
            <a:r>
              <a:rPr lang="en-US" sz="2400" dirty="0"/>
              <a:t> + </a:t>
            </a:r>
            <a:r>
              <a:rPr lang="en-US" sz="2400" b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b="1" dirty="0"/>
              <a:t>v</a:t>
            </a:r>
            <a:r>
              <a:rPr lang="en-US" sz="2400" b="1" baseline="-25000" dirty="0"/>
              <a:t>2 </a:t>
            </a:r>
          </a:p>
          <a:p>
            <a:pPr marL="0" indent="0">
              <a:buNone/>
            </a:pPr>
            <a:r>
              <a:rPr lang="en-US" sz="2400" b="1" baseline="-25000" dirty="0"/>
              <a:t> </a:t>
            </a:r>
            <a:r>
              <a:rPr lang="en-US" sz="2400" b="1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  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b="1" dirty="0"/>
              <a:t>v</a:t>
            </a:r>
            <a:r>
              <a:rPr lang="en-US" sz="2400" b="1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ym typeface="Symbol" panose="05050102010706020507" pitchFamily="18" charset="2"/>
              </a:rPr>
              <a:t> </a:t>
            </a:r>
            <a:r>
              <a:rPr lang="en-US" sz="2400" b="1" dirty="0"/>
              <a:t>v</a:t>
            </a:r>
            <a:r>
              <a:rPr lang="en-US" sz="2400" b="1" baseline="-25000" dirty="0"/>
              <a:t>2 </a:t>
            </a:r>
            <a:r>
              <a:rPr lang="en-US" sz="2400" dirty="0"/>
              <a:t> = b</a:t>
            </a:r>
            <a:r>
              <a:rPr lang="en-US" sz="2400" baseline="-25000" dirty="0"/>
              <a:t>1</a:t>
            </a:r>
            <a:r>
              <a:rPr lang="en-US" sz="2400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+ c</a:t>
            </a:r>
            <a:r>
              <a:rPr lang="en-US" sz="2400" baseline="-25000" dirty="0"/>
              <a:t>1</a:t>
            </a:r>
            <a:r>
              <a:rPr lang="en-US" sz="2400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 + d</a:t>
            </a:r>
            <a:r>
              <a:rPr lang="en-US" sz="2400" baseline="-25000" dirty="0"/>
              <a:t>1</a:t>
            </a:r>
            <a:r>
              <a:rPr lang="en-US" sz="2400" dirty="0"/>
              <a:t>d</a:t>
            </a:r>
            <a:r>
              <a:rPr lang="en-US" sz="2400" baseline="-25000" dirty="0"/>
              <a:t>2</a:t>
            </a:r>
            <a:r>
              <a:rPr lang="en-US" sz="2400" dirty="0"/>
              <a:t>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2C06-F416-4592-B95B-F2A195B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FD2402-9734-4672-A104-CE92A031E97D}"/>
              </a:ext>
            </a:extLst>
          </p:cNvPr>
          <p:cNvCxnSpPr>
            <a:cxnSpLocks/>
          </p:cNvCxnSpPr>
          <p:nvPr/>
        </p:nvCxnSpPr>
        <p:spPr>
          <a:xfrm>
            <a:off x="3300528" y="1363191"/>
            <a:ext cx="1639334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20647-D60A-4EDF-832A-C6AB00D4271B}"/>
              </a:ext>
            </a:extLst>
          </p:cNvPr>
          <p:cNvSpPr/>
          <p:nvPr/>
        </p:nvSpPr>
        <p:spPr>
          <a:xfrm>
            <a:off x="4020441" y="1302043"/>
            <a:ext cx="39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baseline="-25000" dirty="0"/>
              <a:t>1</a:t>
            </a: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889672-F6D4-4CFB-B408-36B7E198FCE1}"/>
              </a:ext>
            </a:extLst>
          </p:cNvPr>
          <p:cNvCxnSpPr>
            <a:cxnSpLocks/>
          </p:cNvCxnSpPr>
          <p:nvPr/>
        </p:nvCxnSpPr>
        <p:spPr>
          <a:xfrm>
            <a:off x="3524451" y="2281794"/>
            <a:ext cx="1584543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3CE855-2D14-41AE-8A1B-8EEC717D3D18}"/>
              </a:ext>
            </a:extLst>
          </p:cNvPr>
          <p:cNvSpPr/>
          <p:nvPr/>
        </p:nvSpPr>
        <p:spPr>
          <a:xfrm>
            <a:off x="4120195" y="2300713"/>
            <a:ext cx="39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v</a:t>
            </a:r>
            <a:r>
              <a:rPr lang="en-US" sz="2000" b="1" baseline="-25000" dirty="0"/>
              <a:t>2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D6289-FD47-4080-8D76-485AC665A874}"/>
              </a:ext>
            </a:extLst>
          </p:cNvPr>
          <p:cNvSpPr/>
          <p:nvPr/>
        </p:nvSpPr>
        <p:spPr>
          <a:xfrm>
            <a:off x="2060028" y="3061491"/>
            <a:ext cx="7304689" cy="6516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84E177-CF8C-4300-BE5C-F2E695A514BC}"/>
                  </a:ext>
                </a:extLst>
              </p:cNvPr>
              <p:cNvSpPr/>
              <p:nvPr/>
            </p:nvSpPr>
            <p:spPr>
              <a:xfrm>
                <a:off x="1755174" y="5035477"/>
                <a:ext cx="9084795" cy="126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400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(c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d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d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c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– (b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d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d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b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)j + (b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c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– c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b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)k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284E177-CF8C-4300-BE5C-F2E695A51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74" y="5035477"/>
                <a:ext cx="9084795" cy="1266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72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3A0F2-5B74-4885-B531-B73CAFD5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6077"/>
            <a:ext cx="10733690" cy="617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Ringkasan</a:t>
            </a:r>
            <a:r>
              <a:rPr lang="en-US" dirty="0"/>
              <a:t>: </a:t>
            </a:r>
          </a:p>
          <a:p>
            <a:pPr marL="514350" indent="-514350">
              <a:buAutoNum type="arabicPeriod"/>
            </a:pPr>
            <a:r>
              <a:rPr lang="en-US" sz="2600" dirty="0" err="1"/>
              <a:t>Bilangan</a:t>
            </a:r>
            <a:r>
              <a:rPr lang="en-US" sz="2600" dirty="0"/>
              <a:t> quaternion (</a:t>
            </a:r>
            <a:r>
              <a:rPr lang="en-US" sz="2600" dirty="0" err="1"/>
              <a:t>atau</a:t>
            </a:r>
            <a:r>
              <a:rPr lang="en-US" sz="2600" dirty="0"/>
              <a:t> “quaternion” </a:t>
            </a:r>
            <a:r>
              <a:rPr lang="en-US" sz="2600" dirty="0" err="1"/>
              <a:t>saja</a:t>
            </a:r>
            <a:r>
              <a:rPr lang="en-US" sz="2600" dirty="0"/>
              <a:t>)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gabungan</a:t>
            </a:r>
            <a:r>
              <a:rPr lang="en-US" sz="2600" dirty="0"/>
              <a:t>  </a:t>
            </a:r>
            <a:r>
              <a:rPr lang="en-US" sz="2600" dirty="0" err="1"/>
              <a:t>skalar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, </a:t>
            </a:r>
            <a:r>
              <a:rPr lang="en-US" sz="2600" dirty="0" err="1"/>
              <a:t>berbentuk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		q = a + </a:t>
            </a:r>
            <a:r>
              <a:rPr lang="en-US" sz="2600" b="1" dirty="0"/>
              <a:t>v</a:t>
            </a:r>
            <a:r>
              <a:rPr lang="en-US" sz="2600" dirty="0"/>
              <a:t> = a + bi + </a:t>
            </a:r>
            <a:r>
              <a:rPr lang="en-US" sz="2600" dirty="0" err="1"/>
              <a:t>cj</a:t>
            </a:r>
            <a:r>
              <a:rPr lang="en-US" sz="2600" dirty="0"/>
              <a:t> + dk  = (a, </a:t>
            </a:r>
            <a:r>
              <a:rPr lang="en-US" sz="2600" b="1" dirty="0"/>
              <a:t>v</a:t>
            </a:r>
            <a:r>
              <a:rPr lang="en-US" sz="2600" dirty="0"/>
              <a:t>)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2.   </a:t>
            </a:r>
            <a:r>
              <a:rPr lang="en-US" sz="2600" i="1" dirty="0" err="1"/>
              <a:t>ij</a:t>
            </a:r>
            <a:r>
              <a:rPr lang="en-US" sz="2600" dirty="0"/>
              <a:t> = </a:t>
            </a:r>
            <a:r>
              <a:rPr lang="en-US" sz="2600" i="1" dirty="0"/>
              <a:t>k</a:t>
            </a:r>
            <a:r>
              <a:rPr lang="en-US" sz="2600" dirty="0"/>
              <a:t>, </a:t>
            </a:r>
            <a:r>
              <a:rPr lang="en-US" sz="2600" i="1" dirty="0" err="1"/>
              <a:t>jk</a:t>
            </a:r>
            <a:r>
              <a:rPr lang="en-US" sz="2600" dirty="0"/>
              <a:t> = </a:t>
            </a:r>
            <a:r>
              <a:rPr lang="en-US" sz="2600" i="1" dirty="0" err="1"/>
              <a:t>i</a:t>
            </a:r>
            <a:r>
              <a:rPr lang="en-US" sz="2600" dirty="0"/>
              <a:t>, </a:t>
            </a:r>
            <a:r>
              <a:rPr lang="en-US" sz="2600" i="1" dirty="0" err="1"/>
              <a:t>ki</a:t>
            </a:r>
            <a:r>
              <a:rPr lang="en-US" sz="2600" dirty="0"/>
              <a:t> = </a:t>
            </a:r>
            <a:r>
              <a:rPr lang="en-US" sz="2600" i="1" dirty="0"/>
              <a:t>j</a:t>
            </a:r>
            <a:r>
              <a:rPr lang="en-US" sz="2600" dirty="0"/>
              <a:t>, </a:t>
            </a:r>
            <a:r>
              <a:rPr lang="en-US" sz="2600" i="1" dirty="0"/>
              <a:t>ji</a:t>
            </a:r>
            <a:r>
              <a:rPr lang="en-US" sz="2600" dirty="0"/>
              <a:t> = –</a:t>
            </a:r>
            <a:r>
              <a:rPr lang="en-US" sz="2600" i="1" dirty="0"/>
              <a:t>k</a:t>
            </a:r>
            <a:r>
              <a:rPr lang="en-US" sz="2600" dirty="0"/>
              <a:t>, </a:t>
            </a:r>
            <a:r>
              <a:rPr lang="en-US" sz="2600" i="1" dirty="0" err="1"/>
              <a:t>kj</a:t>
            </a:r>
            <a:r>
              <a:rPr lang="en-US" sz="2600" dirty="0"/>
              <a:t> = –</a:t>
            </a:r>
            <a:r>
              <a:rPr lang="en-US" sz="2600" i="1" dirty="0" err="1"/>
              <a:t>i</a:t>
            </a:r>
            <a:r>
              <a:rPr lang="en-US" sz="2600" dirty="0"/>
              <a:t>, </a:t>
            </a:r>
            <a:r>
              <a:rPr lang="en-US" sz="2600" i="1" dirty="0" err="1"/>
              <a:t>ik</a:t>
            </a:r>
            <a:r>
              <a:rPr lang="en-US" sz="2600" dirty="0"/>
              <a:t> = –</a:t>
            </a:r>
            <a:r>
              <a:rPr lang="en-US" sz="2600" i="1" dirty="0"/>
              <a:t>j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3.   </a:t>
            </a:r>
            <a:r>
              <a:rPr lang="en-US" sz="2600" i="1" dirty="0"/>
              <a:t>i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i="1" dirty="0"/>
              <a:t>j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i="1" dirty="0"/>
              <a:t>k</a:t>
            </a:r>
            <a:r>
              <a:rPr lang="en-US" sz="2600" baseline="30000" dirty="0"/>
              <a:t>2</a:t>
            </a:r>
            <a:r>
              <a:rPr lang="en-US" sz="2600" dirty="0"/>
              <a:t> = </a:t>
            </a:r>
            <a:r>
              <a:rPr lang="en-US" sz="2600" i="1" dirty="0" err="1"/>
              <a:t>ijk</a:t>
            </a:r>
            <a:r>
              <a:rPr lang="en-US" sz="2600" i="1" dirty="0"/>
              <a:t> </a:t>
            </a:r>
            <a:r>
              <a:rPr lang="en-US" sz="2600" dirty="0"/>
              <a:t>= –1   </a:t>
            </a:r>
          </a:p>
          <a:p>
            <a:pPr marL="514350" indent="-514350">
              <a:buAutoNum type="arabicPeriod" startAt="3"/>
            </a:pPr>
            <a:endParaRPr lang="en-US" sz="2600" dirty="0"/>
          </a:p>
          <a:p>
            <a:pPr marL="514350" indent="-514350">
              <a:buFont typeface="+mj-lt"/>
              <a:buAutoNum type="arabicPeriod" startAt="4"/>
            </a:pPr>
            <a:r>
              <a:rPr lang="en-US" sz="2600" dirty="0" err="1"/>
              <a:t>Perkalian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quaternion z</a:t>
            </a:r>
            <a:r>
              <a:rPr lang="en-US" sz="2600" baseline="-25000" dirty="0"/>
              <a:t>1</a:t>
            </a:r>
            <a:r>
              <a:rPr lang="en-US" sz="2600" dirty="0"/>
              <a:t> = a</a:t>
            </a:r>
            <a:r>
              <a:rPr lang="en-US" sz="2600" baseline="-25000" dirty="0"/>
              <a:t>1</a:t>
            </a:r>
            <a:r>
              <a:rPr lang="en-US" sz="2600" dirty="0"/>
              <a:t> + </a:t>
            </a:r>
            <a:r>
              <a:rPr lang="en-US" sz="2600" b="1" dirty="0"/>
              <a:t>v</a:t>
            </a:r>
            <a:r>
              <a:rPr lang="en-US" sz="2600" b="1" baseline="-25000" dirty="0"/>
              <a:t>1 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z</a:t>
            </a:r>
            <a:r>
              <a:rPr lang="en-US" sz="2600" baseline="-25000" dirty="0"/>
              <a:t>2</a:t>
            </a:r>
            <a:r>
              <a:rPr lang="en-US" sz="2600" dirty="0"/>
              <a:t> = a</a:t>
            </a:r>
            <a:r>
              <a:rPr lang="en-US" sz="2600" baseline="-25000" dirty="0"/>
              <a:t>2</a:t>
            </a:r>
            <a:r>
              <a:rPr lang="en-US" sz="2600" dirty="0"/>
              <a:t> + </a:t>
            </a:r>
            <a:r>
              <a:rPr lang="en-US" sz="2600" b="1" dirty="0"/>
              <a:t>v</a:t>
            </a:r>
            <a:r>
              <a:rPr lang="en-US" sz="2600" b="1" baseline="-25000" dirty="0"/>
              <a:t>2 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 z</a:t>
            </a:r>
            <a:r>
              <a:rPr lang="en-US" sz="2600" baseline="-25000" dirty="0"/>
              <a:t>1</a:t>
            </a:r>
            <a:r>
              <a:rPr lang="en-US" sz="2600" dirty="0"/>
              <a:t>z</a:t>
            </a:r>
            <a:r>
              <a:rPr lang="en-US" sz="2600" baseline="-25000" dirty="0"/>
              <a:t>2</a:t>
            </a:r>
            <a:r>
              <a:rPr lang="en-US" sz="2600" dirty="0"/>
              <a:t> = (a</a:t>
            </a:r>
            <a:r>
              <a:rPr lang="en-US" sz="2600" baseline="-25000" dirty="0"/>
              <a:t>1</a:t>
            </a:r>
            <a:r>
              <a:rPr lang="en-US" sz="2600" dirty="0"/>
              <a:t> + </a:t>
            </a:r>
            <a:r>
              <a:rPr lang="en-US" sz="2600" b="1" dirty="0"/>
              <a:t>v</a:t>
            </a:r>
            <a:r>
              <a:rPr lang="en-US" sz="2600" b="1" baseline="-25000" dirty="0"/>
              <a:t>1</a:t>
            </a:r>
            <a:r>
              <a:rPr lang="en-US" sz="2600" dirty="0"/>
              <a:t>)(a</a:t>
            </a:r>
            <a:r>
              <a:rPr lang="en-US" sz="2600" baseline="-25000" dirty="0"/>
              <a:t>2</a:t>
            </a:r>
            <a:r>
              <a:rPr lang="en-US" sz="2600" dirty="0"/>
              <a:t> + </a:t>
            </a:r>
            <a:r>
              <a:rPr lang="en-US" sz="2600" b="1" dirty="0"/>
              <a:t>v</a:t>
            </a:r>
            <a:r>
              <a:rPr lang="en-US" sz="2600" b="1" baseline="-25000" dirty="0"/>
              <a:t>2</a:t>
            </a:r>
            <a:r>
              <a:rPr lang="en-US" sz="2600" dirty="0"/>
              <a:t>) = a</a:t>
            </a:r>
            <a:r>
              <a:rPr lang="en-US" sz="2600" baseline="-25000" dirty="0"/>
              <a:t>1</a:t>
            </a:r>
            <a:r>
              <a:rPr lang="en-US" sz="2600" dirty="0"/>
              <a:t>a</a:t>
            </a:r>
            <a:r>
              <a:rPr lang="en-US" sz="2600" baseline="-25000" dirty="0"/>
              <a:t>2</a:t>
            </a:r>
            <a:r>
              <a:rPr lang="en-US" sz="2600" dirty="0"/>
              <a:t> – </a:t>
            </a:r>
            <a:r>
              <a:rPr lang="en-US" sz="2600" b="1" dirty="0"/>
              <a:t>v</a:t>
            </a:r>
            <a:r>
              <a:rPr lang="en-US" sz="2600" b="1" baseline="-25000" dirty="0"/>
              <a:t>1</a:t>
            </a:r>
            <a:r>
              <a:rPr lang="en-US" sz="2600" dirty="0">
                <a:sym typeface="Symbol" panose="05050102010706020507" pitchFamily="18" charset="2"/>
              </a:rPr>
              <a:t></a:t>
            </a:r>
            <a:r>
              <a:rPr lang="en-US" sz="2600" baseline="-25000" dirty="0">
                <a:sym typeface="Symbol" panose="05050102010706020507" pitchFamily="18" charset="2"/>
              </a:rPr>
              <a:t> </a:t>
            </a:r>
            <a:r>
              <a:rPr lang="en-US" sz="2600" b="1" dirty="0"/>
              <a:t>v</a:t>
            </a:r>
            <a:r>
              <a:rPr lang="en-US" sz="2600" b="1" baseline="-25000" dirty="0"/>
              <a:t>2 </a:t>
            </a:r>
            <a:r>
              <a:rPr lang="en-US" sz="2600" dirty="0"/>
              <a:t> + a</a:t>
            </a:r>
            <a:r>
              <a:rPr lang="en-US" sz="2600" baseline="-25000" dirty="0"/>
              <a:t>1</a:t>
            </a:r>
            <a:r>
              <a:rPr lang="en-US" sz="2600" b="1" dirty="0"/>
              <a:t>v</a:t>
            </a:r>
            <a:r>
              <a:rPr lang="en-US" sz="2600" b="1" baseline="-25000" dirty="0"/>
              <a:t>2</a:t>
            </a:r>
            <a:r>
              <a:rPr lang="en-US" sz="2600" dirty="0"/>
              <a:t> + a</a:t>
            </a:r>
            <a:r>
              <a:rPr lang="en-US" sz="2600" baseline="-25000" dirty="0"/>
              <a:t>2</a:t>
            </a:r>
            <a:r>
              <a:rPr lang="en-US" sz="2600" b="1" dirty="0"/>
              <a:t>v</a:t>
            </a:r>
            <a:r>
              <a:rPr lang="en-US" sz="2600" b="1" baseline="-25000" dirty="0"/>
              <a:t>1</a:t>
            </a:r>
            <a:r>
              <a:rPr lang="en-US" sz="2600" dirty="0"/>
              <a:t> + </a:t>
            </a:r>
            <a:r>
              <a:rPr lang="en-US" sz="2600" b="1" dirty="0"/>
              <a:t>v</a:t>
            </a:r>
            <a:r>
              <a:rPr lang="en-US" sz="2600" b="1" baseline="-25000" dirty="0"/>
              <a:t>1</a:t>
            </a:r>
            <a:r>
              <a:rPr lang="en-US" sz="2600" dirty="0">
                <a:sym typeface="Symbol" panose="05050102010706020507" pitchFamily="18" charset="2"/>
              </a:rPr>
              <a:t></a:t>
            </a:r>
            <a:r>
              <a:rPr lang="en-US" sz="2600" b="1" dirty="0"/>
              <a:t>v</a:t>
            </a:r>
            <a:r>
              <a:rPr lang="en-US" sz="2600" b="1" baseline="-25000" dirty="0"/>
              <a:t>2 </a:t>
            </a:r>
            <a:endParaRPr lang="en-US" sz="26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en-US" sz="2600" dirty="0"/>
              <a:t>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aljabar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, </a:t>
            </a:r>
            <a:r>
              <a:rPr lang="en-US" sz="2600" i="1" dirty="0" err="1"/>
              <a:t>i</a:t>
            </a:r>
            <a:r>
              <a:rPr lang="en-US" sz="2600" dirty="0"/>
              <a:t>, </a:t>
            </a:r>
            <a:r>
              <a:rPr lang="en-US" sz="2600" i="1" dirty="0"/>
              <a:t>j</a:t>
            </a:r>
            <a:r>
              <a:rPr lang="en-US" sz="2600" dirty="0"/>
              <a:t>, dan </a:t>
            </a:r>
            <a:r>
              <a:rPr lang="en-US" sz="2600" i="1" dirty="0"/>
              <a:t>k</a:t>
            </a:r>
            <a:r>
              <a:rPr lang="en-US" sz="2600" dirty="0"/>
              <a:t> </a:t>
            </a:r>
            <a:r>
              <a:rPr lang="en-US" sz="2600" dirty="0" err="1"/>
              <a:t>diubah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vektor</a:t>
            </a:r>
            <a:r>
              <a:rPr lang="en-US" sz="2600" dirty="0"/>
              <a:t> </a:t>
            </a:r>
            <a:r>
              <a:rPr lang="en-US" sz="2600" dirty="0" err="1"/>
              <a:t>satuan</a:t>
            </a:r>
            <a:r>
              <a:rPr lang="en-US" sz="2600" dirty="0"/>
              <a:t> </a:t>
            </a:r>
            <a:r>
              <a:rPr lang="en-US" sz="2600" b="1" dirty="0" err="1"/>
              <a:t>i</a:t>
            </a:r>
            <a:r>
              <a:rPr lang="en-US" sz="2600" dirty="0"/>
              <a:t>, </a:t>
            </a:r>
            <a:r>
              <a:rPr lang="en-US" sz="2600" b="1" dirty="0"/>
              <a:t>j</a:t>
            </a:r>
            <a:r>
              <a:rPr lang="en-US" sz="2600" dirty="0"/>
              <a:t>, dan </a:t>
            </a:r>
            <a:r>
              <a:rPr lang="en-US" sz="2600" b="1" dirty="0"/>
              <a:t>k</a:t>
            </a:r>
            <a:r>
              <a:rPr lang="en-US" sz="2600" dirty="0"/>
              <a:t> , </a:t>
            </a:r>
            <a:r>
              <a:rPr lang="en-US" sz="2600" dirty="0" err="1"/>
              <a:t>demikian</a:t>
            </a:r>
            <a:r>
              <a:rPr lang="en-US" sz="2600" dirty="0"/>
              <a:t> </a:t>
            </a:r>
            <a:r>
              <a:rPr lang="en-US" sz="2600" dirty="0" err="1"/>
              <a:t>sebaliknya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477B-0968-4A61-BD53-6708D4DC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0DF24-25E9-489B-B59F-3F0E6F56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880" y="2354983"/>
            <a:ext cx="2080698" cy="21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8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0F41-A1EC-4469-8652-6CCCBAC53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441435"/>
            <a:ext cx="11056881" cy="628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quaternion q</a:t>
            </a:r>
            <a:r>
              <a:rPr lang="en-US" sz="2400" baseline="-25000" dirty="0"/>
              <a:t>1</a:t>
            </a:r>
            <a:r>
              <a:rPr lang="en-US" sz="2400" dirty="0"/>
              <a:t> = 1 + 2i + 3j + 4k  dan q</a:t>
            </a:r>
            <a:r>
              <a:rPr lang="en-US" sz="2400" baseline="-25000" dirty="0"/>
              <a:t>2</a:t>
            </a:r>
            <a:r>
              <a:rPr lang="en-US" sz="2400" dirty="0"/>
              <a:t> = 2 – </a:t>
            </a:r>
            <a:r>
              <a:rPr lang="en-US" sz="2400" dirty="0" err="1"/>
              <a:t>i</a:t>
            </a:r>
            <a:r>
              <a:rPr lang="en-US" sz="2400" dirty="0"/>
              <a:t> + 5j – 2k</a:t>
            </a:r>
          </a:p>
          <a:p>
            <a:pPr marL="0" indent="0">
              <a:buNone/>
            </a:pP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 dan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quaternion</a:t>
            </a:r>
          </a:p>
          <a:p>
            <a:pPr marL="0" indent="0">
              <a:buNone/>
            </a:pPr>
            <a:r>
              <a:rPr lang="en-US" sz="2400" u="sng" dirty="0" err="1"/>
              <a:t>Jawaban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penjumlahan</a:t>
            </a:r>
            <a:r>
              <a:rPr lang="en-US" sz="2400" dirty="0"/>
              <a:t>: q</a:t>
            </a:r>
            <a:r>
              <a:rPr lang="en-US" sz="2400" baseline="-25000" dirty="0"/>
              <a:t>1</a:t>
            </a:r>
            <a:r>
              <a:rPr lang="en-US" sz="2400" dirty="0"/>
              <a:t> + q</a:t>
            </a:r>
            <a:r>
              <a:rPr lang="en-US" sz="2400" baseline="-25000" dirty="0"/>
              <a:t>2</a:t>
            </a:r>
            <a:r>
              <a:rPr lang="en-US" sz="2400" dirty="0"/>
              <a:t> = (1 + 2i + 3j + 4k) + (2 – </a:t>
            </a:r>
            <a:r>
              <a:rPr lang="en-US" sz="2400" dirty="0" err="1"/>
              <a:t>i</a:t>
            </a:r>
            <a:r>
              <a:rPr lang="en-US" sz="2400" dirty="0"/>
              <a:t> + 5j – 2k) = 3 + I + 8j + 2k</a:t>
            </a:r>
          </a:p>
          <a:p>
            <a:pPr marL="0" indent="0">
              <a:buNone/>
            </a:pPr>
            <a:r>
              <a:rPr lang="en-US" sz="2400" dirty="0"/>
              <a:t>(ii) </a:t>
            </a:r>
            <a:r>
              <a:rPr lang="en-US" sz="2400" dirty="0" err="1"/>
              <a:t>perkalian</a:t>
            </a:r>
            <a:r>
              <a:rPr lang="en-US" sz="2400" dirty="0"/>
              <a:t>: 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)(a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=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 </a:t>
            </a:r>
          </a:p>
          <a:p>
            <a:pPr marL="0" indent="0">
              <a:buNone/>
            </a:pPr>
            <a:r>
              <a:rPr lang="en-US" sz="2400" dirty="0"/>
              <a:t>                          v</a:t>
            </a:r>
            <a:r>
              <a:rPr lang="en-US" sz="2400" baseline="-25000" dirty="0"/>
              <a:t>1</a:t>
            </a:r>
            <a:r>
              <a:rPr lang="en-US" sz="2400" dirty="0"/>
              <a:t> = 2i + 3j + 4k   dan  v</a:t>
            </a:r>
            <a:r>
              <a:rPr lang="en-US" sz="2400" baseline="-25000" dirty="0"/>
              <a:t>2</a:t>
            </a:r>
            <a:r>
              <a:rPr lang="en-US" sz="2400" dirty="0"/>
              <a:t> = – </a:t>
            </a:r>
            <a:r>
              <a:rPr lang="en-US" sz="2400" dirty="0" err="1"/>
              <a:t>i</a:t>
            </a:r>
            <a:r>
              <a:rPr lang="en-US" sz="2400" dirty="0"/>
              <a:t> + 5j – 2k</a:t>
            </a:r>
          </a:p>
          <a:p>
            <a:pPr marL="0" indent="0">
              <a:buNone/>
            </a:pPr>
            <a:r>
              <a:rPr lang="en-US" sz="2400" dirty="0"/>
              <a:t>            q</a:t>
            </a:r>
            <a:r>
              <a:rPr lang="en-US" sz="2400" baseline="-25000" dirty="0"/>
              <a:t>1</a:t>
            </a:r>
            <a:r>
              <a:rPr lang="en-US" sz="2400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= (1 + 2i + 3j + 4k)(2 – </a:t>
            </a:r>
            <a:r>
              <a:rPr lang="en-US" sz="2400" dirty="0" err="1"/>
              <a:t>i</a:t>
            </a:r>
            <a:r>
              <a:rPr lang="en-US" sz="2400" dirty="0"/>
              <a:t> + 5j – 2k)  = (1)(2) – {(2)(–1)+(3)(5)+(4)(–2)  </a:t>
            </a:r>
          </a:p>
          <a:p>
            <a:pPr marL="0" indent="0">
              <a:buNone/>
            </a:pPr>
            <a:r>
              <a:rPr lang="en-US" sz="2400" dirty="0"/>
              <a:t>			                                            + (1)(– </a:t>
            </a:r>
            <a:r>
              <a:rPr lang="en-US" sz="2400" dirty="0" err="1"/>
              <a:t>i</a:t>
            </a:r>
            <a:r>
              <a:rPr lang="en-US" sz="2400" dirty="0"/>
              <a:t> + 5j – 2k) + (2)(2i + 3j + 4k)  </a:t>
            </a:r>
          </a:p>
          <a:p>
            <a:pPr marL="0" indent="0">
              <a:buNone/>
            </a:pPr>
            <a:r>
              <a:rPr lang="en-US" sz="2400" dirty="0"/>
              <a:t>						    – 26i + 13k </a:t>
            </a:r>
          </a:p>
          <a:p>
            <a:pPr marL="0" indent="0">
              <a:buNone/>
            </a:pPr>
            <a:r>
              <a:rPr lang="en-US" sz="2400" dirty="0"/>
              <a:t>						 = 2 – 5 – </a:t>
            </a:r>
            <a:r>
              <a:rPr lang="en-US" sz="2400" dirty="0" err="1"/>
              <a:t>i</a:t>
            </a:r>
            <a:r>
              <a:rPr lang="en-US" sz="2400" dirty="0"/>
              <a:t> + 5j – 2k + 4i + 6j + 8k – 26i + 13k </a:t>
            </a:r>
          </a:p>
          <a:p>
            <a:pPr marL="0" indent="0">
              <a:buNone/>
            </a:pPr>
            <a:r>
              <a:rPr lang="en-US" sz="2400" dirty="0"/>
              <a:t>						 = –3 – 23i + 11j + 19k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688F-F1DD-4493-8A46-CD73520E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A64DF5-5DE9-4831-9F6E-EC3CB5FE7CD0}"/>
                  </a:ext>
                </a:extLst>
              </p:cNvPr>
              <p:cNvSpPr/>
              <p:nvPr/>
            </p:nvSpPr>
            <p:spPr>
              <a:xfrm>
                <a:off x="337178" y="3855599"/>
                <a:ext cx="5884944" cy="2085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2000" b="1" i="0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 </m:t>
                    </m:r>
                    <m:r>
                      <a:rPr lang="en-US" sz="20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en-US" sz="2000" b="1" i="0" baseline="-2500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0" dirty="0">
                    <a:solidFill>
                      <a:srgbClr val="002060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j +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k 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              = (–6  – 20)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– (–4  + 4)j + (10 + 3)k = –26i  + 13k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A64DF5-5DE9-4831-9F6E-EC3CB5FE7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78" y="3855599"/>
                <a:ext cx="5884944" cy="2085251"/>
              </a:xfrm>
              <a:prstGeom prst="rect">
                <a:avLst/>
              </a:prstGeom>
              <a:blipFill>
                <a:blip r:embed="rId2"/>
                <a:stretch>
                  <a:fillRect l="-1035" r="-104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34EBFC2-9BB8-4560-9AEE-47E7AE4F43F1}"/>
              </a:ext>
            </a:extLst>
          </p:cNvPr>
          <p:cNvSpPr/>
          <p:nvPr/>
        </p:nvSpPr>
        <p:spPr>
          <a:xfrm>
            <a:off x="337178" y="3855600"/>
            <a:ext cx="5821883" cy="208525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A411C-84F0-4FDE-ACBA-DB1B1E084487}"/>
              </a:ext>
            </a:extLst>
          </p:cNvPr>
          <p:cNvSpPr txBox="1"/>
          <p:nvPr/>
        </p:nvSpPr>
        <p:spPr>
          <a:xfrm>
            <a:off x="6286854" y="5525353"/>
            <a:ext cx="5631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Perhatikan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bahwa</a:t>
            </a:r>
            <a:r>
              <a:rPr lang="en-US" sz="2400" dirty="0">
                <a:solidFill>
                  <a:srgbClr val="FF0000"/>
                </a:solidFill>
              </a:rPr>
              <a:t> 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= –3 + 29i + 11j – 7k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          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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32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56C76-8BA8-4EC0-8241-797DA2FB9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1262"/>
            <a:ext cx="10977880" cy="6115793"/>
          </a:xfrm>
        </p:spPr>
        <p:txBody>
          <a:bodyPr>
            <a:normAutofit lnSpcReduction="10000"/>
          </a:bodyPr>
          <a:lstStyle/>
          <a:p>
            <a:pPr marL="284163" indent="-284163">
              <a:buNone/>
            </a:pPr>
            <a:r>
              <a:rPr lang="en-US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endParaRPr lang="en-US" sz="2400" dirty="0"/>
          </a:p>
          <a:p>
            <a:pPr marL="284163" indent="-284163">
              <a:buNone/>
            </a:pPr>
            <a:r>
              <a:rPr lang="en-US" sz="2400" dirty="0">
                <a:solidFill>
                  <a:srgbClr val="FF0000"/>
                </a:solidFill>
              </a:rPr>
              <a:t>		q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(a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)(a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=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–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a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endParaRPr lang="en-US" sz="2400" dirty="0"/>
          </a:p>
          <a:p>
            <a:pPr marL="58738" indent="60325">
              <a:buNone/>
            </a:pP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quaternion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persatu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dan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mengingat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</a:p>
          <a:p>
            <a:pPr marL="284163" indent="-284163">
              <a:spcBef>
                <a:spcPts val="1800"/>
              </a:spcBef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ij</a:t>
            </a:r>
            <a:r>
              <a:rPr lang="en-US" sz="2400" dirty="0"/>
              <a:t> = 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i="1" dirty="0" err="1"/>
              <a:t>jk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ki</a:t>
            </a:r>
            <a:r>
              <a:rPr lang="en-US" sz="2400" dirty="0"/>
              <a:t> = </a:t>
            </a:r>
            <a:r>
              <a:rPr lang="en-US" sz="2400" i="1" dirty="0"/>
              <a:t>j</a:t>
            </a:r>
            <a:r>
              <a:rPr lang="en-US" sz="2400" dirty="0"/>
              <a:t>, </a:t>
            </a:r>
            <a:r>
              <a:rPr lang="en-US" sz="2400" i="1" dirty="0"/>
              <a:t>ji</a:t>
            </a:r>
            <a:r>
              <a:rPr lang="en-US" sz="2400" dirty="0"/>
              <a:t> = –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i="1" dirty="0" err="1"/>
              <a:t>kj</a:t>
            </a:r>
            <a:r>
              <a:rPr lang="en-US" sz="2400" dirty="0"/>
              <a:t> = –</a:t>
            </a:r>
            <a:r>
              <a:rPr lang="en-US" sz="2400" i="1" dirty="0" err="1"/>
              <a:t>i</a:t>
            </a:r>
            <a:r>
              <a:rPr lang="en-US" sz="2400" dirty="0"/>
              <a:t>, </a:t>
            </a:r>
            <a:r>
              <a:rPr lang="en-US" sz="2400" i="1" dirty="0" err="1"/>
              <a:t>ik</a:t>
            </a:r>
            <a:r>
              <a:rPr lang="en-US" sz="2400" dirty="0"/>
              <a:t> = –</a:t>
            </a:r>
            <a:r>
              <a:rPr lang="en-US" sz="2400" i="1" dirty="0"/>
              <a:t>j</a:t>
            </a:r>
            <a:r>
              <a:rPr lang="en-US" sz="2400" dirty="0"/>
              <a:t> </a:t>
            </a:r>
          </a:p>
          <a:p>
            <a:pPr marL="284163" indent="-284163">
              <a:buNone/>
            </a:pPr>
            <a:r>
              <a:rPr lang="en-US" sz="2400" dirty="0"/>
              <a:t>           </a:t>
            </a:r>
            <a:r>
              <a:rPr lang="en-US" sz="2400" i="1" dirty="0"/>
              <a:t>i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j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k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i="1" dirty="0" err="1"/>
              <a:t>ijk</a:t>
            </a:r>
            <a:r>
              <a:rPr lang="en-US" sz="2400" i="1" dirty="0"/>
              <a:t> </a:t>
            </a:r>
            <a:r>
              <a:rPr lang="en-US" sz="2400" dirty="0"/>
              <a:t>= –1</a:t>
            </a:r>
          </a:p>
          <a:p>
            <a:pPr marL="284163" indent="-284163">
              <a:buNone/>
            </a:pPr>
            <a:r>
              <a:rPr lang="en-US" sz="2400" dirty="0"/>
              <a:t>    </a:t>
            </a:r>
          </a:p>
          <a:p>
            <a:pPr marL="284163" indent="-284163">
              <a:buNone/>
            </a:pPr>
            <a:r>
              <a:rPr lang="en-US" sz="2400" dirty="0"/>
              <a:t>      q</a:t>
            </a:r>
            <a:r>
              <a:rPr lang="en-US" sz="2400" baseline="-25000" dirty="0"/>
              <a:t>1</a:t>
            </a:r>
            <a:r>
              <a:rPr lang="en-US" sz="2400" dirty="0"/>
              <a:t>q</a:t>
            </a:r>
            <a:r>
              <a:rPr lang="en-US" sz="2400" baseline="-25000" dirty="0"/>
              <a:t>2</a:t>
            </a:r>
            <a:r>
              <a:rPr lang="en-US" sz="2400" dirty="0"/>
              <a:t> = (1 + 2i + 3j + 4k)(2 – </a:t>
            </a:r>
            <a:r>
              <a:rPr lang="en-US" sz="2400" dirty="0" err="1"/>
              <a:t>i</a:t>
            </a:r>
            <a:r>
              <a:rPr lang="en-US" sz="2400" dirty="0"/>
              <a:t> + 5j – 2k) </a:t>
            </a:r>
          </a:p>
          <a:p>
            <a:pPr marL="284163" indent="-284163">
              <a:buNone/>
            </a:pPr>
            <a:r>
              <a:rPr lang="en-US" sz="2400" dirty="0"/>
              <a:t>              = 2 – </a:t>
            </a:r>
            <a:r>
              <a:rPr lang="en-US" sz="2400" dirty="0" err="1"/>
              <a:t>i</a:t>
            </a:r>
            <a:r>
              <a:rPr lang="en-US" sz="2400" dirty="0"/>
              <a:t> + 5j – 2k + </a:t>
            </a:r>
            <a:r>
              <a:rPr lang="en-US" sz="2400" dirty="0">
                <a:solidFill>
                  <a:srgbClr val="FF0000"/>
                </a:solidFill>
              </a:rPr>
              <a:t>4i – 2i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+ 10ij – 4ik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7030A0"/>
                </a:solidFill>
              </a:rPr>
              <a:t>6j – 3ji + 15j</a:t>
            </a:r>
            <a:r>
              <a:rPr lang="en-US" sz="2400" baseline="30000" dirty="0">
                <a:solidFill>
                  <a:srgbClr val="7030A0"/>
                </a:solidFill>
              </a:rPr>
              <a:t>2</a:t>
            </a:r>
            <a:r>
              <a:rPr lang="en-US" sz="2400" dirty="0">
                <a:solidFill>
                  <a:srgbClr val="7030A0"/>
                </a:solidFill>
              </a:rPr>
              <a:t> – 6jk  </a:t>
            </a:r>
            <a:r>
              <a:rPr lang="en-US" sz="2400" dirty="0"/>
              <a:t>+  </a:t>
            </a:r>
            <a:r>
              <a:rPr lang="en-US" sz="2400" dirty="0">
                <a:solidFill>
                  <a:srgbClr val="00B050"/>
                </a:solidFill>
              </a:rPr>
              <a:t>8k – 4ki + 20kj – 8k</a:t>
            </a:r>
            <a:r>
              <a:rPr lang="en-US" sz="2400" baseline="30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  <a:p>
            <a:pPr marL="1147763" indent="-1147763">
              <a:buNone/>
            </a:pPr>
            <a:r>
              <a:rPr lang="en-US" sz="2400" dirty="0"/>
              <a:t>              = 2 – </a:t>
            </a:r>
            <a:r>
              <a:rPr lang="en-US" sz="2400" dirty="0" err="1"/>
              <a:t>i</a:t>
            </a:r>
            <a:r>
              <a:rPr lang="en-US" sz="2400" dirty="0"/>
              <a:t> + 5j – 2k + </a:t>
            </a:r>
            <a:r>
              <a:rPr lang="en-US" sz="2400" dirty="0">
                <a:solidFill>
                  <a:srgbClr val="FF0000"/>
                </a:solidFill>
              </a:rPr>
              <a:t>4i – 2(–1) + 10k – 4(–j)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7030A0"/>
                </a:solidFill>
              </a:rPr>
              <a:t>6j – 3(–k) + 15(–1) – 6i  </a:t>
            </a:r>
            <a:r>
              <a:rPr lang="en-US" sz="2400" dirty="0"/>
              <a:t>+  </a:t>
            </a:r>
            <a:r>
              <a:rPr lang="en-US" sz="2400" dirty="0">
                <a:solidFill>
                  <a:srgbClr val="00B050"/>
                </a:solidFill>
              </a:rPr>
              <a:t>8k – 4j +  20(–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>
                <a:solidFill>
                  <a:srgbClr val="00B050"/>
                </a:solidFill>
              </a:rPr>
              <a:t>) – 8(–1) </a:t>
            </a:r>
          </a:p>
          <a:p>
            <a:pPr marL="284163" indent="-284163">
              <a:buNone/>
            </a:pPr>
            <a:r>
              <a:rPr lang="en-US" sz="2400" dirty="0"/>
              <a:t>             = 2 – </a:t>
            </a:r>
            <a:r>
              <a:rPr lang="en-US" sz="2400" dirty="0" err="1"/>
              <a:t>i</a:t>
            </a:r>
            <a:r>
              <a:rPr lang="en-US" sz="2400" dirty="0"/>
              <a:t> + 5j – 2k + </a:t>
            </a:r>
            <a:r>
              <a:rPr lang="en-US" sz="2400" dirty="0">
                <a:solidFill>
                  <a:srgbClr val="FF0000"/>
                </a:solidFill>
              </a:rPr>
              <a:t>4i +  2  + 10k + 4j  </a:t>
            </a:r>
            <a:r>
              <a:rPr lang="en-US" sz="2400" dirty="0"/>
              <a:t>+ </a:t>
            </a:r>
            <a:r>
              <a:rPr lang="en-US" sz="2400" dirty="0">
                <a:solidFill>
                  <a:srgbClr val="7030A0"/>
                </a:solidFill>
              </a:rPr>
              <a:t>6j + 3k – 15 – 6i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+  </a:t>
            </a:r>
            <a:r>
              <a:rPr lang="en-US" sz="2400" dirty="0">
                <a:solidFill>
                  <a:srgbClr val="00B050"/>
                </a:solidFill>
              </a:rPr>
              <a:t>8k – 4j – 20i + 8 </a:t>
            </a:r>
          </a:p>
          <a:p>
            <a:pPr marL="284163" indent="-284163">
              <a:buNone/>
            </a:pPr>
            <a:r>
              <a:rPr lang="en-US" sz="2400" dirty="0">
                <a:solidFill>
                  <a:srgbClr val="00B050"/>
                </a:solidFill>
              </a:rPr>
              <a:t>	          </a:t>
            </a:r>
            <a:r>
              <a:rPr lang="en-US" sz="2400" dirty="0"/>
              <a:t>= (2 + 2 – 15  + 8) + (–</a:t>
            </a:r>
            <a:r>
              <a:rPr lang="en-US" sz="2400" dirty="0" err="1"/>
              <a:t>i</a:t>
            </a:r>
            <a:r>
              <a:rPr lang="en-US" sz="2400" dirty="0"/>
              <a:t> + 4i – 6i – 20i) + (5j +4j + 6j – 4j) + (–2k + 10k + 3k + 8k) </a:t>
            </a:r>
          </a:p>
          <a:p>
            <a:pPr marL="284163" indent="-284163">
              <a:buNone/>
            </a:pPr>
            <a:r>
              <a:rPr lang="en-US" sz="2400" dirty="0"/>
              <a:t>              = – 3 – 23i  +  11j + 19k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BF4AA-B193-491B-9ECA-961EF0A3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5D9CA-C705-48FF-A669-34DBADCCF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25214"/>
                <a:ext cx="10515600" cy="57596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Norma (</a:t>
                </a:r>
                <a:r>
                  <a:rPr lang="en-US" b="1" i="1" dirty="0"/>
                  <a:t>magnitude</a:t>
                </a:r>
                <a:r>
                  <a:rPr lang="en-US" b="1" dirty="0"/>
                  <a:t>) quaternion</a:t>
                </a:r>
              </a:p>
              <a:p>
                <a:pPr marL="0" indent="0">
                  <a:buNone/>
                </a:pPr>
                <a:r>
                  <a:rPr lang="en-US" dirty="0"/>
                  <a:t>	Quaternion: </a:t>
                </a:r>
                <a:r>
                  <a:rPr lang="en-US" i="1" dirty="0"/>
                  <a:t>q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Magnitude: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q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  <a:p>
                <a:r>
                  <a:rPr lang="en-US" b="1" dirty="0"/>
                  <a:t>Quaternion </a:t>
                </a:r>
                <a:r>
                  <a:rPr lang="en-US" b="1" dirty="0" err="1"/>
                  <a:t>satuan</a:t>
                </a:r>
                <a:r>
                  <a:rPr lang="en-US" b="1" dirty="0"/>
                  <a:t> (unit)</a:t>
                </a:r>
              </a:p>
              <a:p>
                <a:pPr marL="0" indent="0">
                  <a:buNone/>
                </a:pPr>
                <a:r>
                  <a:rPr lang="en-US" dirty="0"/>
                  <a:t>	Quaternion: </a:t>
                </a:r>
                <a:r>
                  <a:rPr lang="en-US" i="1" dirty="0"/>
                  <a:t>q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Quaternion </a:t>
                </a:r>
                <a:r>
                  <a:rPr lang="en-US" dirty="0" err="1"/>
                  <a:t>satuan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(a + bi + cj + dk)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Contoh</a:t>
                </a:r>
                <a:r>
                  <a:rPr lang="en-US" dirty="0"/>
                  <a:t>:  </a:t>
                </a:r>
                <a:r>
                  <a:rPr lang="en-US" i="1" dirty="0"/>
                  <a:t>q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(1 + 2i + 3j + 4k 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45D9CA-C705-48FF-A669-34DBADCCF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25214"/>
                <a:ext cx="10515600" cy="5759669"/>
              </a:xfrm>
              <a:blipFill>
                <a:blip r:embed="rId2"/>
                <a:stretch>
                  <a:fillRect l="-928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8E262-383E-4E17-96C6-EE729AC9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7F6BF-EFE6-4120-9665-045CB1B9225F}"/>
              </a:ext>
            </a:extLst>
          </p:cNvPr>
          <p:cNvSpPr/>
          <p:nvPr/>
        </p:nvSpPr>
        <p:spPr>
          <a:xfrm>
            <a:off x="3478923" y="1545020"/>
            <a:ext cx="4361794" cy="641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1A3DD-F759-4EB0-A3DA-D0B0C76E13D8}"/>
              </a:ext>
            </a:extLst>
          </p:cNvPr>
          <p:cNvSpPr/>
          <p:nvPr/>
        </p:nvSpPr>
        <p:spPr>
          <a:xfrm>
            <a:off x="4543096" y="4189773"/>
            <a:ext cx="3297621" cy="7935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5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EEA9C-B7CC-4F63-B35D-8743E8F48E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6720"/>
                <a:ext cx="10515600" cy="643127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Quaternion </a:t>
                </a:r>
                <a:r>
                  <a:rPr lang="en-US" b="1" dirty="0" err="1"/>
                  <a:t>murni</a:t>
                </a:r>
                <a:r>
                  <a:rPr lang="en-US" b="1" dirty="0"/>
                  <a:t> (</a:t>
                </a:r>
                <a:r>
                  <a:rPr lang="en-US" b="1" i="1" dirty="0"/>
                  <a:t>pure quaternion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:r>
                  <a:rPr lang="en-US" dirty="0"/>
                  <a:t>Quaternion </a:t>
                </a:r>
                <a:r>
                  <a:rPr lang="en-US" dirty="0" err="1"/>
                  <a:t>murni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quaternion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skalar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i="1" dirty="0"/>
                  <a:t> q</a:t>
                </a:r>
                <a:r>
                  <a:rPr lang="en-US" dirty="0"/>
                  <a:t> =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233363" indent="-233363">
                  <a:buNone/>
                </a:pPr>
                <a:r>
                  <a:rPr lang="en-US" b="1" dirty="0"/>
                  <a:t>    </a:t>
                </a:r>
                <a:r>
                  <a:rPr lang="en-US" dirty="0" err="1"/>
                  <a:t>Perkalian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quaternion </a:t>
                </a:r>
                <a:r>
                  <a:rPr lang="en-US" dirty="0" err="1"/>
                  <a:t>murni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bersifat</a:t>
                </a:r>
                <a:r>
                  <a:rPr lang="en-US" dirty="0"/>
                  <a:t> </a:t>
                </a:r>
                <a:r>
                  <a:rPr lang="en-US" dirty="0" err="1"/>
                  <a:t>tertutup</a:t>
                </a:r>
                <a:r>
                  <a:rPr lang="en-US" dirty="0"/>
                  <a:t>, </a:t>
                </a:r>
                <a:r>
                  <a:rPr lang="en-US" dirty="0" err="1"/>
                  <a:t>sebab</a:t>
                </a:r>
                <a:r>
                  <a:rPr lang="en-US" dirty="0"/>
                  <a:t> </a:t>
                </a:r>
                <a:r>
                  <a:rPr lang="en-US" dirty="0" err="1"/>
                  <a:t>hasilnya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quaternion  yang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murni</a:t>
                </a:r>
                <a:r>
                  <a:rPr lang="en-US" dirty="0"/>
                  <a:t>.</a:t>
                </a:r>
              </a:p>
              <a:p>
                <a:pPr marL="233363" indent="-233363">
                  <a:buNone/>
                </a:pPr>
                <a:r>
                  <a:rPr lang="en-US" b="1" dirty="0"/>
                  <a:t>			</a:t>
                </a:r>
              </a:p>
              <a:p>
                <a:pPr marL="233363" indent="-233363">
                  <a:buNone/>
                </a:pPr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 err="1"/>
                  <a:t>Bilangan</a:t>
                </a:r>
                <a:r>
                  <a:rPr lang="en-US" b="1" dirty="0"/>
                  <a:t> quaternion </a:t>
                </a:r>
                <a:r>
                  <a:rPr lang="en-US" b="1" dirty="0" err="1"/>
                  <a:t>sekawan</a:t>
                </a:r>
                <a:r>
                  <a:rPr lang="en-US" b="1" dirty="0"/>
                  <a:t> (</a:t>
                </a:r>
                <a:r>
                  <a:rPr lang="en-US" b="1" i="1" dirty="0"/>
                  <a:t>conjugate</a:t>
                </a:r>
                <a:r>
                  <a:rPr lang="en-US" b="1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quaternion:  </a:t>
                </a:r>
                <a:r>
                  <a:rPr lang="en-US" i="1" dirty="0"/>
                  <a:t>q</a:t>
                </a:r>
                <a:r>
                  <a:rPr lang="en-US" dirty="0"/>
                  <a:t> = a + </a:t>
                </a:r>
                <a:r>
                  <a:rPr lang="en-US" b="1" dirty="0"/>
                  <a:t>v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buNone/>
                </a:pPr>
                <a:r>
                  <a:rPr lang="en-US" dirty="0"/>
                  <a:t>	conjugate: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= a – </a:t>
                </a:r>
                <a:r>
                  <a:rPr lang="en-US" b="1" dirty="0"/>
                  <a:t>v</a:t>
                </a:r>
                <a:r>
                  <a:rPr lang="en-US" dirty="0"/>
                  <a:t> = a – bi – </a:t>
                </a:r>
                <a:r>
                  <a:rPr lang="en-US" dirty="0" err="1"/>
                  <a:t>cj</a:t>
                </a:r>
                <a:r>
                  <a:rPr lang="en-US" dirty="0"/>
                  <a:t> – dk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q</a:t>
                </a:r>
                <a:r>
                  <a:rPr lang="en-US" baseline="-25000" dirty="0"/>
                  <a:t> 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= 1 – 2i – 3j – 4k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  </a:t>
                </a:r>
                <a:r>
                  <a:rPr lang="en-US" i="1" dirty="0"/>
                  <a:t>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dirty="0"/>
                  <a:t> = a</a:t>
                </a:r>
                <a:r>
                  <a:rPr lang="en-US" baseline="30000" dirty="0"/>
                  <a:t>2</a:t>
                </a:r>
                <a:r>
                  <a:rPr lang="en-US" dirty="0"/>
                  <a:t> + b</a:t>
                </a:r>
                <a:r>
                  <a:rPr lang="en-US" baseline="30000" dirty="0"/>
                  <a:t>2</a:t>
                </a:r>
                <a:r>
                  <a:rPr lang="en-US" dirty="0"/>
                  <a:t> + c</a:t>
                </a:r>
                <a:r>
                  <a:rPr lang="en-US" baseline="30000" dirty="0"/>
                  <a:t>2</a:t>
                </a:r>
                <a:r>
                  <a:rPr lang="en-US" dirty="0"/>
                  <a:t> + d</a:t>
                </a:r>
                <a:r>
                  <a:rPr lang="en-US" baseline="30000" dirty="0"/>
                  <a:t>2</a:t>
                </a:r>
                <a:r>
                  <a:rPr lang="en-US" dirty="0"/>
                  <a:t>	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4EEA9C-B7CC-4F63-B35D-8743E8F48E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6720"/>
                <a:ext cx="10515600" cy="6431279"/>
              </a:xfrm>
              <a:blipFill>
                <a:blip r:embed="rId2"/>
                <a:stretch>
                  <a:fillRect l="-928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CEFD0-A501-487B-985B-B93607FB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EBE511-6DFF-4C19-B92F-60840D26CCF1}"/>
              </a:ext>
            </a:extLst>
          </p:cNvPr>
          <p:cNvSpPr/>
          <p:nvPr/>
        </p:nvSpPr>
        <p:spPr>
          <a:xfrm>
            <a:off x="4672839" y="5790149"/>
            <a:ext cx="3160521" cy="641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76FB8-1DC2-4DA4-A83C-337604562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60" y="2218132"/>
            <a:ext cx="9216220" cy="9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52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98D9C-F6D3-4290-91DC-9657BDD85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14400"/>
                <a:ext cx="10775731" cy="58070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Balikan (</a:t>
                </a:r>
                <a:r>
                  <a:rPr lang="en-US" b="1" i="1" dirty="0"/>
                  <a:t>inverse</a:t>
                </a:r>
                <a:r>
                  <a:rPr lang="en-US" b="1" dirty="0"/>
                  <a:t>) quaternion </a:t>
                </a:r>
              </a:p>
              <a:p>
                <a:pPr marL="0" indent="0">
                  <a:buNone/>
                </a:pPr>
                <a:r>
                  <a:rPr lang="en-US" b="1" dirty="0"/>
                  <a:t>	 </a:t>
                </a:r>
                <a:r>
                  <a:rPr lang="en-US" dirty="0"/>
                  <a:t>Quaternion: </a:t>
                </a:r>
                <a:r>
                  <a:rPr lang="en-US" i="1" dirty="0"/>
                  <a:t>q</a:t>
                </a:r>
                <a:r>
                  <a:rPr lang="en-US" dirty="0"/>
                  <a:t> = a + bi + </a:t>
                </a:r>
                <a:r>
                  <a:rPr lang="en-US" dirty="0" err="1"/>
                  <a:t>cj</a:t>
                </a:r>
                <a:r>
                  <a:rPr lang="en-US" dirty="0"/>
                  <a:t> + dk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dirty="0"/>
                  <a:t>	 </a:t>
                </a:r>
                <a:r>
                  <a:rPr lang="en-US" dirty="0" err="1"/>
                  <a:t>Balikan</a:t>
                </a:r>
                <a:r>
                  <a:rPr lang="en-US" dirty="0"/>
                  <a:t>:  </a:t>
                </a:r>
                <a:r>
                  <a:rPr lang="en-US" i="1" dirty="0"/>
                  <a:t>q</a:t>
                </a:r>
                <a:r>
                  <a:rPr lang="en-US" baseline="30000" dirty="0"/>
                  <a:t>–1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Contoh</a:t>
                </a:r>
                <a:r>
                  <a:rPr lang="en-US" dirty="0"/>
                  <a:t>: </a:t>
                </a:r>
                <a:r>
                  <a:rPr lang="en-US" i="1" dirty="0"/>
                  <a:t>q</a:t>
                </a:r>
                <a:r>
                  <a:rPr lang="en-US" baseline="-25000" dirty="0"/>
                  <a:t> </a:t>
                </a:r>
                <a:r>
                  <a:rPr lang="en-US" dirty="0"/>
                  <a:t> = 1 + 2i + 3j + 4k 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i="1" dirty="0"/>
                  <a:t>q</a:t>
                </a:r>
                <a:r>
                  <a:rPr lang="en-US" baseline="30000" dirty="0"/>
                  <a:t>–1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			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	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		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:   </a:t>
                </a:r>
                <a:r>
                  <a:rPr lang="en-US" i="1" dirty="0" err="1"/>
                  <a:t>qq</a:t>
                </a:r>
                <a:r>
                  <a:rPr lang="en-US" baseline="30000" dirty="0"/>
                  <a:t>–1</a:t>
                </a:r>
                <a:r>
                  <a:rPr lang="en-US" dirty="0"/>
                  <a:t> = </a:t>
                </a:r>
                <a:r>
                  <a:rPr lang="en-US" i="1" dirty="0"/>
                  <a:t>q</a:t>
                </a:r>
                <a:r>
                  <a:rPr lang="en-US" baseline="30000" dirty="0"/>
                  <a:t>–1</a:t>
                </a:r>
                <a:r>
                  <a:rPr lang="en-US" i="1" dirty="0"/>
                  <a:t>q </a:t>
                </a:r>
                <a:r>
                  <a:rPr lang="en-US" dirty="0"/>
                  <a:t>=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898D9C-F6D3-4290-91DC-9657BDD85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14400"/>
                <a:ext cx="10775731" cy="5807075"/>
              </a:xfrm>
              <a:blipFill>
                <a:blip r:embed="rId2"/>
                <a:stretch>
                  <a:fillRect l="-962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73E21-7D4E-4765-B838-7C650BA1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B8036-ABAC-47F3-AB16-563578E9E573}"/>
              </a:ext>
            </a:extLst>
          </p:cNvPr>
          <p:cNvSpPr/>
          <p:nvPr/>
        </p:nvSpPr>
        <p:spPr>
          <a:xfrm>
            <a:off x="3111060" y="2007476"/>
            <a:ext cx="2522484" cy="924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5D59B-A062-4E90-87FB-5E74BE95114B}"/>
              </a:ext>
            </a:extLst>
          </p:cNvPr>
          <p:cNvSpPr/>
          <p:nvPr/>
        </p:nvSpPr>
        <p:spPr>
          <a:xfrm>
            <a:off x="5039708" y="5619257"/>
            <a:ext cx="2522484" cy="924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2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12BD4-10BF-4731-8494-DC8B5E73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Aksioma-aksioma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Aljabar</a:t>
            </a:r>
            <a:r>
              <a:rPr lang="en-US" b="1" dirty="0"/>
              <a:t> Quaternion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B8437-9F73-4DDE-A61D-4AAA0CD2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0E7F0-00B4-474C-BE5B-974D33D6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0702"/>
            <a:ext cx="8980602" cy="44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75A0F-4987-4675-AADA-A76CF65E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DC119-B5CB-46B5-B18A-D70621A4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31" y="483260"/>
            <a:ext cx="10614395" cy="2727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951F12-6EBA-4EAC-89CB-1B6E6502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47441"/>
            <a:ext cx="1027624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74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A5CC21-60F2-4CB5-978D-0E568EB0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92FA07-EE1B-4F31-A04A-89CC9633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89" y="275830"/>
            <a:ext cx="7929951" cy="64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E302-856D-4AB1-9D3F-526F3FAA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r>
              <a:rPr lang="en-US" b="1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88F5-E04A-4A6C-8DD5-E217122A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220"/>
            <a:ext cx="10515600" cy="45947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Hitunglah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06682-7470-4B1B-818E-4D9D3757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10001-62CF-48DD-9A34-82D689A6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77" y="2143592"/>
            <a:ext cx="7174337" cy="173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9291A-0D2C-4FB2-8132-A66E451B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877" y="3974564"/>
            <a:ext cx="6530338" cy="1152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1C18E-B843-426C-9940-D359C2AFD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877" y="5126987"/>
            <a:ext cx="4143554" cy="166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63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E8D3B-B0C7-4E42-AB9B-A202DA31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8FDCC-2ED0-4EA7-9918-258A98E0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29F60-1889-492E-B1AC-7BC1B30746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812482"/>
            <a:ext cx="8671560" cy="138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E6661-3195-4EF9-B70A-3390810170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2378709"/>
            <a:ext cx="8895080" cy="182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3296D-B132-4ABF-92F9-160FF77C92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" y="4384039"/>
            <a:ext cx="9001760" cy="1972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5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F35A-E491-4945-8500-6D6C8FD2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Rotasi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Vektor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dengan</a:t>
            </a:r>
            <a:r>
              <a:rPr lang="en-US" b="1" dirty="0">
                <a:latin typeface="+mn-lt"/>
              </a:rPr>
              <a:t> Quaternion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A35D-BAF2-45F7-B69B-1A5C57228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</a:p>
          <a:p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2400" dirty="0"/>
              <a:t> </a:t>
            </a:r>
            <a:r>
              <a:rPr lang="en-US" sz="2400" dirty="0" err="1"/>
              <a:t>diputar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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 </a:t>
            </a:r>
            <a:r>
              <a:rPr lang="en-US" sz="2400" dirty="0" err="1">
                <a:sym typeface="Symbol" panose="05050102010706020507" pitchFamily="18" charset="2"/>
              </a:rPr>
              <a:t>terhadap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sumbu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u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’, yang </a:t>
            </a:r>
            <a:r>
              <a:rPr lang="en-US" sz="2400" dirty="0" err="1">
                <a:sym typeface="Symbol" panose="05050102010706020507" pitchFamily="18" charset="2"/>
              </a:rPr>
              <a:t>dihitung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b="1" dirty="0">
                <a:sym typeface="Symbol" panose="05050102010706020507" pitchFamily="18" charset="2"/>
              </a:rPr>
              <a:t>p</a:t>
            </a:r>
            <a:r>
              <a:rPr lang="en-US" sz="2400" dirty="0">
                <a:sym typeface="Symbol" panose="05050102010706020507" pitchFamily="18" charset="2"/>
              </a:rPr>
              <a:t>’ =  </a:t>
            </a:r>
            <a:r>
              <a:rPr lang="en-US" sz="2400" i="1" dirty="0" err="1">
                <a:sym typeface="Symbol" panose="05050102010706020507" pitchFamily="18" charset="2"/>
              </a:rPr>
              <a:t>q</a:t>
            </a:r>
            <a:r>
              <a:rPr lang="en-US" sz="2400" b="1" dirty="0" err="1">
                <a:sym typeface="Symbol" panose="05050102010706020507" pitchFamily="18" charset="2"/>
              </a:rPr>
              <a:t>p</a:t>
            </a:r>
            <a:r>
              <a:rPr lang="en-US" sz="2400" i="1" dirty="0" err="1">
                <a:sym typeface="Symbol" panose="05050102010706020507" pitchFamily="18" charset="2"/>
              </a:rPr>
              <a:t>q</a:t>
            </a:r>
            <a:r>
              <a:rPr lang="en-US" sz="2400" baseline="30000" dirty="0">
                <a:sym typeface="Symbol" panose="05050102010706020507" pitchFamily="18" charset="2"/>
              </a:rPr>
              <a:t>–1 </a:t>
            </a:r>
          </a:p>
          <a:p>
            <a:pPr marL="0" indent="0">
              <a:buNone/>
            </a:pPr>
            <a:r>
              <a:rPr lang="en-US" sz="2400" b="1" dirty="0">
                <a:sym typeface="Symbol" panose="05050102010706020507" pitchFamily="18" charset="2"/>
              </a:rPr>
              <a:t>  </a:t>
            </a:r>
            <a:r>
              <a:rPr lang="en-US" sz="2400" dirty="0">
                <a:sym typeface="Symbol" panose="05050102010706020507" pitchFamily="18" charset="2"/>
              </a:rPr>
              <a:t>yang </a:t>
            </a:r>
            <a:r>
              <a:rPr lang="en-US" sz="2400" dirty="0" err="1">
                <a:sym typeface="Symbol" panose="05050102010706020507" pitchFamily="18" charset="2"/>
              </a:rPr>
              <a:t>dalam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hal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ini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0A500-5582-4DE8-BF6E-191BFA68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9EDEB-9746-4236-9391-D088B1826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11" y="4374460"/>
            <a:ext cx="4296299" cy="23470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6D5848-C2B5-4588-9B4E-E2623C8CE31A}"/>
              </a:ext>
            </a:extLst>
          </p:cNvPr>
          <p:cNvSpPr/>
          <p:nvPr/>
        </p:nvSpPr>
        <p:spPr>
          <a:xfrm>
            <a:off x="2590800" y="3095943"/>
            <a:ext cx="1747520" cy="55114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43355-251C-4EB6-84BC-BEB0CB2CBB9A}"/>
                  </a:ext>
                </a:extLst>
              </p:cNvPr>
              <p:cNvSpPr txBox="1"/>
              <p:nvPr/>
            </p:nvSpPr>
            <p:spPr>
              <a:xfrm>
                <a:off x="7224721" y="4510227"/>
                <a:ext cx="367684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satuan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dirty="0"/>
                  <a:t> = xi + </a:t>
                </a:r>
                <a:r>
                  <a:rPr lang="en-US" sz="2400" dirty="0" err="1"/>
                  <a:t>y</a:t>
                </a:r>
                <a:r>
                  <a:rPr lang="en-US" sz="2400" b="1" dirty="0" err="1"/>
                  <a:t>j</a:t>
                </a:r>
                <a:r>
                  <a:rPr lang="en-US" sz="2400" dirty="0"/>
                  <a:t> + </a:t>
                </a:r>
                <a:r>
                  <a:rPr lang="en-US" sz="2400" dirty="0" err="1"/>
                  <a:t>z</a:t>
                </a:r>
                <a:r>
                  <a:rPr lang="en-US" sz="2400" b="1" dirty="0" err="1"/>
                  <a:t>k</a:t>
                </a:r>
                <a:r>
                  <a:rPr lang="en-US" sz="2400" dirty="0"/>
                  <a:t> </a:t>
                </a:r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en-US" sz="2400" b="1" dirty="0"/>
                  <a:t>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r>
                  <a:rPr lang="en-US" sz="2400" i="1" dirty="0" err="1"/>
                  <a:t>x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i</a:t>
                </a:r>
                <a:r>
                  <a:rPr lang="en-US" sz="2400" dirty="0"/>
                  <a:t> + </a:t>
                </a:r>
                <a:r>
                  <a:rPr lang="en-US" sz="2400" i="1" dirty="0" err="1"/>
                  <a:t>y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j</a:t>
                </a:r>
                <a:r>
                  <a:rPr lang="en-US" sz="2400" dirty="0"/>
                  <a:t> + </a:t>
                </a:r>
                <a:r>
                  <a:rPr lang="en-US" sz="2400" i="1" dirty="0" err="1"/>
                  <a:t>z</a:t>
                </a:r>
                <a:r>
                  <a:rPr lang="en-US" sz="2400" dirty="0" err="1"/>
                  <a:t>’</a:t>
                </a:r>
                <a:r>
                  <a:rPr lang="en-US" sz="2400" b="1" dirty="0" err="1"/>
                  <a:t>k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dengan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143355-251C-4EB6-84BC-BEB0CB2C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721" y="4510227"/>
                <a:ext cx="3676840" cy="2031325"/>
              </a:xfrm>
              <a:prstGeom prst="rect">
                <a:avLst/>
              </a:prstGeom>
              <a:blipFill>
                <a:blip r:embed="rId3"/>
                <a:stretch>
                  <a:fillRect l="-2488" t="-240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4">
            <a:extLst>
              <a:ext uri="{FF2B5EF4-FFF2-40B4-BE49-F238E27FC236}">
                <a16:creationId xmlns:a16="http://schemas.microsoft.com/office/drawing/2014/main" id="{8DA493D6-C966-4D91-946C-350EDF4253BC}"/>
              </a:ext>
            </a:extLst>
          </p:cNvPr>
          <p:cNvSpPr>
            <a:spLocks/>
          </p:cNvSpPr>
          <p:nvPr/>
        </p:nvSpPr>
        <p:spPr bwMode="auto">
          <a:xfrm rot="19833690">
            <a:off x="9889709" y="1415397"/>
            <a:ext cx="1676400" cy="363538"/>
          </a:xfrm>
          <a:custGeom>
            <a:avLst/>
            <a:gdLst>
              <a:gd name="T0" fmla="*/ 2147483646 w 442"/>
              <a:gd name="T1" fmla="*/ 2147483646 h 576"/>
              <a:gd name="T2" fmla="*/ 2147483646 w 442"/>
              <a:gd name="T3" fmla="*/ 2147483646 h 576"/>
              <a:gd name="T4" fmla="*/ 2147483646 w 442"/>
              <a:gd name="T5" fmla="*/ 2147483646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2" h="576">
                <a:moveTo>
                  <a:pt x="350" y="453"/>
                </a:moveTo>
                <a:cubicBezTo>
                  <a:pt x="442" y="206"/>
                  <a:pt x="349" y="0"/>
                  <a:pt x="195" y="72"/>
                </a:cubicBezTo>
                <a:cubicBezTo>
                  <a:pt x="41" y="144"/>
                  <a:pt x="0" y="494"/>
                  <a:pt x="185" y="576"/>
                </a:cubicBezTo>
              </a:path>
            </a:pathLst>
          </a:custGeom>
          <a:noFill/>
          <a:ln w="38100">
            <a:solidFill>
              <a:schemeClr val="fol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39D8A84-5942-40EF-BFBA-DEAA7C6AD9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94509" y="577197"/>
            <a:ext cx="1500994" cy="26650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2CC9A43A-DC79-48D2-954C-B677835C72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03909" y="958197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0DD1AE3-8C46-4F4B-9B94-E91C626A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764" y="957245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D780C474-2D17-47A0-AFD4-2560768D3A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51779" y="466838"/>
            <a:ext cx="488583" cy="23017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0288BE91-A670-47D2-8E7C-AA64EFA8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641" y="229630"/>
            <a:ext cx="4122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2A302-49B6-4723-BCC4-EB5C8EDAB421}"/>
              </a:ext>
            </a:extLst>
          </p:cNvPr>
          <p:cNvSpPr/>
          <p:nvPr/>
        </p:nvSpPr>
        <p:spPr>
          <a:xfrm>
            <a:off x="10174426" y="1284289"/>
            <a:ext cx="34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27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E2E1-E17D-4869-B9D5-8244DC7A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 </a:t>
            </a:r>
            <a:r>
              <a:rPr lang="en-US" b="1" dirty="0" err="1"/>
              <a:t>Bilangan</a:t>
            </a:r>
            <a:r>
              <a:rPr lang="en-US" b="1" dirty="0"/>
              <a:t> </a:t>
            </a:r>
            <a:r>
              <a:rPr lang="en-US" b="1" dirty="0" err="1"/>
              <a:t>Kompleks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AE33-AC02-498D-B268-899D80D260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Bilangan </a:t>
                </a:r>
                <a:r>
                  <a:rPr lang="en-US" dirty="0" err="1"/>
                  <a:t>kompleks</a:t>
                </a:r>
                <a:r>
                  <a:rPr lang="en-US" dirty="0"/>
                  <a:t> di R</a:t>
                </a:r>
                <a:r>
                  <a:rPr lang="en-US" baseline="30000" dirty="0"/>
                  <a:t>2</a:t>
                </a:r>
                <a:r>
                  <a:rPr lang="en-US" dirty="0"/>
                  <a:t>: 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FF0000"/>
                    </a:solidFill>
                  </a:rPr>
                  <a:t> z = a + bi,  </a:t>
                </a:r>
              </a:p>
              <a:p>
                <a:pPr marL="0" indent="0">
                  <a:buNone/>
                </a:pPr>
                <a:r>
                  <a:rPr lang="en-US" dirty="0"/>
                  <a:t>	a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bagian</a:t>
                </a:r>
                <a:r>
                  <a:rPr lang="en-US" dirty="0"/>
                  <a:t> </a:t>
                </a:r>
                <a:r>
                  <a:rPr lang="en-US" dirty="0" err="1"/>
                  <a:t>riil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b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bagian</a:t>
                </a:r>
                <a:r>
                  <a:rPr lang="en-US" dirty="0"/>
                  <a:t> </a:t>
                </a:r>
                <a:r>
                  <a:rPr lang="en-US" dirty="0" err="1"/>
                  <a:t>imajiner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:r>
                  <a:rPr lang="en-US" dirty="0" err="1"/>
                  <a:t>i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     (</a:t>
                </a:r>
                <a:r>
                  <a:rPr lang="en-US" dirty="0" err="1"/>
                  <a:t>sehingga</a:t>
                </a:r>
                <a:r>
                  <a:rPr lang="en-US" dirty="0"/>
                  <a:t> i</a:t>
                </a:r>
                <a:r>
                  <a:rPr lang="en-US" baseline="30000" dirty="0"/>
                  <a:t>2</a:t>
                </a:r>
                <a:r>
                  <a:rPr lang="en-US" dirty="0"/>
                  <a:t> = –1)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Contoh</a:t>
                </a:r>
                <a:r>
                  <a:rPr lang="en-US" dirty="0"/>
                  <a:t>: z = 3 + 2i,  z = 6 – 14i, z = 16 – 13i, </a:t>
                </a:r>
                <a:r>
                  <a:rPr lang="en-US" dirty="0" err="1"/>
                  <a:t>dsb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Konyugasi</a:t>
                </a:r>
                <a:r>
                  <a:rPr lang="en-US" dirty="0"/>
                  <a:t> (</a:t>
                </a:r>
                <a:r>
                  <a:rPr lang="en-US" i="1" dirty="0"/>
                  <a:t>conjugate</a:t>
                </a:r>
                <a:r>
                  <a:rPr lang="en-US" dirty="0"/>
                  <a:t>)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kompleks</a:t>
                </a:r>
                <a:r>
                  <a:rPr lang="en-US" dirty="0"/>
                  <a:t> </a:t>
                </a:r>
                <a:r>
                  <a:rPr lang="en-US" dirty="0" err="1"/>
                  <a:t>sering</a:t>
                </a:r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sekawan</a:t>
                </a:r>
                <a:r>
                  <a:rPr lang="en-US" dirty="0"/>
                  <a:t>, </a:t>
                </a:r>
                <a:r>
                  <a:rPr lang="en-US" dirty="0" err="1"/>
                  <a:t>ditulis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z*:</a:t>
                </a: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:r>
                  <a:rPr lang="en-US" dirty="0">
                    <a:solidFill>
                      <a:srgbClr val="FF0000"/>
                    </a:solidFill>
                  </a:rPr>
                  <a:t>z* = a – bi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Contoh</a:t>
                </a:r>
                <a:r>
                  <a:rPr lang="en-US" dirty="0"/>
                  <a:t>: z = 3 + 2i, </a:t>
                </a:r>
                <a:r>
                  <a:rPr lang="en-US" dirty="0" err="1"/>
                  <a:t>maka</a:t>
                </a:r>
                <a:r>
                  <a:rPr lang="en-US" dirty="0"/>
                  <a:t> z* = 3 – 2i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C9AE33-AC02-498D-B268-899D80D26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3FB3C-BAE7-4659-95F3-8D379FD0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1CB39-C943-4A20-A568-AF3949FA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742D73B-AEE0-4B55-8FE5-69B73F048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31" y="841439"/>
            <a:ext cx="7229258" cy="462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C6136E-161D-47FB-8594-C5D3411A2A24}"/>
              </a:ext>
            </a:extLst>
          </p:cNvPr>
          <p:cNvSpPr/>
          <p:nvPr/>
        </p:nvSpPr>
        <p:spPr>
          <a:xfrm>
            <a:off x="3842031" y="5987018"/>
            <a:ext cx="774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http://www.chrobotics.com/library/understanding-quaternions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580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6FB90-55D1-4EBE-90E3-3794291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3600"/>
                <a:ext cx="10515600" cy="5313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2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P(0, 1, 1),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= (0, 1, 1),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= </a:t>
                </a:r>
                <a:r>
                  <a:rPr lang="en-US" sz="2400" dirty="0"/>
                  <a:t>90</a:t>
                </a:r>
                <a:r>
                  <a:rPr lang="en-US" sz="2400" dirty="0">
                    <a:sym typeface="Symbol" panose="05050102010706020507" pitchFamily="18" charset="2"/>
                  </a:rPr>
                  <a:t>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sumbu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rotasinya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u="sng" dirty="0" err="1">
                    <a:sym typeface="Symbol" panose="05050102010706020507" pitchFamily="18" charset="2"/>
                  </a:rPr>
                  <a:t>Jawaban</a:t>
                </a:r>
                <a:r>
                  <a:rPr lang="en-US" sz="2400" dirty="0">
                    <a:sym typeface="Symbol" panose="05050102010706020507" pitchFamily="18" charset="2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sama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satuannya</a:t>
                </a:r>
                <a:r>
                  <a:rPr lang="en-US" sz="2400" dirty="0">
                    <a:sym typeface="Symbol" panose="05050102010706020507" pitchFamily="18" charset="2"/>
                  </a:rPr>
                  <a:t> juga </a:t>
                </a:r>
                <a:r>
                  <a:rPr lang="en-US" sz="2400" dirty="0" err="1">
                    <a:sym typeface="Symbol" panose="05050102010706020507" pitchFamily="18" charset="2"/>
                  </a:rPr>
                  <a:t>sama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yaitu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:r>
                  <a:rPr lang="en-US" sz="2400" i="1" dirty="0"/>
                  <a:t>j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p</a:t>
                </a:r>
                <a:r>
                  <a:rPr lang="en-US" sz="2400" dirty="0"/>
                  <a:t> = (0, 1, 1) = 0</a:t>
                </a:r>
                <a:r>
                  <a:rPr lang="en-US" sz="2400" b="1" dirty="0"/>
                  <a:t>i</a:t>
                </a:r>
                <a:r>
                  <a:rPr lang="en-US" sz="2400" dirty="0"/>
                  <a:t> + 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</a:t>
                </a:r>
                <a:r>
                  <a:rPr lang="en-US" sz="2400" b="1" dirty="0"/>
                  <a:t>k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quaternion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i="1" dirty="0">
                    <a:sym typeface="Symbol" panose="05050102010706020507" pitchFamily="18" charset="2"/>
                  </a:rPr>
                  <a:t>p</a:t>
                </a:r>
                <a:r>
                  <a:rPr lang="en-US" sz="2400" dirty="0">
                    <a:sym typeface="Symbol" panose="05050102010706020507" pitchFamily="18" charset="2"/>
                  </a:rPr>
                  <a:t> = 0 + </a:t>
                </a:r>
                <a:r>
                  <a:rPr lang="en-US" sz="2400" dirty="0"/>
                  <a:t>0i + j + k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+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45 + sin 45(0i + j + 0k)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(0i + j + 0k)  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+ 0i + j + 0k)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baseline="30000" dirty="0"/>
                  <a:t>–1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–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45 – sin 45(0i + j + 0k)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–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(0i + j + 0k)  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– 0i – j – 0k)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66FB90-55D1-4EBE-90E3-3794291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3600"/>
                <a:ext cx="10515600" cy="5313363"/>
              </a:xfrm>
              <a:blipFill>
                <a:blip r:embed="rId2"/>
                <a:stretch>
                  <a:fillRect l="-928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DC237-C4B8-409B-977E-99B3B4EB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5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p’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ym typeface="Symbol" panose="05050102010706020507" pitchFamily="18" charset="2"/>
                  </a:rPr>
                  <a:t> p</a:t>
                </a:r>
                <a:r>
                  <a:rPr lang="en-US" dirty="0">
                    <a:sym typeface="Symbol" panose="05050102010706020507" pitchFamily="18" charset="2"/>
                  </a:rPr>
                  <a:t>’ =  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="1" dirty="0" err="1">
                    <a:sym typeface="Symbol" panose="05050102010706020507" pitchFamily="18" charset="2"/>
                  </a:rPr>
                  <a:t>p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</a:t>
                </a:r>
                <a:r>
                  <a:rPr lang="en-US" dirty="0" err="1">
                    <a:sym typeface="Symbol" panose="05050102010706020507" pitchFamily="18" charset="2"/>
                  </a:rPr>
                  <a:t>Dalam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bentuk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perkalian</a:t>
                </a:r>
                <a:r>
                  <a:rPr lang="en-US" dirty="0">
                    <a:sym typeface="Symbol" panose="05050102010706020507" pitchFamily="18" charset="2"/>
                  </a:rPr>
                  <a:t> quaternion: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i="1" dirty="0">
                    <a:sym typeface="Symbol" panose="05050102010706020507" pitchFamily="18" charset="2"/>
                  </a:rPr>
                  <a:t>p</a:t>
                </a:r>
                <a:r>
                  <a:rPr lang="en-US" dirty="0">
                    <a:sym typeface="Symbol" panose="05050102010706020507" pitchFamily="18" charset="2"/>
                  </a:rPr>
                  <a:t>’ = </a:t>
                </a:r>
                <a:r>
                  <a:rPr lang="en-US" i="1" dirty="0" err="1">
                    <a:sym typeface="Symbol" panose="05050102010706020507" pitchFamily="18" charset="2"/>
                  </a:rPr>
                  <a:t>qpq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</a:t>
                </a:r>
                <a:r>
                  <a:rPr lang="en-US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+ 0i + j + 0k)</a:t>
                </a:r>
                <a:r>
                  <a:rPr lang="en-US" dirty="0">
                    <a:sym typeface="Symbol" panose="05050102010706020507" pitchFamily="18" charset="2"/>
                  </a:rPr>
                  <a:t>(0 + </a:t>
                </a:r>
                <a:r>
                  <a:rPr lang="en-US" dirty="0"/>
                  <a:t>0i + j + k)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0i – j – 0k)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(–1   + </a:t>
                </a:r>
                <a:r>
                  <a:rPr lang="en-US" dirty="0" err="1"/>
                  <a:t>i</a:t>
                </a:r>
                <a:r>
                  <a:rPr lang="en-US" dirty="0"/>
                  <a:t> + j + k)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0i – j – 0k)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(–1  + 1 + j + i + j + k  + </a:t>
                </a:r>
                <a:r>
                  <a:rPr lang="en-US" dirty="0" err="1"/>
                  <a:t>i</a:t>
                </a:r>
                <a:r>
                  <a:rPr lang="en-US" dirty="0"/>
                  <a:t> – 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(0  + 2i + 2j + 0k)  </a:t>
                </a:r>
              </a:p>
              <a:p>
                <a:pPr marL="0" indent="0">
                  <a:buNone/>
                </a:pPr>
                <a:r>
                  <a:rPr lang="en-US" dirty="0"/>
                  <a:t>	    = 0 + </a:t>
                </a:r>
                <a:r>
                  <a:rPr lang="en-US" dirty="0" err="1"/>
                  <a:t>i</a:t>
                </a:r>
                <a:r>
                  <a:rPr lang="en-US" dirty="0"/>
                  <a:t> + j + 0k </a:t>
                </a:r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p’</a:t>
                </a:r>
                <a:r>
                  <a:rPr lang="en-US" dirty="0"/>
                  <a:t> = (1, 1, 0) =  </a:t>
                </a:r>
                <a:r>
                  <a:rPr lang="en-US" b="1" dirty="0" err="1"/>
                  <a:t>i</a:t>
                </a:r>
                <a:r>
                  <a:rPr lang="en-US" b="1" dirty="0"/>
                  <a:t> </a:t>
                </a:r>
                <a:r>
                  <a:rPr lang="en-US" dirty="0"/>
                  <a:t>+ </a:t>
                </a:r>
                <a:r>
                  <a:rPr lang="en-US" b="1" dirty="0"/>
                  <a:t>j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  <a:blipFill>
                <a:blip r:embed="rId2"/>
                <a:stretch>
                  <a:fillRect l="-1217"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F5232-890F-4361-84F9-B065B66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8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D254A-2934-4BDB-9A2F-804EAF1C76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0880" y="870267"/>
                <a:ext cx="10911840" cy="54860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3 (</a:t>
                </a:r>
                <a:r>
                  <a:rPr lang="en-US" sz="2400" b="1" dirty="0" err="1"/>
                  <a:t>Soal</a:t>
                </a:r>
                <a:r>
                  <a:rPr lang="en-US" sz="2400" b="1" dirty="0"/>
                  <a:t> UAS 2019): 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= 2</a:t>
                </a:r>
                <a:r>
                  <a:rPr lang="en-US" sz="2400" b="1" dirty="0"/>
                  <a:t>i</a:t>
                </a:r>
                <a:r>
                  <a:rPr lang="en-US" sz="2400" dirty="0"/>
                  <a:t> – 4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+ 5</a:t>
                </a:r>
                <a:r>
                  <a:rPr lang="en-US" sz="2400" b="1" dirty="0"/>
                  <a:t>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diputar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berlawanan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jarum</a:t>
                </a:r>
                <a:r>
                  <a:rPr lang="en-US" sz="2400" dirty="0"/>
                  <a:t> jam </a:t>
                </a:r>
                <a:r>
                  <a:rPr lang="en-US" sz="2400" dirty="0" err="1"/>
                  <a:t>sejauh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 = 120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sumbu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rotasinya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  <a:r>
                  <a:rPr lang="en-US" sz="2400" dirty="0" err="1">
                    <a:sym typeface="Symbol" panose="05050102010706020507" pitchFamily="18" charset="2"/>
                  </a:rPr>
                  <a:t>Tentukan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bayangannya</a:t>
                </a:r>
                <a:r>
                  <a:rPr lang="en-US" sz="2400" dirty="0">
                    <a:sym typeface="Symbol" panose="05050102010706020507" pitchFamily="18" charset="2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b="1" dirty="0" err="1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panjangnya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satuannya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b="1" dirty="0">
                    <a:sym typeface="Symbol" panose="05050102010706020507" pitchFamily="18" charset="2"/>
                  </a:rPr>
                  <a:t>i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j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b="1" dirty="0">
                    <a:sym typeface="Symbol" panose="05050102010706020507" pitchFamily="18" charset="2"/>
                  </a:rPr>
                  <a:t>k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p</a:t>
                </a:r>
                <a:r>
                  <a:rPr lang="en-US" sz="2400" dirty="0"/>
                  <a:t> = (2, –4, 5) = 2</a:t>
                </a:r>
                <a:r>
                  <a:rPr lang="en-US" sz="2400" b="1" dirty="0"/>
                  <a:t>i</a:t>
                </a:r>
                <a:r>
                  <a:rPr lang="en-US" sz="2400" dirty="0"/>
                  <a:t> – 4</a:t>
                </a:r>
                <a:r>
                  <a:rPr lang="en-US" sz="2400" b="1" dirty="0"/>
                  <a:t>j</a:t>
                </a:r>
                <a:r>
                  <a:rPr lang="en-US" sz="2400" dirty="0"/>
                  <a:t> + 5</a:t>
                </a:r>
                <a:r>
                  <a:rPr lang="en-US" sz="2400" b="1" dirty="0"/>
                  <a:t>k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err="1"/>
                  <a:t>Nyatakan</a:t>
                </a:r>
                <a:r>
                  <a:rPr lang="en-US" sz="2400" dirty="0"/>
                  <a:t> </a:t>
                </a:r>
                <a:r>
                  <a:rPr lang="en-US" sz="2400" b="1" dirty="0"/>
                  <a:t>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quaternion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i="1" dirty="0">
                    <a:sym typeface="Symbol" panose="05050102010706020507" pitchFamily="18" charset="2"/>
                  </a:rPr>
                  <a:t>p</a:t>
                </a:r>
                <a:r>
                  <a:rPr lang="en-US" sz="2400" dirty="0">
                    <a:sym typeface="Symbol" panose="05050102010706020507" pitchFamily="18" charset="2"/>
                  </a:rPr>
                  <a:t> = 0 + 2</a:t>
                </a:r>
                <a:r>
                  <a:rPr lang="en-US" sz="2400" dirty="0"/>
                  <a:t>i – 4j + 5k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+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60 + sin 60(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</a:t>
                </a:r>
                <a:r>
                  <a:rPr lang="en-US" sz="2400" dirty="0"/>
                  <a:t>))  = 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(i + j + k) =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(1 +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+ j + k)  </a:t>
                </a:r>
              </a:p>
              <a:p>
                <a:pPr marL="0" indent="0">
                  <a:buNone/>
                </a:pPr>
                <a:r>
                  <a:rPr lang="en-US" sz="2400" i="1" dirty="0"/>
                  <a:t>q</a:t>
                </a:r>
                <a:r>
                  <a:rPr lang="en-US" sz="2400" baseline="30000" dirty="0"/>
                  <a:t>–1</a:t>
                </a:r>
                <a:r>
                  <a:rPr lang="en-US" sz="2400" dirty="0"/>
                  <a:t> = cos(</a:t>
                </a:r>
                <a:r>
                  <a:rPr lang="en-US" sz="2400" dirty="0">
                    <a:sym typeface="Symbol" panose="05050102010706020507" pitchFamily="18" charset="2"/>
                  </a:rPr>
                  <a:t>/2) – sin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/2)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= cos 60 – sin 60(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	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 –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(</a:t>
                </a:r>
                <a:r>
                  <a:rPr lang="en-US" sz="2400" dirty="0">
                    <a:sym typeface="Symbol" panose="05050102010706020507" pitchFamily="18" charset="2"/>
                  </a:rPr>
                  <a:t>i + j + k)) </a:t>
                </a:r>
                <a:r>
                  <a:rPr lang="en-US" sz="2400" dirty="0"/>
                  <a:t>= 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 –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– j – 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D254A-2934-4BDB-9A2F-804EAF1C76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880" y="870267"/>
                <a:ext cx="10911840" cy="5486083"/>
              </a:xfrm>
              <a:blipFill>
                <a:blip r:embed="rId2"/>
                <a:stretch>
                  <a:fillRect l="-838" t="-2111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DA7D4-CA2E-49B5-885F-BB3607880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3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Bayangan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b="1" dirty="0"/>
                  <a:t>p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b="1" dirty="0"/>
                  <a:t>p’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>
                    <a:sym typeface="Symbol" panose="05050102010706020507" pitchFamily="18" charset="2"/>
                  </a:rPr>
                  <a:t> p</a:t>
                </a:r>
                <a:r>
                  <a:rPr lang="en-US" dirty="0">
                    <a:sym typeface="Symbol" panose="05050102010706020507" pitchFamily="18" charset="2"/>
                  </a:rPr>
                  <a:t>’ =  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="1" dirty="0" err="1">
                    <a:sym typeface="Symbol" panose="05050102010706020507" pitchFamily="18" charset="2"/>
                  </a:rPr>
                  <a:t>p</a:t>
                </a:r>
                <a:r>
                  <a:rPr lang="en-US" i="1" dirty="0" err="1">
                    <a:sym typeface="Symbol" panose="05050102010706020507" pitchFamily="18" charset="2"/>
                  </a:rPr>
                  <a:t>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</a:t>
                </a:r>
                <a:r>
                  <a:rPr lang="en-US" dirty="0" err="1">
                    <a:sym typeface="Symbol" panose="05050102010706020507" pitchFamily="18" charset="2"/>
                  </a:rPr>
                  <a:t>Dalam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bentuk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err="1">
                    <a:sym typeface="Symbol" panose="05050102010706020507" pitchFamily="18" charset="2"/>
                  </a:rPr>
                  <a:t>perkalian</a:t>
                </a:r>
                <a:r>
                  <a:rPr lang="en-US" dirty="0">
                    <a:sym typeface="Symbol" panose="05050102010706020507" pitchFamily="18" charset="2"/>
                  </a:rPr>
                  <a:t> quaternion: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i="1" dirty="0">
                    <a:sym typeface="Symbol" panose="05050102010706020507" pitchFamily="18" charset="2"/>
                  </a:rPr>
                  <a:t>p</a:t>
                </a:r>
                <a:r>
                  <a:rPr lang="en-US" dirty="0">
                    <a:sym typeface="Symbol" panose="05050102010706020507" pitchFamily="18" charset="2"/>
                  </a:rPr>
                  <a:t>’ = </a:t>
                </a:r>
                <a:r>
                  <a:rPr lang="en-US" i="1" dirty="0" err="1">
                    <a:sym typeface="Symbol" panose="05050102010706020507" pitchFamily="18" charset="2"/>
                  </a:rPr>
                  <a:t>qpq</a:t>
                </a:r>
                <a:r>
                  <a:rPr lang="en-US" baseline="30000" dirty="0">
                    <a:sym typeface="Symbol" panose="05050102010706020507" pitchFamily="18" charset="2"/>
                  </a:rPr>
                  <a:t>–1 </a:t>
                </a:r>
                <a:r>
                  <a:rPr lang="en-US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(1 + </a:t>
                </a:r>
                <a:r>
                  <a:rPr lang="en-US" dirty="0" err="1"/>
                  <a:t>i</a:t>
                </a:r>
                <a:r>
                  <a:rPr lang="en-US" dirty="0"/>
                  <a:t> + j + k)(</a:t>
                </a:r>
                <a:r>
                  <a:rPr lang="en-US" dirty="0">
                    <a:sym typeface="Symbol" panose="05050102010706020507" pitchFamily="18" charset="2"/>
                  </a:rPr>
                  <a:t>0 + 2</a:t>
                </a:r>
                <a:r>
                  <a:rPr lang="en-US" dirty="0"/>
                  <a:t>i – 4j + 5k)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</a:t>
                </a:r>
                <a:r>
                  <a:rPr lang="en-US" dirty="0" err="1"/>
                  <a:t>i</a:t>
                </a:r>
                <a:r>
                  <a:rPr lang="en-US" dirty="0"/>
                  <a:t> – j – k)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(11i – 7j – k – 3)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(1 – i – j – k) </a:t>
                </a:r>
              </a:p>
              <a:p>
                <a:pPr marL="0" indent="0">
                  <a:buNone/>
                </a:pPr>
                <a:r>
                  <a:rPr lang="en-US" dirty="0"/>
                  <a:t>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(20i + 8j – 16k + 0) </a:t>
                </a:r>
              </a:p>
              <a:p>
                <a:pPr marL="0" indent="0">
                  <a:buNone/>
                </a:pPr>
                <a:r>
                  <a:rPr lang="en-US" dirty="0"/>
                  <a:t>	    = 0 + 5i + j – 4k </a:t>
                </a:r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:r>
                  <a:rPr lang="en-US" b="1" dirty="0"/>
                  <a:t>p’</a:t>
                </a:r>
                <a:r>
                  <a:rPr lang="en-US" dirty="0"/>
                  <a:t> = (5, 1, –4 ) =  5</a:t>
                </a:r>
                <a:r>
                  <a:rPr lang="en-US" b="1" dirty="0"/>
                  <a:t>i </a:t>
                </a:r>
                <a:r>
                  <a:rPr lang="en-US" dirty="0"/>
                  <a:t>+ </a:t>
                </a:r>
                <a:r>
                  <a:rPr lang="en-US" b="1" dirty="0"/>
                  <a:t>j</a:t>
                </a:r>
                <a:r>
                  <a:rPr lang="en-US" dirty="0"/>
                  <a:t> – 4</a:t>
                </a:r>
                <a:r>
                  <a:rPr lang="en-US" b="1" dirty="0"/>
                  <a:t>k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DD9651-CA77-49BA-9244-B0F2E03B9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0560"/>
                <a:ext cx="10515600" cy="5685790"/>
              </a:xfrm>
              <a:blipFill>
                <a:blip r:embed="rId2"/>
                <a:stretch>
                  <a:fillRect l="-1217" t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F5232-890F-4361-84F9-B065B66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19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A8D8-A09C-40D6-8021-BAD2EAA2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5C988-C1C6-47C8-9953-661A821C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A245-6658-4C8F-AB8C-E0CF287B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E706B-5E37-4C49-AC90-22BC1CDF2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2" y="2461826"/>
            <a:ext cx="10472098" cy="1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08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0C74-3648-406B-8653-FE42A478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Quaternion di </a:t>
            </a:r>
            <a:r>
              <a:rPr lang="en-US" b="1" dirty="0" err="1"/>
              <a:t>dalam</a:t>
            </a:r>
            <a:r>
              <a:rPr lang="en-US" b="1" dirty="0"/>
              <a:t> Bahasa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6DBBD-B720-4BD5-A99E-1677FD53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90688"/>
            <a:ext cx="1110488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/>
              <a:t>Instalasi</a:t>
            </a:r>
            <a:r>
              <a:rPr lang="en-US" sz="2400" b="1" dirty="0"/>
              <a:t> </a:t>
            </a:r>
            <a:r>
              <a:rPr lang="en-US" sz="2400" b="1" dirty="0" err="1"/>
              <a:t>paket</a:t>
            </a:r>
            <a:r>
              <a:rPr lang="en-US" sz="2400" b="1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2400" dirty="0"/>
          </a:p>
          <a:p>
            <a:r>
              <a:rPr lang="en-US" sz="2400" b="1" dirty="0" err="1"/>
              <a:t>Gunakan</a:t>
            </a:r>
            <a:r>
              <a:rPr lang="en-US" sz="2400" b="1" dirty="0"/>
              <a:t> </a:t>
            </a:r>
            <a:r>
              <a:rPr lang="en-US" sz="2400" b="1" dirty="0" err="1"/>
              <a:t>paket</a:t>
            </a:r>
            <a:r>
              <a:rPr lang="en-US" sz="2400" b="1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sz="2400" b="1" dirty="0"/>
              <a:t>:  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pyquaternion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import Quaternion </a:t>
            </a:r>
          </a:p>
          <a:p>
            <a:pPr lvl="1"/>
            <a:endParaRPr lang="en-US" dirty="0"/>
          </a:p>
          <a:p>
            <a:pPr marL="173038" lvl="1" indent="-173038"/>
            <a:r>
              <a:rPr lang="en-US" b="1" dirty="0"/>
              <a:t>  </a:t>
            </a:r>
            <a:r>
              <a:rPr lang="en-US" b="1" dirty="0" err="1"/>
              <a:t>Buat</a:t>
            </a:r>
            <a:r>
              <a:rPr lang="en-US" b="1" dirty="0"/>
              <a:t> (</a:t>
            </a:r>
            <a:r>
              <a:rPr lang="en-US" b="1" i="1" dirty="0"/>
              <a:t>create</a:t>
            </a:r>
            <a:r>
              <a:rPr lang="en-US" b="1" dirty="0"/>
              <a:t>) </a:t>
            </a:r>
            <a:r>
              <a:rPr lang="en-US" b="1" dirty="0" err="1"/>
              <a:t>objek</a:t>
            </a:r>
            <a:r>
              <a:rPr lang="en-US" b="1" dirty="0"/>
              <a:t> quaternion,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: </a:t>
            </a:r>
          </a:p>
          <a:p>
            <a:pPr marL="0" lvl="1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q1 = Quaternion(scalar=1.0, vector=(0., 0., 0.))</a:t>
            </a:r>
          </a:p>
          <a:p>
            <a:pPr marL="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q2 = Quaternion(scalar=1.0, vector=[0., 0., 0.])</a:t>
            </a:r>
          </a:p>
          <a:p>
            <a:pPr marL="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	q3 = Quaternion(scalar=1.0, vector=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([0., 0., 0.]))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q4 = Quaternion([1., 0., 0., 0.])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    	q5 = Quaternion((1., 0., 0., 0.))</a:t>
            </a:r>
          </a:p>
          <a:p>
            <a:pPr marL="0" lvl="1" indent="0">
              <a:buNone/>
            </a:pP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	q6 = Quaternion(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([1.0, 0., 0., 0.]))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dirty="0"/>
              <a:t>   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mengahsilkan</a:t>
            </a:r>
            <a:r>
              <a:rPr lang="en-US" dirty="0"/>
              <a:t> quaternion: q = 1 + 0i + 0j + 0k	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E569-7869-4E6B-B8DE-5F5B08B8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25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8545A-02B0-4C3B-BEC1-0B67693E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Hitung</a:t>
            </a:r>
            <a:r>
              <a:rPr lang="en-US" sz="2400" b="1" dirty="0"/>
              <a:t> </a:t>
            </a:r>
            <a:r>
              <a:rPr lang="en-US" sz="2400" b="1" dirty="0" err="1"/>
              <a:t>norma</a:t>
            </a:r>
            <a:r>
              <a:rPr lang="en-US" sz="2400" b="1" dirty="0"/>
              <a:t> (magnitude) quaternion </a:t>
            </a:r>
          </a:p>
          <a:p>
            <a:pPr marL="0" indent="0">
              <a:buNone/>
            </a:pPr>
            <a:r>
              <a:rPr lang="en-US" sz="2400" dirty="0"/>
              <a:t>        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q7 = Quaternion(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([1., 0., 0., 0.]))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(q7.norm)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(q7.magnitude)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  </a:t>
            </a:r>
          </a:p>
          <a:p>
            <a:pPr marL="0" indent="0">
              <a:buNone/>
            </a:pPr>
            <a:endParaRPr lang="en-US" sz="2400" dirty="0">
              <a:latin typeface="+mj-lt"/>
              <a:cs typeface="Courier New" panose="02070309020205020404" pitchFamily="49" charset="0"/>
            </a:endParaRPr>
          </a:p>
          <a:p>
            <a:r>
              <a:rPr lang="en-US" sz="2400" b="1" dirty="0" err="1">
                <a:cs typeface="Courier New" panose="02070309020205020404" pitchFamily="49" charset="0"/>
              </a:rPr>
              <a:t>Hitung</a:t>
            </a:r>
            <a:r>
              <a:rPr lang="en-US" sz="2400" b="1" dirty="0"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cs typeface="Courier New" panose="02070309020205020404" pitchFamily="49" charset="0"/>
              </a:rPr>
              <a:t>balikan</a:t>
            </a:r>
            <a:r>
              <a:rPr lang="en-US" sz="2400" b="1" dirty="0">
                <a:cs typeface="Courier New" panose="02070309020205020404" pitchFamily="49" charset="0"/>
              </a:rPr>
              <a:t> (inverse) quaternion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(q7.inverse)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1.000 -0.000i -0.000j -0.000k </a:t>
            </a:r>
          </a:p>
          <a:p>
            <a:endParaRPr lang="en-US" sz="2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01D9E-7213-4C10-A9EA-FB83996F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5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B5D76-75D7-4F1C-B14A-104665A0A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>
            <a:normAutofit/>
          </a:bodyPr>
          <a:lstStyle/>
          <a:p>
            <a:r>
              <a:rPr lang="en-US" sz="2400" b="1" dirty="0" err="1">
                <a:cs typeface="Courier New" panose="02070309020205020404" pitchFamily="49" charset="0"/>
              </a:rPr>
              <a:t>Hitung</a:t>
            </a:r>
            <a:r>
              <a:rPr lang="en-US" sz="2400" b="1" dirty="0">
                <a:cs typeface="Courier New" panose="02070309020205020404" pitchFamily="49" charset="0"/>
              </a:rPr>
              <a:t> </a:t>
            </a:r>
            <a:r>
              <a:rPr lang="en-US" sz="2400" b="1" i="1" dirty="0">
                <a:cs typeface="Courier New" panose="02070309020205020404" pitchFamily="49" charset="0"/>
              </a:rPr>
              <a:t>conjugate</a:t>
            </a:r>
            <a:r>
              <a:rPr lang="en-US" sz="2400" b="1" dirty="0">
                <a:cs typeface="Courier New" panose="02070309020205020404" pitchFamily="49" charset="0"/>
              </a:rPr>
              <a:t> quaternion 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(q7.inverse)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1.000 -0.000i -0.000j -0.000k</a:t>
            </a:r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sz="2400" b="1" dirty="0" err="1"/>
              <a:t>Hitung</a:t>
            </a:r>
            <a:r>
              <a:rPr lang="en-US" sz="2400" b="1" dirty="0"/>
              <a:t> quaternion </a:t>
            </a:r>
            <a:r>
              <a:rPr lang="en-US" sz="2400" b="1" dirty="0" err="1"/>
              <a:t>satuan</a:t>
            </a:r>
            <a:r>
              <a:rPr lang="en-US" sz="2400" b="1" dirty="0"/>
              <a:t> (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menormalisasi</a:t>
            </a:r>
            <a:r>
              <a:rPr lang="en-US" sz="2400" b="1" dirty="0"/>
              <a:t> quaternion):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q8 = Quaternion(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np.array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([2.0, 1., 1., 1.]))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print(q8.normalised)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0.756 +0.378i +0.378j +0.378k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DC0AD-9A2F-4D94-8F95-B79E244A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8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2668-FC54-426E-A6CD-A2360B0C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92" y="782750"/>
            <a:ext cx="10515600" cy="540506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 </a:t>
            </a:r>
            <a:r>
              <a:rPr lang="en-US" dirty="0" err="1"/>
              <a:t>rotasi</a:t>
            </a:r>
            <a:r>
              <a:rPr lang="en-US" dirty="0"/>
              <a:t> vector </a:t>
            </a:r>
            <a:r>
              <a:rPr lang="en-US" dirty="0" err="1"/>
              <a:t>dengan</a:t>
            </a:r>
            <a:r>
              <a:rPr lang="en-US" dirty="0"/>
              <a:t> quaternion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E92B7-F8D6-4839-885E-1B7DBF78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772D53-1FBE-4677-B44F-0DF2D2B6BF89}"/>
              </a:ext>
            </a:extLst>
          </p:cNvPr>
          <p:cNvSpPr/>
          <p:nvPr/>
        </p:nvSpPr>
        <p:spPr>
          <a:xfrm>
            <a:off x="286492" y="1607847"/>
            <a:ext cx="1169571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roslib</a:t>
            </a:r>
            <a:endParaRPr lang="en-US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roslib.load_manifest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7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7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7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tf.transformations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 *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7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we want to rotate the point using the x-axis ("roll")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rot=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quaternion_from_euler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numpy.pi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/4,0,0)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7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 object is located in the y=1. We use the format [</a:t>
            </a:r>
            <a:r>
              <a:rPr lang="en-US" sz="17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x,y,z,w</a:t>
            </a:r>
            <a:r>
              <a:rPr lang="en-US" sz="17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and w is </a:t>
            </a:r>
            <a:r>
              <a:rPr lang="en-US" sz="17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allways</a:t>
            </a:r>
            <a:r>
              <a:rPr lang="en-US" sz="17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for </a:t>
            </a:r>
          </a:p>
          <a:p>
            <a:r>
              <a:rPr lang="en-US" sz="17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vectors</a:t>
            </a:r>
          </a:p>
          <a:p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= [0,1,0,0]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7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#now we apply the mathematical operation res=q*v*q'. We use this #function </a:t>
            </a:r>
          </a:p>
          <a:p>
            <a:r>
              <a:rPr lang="en-US" sz="1700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#for multiplication but internally it is just a complex #multiplication #operation.</a:t>
            </a:r>
          </a:p>
          <a:p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result=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quaternion_multiply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quaternion_multiply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(rot,  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quaternion_conjugate</a:t>
            </a:r>
            <a:r>
              <a:rPr lang="en-US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(rot))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CFB03-C06E-47FF-98A8-495DFE734573}"/>
              </a:ext>
            </a:extLst>
          </p:cNvPr>
          <p:cNvSpPr/>
          <p:nvPr/>
        </p:nvSpPr>
        <p:spPr>
          <a:xfrm>
            <a:off x="2496291" y="6096316"/>
            <a:ext cx="9580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:  https://geus.wordpress.com/2012/02/16/basic-rotations-with-quaternions/</a:t>
            </a:r>
          </a:p>
        </p:txBody>
      </p:sp>
    </p:spTree>
    <p:extLst>
      <p:ext uri="{BB962C8B-B14F-4D97-AF65-F5344CB8AC3E}">
        <p14:creationId xmlns:p14="http://schemas.microsoft.com/office/powerpoint/2010/main" val="82257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683D-5B32-4A5F-9EC6-BFC897B7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/>
          <a:lstStyle/>
          <a:p>
            <a:r>
              <a:rPr lang="en-US" dirty="0"/>
              <a:t>Diagram Argand </a:t>
            </a:r>
            <a:r>
              <a:rPr lang="en-US" dirty="0" err="1"/>
              <a:t>menyajikan</a:t>
            </a:r>
            <a:r>
              <a:rPr lang="en-US" dirty="0"/>
              <a:t> z = a + bi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06441-9669-41F7-911E-8FEF995E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44803-3503-44E2-AA84-88CEB24B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7" y="1338316"/>
            <a:ext cx="4769865" cy="3282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8C4D2-BCDC-420F-A858-A4AC5B95253A}"/>
                  </a:ext>
                </a:extLst>
              </p:cNvPr>
              <p:cNvSpPr txBox="1"/>
              <p:nvPr/>
            </p:nvSpPr>
            <p:spPr>
              <a:xfrm>
                <a:off x="2553382" y="5694397"/>
                <a:ext cx="19718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|z|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8C4D2-BCDC-420F-A858-A4AC5B95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382" y="5694397"/>
                <a:ext cx="1971886" cy="414472"/>
              </a:xfrm>
              <a:prstGeom prst="rect">
                <a:avLst/>
              </a:prstGeom>
              <a:blipFill>
                <a:blip r:embed="rId3"/>
                <a:stretch>
                  <a:fillRect l="-9598" t="-10294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513B59-61A1-4D0A-8CA5-575236D837FF}"/>
              </a:ext>
            </a:extLst>
          </p:cNvPr>
          <p:cNvSpPr txBox="1"/>
          <p:nvPr/>
        </p:nvSpPr>
        <p:spPr>
          <a:xfrm>
            <a:off x="1130874" y="5011488"/>
            <a:ext cx="9415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Panjang z </a:t>
            </a:r>
            <a:r>
              <a:rPr lang="en-US" sz="2400" dirty="0" err="1"/>
              <a:t>disebut</a:t>
            </a:r>
            <a:r>
              <a:rPr lang="en-US" sz="2400" dirty="0"/>
              <a:t> modulus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|z| 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88EE6-562E-4CA5-9D74-4156689388C5}"/>
              </a:ext>
            </a:extLst>
          </p:cNvPr>
          <p:cNvCxnSpPr/>
          <p:nvPr/>
        </p:nvCxnSpPr>
        <p:spPr>
          <a:xfrm flipV="1">
            <a:off x="7599680" y="1463040"/>
            <a:ext cx="0" cy="27838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FCB937-733A-4C39-B003-F55EE508E2E6}"/>
              </a:ext>
            </a:extLst>
          </p:cNvPr>
          <p:cNvCxnSpPr>
            <a:cxnSpLocks/>
          </p:cNvCxnSpPr>
          <p:nvPr/>
        </p:nvCxnSpPr>
        <p:spPr>
          <a:xfrm>
            <a:off x="7066765" y="3938226"/>
            <a:ext cx="378087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F488AE-642A-4714-8E7A-41FF192683C5}"/>
              </a:ext>
            </a:extLst>
          </p:cNvPr>
          <p:cNvCxnSpPr/>
          <p:nvPr/>
        </p:nvCxnSpPr>
        <p:spPr>
          <a:xfrm flipV="1">
            <a:off x="7599680" y="2091559"/>
            <a:ext cx="1376154" cy="1860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3DF830-C03B-4810-98F8-111D0D45E87B}"/>
              </a:ext>
            </a:extLst>
          </p:cNvPr>
          <p:cNvCxnSpPr/>
          <p:nvPr/>
        </p:nvCxnSpPr>
        <p:spPr>
          <a:xfrm>
            <a:off x="8957201" y="2175641"/>
            <a:ext cx="0" cy="17625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3C6797-5D61-424E-9B19-86A02CB6B6FC}"/>
              </a:ext>
            </a:extLst>
          </p:cNvPr>
          <p:cNvCxnSpPr>
            <a:cxnSpLocks/>
          </p:cNvCxnSpPr>
          <p:nvPr/>
        </p:nvCxnSpPr>
        <p:spPr>
          <a:xfrm flipV="1">
            <a:off x="7574610" y="2091560"/>
            <a:ext cx="1382591" cy="104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6B7891B-94D7-42AD-BB70-D4459BEF2A2A}"/>
              </a:ext>
            </a:extLst>
          </p:cNvPr>
          <p:cNvSpPr txBox="1"/>
          <p:nvPr/>
        </p:nvSpPr>
        <p:spPr>
          <a:xfrm>
            <a:off x="8824991" y="39492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D32559-3793-45E1-803E-67627A86C189}"/>
              </a:ext>
            </a:extLst>
          </p:cNvPr>
          <p:cNvSpPr txBox="1"/>
          <p:nvPr/>
        </p:nvSpPr>
        <p:spPr>
          <a:xfrm>
            <a:off x="7272924" y="1917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2FF34-0F51-4D96-ADDB-5DB89778AA9F}"/>
              </a:ext>
            </a:extLst>
          </p:cNvPr>
          <p:cNvSpPr txBox="1"/>
          <p:nvPr/>
        </p:nvSpPr>
        <p:spPr>
          <a:xfrm>
            <a:off x="8429049" y="4441261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 </a:t>
            </a:r>
            <a:r>
              <a:rPr lang="en-US" sz="2000" dirty="0"/>
              <a:t>= 3 + 4i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658D7-437E-4AB2-98A9-08DB5DCB6597}"/>
              </a:ext>
            </a:extLst>
          </p:cNvPr>
          <p:cNvSpPr txBox="1"/>
          <p:nvPr/>
        </p:nvSpPr>
        <p:spPr>
          <a:xfrm>
            <a:off x="10545952" y="3977984"/>
            <a:ext cx="42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5B0E9C-92D2-4D11-BEAE-F73588D8E014}"/>
              </a:ext>
            </a:extLst>
          </p:cNvPr>
          <p:cNvSpPr txBox="1"/>
          <p:nvPr/>
        </p:nvSpPr>
        <p:spPr>
          <a:xfrm>
            <a:off x="7091805" y="142696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7CADEC-C896-4D95-90B0-BF9B95BD7E65}"/>
              </a:ext>
            </a:extLst>
          </p:cNvPr>
          <p:cNvSpPr txBox="1"/>
          <p:nvPr/>
        </p:nvSpPr>
        <p:spPr>
          <a:xfrm>
            <a:off x="8068707" y="2526493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z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BEB8F-42E1-4511-B9C0-8FB32395CD79}"/>
                  </a:ext>
                </a:extLst>
              </p:cNvPr>
              <p:cNvSpPr txBox="1"/>
              <p:nvPr/>
            </p:nvSpPr>
            <p:spPr>
              <a:xfrm>
                <a:off x="7964049" y="5759688"/>
                <a:ext cx="2023567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|z|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86BEB8F-42E1-4511-B9C0-8FB32395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049" y="5759688"/>
                <a:ext cx="2023567" cy="414472"/>
              </a:xfrm>
              <a:prstGeom prst="rect">
                <a:avLst/>
              </a:prstGeom>
              <a:blipFill>
                <a:blip r:embed="rId4"/>
                <a:stretch>
                  <a:fillRect l="-9036" t="-11765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2D7FA-6FC7-43FD-8EFA-6E6439C5DB67}"/>
                  </a:ext>
                </a:extLst>
              </p:cNvPr>
              <p:cNvSpPr txBox="1"/>
              <p:nvPr/>
            </p:nvSpPr>
            <p:spPr>
              <a:xfrm>
                <a:off x="10235903" y="5843697"/>
                <a:ext cx="5535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6E2D7FA-6FC7-43FD-8EFA-6E6439C5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903" y="5843697"/>
                <a:ext cx="553549" cy="369332"/>
              </a:xfrm>
              <a:prstGeom prst="rect">
                <a:avLst/>
              </a:prstGeom>
              <a:blipFill>
                <a:blip r:embed="rId5"/>
                <a:stretch>
                  <a:fillRect l="-5495" r="-1428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7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0E55-23E7-419C-9959-0D360027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z</a:t>
            </a:r>
            <a:r>
              <a:rPr lang="en-US" baseline="-25000" dirty="0"/>
              <a:t>1</a:t>
            </a:r>
            <a:r>
              <a:rPr lang="en-US" dirty="0"/>
              <a:t> = a + bi    </a:t>
            </a:r>
          </a:p>
          <a:p>
            <a:pPr marL="0" indent="0">
              <a:buNone/>
            </a:pPr>
            <a:r>
              <a:rPr lang="en-US" dirty="0"/>
              <a:t>	z</a:t>
            </a:r>
            <a:r>
              <a:rPr lang="en-US" baseline="-25000" dirty="0"/>
              <a:t>2</a:t>
            </a:r>
            <a:r>
              <a:rPr lang="en-US" dirty="0"/>
              <a:t> = c + di    +</a:t>
            </a:r>
          </a:p>
          <a:p>
            <a:pPr marL="0" indent="0">
              <a:buNone/>
            </a:pPr>
            <a:r>
              <a:rPr lang="en-US" dirty="0"/>
              <a:t>    z</a:t>
            </a:r>
            <a:r>
              <a:rPr lang="en-US" baseline="-25000" dirty="0"/>
              <a:t>1</a:t>
            </a:r>
            <a:r>
              <a:rPr lang="en-US" dirty="0"/>
              <a:t> + z</a:t>
            </a:r>
            <a:r>
              <a:rPr lang="en-US" baseline="-25000" dirty="0"/>
              <a:t>2</a:t>
            </a:r>
            <a:r>
              <a:rPr lang="en-US" dirty="0"/>
              <a:t> = (a + c) + (b + d)</a:t>
            </a:r>
            <a:r>
              <a:rPr lang="en-US" dirty="0" err="1"/>
              <a:t>i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z</a:t>
            </a:r>
            <a:r>
              <a:rPr lang="en-US" baseline="-25000" dirty="0"/>
              <a:t>1</a:t>
            </a:r>
            <a:r>
              <a:rPr lang="en-US" dirty="0"/>
              <a:t>z</a:t>
            </a:r>
            <a:r>
              <a:rPr lang="en-US" baseline="-25000" dirty="0"/>
              <a:t>2</a:t>
            </a:r>
            <a:r>
              <a:rPr lang="en-US" dirty="0"/>
              <a:t> = (a + bi)(c + di)	= ac + </a:t>
            </a:r>
            <a:r>
              <a:rPr lang="en-US" dirty="0" err="1"/>
              <a:t>adi</a:t>
            </a:r>
            <a:r>
              <a:rPr lang="en-US" dirty="0"/>
              <a:t> + </a:t>
            </a:r>
            <a:r>
              <a:rPr lang="en-US" dirty="0" err="1"/>
              <a:t>bci</a:t>
            </a:r>
            <a:r>
              <a:rPr lang="en-US" dirty="0"/>
              <a:t> + bdi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		= ac + </a:t>
            </a:r>
            <a:r>
              <a:rPr lang="en-US" dirty="0" err="1"/>
              <a:t>adi</a:t>
            </a:r>
            <a:r>
              <a:rPr lang="en-US" dirty="0"/>
              <a:t> + </a:t>
            </a:r>
            <a:r>
              <a:rPr lang="en-US" dirty="0" err="1"/>
              <a:t>bci</a:t>
            </a:r>
            <a:r>
              <a:rPr lang="en-US" dirty="0"/>
              <a:t> – bd      (</a:t>
            </a:r>
            <a:r>
              <a:rPr lang="en-US" dirty="0" err="1"/>
              <a:t>karena</a:t>
            </a:r>
            <a:r>
              <a:rPr lang="en-US" dirty="0"/>
              <a:t> i</a:t>
            </a:r>
            <a:r>
              <a:rPr lang="en-US" baseline="30000" dirty="0"/>
              <a:t>2</a:t>
            </a:r>
            <a:r>
              <a:rPr lang="en-US" dirty="0"/>
              <a:t> = –1)  </a:t>
            </a:r>
          </a:p>
          <a:p>
            <a:pPr marL="0" indent="0">
              <a:buNone/>
            </a:pPr>
            <a:r>
              <a:rPr lang="en-US" dirty="0"/>
              <a:t>				= (ac – bd) + (ad + </a:t>
            </a:r>
            <a:r>
              <a:rPr lang="en-US" dirty="0" err="1"/>
              <a:t>bc</a:t>
            </a:r>
            <a:r>
              <a:rPr lang="en-US" dirty="0"/>
              <a:t>)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AEEA2-B54F-4DCF-87E9-68A2E06B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96F5E1-B516-45B9-B26B-DE3A709E4B21}"/>
              </a:ext>
            </a:extLst>
          </p:cNvPr>
          <p:cNvCxnSpPr/>
          <p:nvPr/>
        </p:nvCxnSpPr>
        <p:spPr>
          <a:xfrm>
            <a:off x="1666240" y="2316480"/>
            <a:ext cx="203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92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3D76-57D3-4BD8-BEFD-06622029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Bilangan</a:t>
            </a:r>
            <a:r>
              <a:rPr lang="en-US" b="1" dirty="0"/>
              <a:t> Quaternion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8828B-F0CE-4022-BED7-0C77650AC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Ditemukan</a:t>
                </a:r>
                <a:r>
                  <a:rPr lang="en-US" dirty="0"/>
                  <a:t> oleh Sir William Rowan Hamilton pada </a:t>
                </a:r>
                <a:r>
                  <a:rPr lang="en-US" dirty="0" err="1"/>
                  <a:t>tahun</a:t>
                </a:r>
                <a:r>
                  <a:rPr lang="en-US" dirty="0"/>
                  <a:t> 1843.</a:t>
                </a:r>
              </a:p>
              <a:p>
                <a:endParaRPr lang="en-US" dirty="0"/>
              </a:p>
              <a:p>
                <a:r>
                  <a:rPr lang="en-US" dirty="0"/>
                  <a:t>Hamilton </a:t>
                </a:r>
                <a:r>
                  <a:rPr lang="en-US" dirty="0" err="1"/>
                  <a:t>mencoba</a:t>
                </a:r>
                <a:r>
                  <a:rPr lang="en-US" dirty="0"/>
                  <a:t> </a:t>
                </a:r>
                <a:r>
                  <a:rPr lang="en-US" dirty="0" err="1"/>
                  <a:t>memperluas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:r>
                  <a:rPr lang="en-US" dirty="0" err="1"/>
                  <a:t>kompleks</a:t>
                </a:r>
                <a:r>
                  <a:rPr lang="en-US" dirty="0"/>
                  <a:t> di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R</a:t>
                </a:r>
                <a:r>
                  <a:rPr lang="en-US" baseline="30000" dirty="0"/>
                  <a:t>3</a:t>
                </a:r>
                <a:r>
                  <a:rPr lang="en-US" dirty="0"/>
                  <a:t>: </a:t>
                </a:r>
              </a:p>
              <a:p>
                <a:pPr marL="0" indent="0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FF0000"/>
                    </a:solidFill>
                  </a:rPr>
                  <a:t>z = a + bi + </a:t>
                </a:r>
                <a:r>
                  <a:rPr lang="en-US" dirty="0" err="1">
                    <a:solidFill>
                      <a:srgbClr val="FF0000"/>
                    </a:solidFill>
                  </a:rPr>
                  <a:t>cj</a:t>
                </a:r>
                <a:r>
                  <a:rPr lang="en-US" dirty="0">
                    <a:solidFill>
                      <a:srgbClr val="FF0000"/>
                    </a:solidFill>
                  </a:rPr>
                  <a:t>                          </a:t>
                </a:r>
                <a:r>
                  <a:rPr lang="en-US" dirty="0"/>
                  <a:t>(triplets)</a:t>
                </a:r>
              </a:p>
              <a:p>
                <a:pPr marL="0" indent="0">
                  <a:buNone/>
                </a:pPr>
                <a:r>
                  <a:rPr lang="en-US" dirty="0"/>
                  <a:t>    yang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hal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 = j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dirty="0"/>
                  <a:t> dan i</a:t>
                </a:r>
                <a:r>
                  <a:rPr lang="en-US" baseline="30000" dirty="0"/>
                  <a:t>2</a:t>
                </a:r>
                <a:r>
                  <a:rPr lang="en-US" dirty="0"/>
                  <a:t> = j</a:t>
                </a:r>
                <a:r>
                  <a:rPr lang="en-US" baseline="30000" dirty="0"/>
                  <a:t>2 </a:t>
                </a:r>
                <a:r>
                  <a:rPr lang="en-US" dirty="0"/>
                  <a:t>= –1 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Contoh</a:t>
                </a:r>
                <a:r>
                  <a:rPr lang="en-US" dirty="0"/>
                  <a:t>: z = 3 + 4i – 5j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88828B-F0CE-4022-BED7-0C77650AC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778C9-A436-42DB-820C-DFE08B9E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1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9478-AA6F-4039-9E1A-A36BB69E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661"/>
            <a:ext cx="10825480" cy="5506403"/>
          </a:xfrm>
        </p:spPr>
        <p:txBody>
          <a:bodyPr/>
          <a:lstStyle/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,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imajiner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Sulihkan</a:t>
            </a:r>
            <a:r>
              <a:rPr lang="en-US" dirty="0"/>
              <a:t> i</a:t>
            </a:r>
            <a:r>
              <a:rPr lang="en-US" baseline="30000" dirty="0"/>
              <a:t>2</a:t>
            </a:r>
            <a:r>
              <a:rPr lang="en-US" dirty="0"/>
              <a:t> = j</a:t>
            </a:r>
            <a:r>
              <a:rPr lang="en-US" baseline="30000" dirty="0"/>
              <a:t>2</a:t>
            </a:r>
            <a:r>
              <a:rPr lang="en-US" dirty="0"/>
              <a:t> = –1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susun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dirty="0"/>
              <a:t> dan </a:t>
            </a:r>
            <a:r>
              <a:rPr lang="en-US" i="1" dirty="0"/>
              <a:t>ji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584F1-F55F-4B0C-B5D9-A11C6C38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B0439-5B26-468E-8722-A309F424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265" y="2171858"/>
            <a:ext cx="5446970" cy="530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31F208-4015-4C4A-BD4D-C27606EE5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49" y="2702666"/>
            <a:ext cx="9733931" cy="630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DF155F-466C-4190-848B-06F54702A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749" y="4138983"/>
            <a:ext cx="10221059" cy="6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4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803E-B690-4E5C-BE61-312052C3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080"/>
            <a:ext cx="11079480" cy="5307023"/>
          </a:xfrm>
        </p:spPr>
        <p:txBody>
          <a:bodyPr/>
          <a:lstStyle/>
          <a:p>
            <a:r>
              <a:rPr lang="en-US" dirty="0" err="1"/>
              <a:t>Diceritakan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putra</a:t>
            </a:r>
            <a:r>
              <a:rPr lang="en-US" dirty="0"/>
              <a:t> Sir William Hamilton yang </a:t>
            </a:r>
            <a:r>
              <a:rPr lang="en-US" dirty="0" err="1"/>
              <a:t>berusia</a:t>
            </a:r>
            <a:r>
              <a:rPr lang="en-US" dirty="0"/>
              <a:t> 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bertanya</a:t>
            </a:r>
            <a:r>
              <a:rPr lang="en-US" dirty="0"/>
              <a:t> </a:t>
            </a:r>
            <a:r>
              <a:rPr lang="en-US" dirty="0" err="1"/>
              <a:t>kepadanya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sarapan</a:t>
            </a:r>
            <a:r>
              <a:rPr lang="en-US" dirty="0"/>
              <a:t> </a:t>
            </a:r>
            <a:r>
              <a:rPr lang="en-US" dirty="0" err="1"/>
              <a:t>pagi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“Well, Papa, can you multiply triplets?”          </a:t>
            </a:r>
            <a:r>
              <a:rPr lang="en-US" dirty="0">
                <a:solidFill>
                  <a:srgbClr val="FF0000"/>
                </a:solidFill>
              </a:rPr>
              <a:t>(triplets: z = a + bi + </a:t>
            </a:r>
            <a:r>
              <a:rPr lang="en-US" dirty="0" err="1">
                <a:solidFill>
                  <a:srgbClr val="FF0000"/>
                </a:solidFill>
              </a:rPr>
              <a:t>cj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   Hamilton </a:t>
            </a:r>
            <a:r>
              <a:rPr lang="en-US" dirty="0" err="1"/>
              <a:t>menggeleng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dan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sedih</a:t>
            </a:r>
            <a:r>
              <a:rPr lang="en-US" dirty="0"/>
              <a:t> </a:t>
            </a:r>
            <a:r>
              <a:rPr lang="en-US" dirty="0" err="1"/>
              <a:t>berkata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“No, I can only add and subtract them.” </a:t>
            </a:r>
          </a:p>
          <a:p>
            <a:pPr marL="173038" indent="-173038">
              <a:buNone/>
            </a:pPr>
            <a:r>
              <a:rPr lang="en-US" dirty="0"/>
              <a:t>  Hamilton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 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i="1" dirty="0" err="1"/>
              <a:t>ij</a:t>
            </a:r>
            <a:r>
              <a:rPr lang="en-US" i="1" dirty="0"/>
              <a:t> </a:t>
            </a:r>
            <a:r>
              <a:rPr lang="en-US" dirty="0"/>
              <a:t>dan </a:t>
            </a:r>
            <a:r>
              <a:rPr lang="en-US" i="1" dirty="0"/>
              <a:t>ji</a:t>
            </a:r>
            <a:r>
              <a:rPr lang="en-US" dirty="0"/>
              <a:t>.</a:t>
            </a:r>
          </a:p>
          <a:p>
            <a:pPr marL="173038" indent="-173038">
              <a:buNone/>
            </a:pPr>
            <a:endParaRPr lang="en-US" dirty="0"/>
          </a:p>
          <a:p>
            <a:r>
              <a:rPr lang="en-US" dirty="0"/>
              <a:t>Hamilton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menyerah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triplets </a:t>
            </a:r>
            <a:r>
              <a:rPr lang="en-US" dirty="0" err="1"/>
              <a:t>menjadi</a:t>
            </a:r>
            <a:r>
              <a:rPr lang="en-US" dirty="0"/>
              <a:t> quadruplets: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z = a + bi + </a:t>
            </a:r>
            <a:r>
              <a:rPr lang="en-US" sz="2800" dirty="0" err="1">
                <a:solidFill>
                  <a:srgbClr val="FF0000"/>
                </a:solidFill>
              </a:rPr>
              <a:t>cj</a:t>
            </a:r>
            <a:r>
              <a:rPr lang="en-US" sz="2800" dirty="0">
                <a:solidFill>
                  <a:srgbClr val="FF0000"/>
                </a:solidFill>
              </a:rPr>
              <a:t> + dk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pPr marL="173038" indent="-173038">
              <a:buNone/>
            </a:pP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8F81-FC8D-4545-922F-58AB8BB4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C5B1C-1C0D-426B-89AB-BADF2309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7255"/>
            <a:ext cx="10515600" cy="5409708"/>
          </a:xfrm>
        </p:spPr>
        <p:txBody>
          <a:bodyPr/>
          <a:lstStyle/>
          <a:p>
            <a:r>
              <a:rPr lang="en-US" dirty="0" err="1"/>
              <a:t>Misalkan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z</a:t>
            </a:r>
            <a:r>
              <a:rPr lang="en-US" baseline="-25000" dirty="0"/>
              <a:t>1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 + b</a:t>
            </a:r>
            <a:r>
              <a:rPr lang="en-US" baseline="-25000" dirty="0"/>
              <a:t>1</a:t>
            </a:r>
            <a:r>
              <a:rPr lang="en-US" dirty="0"/>
              <a:t>i + c</a:t>
            </a:r>
            <a:r>
              <a:rPr lang="en-US" baseline="-25000" dirty="0"/>
              <a:t>1</a:t>
            </a:r>
            <a:r>
              <a:rPr lang="en-US" dirty="0"/>
              <a:t>j + d</a:t>
            </a:r>
            <a:r>
              <a:rPr lang="en-US" baseline="-25000" dirty="0"/>
              <a:t>1</a:t>
            </a:r>
            <a:r>
              <a:rPr lang="en-US" dirty="0"/>
              <a:t>k  </a:t>
            </a:r>
          </a:p>
          <a:p>
            <a:pPr marL="0" indent="0">
              <a:buNone/>
            </a:pPr>
            <a:r>
              <a:rPr lang="en-US" dirty="0"/>
              <a:t>	z</a:t>
            </a:r>
            <a:r>
              <a:rPr lang="en-US" baseline="-25000" dirty="0"/>
              <a:t>2</a:t>
            </a:r>
            <a:r>
              <a:rPr lang="en-US" dirty="0"/>
              <a:t> = a</a:t>
            </a:r>
            <a:r>
              <a:rPr lang="en-US" baseline="-25000" dirty="0"/>
              <a:t>2</a:t>
            </a:r>
            <a:r>
              <a:rPr lang="en-US" dirty="0"/>
              <a:t> + b</a:t>
            </a:r>
            <a:r>
              <a:rPr lang="en-US" baseline="-25000" dirty="0"/>
              <a:t>2</a:t>
            </a:r>
            <a:r>
              <a:rPr lang="en-US" dirty="0"/>
              <a:t>i + c</a:t>
            </a:r>
            <a:r>
              <a:rPr lang="en-US" baseline="-25000" dirty="0"/>
              <a:t>2</a:t>
            </a:r>
            <a:r>
              <a:rPr lang="en-US" dirty="0"/>
              <a:t>j + d</a:t>
            </a:r>
            <a:r>
              <a:rPr lang="en-US" baseline="-25000" dirty="0"/>
              <a:t>2</a:t>
            </a:r>
            <a:r>
              <a:rPr lang="en-US" dirty="0"/>
              <a:t>k </a:t>
            </a:r>
          </a:p>
          <a:p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9492D-D965-450A-9BFF-A9937757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D40D2B-6F85-4DF9-BE88-D5BE8C18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32" y="2931986"/>
            <a:ext cx="8422708" cy="50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00038-DA45-4397-B26C-D9F7542D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45" y="3486876"/>
            <a:ext cx="6231989" cy="26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1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6634</TotalTime>
  <Words>3216</Words>
  <Application>Microsoft Office PowerPoint</Application>
  <PresentationFormat>Widescreen</PresentationFormat>
  <Paragraphs>343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Courier New</vt:lpstr>
      <vt:lpstr>Tahoma</vt:lpstr>
      <vt:lpstr>Times New Roman</vt:lpstr>
      <vt:lpstr>Office Theme</vt:lpstr>
      <vt:lpstr>Aljabar Quaternion </vt:lpstr>
      <vt:lpstr>PowerPoint Presentation</vt:lpstr>
      <vt:lpstr>Review Bilangan Kompleks</vt:lpstr>
      <vt:lpstr>PowerPoint Presentation</vt:lpstr>
      <vt:lpstr>PowerPoint Presentation</vt:lpstr>
      <vt:lpstr>Bilangan Quaternion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Aksioma-aksioma di dalam Aljabar Quaternion</vt:lpstr>
      <vt:lpstr>PowerPoint Presentation</vt:lpstr>
      <vt:lpstr>PowerPoint Presentation</vt:lpstr>
      <vt:lpstr>Latihan 1</vt:lpstr>
      <vt:lpstr>PowerPoint Presentation</vt:lpstr>
      <vt:lpstr>Rotasi Vektor dengan Quaternion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2</vt:lpstr>
      <vt:lpstr>Quaternion di dalam Bahasa Python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 di Ruang Euclidean (bagian 2)</dc:title>
  <dc:creator>Rinaldi Munir</dc:creator>
  <cp:lastModifiedBy>Rinaldi Munir</cp:lastModifiedBy>
  <cp:revision>440</cp:revision>
  <dcterms:created xsi:type="dcterms:W3CDTF">2020-09-19T08:47:06Z</dcterms:created>
  <dcterms:modified xsi:type="dcterms:W3CDTF">2021-10-30T05:39:08Z</dcterms:modified>
</cp:coreProperties>
</file>