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89" r:id="rId3"/>
    <p:sldId id="390" r:id="rId4"/>
    <p:sldId id="391" r:id="rId5"/>
    <p:sldId id="392" r:id="rId6"/>
    <p:sldId id="402" r:id="rId7"/>
    <p:sldId id="393" r:id="rId8"/>
    <p:sldId id="394" r:id="rId9"/>
    <p:sldId id="395" r:id="rId10"/>
    <p:sldId id="409" r:id="rId11"/>
    <p:sldId id="396" r:id="rId12"/>
    <p:sldId id="398" r:id="rId13"/>
    <p:sldId id="399" r:id="rId14"/>
    <p:sldId id="401" r:id="rId15"/>
    <p:sldId id="410" r:id="rId16"/>
    <p:sldId id="400" r:id="rId17"/>
    <p:sldId id="403" r:id="rId18"/>
    <p:sldId id="404" r:id="rId19"/>
    <p:sldId id="405" r:id="rId20"/>
    <p:sldId id="406" r:id="rId21"/>
    <p:sldId id="407" r:id="rId22"/>
    <p:sldId id="408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460887" cy="2387600"/>
          </a:xfrm>
        </p:spPr>
        <p:txBody>
          <a:bodyPr>
            <a:normAutofit/>
          </a:bodyPr>
          <a:lstStyle/>
          <a:p>
            <a:r>
              <a:rPr lang="en-US" b="1" dirty="0"/>
              <a:t>Singular Value Decomposition </a:t>
            </a:r>
            <a:br>
              <a:rPr lang="en-US" b="1" dirty="0"/>
            </a:br>
            <a:r>
              <a:rPr lang="en-US" sz="3600" b="1" dirty="0"/>
              <a:t>(SVD)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877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#19b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3A2CDB-BF2A-4052-906D-2C25C06F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63FB3DD-12A8-4975-B03E-6C5880233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7" y="883920"/>
            <a:ext cx="10551765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2850E-3CF9-4599-A4E2-7C02D542B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960"/>
            <a:ext cx="10515600" cy="560800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43F77-45B6-4671-9B8B-B69D0B09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Calendar&#10;&#10;Description automatically generated">
            <a:extLst>
              <a:ext uri="{FF2B5EF4-FFF2-40B4-BE49-F238E27FC236}">
                <a16:creationId xmlns:a16="http://schemas.microsoft.com/office/drawing/2014/main" id="{BFF8409F-7B75-4FFF-BB87-62A21F3D7C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" y="1313154"/>
            <a:ext cx="11877961" cy="16035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1FB650-4F63-4331-8D57-786F4ECEA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906" y="3641136"/>
            <a:ext cx="8652829" cy="16918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BA9B489-FDD2-4FB4-AB55-386D8CC43E6C}"/>
              </a:ext>
            </a:extLst>
          </p:cNvPr>
          <p:cNvSpPr txBox="1"/>
          <p:nvPr/>
        </p:nvSpPr>
        <p:spPr>
          <a:xfrm>
            <a:off x="1475993" y="4225444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96718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4F062-29F5-46C2-9F31-6632B2C5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Nilai-</a:t>
            </a:r>
            <a:r>
              <a:rPr lang="en-US" sz="3200" b="1" dirty="0" err="1"/>
              <a:t>nilai</a:t>
            </a:r>
            <a:r>
              <a:rPr lang="en-US" sz="3200" b="1" dirty="0"/>
              <a:t> singular </a:t>
            </a:r>
            <a:r>
              <a:rPr lang="en-US" sz="3200" b="1" dirty="0" err="1"/>
              <a:t>matriks</a:t>
            </a:r>
            <a:endParaRPr lang="en-US" sz="3200" b="1" dirty="0"/>
          </a:p>
          <a:p>
            <a:r>
              <a:rPr lang="en-US" sz="2600" dirty="0" err="1"/>
              <a:t>Misalkan</a:t>
            </a:r>
            <a:r>
              <a:rPr lang="en-US" sz="2600" dirty="0"/>
              <a:t> A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m x n. Jika </a:t>
            </a:r>
            <a:r>
              <a:rPr lang="en-US" sz="2600" dirty="0">
                <a:sym typeface="Symbol" panose="05050102010706020507" pitchFamily="18" charset="2"/>
              </a:rPr>
              <a:t></a:t>
            </a:r>
            <a:r>
              <a:rPr lang="en-US" sz="2600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</a:t>
            </a:r>
            <a:r>
              <a:rPr lang="en-US" sz="2600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</a:t>
            </a:r>
            <a:r>
              <a:rPr lang="en-US" sz="2600" baseline="-25000" dirty="0">
                <a:sym typeface="Symbol" panose="05050102010706020507" pitchFamily="18" charset="2"/>
              </a:rPr>
              <a:t>n 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/>
              <a:t> eigen 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i="1" baseline="30000" dirty="0"/>
              <a:t>T</a:t>
            </a:r>
            <a:r>
              <a:rPr lang="en-US" sz="2600" i="1" dirty="0"/>
              <a:t>A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>
                <a:sym typeface="Symbol" panose="05050102010706020507" pitchFamily="18" charset="2"/>
              </a:rPr>
              <a:t></a:t>
            </a:r>
            <a:r>
              <a:rPr lang="en-US" sz="2600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 =  </a:t>
            </a:r>
            <a:r>
              <a:rPr lang="en-US" sz="2600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</a:t>
            </a:r>
            <a:r>
              <a:rPr lang="en-US" sz="2600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 =  </a:t>
            </a:r>
            <a:r>
              <a:rPr lang="en-US" sz="2600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</a:t>
            </a:r>
            <a:r>
              <a:rPr lang="en-US" sz="2600" baseline="-25000" dirty="0">
                <a:sym typeface="Symbol" panose="05050102010706020507" pitchFamily="18" charset="2"/>
              </a:rPr>
              <a:t>n</a:t>
            </a:r>
            <a:r>
              <a:rPr lang="en-US" sz="2600" dirty="0">
                <a:sym typeface="Symbol" panose="05050102010706020507" pitchFamily="18" charset="2"/>
              </a:rPr>
              <a:t> =  </a:t>
            </a:r>
            <a:r>
              <a:rPr lang="en-US" sz="2600" baseline="-25000" dirty="0">
                <a:sym typeface="Symbol" panose="05050102010706020507" pitchFamily="18" charset="2"/>
              </a:rPr>
              <a:t>n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   </a:t>
            </a:r>
            <a:r>
              <a:rPr lang="en-US" sz="2600" dirty="0" err="1">
                <a:sym typeface="Symbol" panose="05050102010706020507" pitchFamily="18" charset="2"/>
              </a:rPr>
              <a:t>disebut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b="1" dirty="0" err="1">
                <a:sym typeface="Symbol" panose="05050102010706020507" pitchFamily="18" charset="2"/>
              </a:rPr>
              <a:t>nilai-nilai</a:t>
            </a:r>
            <a:r>
              <a:rPr lang="en-US" sz="2600" b="1" dirty="0">
                <a:sym typeface="Symbol" panose="05050102010706020507" pitchFamily="18" charset="2"/>
              </a:rPr>
              <a:t> singular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A.</a:t>
            </a:r>
          </a:p>
          <a:p>
            <a:endParaRPr lang="en-US" sz="2600" dirty="0"/>
          </a:p>
          <a:p>
            <a:r>
              <a:rPr lang="en-US" sz="2600" dirty="0" err="1"/>
              <a:t>Diasumsikan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</a:t>
            </a:r>
            <a:r>
              <a:rPr lang="en-US" sz="2600" baseline="-25000" dirty="0">
                <a:sym typeface="Symbol" panose="05050102010706020507" pitchFamily="18" charset="2"/>
              </a:rPr>
              <a:t>1 </a:t>
            </a:r>
            <a:r>
              <a:rPr lang="en-US" sz="2600" dirty="0">
                <a:sym typeface="Symbol" panose="05050102010706020507" pitchFamily="18" charset="2"/>
              </a:rPr>
              <a:t> </a:t>
            </a:r>
            <a:r>
              <a:rPr lang="en-US" sz="2600" baseline="-25000" dirty="0">
                <a:sym typeface="Symbol" panose="05050102010706020507" pitchFamily="18" charset="2"/>
              </a:rPr>
              <a:t>2 </a:t>
            </a:r>
            <a:r>
              <a:rPr lang="en-US" sz="2600" dirty="0">
                <a:sym typeface="Symbol" panose="05050102010706020507" pitchFamily="18" charset="2"/>
              </a:rPr>
              <a:t>  …  </a:t>
            </a:r>
            <a:r>
              <a:rPr lang="en-US" sz="2600" baseline="-25000" dirty="0">
                <a:sym typeface="Symbol" panose="05050102010706020507" pitchFamily="18" charset="2"/>
              </a:rPr>
              <a:t>n </a:t>
            </a:r>
            <a:r>
              <a:rPr lang="en-US" sz="2600" dirty="0">
                <a:sym typeface="Symbol" panose="05050102010706020507" pitchFamily="18" charset="2"/>
              </a:rPr>
              <a:t> 0 </a:t>
            </a:r>
            <a:r>
              <a:rPr lang="en-US" sz="2600" dirty="0" err="1">
                <a:sym typeface="Symbol" panose="05050102010706020507" pitchFamily="18" charset="2"/>
              </a:rPr>
              <a:t>sehingga</a:t>
            </a:r>
            <a:r>
              <a:rPr lang="en-US" sz="2600" dirty="0">
                <a:sym typeface="Symbol" panose="05050102010706020507" pitchFamily="18" charset="2"/>
              </a:rPr>
              <a:t> </a:t>
            </a:r>
            <a:r>
              <a:rPr lang="en-US" sz="2600" baseline="-25000" dirty="0">
                <a:sym typeface="Symbol" panose="05050102010706020507" pitchFamily="18" charset="2"/>
              </a:rPr>
              <a:t>1 </a:t>
            </a:r>
            <a:r>
              <a:rPr lang="en-US" sz="2600" dirty="0">
                <a:sym typeface="Symbol" panose="05050102010706020507" pitchFamily="18" charset="2"/>
              </a:rPr>
              <a:t> </a:t>
            </a:r>
            <a:r>
              <a:rPr lang="en-US" sz="2600" baseline="-25000" dirty="0">
                <a:sym typeface="Symbol" panose="05050102010706020507" pitchFamily="18" charset="2"/>
              </a:rPr>
              <a:t>2 </a:t>
            </a:r>
            <a:r>
              <a:rPr lang="en-US" sz="2600" dirty="0">
                <a:sym typeface="Symbol" panose="05050102010706020507" pitchFamily="18" charset="2"/>
              </a:rPr>
              <a:t>  …  </a:t>
            </a:r>
            <a:r>
              <a:rPr lang="en-US" sz="2600" baseline="-25000" dirty="0">
                <a:sym typeface="Symbol" panose="05050102010706020507" pitchFamily="18" charset="2"/>
              </a:rPr>
              <a:t>n </a:t>
            </a:r>
            <a:r>
              <a:rPr lang="en-US" sz="2600" dirty="0">
                <a:sym typeface="Symbol" panose="05050102010706020507" pitchFamily="18" charset="2"/>
              </a:rPr>
              <a:t> 0 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A9B7D-2D52-4000-AEF0-941AE6C6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CD783-9F11-47F9-886F-0B5632927193}"/>
              </a:ext>
            </a:extLst>
          </p:cNvPr>
          <p:cNvSpPr txBox="1"/>
          <p:nvPr/>
        </p:nvSpPr>
        <p:spPr>
          <a:xfrm>
            <a:off x="1107440" y="4358640"/>
            <a:ext cx="12943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Teorema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06B86A-8203-4B41-A192-51A1CCD84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53509"/>
            <a:ext cx="5990678" cy="176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5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90722C-405F-49E9-83CB-B42EB66904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5798"/>
                <a:ext cx="10515600" cy="59039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600" b="1" dirty="0"/>
                  <a:t>Contoh 1</a:t>
                </a:r>
                <a:r>
                  <a:rPr lang="en-US" sz="2600" dirty="0"/>
                  <a:t>: </a:t>
                </a:r>
                <a:r>
                  <a:rPr lang="en-US" sz="2600" dirty="0" err="1"/>
                  <a:t>Tentukan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nilai-nilai</a:t>
                </a:r>
                <a:r>
                  <a:rPr lang="en-US" sz="2600" dirty="0"/>
                  <a:t> singular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600" dirty="0"/>
                  <a:t> </a:t>
                </a:r>
                <a:r>
                  <a:rPr lang="en-US" sz="2600" u="sng" dirty="0" err="1"/>
                  <a:t>Penyelesaian</a:t>
                </a:r>
                <a:r>
                  <a:rPr lang="en-US" sz="2600" dirty="0"/>
                  <a:t>:</a:t>
                </a:r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det(</a:t>
                </a:r>
                <a:r>
                  <a:rPr lang="en-US" sz="2600" dirty="0">
                    <a:sym typeface="Symbol" panose="05050102010706020507" pitchFamily="18" charset="2"/>
                  </a:rPr>
                  <a:t></a:t>
                </a:r>
                <a:r>
                  <a:rPr lang="en-US" sz="2600" i="1" dirty="0">
                    <a:sym typeface="Symbol" panose="05050102010706020507" pitchFamily="18" charset="2"/>
                  </a:rPr>
                  <a:t>I</a:t>
                </a:r>
                <a:r>
                  <a:rPr lang="en-US" sz="2600" dirty="0">
                    <a:sym typeface="Symbol" panose="05050102010706020507" pitchFamily="18" charset="2"/>
                  </a:rPr>
                  <a:t> – (</a:t>
                </a:r>
                <a:r>
                  <a:rPr lang="en-US" sz="2600" i="1" dirty="0"/>
                  <a:t>A</a:t>
                </a:r>
                <a:r>
                  <a:rPr lang="en-US" sz="2600" i="1" baseline="30000" dirty="0"/>
                  <a:t>T</a:t>
                </a:r>
                <a:r>
                  <a:rPr lang="en-US" sz="2600" i="1" dirty="0"/>
                  <a:t>A</a:t>
                </a:r>
                <a:r>
                  <a:rPr lang="en-US" sz="2600" dirty="0"/>
                  <a:t>)</a:t>
                </a:r>
                <a:r>
                  <a:rPr lang="en-US" sz="2600" b="1" dirty="0"/>
                  <a:t>x</a:t>
                </a:r>
                <a:r>
                  <a:rPr lang="en-US" sz="2600" dirty="0"/>
                  <a:t>) = 0 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𝜆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𝜆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600" dirty="0"/>
                  <a:t> = 0   </a:t>
                </a:r>
                <a:r>
                  <a:rPr lang="en-US" sz="2600" dirty="0">
                    <a:sym typeface="Symbol" panose="05050102010706020507" pitchFamily="18" charset="2"/>
                  </a:rPr>
                  <a:t> </a:t>
                </a:r>
                <a:r>
                  <a:rPr lang="en-US" sz="2600" dirty="0"/>
                  <a:t>(</a:t>
                </a:r>
                <a:r>
                  <a:rPr lang="en-US" sz="2600" dirty="0">
                    <a:sym typeface="Symbol" panose="05050102010706020507" pitchFamily="18" charset="2"/>
                  </a:rPr>
                  <a:t> - 2)(- 2) – 1  = 0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</a:t>
                </a:r>
              </a:p>
              <a:p>
                <a:pPr marL="0" indent="0">
                  <a:buNone/>
                </a:pPr>
                <a:r>
                  <a:rPr lang="en-US" sz="2600" dirty="0"/>
                  <a:t>            </a:t>
                </a:r>
                <a:r>
                  <a:rPr lang="en-US" sz="2600" dirty="0" err="1"/>
                  <a:t>Persamaan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karakteristik</a:t>
                </a:r>
                <a:r>
                  <a:rPr lang="en-US" sz="2600" dirty="0"/>
                  <a:t>: </a:t>
                </a:r>
                <a:r>
                  <a:rPr lang="en-US" sz="2600" dirty="0">
                    <a:sym typeface="Symbol" panose="05050102010706020507" pitchFamily="18" charset="2"/>
                  </a:rPr>
                  <a:t></a:t>
                </a:r>
                <a:r>
                  <a:rPr lang="en-US" sz="26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 - 4 + 3= 0   ( - 3)( - 1) = 0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Nilai-</a:t>
                </a:r>
                <a:r>
                  <a:rPr lang="en-US" sz="2600" dirty="0" err="1">
                    <a:sym typeface="Symbol" panose="05050102010706020507" pitchFamily="18" charset="2"/>
                  </a:rPr>
                  <a:t>nilai</a:t>
                </a:r>
                <a:r>
                  <a:rPr lang="en-US" sz="2600" dirty="0">
                    <a:sym typeface="Symbol" panose="05050102010706020507" pitchFamily="18" charset="2"/>
                  </a:rPr>
                  <a:t> eigen </a:t>
                </a:r>
                <a:r>
                  <a:rPr lang="en-US" sz="2600" dirty="0" err="1">
                    <a:sym typeface="Symbol" panose="05050102010706020507" pitchFamily="18" charset="2"/>
                  </a:rPr>
                  <a:t>dari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i="1" dirty="0"/>
                  <a:t>A</a:t>
                </a:r>
                <a:r>
                  <a:rPr lang="en-US" sz="2600" i="1" baseline="30000" dirty="0"/>
                  <a:t>T</a:t>
                </a:r>
                <a:r>
                  <a:rPr lang="en-US" sz="2600" i="1" dirty="0"/>
                  <a:t>A </a:t>
                </a:r>
                <a:r>
                  <a:rPr lang="en-US" sz="2600" dirty="0" err="1"/>
                  <a:t>adalah</a:t>
                </a:r>
                <a:r>
                  <a:rPr lang="en-US" sz="2600" dirty="0">
                    <a:sym typeface="Symbol" panose="05050102010706020507" pitchFamily="18" charset="2"/>
                  </a:rPr>
                  <a:t> 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 = 3   dan 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 =  1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Jadi, </a:t>
                </a:r>
                <a:r>
                  <a:rPr lang="en-US" sz="2600" dirty="0" err="1">
                    <a:sym typeface="Symbol" panose="05050102010706020507" pitchFamily="18" charset="2"/>
                  </a:rPr>
                  <a:t>nilai-nilai</a:t>
                </a:r>
                <a:r>
                  <a:rPr lang="en-US" sz="2600" dirty="0">
                    <a:sym typeface="Symbol" panose="05050102010706020507" pitchFamily="18" charset="2"/>
                  </a:rPr>
                  <a:t> singular </a:t>
                </a:r>
                <a:r>
                  <a:rPr lang="en-US" sz="26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600" dirty="0">
                    <a:sym typeface="Symbol" panose="05050102010706020507" pitchFamily="18" charset="2"/>
                  </a:rPr>
                  <a:t> A (</a:t>
                </a:r>
                <a:r>
                  <a:rPr lang="en-US" sz="2600" dirty="0" err="1">
                    <a:sym typeface="Symbol" panose="05050102010706020507" pitchFamily="18" charset="2"/>
                  </a:rPr>
                  <a:t>dalam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urutan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dari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besar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ke</a:t>
                </a:r>
                <a:r>
                  <a:rPr lang="en-US" sz="26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 err="1">
                    <a:sym typeface="Symbol" panose="05050102010706020507" pitchFamily="18" charset="2"/>
                  </a:rPr>
                  <a:t>kecil</a:t>
                </a:r>
                <a:r>
                  <a:rPr lang="en-US" sz="2600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</a:t>
                </a:r>
                <a:r>
                  <a:rPr lang="en-US" sz="26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600" dirty="0">
                    <a:sym typeface="Symbol" panose="05050102010706020507" pitchFamily="18" charset="2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600" dirty="0">
                    <a:sym typeface="Symbol" panose="05050102010706020507" pitchFamily="18" charset="2"/>
                  </a:rPr>
                  <a:t>		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600" dirty="0">
                    <a:sym typeface="Symbol" panose="05050102010706020507" pitchFamily="18" charset="2"/>
                  </a:rPr>
                  <a:t> = 3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600" dirty="0">
                    <a:sym typeface="Symbol" panose="05050102010706020507" pitchFamily="18" charset="2"/>
                  </a:rPr>
                  <a:t>dan </a:t>
                </a:r>
                <a:r>
                  <a:rPr lang="en-US" sz="26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600" dirty="0">
                    <a:sym typeface="Symbol" panose="05050102010706020507" pitchFamily="18" charset="2"/>
                  </a:rPr>
                  <a:t> = 1</a:t>
                </a:r>
                <a:endParaRPr lang="en-US" sz="2600" baseline="-25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6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90722C-405F-49E9-83CB-B42EB66904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5798"/>
                <a:ext cx="10515600" cy="5903990"/>
              </a:xfrm>
              <a:blipFill>
                <a:blip r:embed="rId2"/>
                <a:stretch>
                  <a:fillRect l="-1043" t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AEAFC-797A-4417-89E8-61F018E9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1F195A-97C5-4295-8417-886D15718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6517" y="278212"/>
            <a:ext cx="1000825" cy="1237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B9DFD1-FA6E-4F2C-83DD-A1D99845D263}"/>
              </a:ext>
            </a:extLst>
          </p:cNvPr>
          <p:cNvSpPr txBox="1"/>
          <p:nvPr/>
        </p:nvSpPr>
        <p:spPr>
          <a:xfrm>
            <a:off x="7197437" y="650556"/>
            <a:ext cx="6190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A =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DC8A87-7A19-4E13-9569-93EAB5BE7B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063" y="1415242"/>
            <a:ext cx="4101374" cy="113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9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A08CEB-AFF7-4009-BFB3-8637E75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8EF9F8-2305-4468-9DC3-6A0EA3464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61" y="143317"/>
            <a:ext cx="9192441" cy="62130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ADE178-3C99-44DD-B42B-DD01DB7A4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582" y="4644920"/>
            <a:ext cx="4423052" cy="11869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30D6B6F-45B0-48AD-BBA7-6D94659E02CE}"/>
              </a:ext>
            </a:extLst>
          </p:cNvPr>
          <p:cNvSpPr/>
          <p:nvPr/>
        </p:nvSpPr>
        <p:spPr>
          <a:xfrm>
            <a:off x="7744582" y="4644920"/>
            <a:ext cx="4183258" cy="1186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5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02FCD6-7AB3-4FA6-A0B8-CD3DCD85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F87374-33E6-4744-B86B-374990521708}"/>
              </a:ext>
            </a:extLst>
          </p:cNvPr>
          <p:cNvSpPr txBox="1"/>
          <p:nvPr/>
        </p:nvSpPr>
        <p:spPr>
          <a:xfrm>
            <a:off x="2783840" y="1750814"/>
            <a:ext cx="6096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i="1" dirty="0"/>
              <a:t>A </a:t>
            </a:r>
            <a:r>
              <a:rPr lang="en-US" sz="8800" dirty="0"/>
              <a:t>= </a:t>
            </a:r>
            <a:r>
              <a:rPr lang="en-US" sz="8800" i="1" dirty="0">
                <a:solidFill>
                  <a:srgbClr val="FF0000"/>
                </a:solidFill>
              </a:rPr>
              <a:t>U</a:t>
            </a:r>
            <a:r>
              <a:rPr lang="en-US" sz="8800" dirty="0">
                <a:solidFill>
                  <a:srgbClr val="00B050"/>
                </a:solidFill>
                <a:sym typeface="Symbol" panose="05050102010706020507" pitchFamily="18" charset="2"/>
              </a:rPr>
              <a:t></a:t>
            </a:r>
            <a:r>
              <a:rPr lang="en-US" sz="8800" i="1" dirty="0">
                <a:solidFill>
                  <a:srgbClr val="0070C0"/>
                </a:solidFill>
                <a:sym typeface="Symbol" panose="05050102010706020507" pitchFamily="18" charset="2"/>
              </a:rPr>
              <a:t>V</a:t>
            </a:r>
            <a:r>
              <a:rPr lang="en-US" sz="8800" i="1" baseline="30000" dirty="0">
                <a:solidFill>
                  <a:srgbClr val="0070C0"/>
                </a:solidFill>
                <a:sym typeface="Symbol" panose="05050102010706020507" pitchFamily="18" charset="2"/>
              </a:rPr>
              <a:t>T </a:t>
            </a:r>
            <a:r>
              <a:rPr lang="en-US" sz="8800" i="1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endParaRPr lang="en-US" sz="88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56E62C-1695-45A9-9281-3481EB2C2688}"/>
              </a:ext>
            </a:extLst>
          </p:cNvPr>
          <p:cNvSpPr txBox="1"/>
          <p:nvPr/>
        </p:nvSpPr>
        <p:spPr>
          <a:xfrm flipH="1">
            <a:off x="6725920" y="3980268"/>
            <a:ext cx="188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Vektor-vektor</a:t>
            </a:r>
            <a:endParaRPr lang="en-US" dirty="0"/>
          </a:p>
          <a:p>
            <a:pPr algn="ctr"/>
            <a:r>
              <a:rPr lang="en-US" dirty="0"/>
              <a:t> singular </a:t>
            </a:r>
            <a:r>
              <a:rPr lang="en-US" dirty="0" err="1"/>
              <a:t>kanan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31099A-CC81-4057-8444-5A74DEB05149}"/>
              </a:ext>
            </a:extLst>
          </p:cNvPr>
          <p:cNvSpPr txBox="1"/>
          <p:nvPr/>
        </p:nvSpPr>
        <p:spPr>
          <a:xfrm flipH="1">
            <a:off x="4805680" y="3931920"/>
            <a:ext cx="188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Nilai-</a:t>
            </a:r>
            <a:r>
              <a:rPr lang="en-US" dirty="0" err="1"/>
              <a:t>nilai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singular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30C801-9E6E-4B4C-80C7-E21F9AB88A18}"/>
              </a:ext>
            </a:extLst>
          </p:cNvPr>
          <p:cNvSpPr txBox="1"/>
          <p:nvPr/>
        </p:nvSpPr>
        <p:spPr>
          <a:xfrm flipH="1">
            <a:off x="2743200" y="4084320"/>
            <a:ext cx="188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Vektor-vektor</a:t>
            </a:r>
            <a:endParaRPr lang="en-US" dirty="0"/>
          </a:p>
          <a:p>
            <a:pPr algn="ctr"/>
            <a:r>
              <a:rPr lang="en-US" dirty="0"/>
              <a:t> singular </a:t>
            </a:r>
            <a:r>
              <a:rPr lang="en-US" dirty="0" err="1"/>
              <a:t>kiri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021EB08-4B1D-4453-B809-2CE396654390}"/>
              </a:ext>
            </a:extLst>
          </p:cNvPr>
          <p:cNvCxnSpPr/>
          <p:nvPr/>
        </p:nvCxnSpPr>
        <p:spPr>
          <a:xfrm flipH="1">
            <a:off x="3830320" y="2987040"/>
            <a:ext cx="975360" cy="944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1645423-7498-4AE2-94E8-C3473E8A55B6}"/>
              </a:ext>
            </a:extLst>
          </p:cNvPr>
          <p:cNvCxnSpPr>
            <a:cxnSpLocks/>
          </p:cNvCxnSpPr>
          <p:nvPr/>
        </p:nvCxnSpPr>
        <p:spPr>
          <a:xfrm>
            <a:off x="5750560" y="3141016"/>
            <a:ext cx="0" cy="7909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32BDA1D-06BA-49D1-8BBF-DF0993D93FD6}"/>
              </a:ext>
            </a:extLst>
          </p:cNvPr>
          <p:cNvCxnSpPr>
            <a:cxnSpLocks/>
          </p:cNvCxnSpPr>
          <p:nvPr/>
        </p:nvCxnSpPr>
        <p:spPr>
          <a:xfrm>
            <a:off x="6482080" y="2957086"/>
            <a:ext cx="1074858" cy="9002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43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8AC56-B048-4D63-80FB-970CD77DD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Langkah-</a:t>
            </a:r>
            <a:r>
              <a:rPr lang="en-US" b="1" dirty="0" err="1"/>
              <a:t>langkah</a:t>
            </a:r>
            <a:r>
              <a:rPr lang="en-US" b="1" dirty="0"/>
              <a:t> SVD </a:t>
            </a:r>
            <a:r>
              <a:rPr lang="en-US" b="1" dirty="0" err="1"/>
              <a:t>mendekomposisi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baseline="-25000" dirty="0" err="1"/>
              <a:t>mxn</a:t>
            </a:r>
            <a:r>
              <a:rPr lang="en-US" b="1" dirty="0"/>
              <a:t> 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i="1" dirty="0"/>
              <a:t>U</a:t>
            </a:r>
            <a:r>
              <a:rPr lang="en-US" b="1" dirty="0"/>
              <a:t>, </a:t>
            </a:r>
            <a:r>
              <a:rPr lang="en-US" b="1" dirty="0">
                <a:sym typeface="Symbol" panose="05050102010706020507" pitchFamily="18" charset="2"/>
              </a:rPr>
              <a:t>, dan </a:t>
            </a:r>
            <a:r>
              <a:rPr lang="en-US" b="1" i="1" dirty="0">
                <a:sym typeface="Symbol" panose="05050102010706020507" pitchFamily="18" charset="2"/>
              </a:rPr>
              <a:t>V</a:t>
            </a:r>
            <a:r>
              <a:rPr lang="en-US" b="1" dirty="0">
                <a:sym typeface="Symbol" panose="05050102010706020507" pitchFamily="18" charset="2"/>
              </a:rPr>
              <a:t>: </a:t>
            </a:r>
          </a:p>
          <a:p>
            <a:pPr marL="514350" indent="-514350">
              <a:buAutoNum type="arabicPeriod"/>
            </a:pPr>
            <a:r>
              <a:rPr lang="en-US" sz="2600" dirty="0" err="1">
                <a:sym typeface="Symbol" panose="05050102010706020507" pitchFamily="18" charset="2"/>
              </a:rPr>
              <a:t>Untuk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</a:t>
            </a:r>
            <a:r>
              <a:rPr lang="en-US" sz="2600" dirty="0">
                <a:sym typeface="Symbol" panose="05050102010706020507" pitchFamily="18" charset="2"/>
              </a:rPr>
              <a:t> singular </a:t>
            </a:r>
            <a:r>
              <a:rPr lang="en-US" sz="2600" dirty="0" err="1">
                <a:sym typeface="Symbol" panose="05050102010706020507" pitchFamily="18" charset="2"/>
              </a:rPr>
              <a:t>kiri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dirty="0" err="1">
                <a:sym typeface="Symbol" panose="05050102010706020507" pitchFamily="18" charset="2"/>
              </a:rPr>
              <a:t>hitung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AA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baseline="30000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. Rank(A) = k = </a:t>
            </a:r>
            <a:r>
              <a:rPr lang="en-US" sz="2600" dirty="0" err="1">
                <a:sym typeface="Symbol" panose="05050102010706020507" pitchFamily="18" charset="2"/>
              </a:rPr>
              <a:t>banyaknya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dirty="0" err="1">
                <a:sym typeface="Symbol" panose="05050102010706020507" pitchFamily="18" charset="2"/>
              </a:rPr>
              <a:t>tidak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nol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AA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baseline="30000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2600" dirty="0" err="1">
                <a:sym typeface="Symbol" panose="05050102010706020507" pitchFamily="18" charset="2"/>
              </a:rPr>
              <a:t>Tentukan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vektor-vektor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m</a:t>
            </a:r>
            <a:r>
              <a:rPr lang="en-US" sz="2600" b="1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yang </a:t>
            </a:r>
            <a:r>
              <a:rPr lang="en-US" sz="2600" dirty="0" err="1">
                <a:sym typeface="Symbol" panose="05050102010706020507" pitchFamily="18" charset="2"/>
              </a:rPr>
              <a:t>berkoresponden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AA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i="1" dirty="0">
                <a:sym typeface="Symbol" panose="05050102010706020507" pitchFamily="18" charset="2"/>
              </a:rPr>
              <a:t>. </a:t>
            </a:r>
            <a:r>
              <a:rPr lang="en-US" sz="2600" dirty="0" err="1">
                <a:sym typeface="Symbol" panose="05050102010706020507" pitchFamily="18" charset="2"/>
              </a:rPr>
              <a:t>Normalisasi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</a:t>
            </a:r>
            <a:r>
              <a:rPr lang="en-US" sz="2600" b="1" dirty="0">
                <a:sym typeface="Symbol" panose="05050102010706020507" pitchFamily="18" charset="2"/>
              </a:rPr>
              <a:t>u</a:t>
            </a:r>
            <a:r>
              <a:rPr lang="en-US" sz="2600" b="1" baseline="-25000" dirty="0">
                <a:sym typeface="Symbol" panose="05050102010706020507" pitchFamily="18" charset="2"/>
              </a:rPr>
              <a:t>m</a:t>
            </a:r>
            <a:r>
              <a:rPr lang="en-US" sz="2600" b="1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cara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setiap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komponen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vektornya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dibagi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panjang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</a:t>
            </a:r>
            <a:r>
              <a:rPr lang="en-US" sz="2600" dirty="0">
                <a:sym typeface="Symbol" panose="05050102010706020507" pitchFamily="18" charset="2"/>
              </a:rPr>
              <a:t>. </a:t>
            </a:r>
            <a:r>
              <a:rPr lang="en-US" sz="2600" dirty="0" err="1">
                <a:sym typeface="Symbol" panose="05050102010706020507" pitchFamily="18" charset="2"/>
              </a:rPr>
              <a:t>Diperoleh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U.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600" dirty="0" err="1">
                <a:sym typeface="Symbol" panose="05050102010706020507" pitchFamily="18" charset="2"/>
              </a:rPr>
              <a:t>Untuk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</a:t>
            </a:r>
            <a:r>
              <a:rPr lang="en-US" sz="2600" dirty="0">
                <a:sym typeface="Symbol" panose="05050102010706020507" pitchFamily="18" charset="2"/>
              </a:rPr>
              <a:t> singular </a:t>
            </a:r>
            <a:r>
              <a:rPr lang="en-US" sz="2600" dirty="0" err="1">
                <a:sym typeface="Symbol" panose="05050102010706020507" pitchFamily="18" charset="2"/>
              </a:rPr>
              <a:t>kanan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dirty="0" err="1">
                <a:sym typeface="Symbol" panose="05050102010706020507" pitchFamily="18" charset="2"/>
              </a:rPr>
              <a:t>hitung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i="1" dirty="0">
                <a:sym typeface="Symbol" panose="05050102010706020507" pitchFamily="18" charset="2"/>
              </a:rPr>
              <a:t>A </a:t>
            </a:r>
            <a:r>
              <a:rPr lang="en-US" sz="2600" dirty="0" err="1">
                <a:sym typeface="Symbol" panose="05050102010706020507" pitchFamily="18" charset="2"/>
              </a:rPr>
              <a:t>lalu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tentukan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nilai-nilai-singularnya</a:t>
            </a:r>
            <a:r>
              <a:rPr lang="en-US" sz="2600" dirty="0">
                <a:sym typeface="Symbol" panose="05050102010706020507" pitchFamily="18" charset="2"/>
              </a:rPr>
              <a:t>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600" dirty="0" err="1">
                <a:sym typeface="Symbol" panose="05050102010706020507" pitchFamily="18" charset="2"/>
              </a:rPr>
              <a:t>Tentukan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vektor-vektor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b="1" dirty="0">
                <a:sym typeface="Symbol" panose="05050102010706020507" pitchFamily="18" charset="2"/>
              </a:rPr>
              <a:t>v</a:t>
            </a:r>
            <a:r>
              <a:rPr lang="en-US" sz="2600" b="1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b="1" dirty="0">
                <a:sym typeface="Symbol" panose="05050102010706020507" pitchFamily="18" charset="2"/>
              </a:rPr>
              <a:t>v</a:t>
            </a:r>
            <a:r>
              <a:rPr lang="en-US" sz="2600" b="1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</a:t>
            </a:r>
            <a:r>
              <a:rPr lang="en-US" sz="2600" b="1" dirty="0" err="1">
                <a:sym typeface="Symbol" panose="05050102010706020507" pitchFamily="18" charset="2"/>
              </a:rPr>
              <a:t>v</a:t>
            </a:r>
            <a:r>
              <a:rPr lang="en-US" sz="2600" b="1" baseline="-25000" dirty="0" err="1">
                <a:sym typeface="Symbol" panose="05050102010706020507" pitchFamily="18" charset="2"/>
              </a:rPr>
              <a:t>n</a:t>
            </a:r>
            <a:r>
              <a:rPr lang="en-US" sz="2600" b="1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yang </a:t>
            </a:r>
            <a:r>
              <a:rPr lang="en-US" sz="2600" dirty="0" err="1">
                <a:sym typeface="Symbol" panose="05050102010706020507" pitchFamily="18" charset="2"/>
              </a:rPr>
              <a:t>berkoresponden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i="1" dirty="0">
                <a:sym typeface="Symbol" panose="05050102010706020507" pitchFamily="18" charset="2"/>
              </a:rPr>
              <a:t>A. </a:t>
            </a:r>
            <a:r>
              <a:rPr lang="en-US" sz="2600" dirty="0" err="1">
                <a:sym typeface="Symbol" panose="05050102010706020507" pitchFamily="18" charset="2"/>
              </a:rPr>
              <a:t>Normalisasi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b="1" dirty="0">
                <a:sym typeface="Symbol" panose="05050102010706020507" pitchFamily="18" charset="2"/>
              </a:rPr>
              <a:t>v</a:t>
            </a:r>
            <a:r>
              <a:rPr lang="en-US" sz="2600" b="1" baseline="-25000" dirty="0">
                <a:sym typeface="Symbol" panose="05050102010706020507" pitchFamily="18" charset="2"/>
              </a:rPr>
              <a:t>1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b="1" dirty="0">
                <a:sym typeface="Symbol" panose="05050102010706020507" pitchFamily="18" charset="2"/>
              </a:rPr>
              <a:t>v</a:t>
            </a:r>
            <a:r>
              <a:rPr lang="en-US" sz="2600" b="1" baseline="-25000" dirty="0">
                <a:sym typeface="Symbol" panose="05050102010706020507" pitchFamily="18" charset="2"/>
              </a:rPr>
              <a:t>2</a:t>
            </a:r>
            <a:r>
              <a:rPr lang="en-US" sz="2600" dirty="0">
                <a:sym typeface="Symbol" panose="05050102010706020507" pitchFamily="18" charset="2"/>
              </a:rPr>
              <a:t>, …, </a:t>
            </a:r>
            <a:r>
              <a:rPr lang="en-US" sz="2600" b="1" dirty="0" err="1">
                <a:sym typeface="Symbol" panose="05050102010706020507" pitchFamily="18" charset="2"/>
              </a:rPr>
              <a:t>v</a:t>
            </a:r>
            <a:r>
              <a:rPr lang="en-US" sz="2600" b="1" baseline="-25000" dirty="0" err="1">
                <a:sym typeface="Symbol" panose="05050102010706020507" pitchFamily="18" charset="2"/>
              </a:rPr>
              <a:t>n</a:t>
            </a:r>
            <a:r>
              <a:rPr lang="en-US" sz="2600" b="1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cara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setiap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komponen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vektornya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dibagi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panjang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vektor</a:t>
            </a:r>
            <a:r>
              <a:rPr lang="en-US" sz="2600" dirty="0">
                <a:sym typeface="Symbol" panose="05050102010706020507" pitchFamily="18" charset="2"/>
              </a:rPr>
              <a:t>. </a:t>
            </a:r>
            <a:r>
              <a:rPr lang="en-US" sz="2600" dirty="0" err="1">
                <a:sym typeface="Symbol" panose="05050102010706020507" pitchFamily="18" charset="2"/>
              </a:rPr>
              <a:t>Diperoleh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V.</a:t>
            </a:r>
            <a:r>
              <a:rPr lang="en-US" sz="2600" dirty="0"/>
              <a:t> Transpose-</a:t>
            </a:r>
            <a:r>
              <a:rPr lang="en-US" sz="2600" dirty="0" err="1"/>
              <a:t>kan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V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i="1" dirty="0"/>
              <a:t>V</a:t>
            </a:r>
            <a:r>
              <a:rPr lang="en-US" sz="2600" i="1" baseline="30000" dirty="0"/>
              <a:t>T</a:t>
            </a:r>
            <a:r>
              <a:rPr lang="en-US" sz="2600" dirty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600" dirty="0" err="1">
                <a:sym typeface="Symbol" panose="05050102010706020507" pitchFamily="18" charset="2"/>
              </a:rPr>
              <a:t>Bentuklah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 </a:t>
            </a:r>
            <a:r>
              <a:rPr lang="en-US" sz="2600" dirty="0" err="1">
                <a:sym typeface="Symbol" panose="05050102010706020507" pitchFamily="18" charset="2"/>
              </a:rPr>
              <a:t>berukuran</a:t>
            </a:r>
            <a:r>
              <a:rPr lang="en-US" sz="2600" dirty="0">
                <a:sym typeface="Symbol" panose="05050102010706020507" pitchFamily="18" charset="2"/>
              </a:rPr>
              <a:t> m x n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elemen-elemen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diagonalnya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singular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A </a:t>
            </a:r>
            <a:r>
              <a:rPr lang="en-US" sz="2600" dirty="0" err="1">
                <a:sym typeface="Symbol" panose="05050102010706020507" pitchFamily="18" charset="2"/>
              </a:rPr>
              <a:t>dengan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susunan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besar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ke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kecil</a:t>
            </a:r>
            <a:r>
              <a:rPr lang="en-US" sz="2600" dirty="0">
                <a:sym typeface="Symbol" panose="05050102010706020507" pitchFamily="18" charset="2"/>
              </a:rPr>
              <a:t>. Nilai singular di </a:t>
            </a:r>
            <a:r>
              <a:rPr lang="en-US" sz="2600" dirty="0" err="1">
                <a:sym typeface="Symbol" panose="05050102010706020507" pitchFamily="18" charset="2"/>
              </a:rPr>
              <a:t>dalam</a:t>
            </a:r>
            <a:r>
              <a:rPr lang="en-US" sz="2600" dirty="0">
                <a:sym typeface="Symbol" panose="05050102010706020507" pitchFamily="18" charset="2"/>
              </a:rPr>
              <a:t> </a:t>
            </a:r>
            <a:r>
              <a:rPr lang="el-GR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akar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pangkat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dua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eigen yang </a:t>
            </a:r>
            <a:r>
              <a:rPr lang="en-US" sz="2600" dirty="0" err="1">
                <a:sym typeface="Symbol" panose="05050102010706020507" pitchFamily="18" charset="2"/>
              </a:rPr>
              <a:t>tidak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nol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i="1" dirty="0">
                <a:sym typeface="Symbol" panose="05050102010706020507" pitchFamily="18" charset="2"/>
              </a:rPr>
              <a:t> A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i="1" dirty="0">
                <a:sym typeface="Symbol" panose="05050102010706020507" pitchFamily="18" charset="2"/>
              </a:rPr>
              <a:t>A. 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endParaRPr lang="en-US" sz="26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600" dirty="0" err="1"/>
              <a:t>Maka</a:t>
            </a:r>
            <a:r>
              <a:rPr lang="en-US" sz="2600" dirty="0"/>
              <a:t>, </a:t>
            </a:r>
            <a:r>
              <a:rPr lang="en-US" sz="2400" i="1" dirty="0"/>
              <a:t>A </a:t>
            </a:r>
            <a:r>
              <a:rPr lang="en-US" sz="2400" dirty="0"/>
              <a:t>= </a:t>
            </a:r>
            <a:r>
              <a:rPr lang="en-US" sz="2400" i="1" dirty="0"/>
              <a:t>U</a:t>
            </a:r>
            <a:r>
              <a:rPr lang="en-US" sz="2400" dirty="0">
                <a:sym typeface="Symbol" panose="05050102010706020507" pitchFamily="18" charset="2"/>
              </a:rPr>
              <a:t></a:t>
            </a:r>
            <a:r>
              <a:rPr lang="en-US" sz="2400" i="1" dirty="0">
                <a:sym typeface="Symbol" panose="05050102010706020507" pitchFamily="18" charset="2"/>
              </a:rPr>
              <a:t>V</a:t>
            </a:r>
            <a:r>
              <a:rPr lang="en-US" sz="2400" i="1" baseline="30000" dirty="0">
                <a:sym typeface="Symbol" panose="05050102010706020507" pitchFamily="18" charset="2"/>
              </a:rPr>
              <a:t>T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0F1D5-CDAD-473A-ABF8-B4B2DDC5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58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E2BF0-AB51-47A3-9604-3A020E20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</a:t>
            </a:r>
            <a:r>
              <a:rPr lang="en-US" sz="2400" dirty="0"/>
              <a:t>: </a:t>
            </a:r>
            <a:r>
              <a:rPr lang="en-US" sz="2400" dirty="0" err="1"/>
              <a:t>Faktorkan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                                   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SVD.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</a:t>
            </a:r>
          </a:p>
          <a:p>
            <a:pPr marL="457200" indent="-457200">
              <a:buAutoNum type="arabicParenBoth"/>
            </a:pPr>
            <a:r>
              <a:rPr lang="en-US" sz="2400" dirty="0"/>
              <a:t>Singular </a:t>
            </a:r>
            <a:r>
              <a:rPr lang="en-US" sz="2400" dirty="0" err="1"/>
              <a:t>kiri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 AA</a:t>
            </a:r>
            <a:r>
              <a:rPr lang="en-US" sz="2400" i="1" baseline="30000" dirty="0">
                <a:sym typeface="Symbol" panose="05050102010706020507" pitchFamily="18" charset="2"/>
              </a:rPr>
              <a:t>T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=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9DA8D-3D3A-4B7B-A2ED-EBD40A3D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C4EB2-2340-435E-A30C-A62028DE47FB}"/>
                  </a:ext>
                </a:extLst>
              </p:cNvPr>
              <p:cNvSpPr txBox="1"/>
              <p:nvPr/>
            </p:nvSpPr>
            <p:spPr>
              <a:xfrm>
                <a:off x="4643120" y="409893"/>
                <a:ext cx="2322815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C4EB2-2340-435E-A30C-A62028DE4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120" y="409893"/>
                <a:ext cx="2322815" cy="6572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B4D123-847D-444F-8935-39CFF44992AA}"/>
                  </a:ext>
                </a:extLst>
              </p:cNvPr>
              <p:cNvSpPr txBox="1"/>
              <p:nvPr/>
            </p:nvSpPr>
            <p:spPr>
              <a:xfrm>
                <a:off x="254000" y="1846035"/>
                <a:ext cx="6096000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6B4D123-847D-444F-8935-39CFF4499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00" y="1846035"/>
                <a:ext cx="6096000" cy="585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39B739-D940-41A1-99AD-57D1C82F3E4A}"/>
                  </a:ext>
                </a:extLst>
              </p:cNvPr>
              <p:cNvSpPr txBox="1"/>
              <p:nvPr/>
            </p:nvSpPr>
            <p:spPr>
              <a:xfrm>
                <a:off x="4033520" y="1773291"/>
                <a:ext cx="216258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39B739-D940-41A1-99AD-57D1C82F3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520" y="1773291"/>
                <a:ext cx="2162580" cy="730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AC94515-9F88-4831-AFA1-CC7D6A61CD43}"/>
              </a:ext>
            </a:extLst>
          </p:cNvPr>
          <p:cNvSpPr txBox="1"/>
          <p:nvPr/>
        </p:nvSpPr>
        <p:spPr>
          <a:xfrm>
            <a:off x="1442720" y="2840837"/>
            <a:ext cx="10101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Nilai-</a:t>
            </a:r>
            <a:r>
              <a:rPr lang="en-US" sz="2400" dirty="0" err="1"/>
              <a:t>nilai</a:t>
            </a:r>
            <a:r>
              <a:rPr lang="en-US" sz="2400" dirty="0"/>
              <a:t> eigen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>
                <a:sym typeface="Symbol" panose="05050102010706020507" pitchFamily="18" charset="2"/>
              </a:rPr>
              <a:t>AA</a:t>
            </a:r>
            <a:r>
              <a:rPr lang="en-US" sz="2400" i="1" baseline="30000" dirty="0">
                <a:sym typeface="Symbol" panose="05050102010706020507" pitchFamily="18" charset="2"/>
              </a:rPr>
              <a:t>T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</a:t>
            </a:r>
            <a:r>
              <a:rPr lang="en-US" sz="2400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= 12 dan </a:t>
            </a:r>
            <a:r>
              <a:rPr lang="en-US" sz="2400" baseline="-25000" dirty="0">
                <a:sym typeface="Symbol" panose="05050102010706020507" pitchFamily="18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= 10    (</a:t>
            </a:r>
            <a:r>
              <a:rPr lang="en-US" sz="2400" dirty="0" err="1">
                <a:sym typeface="Symbol" panose="05050102010706020507" pitchFamily="18" charset="2"/>
              </a:rPr>
              <a:t>terurut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besar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kecil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</a:p>
          <a:p>
            <a:r>
              <a:rPr lang="en-US" sz="2400" dirty="0">
                <a:sym typeface="Symbol" panose="05050102010706020507" pitchFamily="18" charset="2"/>
              </a:rPr>
              <a:t>Jadi rank(A) = 2 </a:t>
            </a:r>
          </a:p>
          <a:p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BB060B-CA6E-4B93-9DAA-C4B596CA16F3}"/>
                  </a:ext>
                </a:extLst>
              </p:cNvPr>
              <p:cNvSpPr txBox="1"/>
              <p:nvPr/>
            </p:nvSpPr>
            <p:spPr>
              <a:xfrm>
                <a:off x="949960" y="3817407"/>
                <a:ext cx="6881371" cy="1118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(2)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U </a:t>
                </a:r>
              </a:p>
              <a:p>
                <a:r>
                  <a:rPr lang="en-US" sz="2400" dirty="0"/>
                  <a:t>      </a:t>
                </a:r>
                <a:r>
                  <a:rPr lang="en-US" sz="3600" dirty="0"/>
                  <a:t> </a:t>
                </a:r>
                <a:r>
                  <a:rPr lang="en-US" sz="2400" dirty="0"/>
                  <a:t>(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>
                    <a:sym typeface="Symbol" panose="05050102010706020507" pitchFamily="18" charset="2"/>
                  </a:rPr>
                  <a:t>I</a:t>
                </a:r>
                <a:r>
                  <a:rPr lang="en-US" sz="2400" b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– </a:t>
                </a:r>
                <a:r>
                  <a:rPr lang="en-US" sz="2400" i="1" dirty="0">
                    <a:sym typeface="Symbol" panose="05050102010706020507" pitchFamily="18" charset="2"/>
                  </a:rPr>
                  <a:t>AA</a:t>
                </a:r>
                <a:r>
                  <a:rPr lang="en-US" sz="2400" i="1" baseline="30000" dirty="0">
                    <a:sym typeface="Symbol" panose="05050102010706020507" pitchFamily="18" charset="2"/>
                  </a:rPr>
                  <a:t>T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r>
                  <a:rPr lang="en-US" sz="2400" b="1" dirty="0">
                    <a:sym typeface="Symbol" panose="05050102010706020507" pitchFamily="18" charset="2"/>
                  </a:rPr>
                  <a:t>x</a:t>
                </a:r>
                <a:r>
                  <a:rPr lang="en-US" sz="2400" dirty="0">
                    <a:sym typeface="Symbol" panose="05050102010706020507" pitchFamily="18" charset="2"/>
                  </a:rPr>
                  <a:t>  = 0  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BB060B-CA6E-4B93-9DAA-C4B596CA1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60" y="3817407"/>
                <a:ext cx="6881371" cy="1118961"/>
              </a:xfrm>
              <a:prstGeom prst="rect">
                <a:avLst/>
              </a:prstGeom>
              <a:blipFill>
                <a:blip r:embed="rId5"/>
                <a:stretch>
                  <a:fillRect l="-1417"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392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5B9D7D-4D0C-4E26-8B70-0C18F3FA9E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7540" y="136525"/>
                <a:ext cx="10916920" cy="63150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= 12,diperoleh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SPL: 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–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 dan –x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+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  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</a:t>
                </a:r>
                <a:r>
                  <a:rPr lang="en-US" sz="2400" dirty="0" err="1">
                    <a:sym typeface="Symbol" panose="05050102010706020507" pitchFamily="18" charset="2"/>
                  </a:rPr>
                  <a:t>misal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1,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1  *)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         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ym typeface="Symbol" panose="05050102010706020507" pitchFamily="18" charset="2"/>
                  </a:rPr>
                  <a:t> eigen: </a:t>
                </a:r>
                <a:r>
                  <a:rPr lang="en-US" sz="2400" b="1" dirty="0"/>
                  <a:t>x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b="1" dirty="0">
                    <a:sym typeface="Symbol" panose="05050102010706020507" pitchFamily="18" charset="2"/>
                  </a:rPr>
                  <a:t>u</a:t>
                </a:r>
                <a:r>
                  <a:rPr lang="en-US" sz="2400" b="1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Untuk </a:t>
                </a:r>
                <a:r>
                  <a:rPr lang="en-US" sz="2400" dirty="0">
                    <a:sym typeface="Symbol" panose="05050102010706020507" pitchFamily="18" charset="2"/>
                  </a:rPr>
                  <a:t>= 10,diperoleh</a:t>
                </a: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SPL: –x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–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 dan –x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400" dirty="0">
                    <a:sym typeface="Symbol" panose="05050102010706020507" pitchFamily="18" charset="2"/>
                  </a:rPr>
                  <a:t>–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0  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-x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, </a:t>
                </a:r>
                <a:r>
                  <a:rPr lang="en-US" sz="2400" dirty="0" err="1">
                    <a:sym typeface="Symbol" panose="05050102010706020507" pitchFamily="18" charset="2"/>
                  </a:rPr>
                  <a:t>misal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1, </a:t>
                </a:r>
                <a:r>
                  <a:rPr lang="en-US" sz="2400" dirty="0" err="1">
                    <a:sym typeface="Symbol" panose="05050102010706020507" pitchFamily="18" charset="2"/>
                  </a:rPr>
                  <a:t>maka</a:t>
                </a:r>
                <a:r>
                  <a:rPr lang="en-US" sz="2400" dirty="0">
                    <a:sym typeface="Symbol" panose="05050102010706020507" pitchFamily="18" charset="2"/>
                  </a:rPr>
                  <a:t> x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–1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                               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</a:t>
                </a:r>
                <a:r>
                  <a:rPr lang="en-US" sz="2400" dirty="0">
                    <a:sym typeface="Symbol" panose="05050102010706020507" pitchFamily="18" charset="2"/>
                  </a:rPr>
                  <a:t> eigen: </a:t>
                </a:r>
                <a:r>
                  <a:rPr lang="en-US" sz="2400" b="1" dirty="0"/>
                  <a:t>x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olidFill>
                      <a:prstClr val="black"/>
                    </a:solidFill>
                    <a:sym typeface="Symbol" panose="05050102010706020507" pitchFamily="18" charset="2"/>
                  </a:rPr>
                  <a:t> </a:t>
                </a:r>
                <a:r>
                  <a:rPr lang="en-US" sz="2400" b="1" dirty="0">
                    <a:solidFill>
                      <a:prstClr val="black"/>
                    </a:solidFill>
                    <a:sym typeface="Symbol" panose="05050102010706020507" pitchFamily="18" charset="2"/>
                  </a:rPr>
                  <a:t>u</a:t>
                </a:r>
                <a:r>
                  <a:rPr lang="en-US" sz="2400" b="1" baseline="-25000" dirty="0">
                    <a:solidFill>
                      <a:prstClr val="black"/>
                    </a:solidFill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olidFill>
                      <a:prstClr val="black"/>
                    </a:solidFill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</a:t>
                </a:r>
                <a:r>
                  <a:rPr lang="en-US" sz="2400" dirty="0" err="1"/>
                  <a:t>Normalisasi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dan 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: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acc>
                  </m:oMath>
                </a14:m>
                <a:r>
                  <a:rPr lang="en-US" sz="2400" baseline="-25000" dirty="0"/>
                  <a:t>1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 dirty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0" dirty="0" smtClean="0">
                                    <a:latin typeface="Cambria Math" panose="02040503050406030204" pitchFamily="18" charset="0"/>
                                  </a:rPr>
                                  <m:t>𝐮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(1,1)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mr>
                        </m:m>
                      </m:e>
                    </m:d>
                  </m:oMath>
                </a14:m>
                <a:r>
                  <a:rPr lang="en-US" sz="2000" dirty="0"/>
                  <a:t>  dan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acc>
                  </m:oMath>
                </a14:m>
                <a:r>
                  <a:rPr lang="en-US" sz="2000" baseline="-25000" dirty="0"/>
                  <a:t>2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dirty="0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dirty="0">
                                    <a:latin typeface="Cambria Math" panose="02040503050406030204" pitchFamily="18" charset="0"/>
                                  </a:rPr>
                                  <m:t>𝐮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(1,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5B9D7D-4D0C-4E26-8B70-0C18F3FA9E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540" y="136525"/>
                <a:ext cx="10916920" cy="6315075"/>
              </a:xfrm>
              <a:blipFill>
                <a:blip r:embed="rId2"/>
                <a:stretch>
                  <a:fillRect t="-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C7E5D-6E3A-4571-945F-B1C35227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6AB632-5B7F-4B9D-9F97-E2517B6FFDAD}"/>
                  </a:ext>
                </a:extLst>
              </p:cNvPr>
              <p:cNvSpPr txBox="1"/>
              <p:nvPr/>
            </p:nvSpPr>
            <p:spPr>
              <a:xfrm>
                <a:off x="1259840" y="896076"/>
                <a:ext cx="8808720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−11 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−11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</m:t>
                    </m:r>
                  </m:oMath>
                </a14:m>
                <a:r>
                  <a:rPr lang="en-US" dirty="0"/>
                  <a:t>                                                   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6AB632-5B7F-4B9D-9F97-E2517B6FF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896076"/>
                <a:ext cx="8808720" cy="585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D73940-FE9F-4481-A6D6-7C75469333D3}"/>
                  </a:ext>
                </a:extLst>
              </p:cNvPr>
              <p:cNvSpPr txBox="1"/>
              <p:nvPr/>
            </p:nvSpPr>
            <p:spPr>
              <a:xfrm>
                <a:off x="4511040" y="896076"/>
                <a:ext cx="2814320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D73940-FE9F-4481-A6D6-7C7546933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0" y="896076"/>
                <a:ext cx="2814320" cy="58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382180-C86D-47F4-B6CC-8BE1FCDC405F}"/>
                  </a:ext>
                </a:extLst>
              </p:cNvPr>
              <p:cNvSpPr txBox="1"/>
              <p:nvPr/>
            </p:nvSpPr>
            <p:spPr>
              <a:xfrm>
                <a:off x="1513840" y="3512276"/>
                <a:ext cx="8808720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−11 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−11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</m:t>
                    </m:r>
                  </m:oMath>
                </a14:m>
                <a:r>
                  <a:rPr lang="en-US" dirty="0"/>
                  <a:t>                                                    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6382180-C86D-47F4-B6CC-8BE1FCDC4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840" y="3512276"/>
                <a:ext cx="8808720" cy="585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7E94FC-F44A-47EE-A844-3802E882A8D7}"/>
                  </a:ext>
                </a:extLst>
              </p:cNvPr>
              <p:cNvSpPr txBox="1"/>
              <p:nvPr/>
            </p:nvSpPr>
            <p:spPr>
              <a:xfrm>
                <a:off x="4785360" y="3512276"/>
                <a:ext cx="2814320" cy="585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1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07E94FC-F44A-47EE-A844-3802E882A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360" y="3512276"/>
                <a:ext cx="2814320" cy="585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B28E095-C517-452C-8DEB-8770353AA47E}"/>
              </a:ext>
            </a:extLst>
          </p:cNvPr>
          <p:cNvSpPr txBox="1"/>
          <p:nvPr/>
        </p:nvSpPr>
        <p:spPr>
          <a:xfrm>
            <a:off x="838200" y="6211669"/>
            <a:ext cx="1082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 </a:t>
            </a:r>
            <a:r>
              <a:rPr lang="en-US" dirty="0" err="1">
                <a:solidFill>
                  <a:srgbClr val="FF0000"/>
                </a:solidFill>
              </a:rPr>
              <a:t>Biasanya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dimisalkan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= t </a:t>
            </a:r>
            <a:r>
              <a:rPr lang="en-US" dirty="0" err="1">
                <a:solidFill>
                  <a:srgbClr val="FF0000"/>
                </a:solidFill>
              </a:rPr>
              <a:t>sehingga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t. Pada </a:t>
            </a:r>
            <a:r>
              <a:rPr lang="en-US" dirty="0" err="1">
                <a:solidFill>
                  <a:srgbClr val="FF0000"/>
                </a:solidFill>
              </a:rPr>
              <a:t>kasus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memisalkan</a:t>
            </a:r>
            <a:r>
              <a:rPr lang="en-US" dirty="0">
                <a:solidFill>
                  <a:srgbClr val="FF0000"/>
                </a:solidFill>
              </a:rPr>
              <a:t> t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sembarang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misalkan</a:t>
            </a:r>
            <a:r>
              <a:rPr lang="en-US" dirty="0">
                <a:solidFill>
                  <a:srgbClr val="FF0000"/>
                </a:solidFill>
              </a:rPr>
              <a:t> t = 1, </a:t>
            </a:r>
          </a:p>
          <a:p>
            <a:r>
              <a:rPr lang="en-US" dirty="0" err="1">
                <a:solidFill>
                  <a:srgbClr val="FF0000"/>
                </a:solidFill>
              </a:rPr>
              <a:t>Berapapun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t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sebab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nanti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vektor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dinormalisasi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panjangnya</a:t>
            </a:r>
            <a:r>
              <a:rPr lang="en-US" dirty="0">
                <a:solidFill>
                  <a:srgbClr val="FF0000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7526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3F19D-994E-469B-8B84-024405CA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040"/>
            <a:ext cx="10515600" cy="5729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U: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(3) Singular </a:t>
            </a:r>
            <a:r>
              <a:rPr lang="en-US" sz="2400" dirty="0" err="1"/>
              <a:t>kanan</a:t>
            </a:r>
            <a:r>
              <a:rPr lang="en-US" sz="2400" dirty="0"/>
              <a:t>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i="1" dirty="0"/>
              <a:t>            A</a:t>
            </a:r>
            <a:r>
              <a:rPr lang="en-US" sz="2400" i="1" baseline="30000" dirty="0"/>
              <a:t>T</a:t>
            </a:r>
            <a:r>
              <a:rPr lang="en-US" sz="2400" i="1" dirty="0"/>
              <a:t>A </a:t>
            </a:r>
            <a:r>
              <a:rPr lang="en-US" sz="2400" dirty="0"/>
              <a:t>=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BE472-2D5A-43C5-9C94-0B72BFC3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4ED99C-B4EE-4FE4-8407-1C245D06A8B8}"/>
                  </a:ext>
                </a:extLst>
              </p:cNvPr>
              <p:cNvSpPr txBox="1"/>
              <p:nvPr/>
            </p:nvSpPr>
            <p:spPr>
              <a:xfrm>
                <a:off x="1879600" y="1021080"/>
                <a:ext cx="2844946" cy="8341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4ED99C-B4EE-4FE4-8407-1C245D06A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600" y="1021080"/>
                <a:ext cx="2844946" cy="8341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FC7151-5CD8-4BFA-944C-7D9D07FDFEC2}"/>
                  </a:ext>
                </a:extLst>
              </p:cNvPr>
              <p:cNvSpPr txBox="1"/>
              <p:nvPr/>
            </p:nvSpPr>
            <p:spPr>
              <a:xfrm>
                <a:off x="2409566" y="2656405"/>
                <a:ext cx="4061625" cy="8118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FC7151-5CD8-4BFA-944C-7D9D07FDFE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566" y="2656405"/>
                <a:ext cx="4061625" cy="811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74EFBE-C60E-4426-93F1-392AED3EEFB6}"/>
                  </a:ext>
                </a:extLst>
              </p:cNvPr>
              <p:cNvSpPr txBox="1"/>
              <p:nvPr/>
            </p:nvSpPr>
            <p:spPr>
              <a:xfrm>
                <a:off x="838200" y="3661950"/>
                <a:ext cx="10882659" cy="2915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Nilai-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eigen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i="1" baseline="30000" dirty="0">
                    <a:sym typeface="Symbol" panose="05050102010706020507" pitchFamily="18" charset="2"/>
                  </a:rPr>
                  <a:t>T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= 12,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 </a:t>
                </a:r>
                <a:r>
                  <a:rPr lang="en-US" sz="2400" dirty="0">
                    <a:sym typeface="Symbol" panose="05050102010706020507" pitchFamily="18" charset="2"/>
                  </a:rPr>
                  <a:t>= 10 dan 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3 </a:t>
                </a:r>
                <a:r>
                  <a:rPr lang="en-US" sz="2400" dirty="0">
                    <a:sym typeface="Symbol" panose="05050102010706020507" pitchFamily="18" charset="2"/>
                  </a:rPr>
                  <a:t>= 0    (</a:t>
                </a:r>
                <a:r>
                  <a:rPr lang="en-US" sz="2400" dirty="0" err="1">
                    <a:sym typeface="Symbol" panose="05050102010706020507" pitchFamily="18" charset="2"/>
                  </a:rPr>
                  <a:t>terurut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dari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besar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ke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kecil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Nilai-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singular </a:t>
                </a:r>
                <a:r>
                  <a:rPr lang="en-US" sz="2400" dirty="0" err="1">
                    <a:sym typeface="Symbol" panose="05050102010706020507" pitchFamily="18" charset="2"/>
                  </a:rPr>
                  <a:t>dari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nol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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12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, 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10              </a:t>
                </a:r>
              </a:p>
              <a:p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(4) </a:t>
                </a:r>
                <a:r>
                  <a:rPr lang="en-US" sz="2400" dirty="0" err="1">
                    <a:sym typeface="Symbol" panose="05050102010706020507" pitchFamily="18" charset="2"/>
                  </a:rPr>
                  <a:t>Vektor-vektor</a:t>
                </a:r>
                <a:r>
                  <a:rPr lang="en-US" sz="2400" dirty="0">
                    <a:sym typeface="Symbol" panose="05050102010706020507" pitchFamily="18" charset="2"/>
                  </a:rPr>
                  <a:t> eigen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bersesuaian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dengan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setiap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nilai</a:t>
                </a:r>
                <a:r>
                  <a:rPr lang="en-US" sz="2400" dirty="0">
                    <a:sym typeface="Symbol" panose="05050102010706020507" pitchFamily="18" charset="2"/>
                  </a:rPr>
                  <a:t> eigen </a:t>
                </a:r>
                <a:r>
                  <a:rPr lang="en-US" sz="2400" dirty="0" err="1">
                    <a:sym typeface="Symbol" panose="05050102010706020507" pitchFamily="18" charset="2"/>
                  </a:rPr>
                  <a:t>tersebut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:</a:t>
                </a:r>
              </a:p>
              <a:p>
                <a:endParaRPr lang="en-US" sz="2400" dirty="0">
                  <a:sym typeface="Symbol" panose="05050102010706020507" pitchFamily="18" charset="2"/>
                </a:endParaRP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</a:t>
                </a:r>
                <a:r>
                  <a:rPr lang="en-US" sz="2400" b="1" dirty="0">
                    <a:sym typeface="Symbol" panose="05050102010706020507" pitchFamily="18" charset="2"/>
                  </a:rPr>
                  <a:t>v</a:t>
                </a:r>
                <a:r>
                  <a:rPr lang="en-US" sz="2400" b="1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,   </a:t>
                </a:r>
                <a:r>
                  <a:rPr lang="en-US" sz="2400" b="1" dirty="0">
                    <a:sym typeface="Symbol" panose="05050102010706020507" pitchFamily="18" charset="2"/>
                  </a:rPr>
                  <a:t>v</a:t>
                </a:r>
                <a:r>
                  <a:rPr lang="en-US" sz="2400" b="1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1" dirty="0">
                    <a:sym typeface="Symbol" panose="05050102010706020507" pitchFamily="18" charset="2"/>
                  </a:rPr>
                  <a:t>  v</a:t>
                </a:r>
                <a:r>
                  <a:rPr lang="en-US" sz="2400" b="1" baseline="-25000" dirty="0">
                    <a:sym typeface="Symbol" panose="05050102010706020507" pitchFamily="18" charset="2"/>
                  </a:rPr>
                  <a:t>3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74EFBE-C60E-4426-93F1-392AED3EE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61950"/>
                <a:ext cx="10882659" cy="2915606"/>
              </a:xfrm>
              <a:prstGeom prst="rect">
                <a:avLst/>
              </a:prstGeom>
              <a:blipFill>
                <a:blip r:embed="rId4"/>
                <a:stretch>
                  <a:fillRect l="-896" t="-2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83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E64C-B60A-4C40-B7B4-4A9D34350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Dekomposisi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C206F-D0FF-42EE-BBE7-61916F88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Mendekomposisi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memfaktorkan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/>
              <a:t> A,</a:t>
            </a:r>
            <a:r>
              <a:rPr lang="en-US" dirty="0"/>
              <a:t> </a:t>
            </a:r>
            <a:r>
              <a:rPr lang="en-US"/>
              <a:t>menjadi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lain,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…, P</a:t>
            </a:r>
            <a:r>
              <a:rPr lang="en-US" baseline="-25000" dirty="0"/>
              <a:t>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A =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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 </a:t>
            </a:r>
            <a:r>
              <a:rPr lang="en-US" dirty="0"/>
              <a:t>... </a:t>
            </a:r>
            <a:r>
              <a:rPr lang="en-US" dirty="0">
                <a:sym typeface="Symbol" panose="05050102010706020507" pitchFamily="18" charset="2"/>
              </a:rPr>
              <a:t> </a:t>
            </a:r>
            <a:r>
              <a:rPr lang="en-US" dirty="0"/>
              <a:t>P</a:t>
            </a:r>
            <a:r>
              <a:rPr lang="en-US" baseline="-25000" dirty="0"/>
              <a:t>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mendekomposisi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1.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LU</a:t>
            </a:r>
          </a:p>
          <a:p>
            <a:pPr marL="0" indent="0">
              <a:buNone/>
            </a:pPr>
            <a:r>
              <a:rPr lang="en-US" dirty="0"/>
              <a:t>   2.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QR</a:t>
            </a:r>
          </a:p>
          <a:p>
            <a:pPr marL="0" indent="0">
              <a:buNone/>
            </a:pPr>
            <a:r>
              <a:rPr lang="en-US" dirty="0"/>
              <a:t>   3. </a:t>
            </a:r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dekomposisi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singular (</a:t>
            </a:r>
            <a:r>
              <a:rPr lang="en-US" i="1" dirty="0">
                <a:solidFill>
                  <a:srgbClr val="FF0000"/>
                </a:solidFill>
              </a:rPr>
              <a:t>singular value decomposition </a:t>
            </a:r>
            <a:r>
              <a:rPr lang="en-US" dirty="0">
                <a:solidFill>
                  <a:srgbClr val="FF0000"/>
                </a:solidFill>
              </a:rPr>
              <a:t>– SVD)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3579A-B1CB-48DD-9BF3-F7159DFA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DD760-BE39-4D24-94F1-0C7177C11828}"/>
              </a:ext>
            </a:extLst>
          </p:cNvPr>
          <p:cNvSpPr txBox="1"/>
          <p:nvPr/>
        </p:nvSpPr>
        <p:spPr>
          <a:xfrm>
            <a:off x="1351280" y="5911790"/>
            <a:ext cx="3803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yang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dibahas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di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dalam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kuliah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ini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65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3322DD-2CE7-4F8E-B3D6-82BC2B7839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0040" y="497840"/>
                <a:ext cx="11871960" cy="56283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Normalisasi </a:t>
                </a:r>
                <a:r>
                  <a:rPr lang="en-US" sz="2800" b="1" dirty="0"/>
                  <a:t>v</a:t>
                </a:r>
                <a:r>
                  <a:rPr lang="en-US" sz="2800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, </a:t>
                </a:r>
                <a:r>
                  <a:rPr lang="en-US" sz="2800" dirty="0"/>
                  <a:t>dan </a:t>
                </a:r>
                <a:r>
                  <a:rPr lang="en-US" sz="2800" b="1" dirty="0"/>
                  <a:t>v</a:t>
                </a:r>
                <a:r>
                  <a:rPr lang="en-US" sz="2800" b="1" baseline="-25000" dirty="0"/>
                  <a:t>3</a:t>
                </a:r>
                <a:r>
                  <a:rPr lang="en-US" sz="2800" dirty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acc>
                  </m:oMath>
                </a14:m>
                <a:r>
                  <a:rPr lang="en-US" sz="2800" baseline="-25000" dirty="0"/>
                  <a:t>1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0" dirty="0" smtClean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0" dirty="0" smtClean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(1,2,1)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acc>
                    <m:r>
                      <m:rPr>
                        <m:nor/>
                      </m:rPr>
                      <a:rPr lang="en-US" sz="2400" b="0" i="0" baseline="-25000" dirty="0" smtClean="0"/>
                      <m:t>2</m:t>
                    </m:r>
                    <m:r>
                      <m:rPr>
                        <m:nor/>
                      </m:rPr>
                      <a:rPr lang="en-US" sz="2400" baseline="-25000" dirty="0" smtClean="0"/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dirty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sz="2400" dirty="0"/>
                      <m:t> 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  <m:r>
                      <m:rPr>
                        <m:nor/>
                      </m:rPr>
                      <a:rPr lang="en-US" sz="2400" dirty="0"/>
                      <m:t> =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acc>
                    <m:r>
                      <m:rPr>
                        <m:nor/>
                      </m:rPr>
                      <a:rPr lang="en-US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baseline="-25000" dirty="0"/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dirty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dirty="0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m:rPr>
                        <m:nor/>
                      </m:rPr>
                      <a:rPr lang="en-US" dirty="0"/>
                      <m:t> 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</m:rad>
                      </m:den>
                    </m:f>
                    <m:r>
                      <m:rPr>
                        <m:nor/>
                      </m:rPr>
                      <a:rPr lang="en-US" dirty="0"/>
                      <m:t> =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3322DD-2CE7-4F8E-B3D6-82BC2B7839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0040" y="497840"/>
                <a:ext cx="11871960" cy="5628323"/>
              </a:xfrm>
              <a:blipFill>
                <a:blip r:embed="rId2"/>
                <a:stretch>
                  <a:fillRect l="-1079" t="-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14560-E6C1-47D7-B3AA-B8EA72E3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A78CC-8A63-4BC7-A0F3-1A7E9B8DFD96}"/>
              </a:ext>
            </a:extLst>
          </p:cNvPr>
          <p:cNvSpPr txBox="1"/>
          <p:nvPr/>
        </p:nvSpPr>
        <p:spPr>
          <a:xfrm>
            <a:off x="599440" y="2967980"/>
            <a:ext cx="2360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2B926F-C80F-432C-A926-C8D92BFE7631}"/>
                  </a:ext>
                </a:extLst>
              </p:cNvPr>
              <p:cNvSpPr txBox="1"/>
              <p:nvPr/>
            </p:nvSpPr>
            <p:spPr>
              <a:xfrm>
                <a:off x="1293783" y="3723640"/>
                <a:ext cx="2531462" cy="17492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2B926F-C80F-432C-A926-C8D92BFE7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783" y="3723640"/>
                <a:ext cx="2531462" cy="17492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3FFE62-925C-4F9C-A2B6-8F882C854F8D}"/>
                  </a:ext>
                </a:extLst>
              </p:cNvPr>
              <p:cNvSpPr txBox="1"/>
              <p:nvPr/>
            </p:nvSpPr>
            <p:spPr>
              <a:xfrm>
                <a:off x="4094480" y="3723640"/>
                <a:ext cx="3542188" cy="1841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dan </a:t>
                </a:r>
                <a:r>
                  <a:rPr lang="en-US" sz="2400" i="1" dirty="0"/>
                  <a:t>V</a:t>
                </a:r>
                <a:r>
                  <a:rPr lang="en-US" sz="2400" i="1" baseline="30000" dirty="0"/>
                  <a:t>T</a:t>
                </a:r>
                <a:r>
                  <a:rPr lang="en-US" sz="2400" dirty="0"/>
                  <a:t>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3FFE62-925C-4F9C-A2B6-8F882C854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80" y="3723640"/>
                <a:ext cx="3542188" cy="1841594"/>
              </a:xfrm>
              <a:prstGeom prst="rect">
                <a:avLst/>
              </a:prstGeom>
              <a:blipFill>
                <a:blip r:embed="rId4"/>
                <a:stretch>
                  <a:fillRect l="-2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1496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4654A-80CD-419C-BD91-986614EC4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454" y="487679"/>
            <a:ext cx="10515600" cy="568928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(6) Jadi,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F6EAD-6600-432D-9A01-A4926B84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23DC2-6463-400F-B527-68BDB7E92AF1}"/>
              </a:ext>
            </a:extLst>
          </p:cNvPr>
          <p:cNvSpPr txBox="1"/>
          <p:nvPr/>
        </p:nvSpPr>
        <p:spPr>
          <a:xfrm>
            <a:off x="2708922" y="184137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/>
              <a:t>A </a:t>
            </a:r>
            <a:r>
              <a:rPr lang="en-US" sz="2800" dirty="0"/>
              <a:t>= </a:t>
            </a:r>
            <a:r>
              <a:rPr lang="en-US" sz="2800" i="1" dirty="0"/>
              <a:t>U</a:t>
            </a:r>
            <a:r>
              <a:rPr lang="en-US" sz="2800" dirty="0">
                <a:sym typeface="Symbol" panose="05050102010706020507" pitchFamily="18" charset="2"/>
              </a:rPr>
              <a:t></a:t>
            </a:r>
            <a:r>
              <a:rPr lang="en-US" sz="2800" i="1" dirty="0">
                <a:sym typeface="Symbol" panose="05050102010706020507" pitchFamily="18" charset="2"/>
              </a:rPr>
              <a:t>V</a:t>
            </a:r>
            <a:r>
              <a:rPr lang="en-US" sz="2800" i="1" baseline="30000" dirty="0">
                <a:sym typeface="Symbol" panose="05050102010706020507" pitchFamily="18" charset="2"/>
              </a:rPr>
              <a:t>T </a:t>
            </a:r>
            <a:r>
              <a:rPr lang="en-US" sz="2800" i="1" dirty="0">
                <a:sym typeface="Symbol" panose="05050102010706020507" pitchFamily="18" charset="2"/>
              </a:rPr>
              <a:t>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0BF20E-B242-436D-8407-5047C7889A5D}"/>
                  </a:ext>
                </a:extLst>
              </p:cNvPr>
              <p:cNvSpPr txBox="1"/>
              <p:nvPr/>
            </p:nvSpPr>
            <p:spPr>
              <a:xfrm>
                <a:off x="1422400" y="2582692"/>
                <a:ext cx="2052320" cy="749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0BF20E-B242-436D-8407-5047C7889A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582692"/>
                <a:ext cx="2052320" cy="749629"/>
              </a:xfrm>
              <a:prstGeom prst="rect">
                <a:avLst/>
              </a:prstGeom>
              <a:blipFill>
                <a:blip r:embed="rId2"/>
                <a:stretch>
                  <a:fillRect r="-4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2EDC47-A6AD-44E4-9B16-77E3F9193E14}"/>
                  </a:ext>
                </a:extLst>
              </p:cNvPr>
              <p:cNvSpPr txBox="1"/>
              <p:nvPr/>
            </p:nvSpPr>
            <p:spPr>
              <a:xfrm>
                <a:off x="3312160" y="2564424"/>
                <a:ext cx="1930400" cy="926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−1/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2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52EDC47-A6AD-44E4-9B16-77E3F9193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160" y="2564424"/>
                <a:ext cx="1930400" cy="926472"/>
              </a:xfrm>
              <a:prstGeom prst="rect">
                <a:avLst/>
              </a:prstGeom>
              <a:blipFill>
                <a:blip r:embed="rId3"/>
                <a:stretch>
                  <a:fillRect r="-10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5FA9BA-3B49-4FE0-AB46-58BEA81F458E}"/>
                  </a:ext>
                </a:extLst>
              </p:cNvPr>
              <p:cNvSpPr txBox="1"/>
              <p:nvPr/>
            </p:nvSpPr>
            <p:spPr>
              <a:xfrm>
                <a:off x="5486400" y="2582692"/>
                <a:ext cx="2087880" cy="9142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12</m:t>
                                    </m:r>
                                  </m:e>
                                </m:rad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10</m:t>
                                    </m:r>
                                  </m:e>
                                </m:rad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5FA9BA-3B49-4FE0-AB46-58BEA81F4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582692"/>
                <a:ext cx="2087880" cy="914225"/>
              </a:xfrm>
              <a:prstGeom prst="rect">
                <a:avLst/>
              </a:prstGeom>
              <a:blipFill>
                <a:blip r:embed="rId4"/>
                <a:stretch>
                  <a:fillRect r="-2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B5B319-F7BE-4C94-8E5D-A424CA77A453}"/>
                  </a:ext>
                </a:extLst>
              </p:cNvPr>
              <p:cNvSpPr txBox="1"/>
              <p:nvPr/>
            </p:nvSpPr>
            <p:spPr>
              <a:xfrm>
                <a:off x="7574280" y="1780267"/>
                <a:ext cx="2961640" cy="24947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30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30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30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DB5B319-F7BE-4C94-8E5D-A424CA77A4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280" y="1780267"/>
                <a:ext cx="2961640" cy="24947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E975C76-54B9-42AC-8805-DB59F69CA2E3}"/>
              </a:ext>
            </a:extLst>
          </p:cNvPr>
          <p:cNvSpPr txBox="1"/>
          <p:nvPr/>
        </p:nvSpPr>
        <p:spPr>
          <a:xfrm>
            <a:off x="1899920" y="4569976"/>
            <a:ext cx="9451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  A                                  U                                  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                                             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20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          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2 x 3                             2 x 2                             2 x 3                                       3 x 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613EAC-84E6-4AEE-B5E0-BC5F47D8C09F}"/>
              </a:ext>
            </a:extLst>
          </p:cNvPr>
          <p:cNvCxnSpPr/>
          <p:nvPr/>
        </p:nvCxnSpPr>
        <p:spPr>
          <a:xfrm>
            <a:off x="2259724" y="3647090"/>
            <a:ext cx="0" cy="9228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C3ED77-3CDB-4EAF-8D32-F40AFAA509BB}"/>
              </a:ext>
            </a:extLst>
          </p:cNvPr>
          <p:cNvCxnSpPr/>
          <p:nvPr/>
        </p:nvCxnSpPr>
        <p:spPr>
          <a:xfrm>
            <a:off x="4361442" y="3647090"/>
            <a:ext cx="0" cy="9228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8804D43-76F6-40F8-9980-578532500E80}"/>
              </a:ext>
            </a:extLst>
          </p:cNvPr>
          <p:cNvCxnSpPr/>
          <p:nvPr/>
        </p:nvCxnSpPr>
        <p:spPr>
          <a:xfrm>
            <a:off x="6448096" y="3647090"/>
            <a:ext cx="0" cy="9228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708EC1F-60FA-41A6-BF3E-D8CA5F9F231E}"/>
              </a:ext>
            </a:extLst>
          </p:cNvPr>
          <p:cNvCxnSpPr>
            <a:cxnSpLocks/>
          </p:cNvCxnSpPr>
          <p:nvPr/>
        </p:nvCxnSpPr>
        <p:spPr>
          <a:xfrm>
            <a:off x="9212317" y="4275053"/>
            <a:ext cx="0" cy="29492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764BD9-EBDC-479C-9EEB-A0D3104879E3}"/>
                  </a:ext>
                </a:extLst>
              </p:cNvPr>
              <p:cNvSpPr txBox="1"/>
              <p:nvPr/>
            </p:nvSpPr>
            <p:spPr>
              <a:xfrm>
                <a:off x="835946" y="427167"/>
                <a:ext cx="8159028" cy="914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(5)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 yang </a:t>
                </a:r>
                <a:r>
                  <a:rPr lang="en-US" sz="2400" dirty="0" err="1">
                    <a:sym typeface="Symbol" panose="05050102010706020507" pitchFamily="18" charset="2"/>
                  </a:rPr>
                  <a:t>berukuran</a:t>
                </a:r>
                <a:r>
                  <a:rPr lang="en-US" sz="2400" dirty="0">
                    <a:sym typeface="Symbol" panose="05050102010706020507" pitchFamily="18" charset="2"/>
                  </a:rPr>
                  <a:t> 2 x 3 </a:t>
                </a:r>
                <a:r>
                  <a:rPr lang="en-US" sz="2400" dirty="0" err="1">
                    <a:sym typeface="Symbol" panose="05050102010706020507" pitchFamily="18" charset="2"/>
                  </a:rPr>
                  <a:t>adalah</a:t>
                </a:r>
                <a:r>
                  <a:rPr lang="en-US" sz="2400" dirty="0">
                    <a:sym typeface="Symbol" panose="05050102010706020507" pitchFamily="18" charset="2"/>
                  </a:rPr>
                  <a:t>  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12</m:t>
                                  </m:r>
                                </m:e>
                              </m:rad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10</m:t>
                                  </m:r>
                                </m:e>
                              </m:rad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764BD9-EBDC-479C-9EEB-A0D3104879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46" y="427167"/>
                <a:ext cx="8159028" cy="914225"/>
              </a:xfrm>
              <a:prstGeom prst="rect">
                <a:avLst/>
              </a:prstGeom>
              <a:blipFill>
                <a:blip r:embed="rId6"/>
                <a:stretch>
                  <a:fillRect l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28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20D0-DCB4-4B9B-9104-A6D9F9AC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Aplikasi</a:t>
            </a:r>
            <a:r>
              <a:rPr lang="en-US" b="1" dirty="0"/>
              <a:t> SVD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B79F3-6A49-46F5-A97B-7E8E2A014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dan video (image and video compression)  </a:t>
            </a:r>
          </a:p>
          <a:p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(image processing)</a:t>
            </a:r>
          </a:p>
          <a:p>
            <a:r>
              <a:rPr lang="en-US" dirty="0"/>
              <a:t>Machine Learning</a:t>
            </a:r>
          </a:p>
          <a:p>
            <a:r>
              <a:rPr lang="en-US" dirty="0"/>
              <a:t>Computer vision</a:t>
            </a:r>
          </a:p>
          <a:p>
            <a:r>
              <a:rPr lang="en-US" dirty="0"/>
              <a:t>Digital watermarking</a:t>
            </a:r>
          </a:p>
          <a:p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B3B0D-5FA1-4DB6-ABD3-A622B6CE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91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sz="2400" dirty="0"/>
              <a:t>Howard Anton &amp; Chris </a:t>
            </a:r>
            <a:r>
              <a:rPr lang="en-US" sz="2400" dirty="0" err="1"/>
              <a:t>Rores</a:t>
            </a:r>
            <a:r>
              <a:rPr lang="en-US" sz="2400" dirty="0"/>
              <a:t>, </a:t>
            </a:r>
            <a:r>
              <a:rPr lang="en-US" sz="2400" i="1" dirty="0"/>
              <a:t>Elementary Linear Algebra, 10</a:t>
            </a:r>
            <a:r>
              <a:rPr lang="en-US" sz="2400" i="1" baseline="30000" dirty="0"/>
              <a:t>th</a:t>
            </a:r>
            <a:r>
              <a:rPr lang="en-US" sz="2400" i="1" dirty="0"/>
              <a:t> Edition</a:t>
            </a:r>
          </a:p>
          <a:p>
            <a:pPr marL="514350" indent="-514350">
              <a:buAutoNum type="arabicPeriod"/>
            </a:pPr>
            <a:r>
              <a:rPr lang="en-US" sz="2400" u="none" strike="noStrike" baseline="0" dirty="0"/>
              <a:t>Gregoria </a:t>
            </a:r>
            <a:r>
              <a:rPr lang="en-US" sz="2400" u="none" strike="noStrike" baseline="0" dirty="0" err="1"/>
              <a:t>Ariyanti</a:t>
            </a:r>
            <a:r>
              <a:rPr lang="en-US" sz="2400" u="none" strike="noStrike" baseline="0" dirty="0"/>
              <a:t>, </a:t>
            </a:r>
            <a:r>
              <a:rPr lang="fi-FI" sz="2400" i="1" u="none" strike="noStrike" baseline="0" dirty="0"/>
              <a:t>Dekomposisi Nilai Singular dan Aplikasinya</a:t>
            </a:r>
            <a:r>
              <a:rPr lang="en-US" sz="2400" i="0" u="none" strike="noStrike" baseline="0" dirty="0"/>
              <a:t>, Program </a:t>
            </a:r>
            <a:r>
              <a:rPr lang="en-US" sz="2400" i="0" u="none" strike="noStrike" baseline="0" dirty="0" err="1"/>
              <a:t>Studi</a:t>
            </a:r>
            <a:r>
              <a:rPr lang="en-US" sz="2400" i="0" u="none" strike="noStrike" baseline="0" dirty="0"/>
              <a:t> Pendidikan </a:t>
            </a:r>
            <a:r>
              <a:rPr lang="en-US" sz="2400" i="0" u="none" strike="noStrike" baseline="0" dirty="0" err="1"/>
              <a:t>Matematika</a:t>
            </a:r>
            <a:r>
              <a:rPr lang="en-US" sz="2400" i="0" u="none" strike="noStrike" baseline="0" dirty="0"/>
              <a:t> Universitas </a:t>
            </a:r>
            <a:r>
              <a:rPr lang="en-US" sz="2400" i="0" u="none" strike="noStrike" baseline="0" dirty="0" err="1"/>
              <a:t>Widya</a:t>
            </a:r>
            <a:r>
              <a:rPr lang="en-US" sz="2400" i="0" u="none" strike="noStrike" baseline="0" dirty="0"/>
              <a:t> Mandala </a:t>
            </a:r>
            <a:r>
              <a:rPr lang="en-US" sz="2400" i="0" u="none" strike="noStrike" baseline="0" dirty="0" err="1"/>
              <a:t>Madiun</a:t>
            </a:r>
            <a:endParaRPr lang="en-US"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7525BF-79FB-4113-A09A-E184BEAC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B2F804-253C-4BF3-8D41-99929EE8B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1" y="1008071"/>
            <a:ext cx="9733280" cy="15101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591A0C-44F8-442F-969B-B370E97A1FA5}"/>
              </a:ext>
            </a:extLst>
          </p:cNvPr>
          <p:cNvSpPr txBox="1"/>
          <p:nvPr/>
        </p:nvSpPr>
        <p:spPr>
          <a:xfrm>
            <a:off x="894080" y="317212"/>
            <a:ext cx="286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LU decomposition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4ADD75-3381-4A90-9671-5B3D9DC8DED3}"/>
              </a:ext>
            </a:extLst>
          </p:cNvPr>
          <p:cNvSpPr txBox="1"/>
          <p:nvPr/>
        </p:nvSpPr>
        <p:spPr>
          <a:xfrm>
            <a:off x="3815586" y="15323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505C20-5A3C-4741-A1A4-8F9F101A0881}"/>
              </a:ext>
            </a:extLst>
          </p:cNvPr>
          <p:cNvSpPr txBox="1"/>
          <p:nvPr/>
        </p:nvSpPr>
        <p:spPr>
          <a:xfrm>
            <a:off x="2272564" y="2441882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F765AF-12C7-4343-998B-C5F9447FB48B}"/>
              </a:ext>
            </a:extLst>
          </p:cNvPr>
          <p:cNvSpPr txBox="1"/>
          <p:nvPr/>
        </p:nvSpPr>
        <p:spPr>
          <a:xfrm>
            <a:off x="5463704" y="2462571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3BD848-058F-433A-918D-67825F998F32}"/>
              </a:ext>
            </a:extLst>
          </p:cNvPr>
          <p:cNvSpPr txBox="1"/>
          <p:nvPr/>
        </p:nvSpPr>
        <p:spPr>
          <a:xfrm>
            <a:off x="8832200" y="2359967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415E2B-E92D-4412-96F1-D6F2CCD93566}"/>
              </a:ext>
            </a:extLst>
          </p:cNvPr>
          <p:cNvSpPr txBox="1"/>
          <p:nvPr/>
        </p:nvSpPr>
        <p:spPr>
          <a:xfrm>
            <a:off x="2586843" y="3056687"/>
            <a:ext cx="6754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(</a:t>
            </a:r>
            <a:r>
              <a:rPr lang="en-US" sz="2400" i="1" dirty="0"/>
              <a:t>lower triangular matrix</a:t>
            </a:r>
            <a:r>
              <a:rPr lang="en-US" sz="2400" dirty="0"/>
              <a:t>), </a:t>
            </a:r>
          </a:p>
          <a:p>
            <a:r>
              <a:rPr lang="en-US" sz="2400" dirty="0"/>
              <a:t>U =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(</a:t>
            </a:r>
            <a:r>
              <a:rPr lang="en-US" sz="2400" i="1" dirty="0"/>
              <a:t>upper triangular matrix</a:t>
            </a:r>
            <a:r>
              <a:rPr lang="en-US" sz="24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BE53B-AF36-48CC-A7B0-ED56EE23D282}"/>
              </a:ext>
            </a:extLst>
          </p:cNvPr>
          <p:cNvSpPr txBox="1"/>
          <p:nvPr/>
        </p:nvSpPr>
        <p:spPr>
          <a:xfrm>
            <a:off x="1117600" y="3970465"/>
            <a:ext cx="1174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872135F-515F-4B63-93F2-D7DFC1323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4140" y="4569236"/>
            <a:ext cx="6153150" cy="1704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2D5D65-297E-4547-ADDA-18136D85E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1201" y="4569236"/>
            <a:ext cx="2447925" cy="16287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B95B100-2A8D-47D5-BF8F-40FA0B2FF35F}"/>
              </a:ext>
            </a:extLst>
          </p:cNvPr>
          <p:cNvSpPr txBox="1"/>
          <p:nvPr/>
        </p:nvSpPr>
        <p:spPr>
          <a:xfrm>
            <a:off x="3815586" y="509486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60126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ECD8B-559A-4F06-A470-BB7875EB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DF833-CD14-4037-90BA-6E2C9FC28088}"/>
              </a:ext>
            </a:extLst>
          </p:cNvPr>
          <p:cNvSpPr txBox="1"/>
          <p:nvPr/>
        </p:nvSpPr>
        <p:spPr>
          <a:xfrm>
            <a:off x="894080" y="317212"/>
            <a:ext cx="2935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QR decomposition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15A259-A9F1-40EE-9DBE-C25993C43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387" y="4432130"/>
            <a:ext cx="7561242" cy="21326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7F5F0E-4B37-4609-80B6-BFC31C16B8FB}"/>
              </a:ext>
            </a:extLst>
          </p:cNvPr>
          <p:cNvSpPr txBox="1"/>
          <p:nvPr/>
        </p:nvSpPr>
        <p:spPr>
          <a:xfrm>
            <a:off x="1117600" y="3970465"/>
            <a:ext cx="1174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1AA480D4-00C3-4AC7-AB60-C6600418A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235" y="1002516"/>
            <a:ext cx="7369958" cy="312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9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5765-DE89-42BF-96BD-AAAF6CCF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Singular Value Decomposition (SVD)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300A-91C3-4A45-865B-06AE952B1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15320" cy="511047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eigen dan </a:t>
            </a:r>
            <a:r>
              <a:rPr lang="en-US" sz="2400" dirty="0" err="1"/>
              <a:t>vektor</a:t>
            </a:r>
            <a:r>
              <a:rPr lang="en-US" sz="2400" dirty="0"/>
              <a:t> eigen,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bahasan</a:t>
            </a:r>
            <a:r>
              <a:rPr lang="en-US" sz="2400" dirty="0"/>
              <a:t> </a:t>
            </a:r>
            <a:r>
              <a:rPr lang="en-US" sz="2400" dirty="0" err="1"/>
              <a:t>diagonalisasi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bujursangkar</a:t>
            </a:r>
            <a:r>
              <a:rPr lang="en-US" sz="2400" dirty="0"/>
              <a:t> A </a:t>
            </a:r>
            <a:r>
              <a:rPr lang="en-US" sz="2400" dirty="0" err="1"/>
              <a:t>berukuran</a:t>
            </a:r>
            <a:r>
              <a:rPr lang="en-US" sz="2400" dirty="0"/>
              <a:t> n x 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difaktorkan</a:t>
            </a:r>
            <a:r>
              <a:rPr lang="en-US" sz="2400" dirty="0"/>
              <a:t> 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  		 A = EDE</a:t>
            </a:r>
            <a:r>
              <a:rPr lang="en-US" sz="2400" baseline="30000" dirty="0"/>
              <a:t>–1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sz="2400" dirty="0"/>
              <a:t>      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kolom-kolomnya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ruang</a:t>
            </a:r>
            <a:r>
              <a:rPr lang="en-US" sz="2400" dirty="0"/>
              <a:t> eigen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A,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		E = (e</a:t>
            </a:r>
            <a:r>
              <a:rPr lang="en-US" sz="2400" baseline="-25000" dirty="0"/>
              <a:t>1</a:t>
            </a:r>
            <a:r>
              <a:rPr lang="en-US" sz="2400" dirty="0"/>
              <a:t> | e</a:t>
            </a:r>
            <a:r>
              <a:rPr lang="en-US" sz="2400" baseline="-25000" dirty="0"/>
              <a:t>2</a:t>
            </a:r>
            <a:r>
              <a:rPr lang="en-US" sz="2400" dirty="0"/>
              <a:t> | … | </a:t>
            </a:r>
            <a:r>
              <a:rPr lang="en-US" sz="2400" dirty="0" err="1"/>
              <a:t>e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     D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diagonal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>
                <a:sym typeface="Symbol" panose="05050102010706020507" pitchFamily="18" charset="2"/>
              </a:rPr>
              <a:t>		D = </a:t>
            </a:r>
            <a:r>
              <a:rPr lang="en-US" sz="2400" dirty="0"/>
              <a:t>E</a:t>
            </a:r>
            <a:r>
              <a:rPr lang="en-US" sz="2400" baseline="30000" dirty="0"/>
              <a:t>–1</a:t>
            </a:r>
            <a:r>
              <a:rPr lang="en-US" sz="2400" dirty="0">
                <a:sym typeface="Symbol" panose="05050102010706020507" pitchFamily="18" charset="2"/>
              </a:rPr>
              <a:t>AE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ym typeface="Symbol" panose="05050102010706020507" pitchFamily="18" charset="2"/>
              </a:rPr>
              <a:t>Bagaimana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cara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memfaktorkan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matriks</a:t>
            </a:r>
            <a:r>
              <a:rPr lang="en-US" sz="2400" dirty="0">
                <a:sym typeface="Symbol" panose="05050102010706020507" pitchFamily="18" charset="2"/>
              </a:rPr>
              <a:t> non-</a:t>
            </a:r>
            <a:r>
              <a:rPr lang="en-US" sz="2400" dirty="0" err="1">
                <a:sym typeface="Symbol" panose="05050102010706020507" pitchFamily="18" charset="2"/>
              </a:rPr>
              <a:t>bujursangkar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berukuran</a:t>
            </a:r>
            <a:r>
              <a:rPr lang="en-US" sz="2400" dirty="0">
                <a:sym typeface="Symbol" panose="05050102010706020507" pitchFamily="18" charset="2"/>
              </a:rPr>
              <a:t> m x n yang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memiliki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nilai</a:t>
            </a:r>
            <a:r>
              <a:rPr lang="en-US" sz="2400" dirty="0">
                <a:sym typeface="Symbol" panose="05050102010706020507" pitchFamily="18" charset="2"/>
              </a:rPr>
              <a:t> eigen?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0CC0A-6F89-4522-9928-D00269449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D39CA-920F-4F61-9542-885BF11D2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>
            <a:normAutofit/>
          </a:bodyPr>
          <a:lstStyle/>
          <a:p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non-</a:t>
            </a:r>
            <a:r>
              <a:rPr lang="en-US" sz="2600" dirty="0" err="1"/>
              <a:t>bujursangkar</a:t>
            </a:r>
            <a:r>
              <a:rPr lang="en-US" sz="2600" dirty="0"/>
              <a:t>, </a:t>
            </a:r>
            <a:r>
              <a:rPr lang="en-US" sz="2600" dirty="0" err="1"/>
              <a:t>pemfaktorannya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metode</a:t>
            </a:r>
            <a:r>
              <a:rPr lang="en-US" sz="2600" dirty="0"/>
              <a:t> </a:t>
            </a:r>
            <a:r>
              <a:rPr lang="en-US" sz="2600" i="1" dirty="0"/>
              <a:t>singular decomposition value </a:t>
            </a:r>
            <a:r>
              <a:rPr lang="en-US" sz="2600" dirty="0"/>
              <a:t>(SVD)</a:t>
            </a:r>
          </a:p>
          <a:p>
            <a:endParaRPr lang="en-US" sz="2600" dirty="0"/>
          </a:p>
          <a:p>
            <a:r>
              <a:rPr lang="en-US" sz="2600" dirty="0"/>
              <a:t>SVD </a:t>
            </a:r>
            <a:r>
              <a:rPr lang="en-US" sz="2600" dirty="0" err="1"/>
              <a:t>memfaktorkan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x </a:t>
            </a:r>
            <a:r>
              <a:rPr lang="en-US" sz="2600" i="1" dirty="0"/>
              <a:t>n 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U</a:t>
            </a:r>
            <a:r>
              <a:rPr lang="en-US" sz="2600" dirty="0"/>
              <a:t>, </a:t>
            </a:r>
            <a:r>
              <a:rPr lang="en-US" sz="2600" dirty="0">
                <a:sym typeface="Symbol" panose="05050102010706020507" pitchFamily="18" charset="2"/>
              </a:rPr>
              <a:t>, dan </a:t>
            </a:r>
            <a:r>
              <a:rPr lang="en-US" sz="2600" i="1" dirty="0">
                <a:sym typeface="Symbol" panose="05050102010706020507" pitchFamily="18" charset="2"/>
              </a:rPr>
              <a:t>V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sedemikian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sehingga</a:t>
            </a:r>
            <a:endParaRPr lang="en-US" sz="2600" dirty="0">
              <a:sym typeface="Symbol" panose="05050102010706020507" pitchFamily="18" charset="2"/>
            </a:endParaRPr>
          </a:p>
          <a:p>
            <a:endParaRPr lang="en-US" sz="2600" dirty="0">
              <a:sym typeface="Symbol" panose="05050102010706020507" pitchFamily="18" charset="2"/>
            </a:endParaRP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      </a:t>
            </a:r>
            <a:r>
              <a:rPr lang="en-US" sz="2600" i="1" dirty="0"/>
              <a:t>U</a:t>
            </a:r>
            <a:r>
              <a:rPr lang="en-US" sz="2600" dirty="0"/>
              <a:t> =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ortogonal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x </a:t>
            </a:r>
            <a:r>
              <a:rPr lang="en-US" sz="2600" i="1" dirty="0"/>
              <a:t>m</a:t>
            </a:r>
            <a:r>
              <a:rPr lang="en-US" sz="2600" dirty="0"/>
              <a:t>, </a:t>
            </a:r>
          </a:p>
          <a:p>
            <a:pPr marL="0" indent="0">
              <a:buNone/>
            </a:pPr>
            <a:r>
              <a:rPr lang="en-US" sz="2600" i="1" dirty="0"/>
              <a:t>      V </a:t>
            </a:r>
            <a:r>
              <a:rPr lang="en-US" sz="2600" dirty="0"/>
              <a:t> = </a:t>
            </a:r>
            <a:r>
              <a:rPr lang="en-US" sz="2600" dirty="0" err="1"/>
              <a:t>matriks</a:t>
            </a:r>
            <a:r>
              <a:rPr lang="en-US" sz="2600" dirty="0"/>
              <a:t> orthogonal </a:t>
            </a:r>
            <a:r>
              <a:rPr lang="en-US" sz="2600" i="1" dirty="0"/>
              <a:t>n</a:t>
            </a:r>
            <a:r>
              <a:rPr lang="en-US" sz="2600" dirty="0"/>
              <a:t> x </a:t>
            </a:r>
            <a:r>
              <a:rPr lang="en-US" sz="2600" i="1" dirty="0"/>
              <a:t>n</a:t>
            </a: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       =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berukuran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m</a:t>
            </a:r>
            <a:r>
              <a:rPr lang="en-US" sz="2600" dirty="0">
                <a:sym typeface="Symbol" panose="05050102010706020507" pitchFamily="18" charset="2"/>
              </a:rPr>
              <a:t> x </a:t>
            </a:r>
            <a:r>
              <a:rPr lang="en-US" sz="2600" i="1" dirty="0">
                <a:sym typeface="Symbol" panose="05050102010706020507" pitchFamily="18" charset="2"/>
              </a:rPr>
              <a:t>n</a:t>
            </a:r>
            <a:r>
              <a:rPr lang="en-US" sz="2600" dirty="0">
                <a:sym typeface="Symbol" panose="05050102010706020507" pitchFamily="18" charset="2"/>
              </a:rPr>
              <a:t> yang </a:t>
            </a:r>
            <a:r>
              <a:rPr lang="en-US" sz="2600" dirty="0" err="1">
                <a:sym typeface="Symbol" panose="05050102010706020507" pitchFamily="18" charset="2"/>
              </a:rPr>
              <a:t>elemen-elemen</a:t>
            </a:r>
            <a:r>
              <a:rPr lang="en-US" sz="2600" dirty="0">
                <a:sym typeface="Symbol" panose="05050102010706020507" pitchFamily="18" charset="2"/>
              </a:rPr>
              <a:t> diagonal </a:t>
            </a:r>
            <a:r>
              <a:rPr lang="en-US" sz="2600" dirty="0" err="1">
                <a:sym typeface="Symbol" panose="05050102010706020507" pitchFamily="18" charset="2"/>
              </a:rPr>
              <a:t>utamanya</a:t>
            </a:r>
            <a:endParaRPr lang="en-US" sz="26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600" dirty="0">
                <a:sym typeface="Symbol" panose="05050102010706020507" pitchFamily="18" charset="2"/>
              </a:rPr>
              <a:t>            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nilai-nilai</a:t>
            </a:r>
            <a:r>
              <a:rPr lang="en-US" sz="2600" dirty="0">
                <a:sym typeface="Symbol" panose="05050102010706020507" pitchFamily="18" charset="2"/>
              </a:rPr>
              <a:t> singular </a:t>
            </a:r>
            <a:r>
              <a:rPr lang="en-US" sz="2600" dirty="0" err="1">
                <a:sym typeface="Symbol" panose="05050102010706020507" pitchFamily="18" charset="2"/>
              </a:rPr>
              <a:t>dari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A dan </a:t>
            </a:r>
            <a:r>
              <a:rPr lang="en-US" sz="2600" dirty="0" err="1">
                <a:sym typeface="Symbol" panose="05050102010706020507" pitchFamily="18" charset="2"/>
              </a:rPr>
              <a:t>elemen-elemen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lainnya</a:t>
            </a:r>
            <a:r>
              <a:rPr lang="en-US" sz="2600" dirty="0">
                <a:sym typeface="Symbol" panose="05050102010706020507" pitchFamily="18" charset="2"/>
              </a:rPr>
              <a:t> 0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722A2-F16D-4667-B972-CBFDCD9A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58DBAB-CD64-4045-A05A-83549D40E10C}"/>
              </a:ext>
            </a:extLst>
          </p:cNvPr>
          <p:cNvSpPr txBox="1"/>
          <p:nvPr/>
        </p:nvSpPr>
        <p:spPr>
          <a:xfrm>
            <a:off x="3901440" y="3167390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A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en-US" sz="2800" i="1" dirty="0">
                <a:solidFill>
                  <a:srgbClr val="FF0000"/>
                </a:solidFill>
              </a:rPr>
              <a:t>U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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sz="28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5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BDDF67-56AF-4B79-A68A-D6145C7C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709940-BA82-4A19-B4B0-AF28348C6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915" y="1290638"/>
            <a:ext cx="8121795" cy="350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2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874D7-2396-4A79-800A-92D2AE721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560"/>
            <a:ext cx="10515600" cy="525240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Diagonal </a:t>
            </a:r>
            <a:r>
              <a:rPr lang="en-US" sz="3200" b="1" dirty="0" err="1"/>
              <a:t>utama</a:t>
            </a:r>
            <a:r>
              <a:rPr lang="en-US" sz="3200" b="1" dirty="0"/>
              <a:t> </a:t>
            </a:r>
            <a:r>
              <a:rPr lang="en-US" sz="3200" b="1" dirty="0" err="1"/>
              <a:t>matriks</a:t>
            </a:r>
            <a:r>
              <a:rPr lang="en-US" sz="3200" b="1" dirty="0"/>
              <a:t> m </a:t>
            </a:r>
            <a:r>
              <a:rPr lang="en-US" sz="3200" b="1" dirty="0" err="1"/>
              <a:t>xn</a:t>
            </a:r>
            <a:endParaRPr lang="en-US" sz="3200" b="1" dirty="0"/>
          </a:p>
          <a:p>
            <a:r>
              <a:rPr lang="en-US" sz="2600" dirty="0"/>
              <a:t>Diagonal </a:t>
            </a:r>
            <a:r>
              <a:rPr lang="en-US" sz="2600" dirty="0" err="1"/>
              <a:t>utama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 </a:t>
            </a:r>
            <a:r>
              <a:rPr lang="en-US" sz="2600" dirty="0" err="1"/>
              <a:t>biasanya</a:t>
            </a:r>
            <a:r>
              <a:rPr lang="en-US" sz="2600" dirty="0"/>
              <a:t> </a:t>
            </a:r>
            <a:r>
              <a:rPr lang="en-US" sz="2600" dirty="0" err="1"/>
              <a:t>didefinisikan</a:t>
            </a:r>
            <a:r>
              <a:rPr lang="en-US" sz="2600" dirty="0"/>
              <a:t> pada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persegi</a:t>
            </a:r>
            <a:r>
              <a:rPr lang="en-US" sz="2600" dirty="0"/>
              <a:t> (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) </a:t>
            </a:r>
            <a:r>
              <a:rPr lang="en-US" sz="2600" dirty="0" err="1"/>
              <a:t>berukuran</a:t>
            </a:r>
            <a:r>
              <a:rPr lang="en-US" sz="2600" dirty="0"/>
              <a:t> n x n. </a:t>
            </a:r>
          </a:p>
          <a:p>
            <a:endParaRPr lang="en-US" sz="2600" dirty="0"/>
          </a:p>
          <a:p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bukan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m x n, diagonal </a:t>
            </a:r>
            <a:r>
              <a:rPr lang="en-US" sz="2600" dirty="0" err="1"/>
              <a:t>utama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didefinisikan</a:t>
            </a:r>
            <a:r>
              <a:rPr lang="en-US" sz="2600" dirty="0"/>
              <a:t> pada garis yang </a:t>
            </a:r>
            <a:r>
              <a:rPr lang="en-US" sz="2600" dirty="0" err="1"/>
              <a:t>dimulai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sudut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terus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bawah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sejauh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676B8-8E76-4EB6-A4CC-76595D3B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A20B41-632E-4827-996C-99616FCA5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09" y="4422750"/>
            <a:ext cx="2635298" cy="1317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C41F90-5DB9-4BAE-B33F-F53BA58A3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5" y="4155022"/>
            <a:ext cx="1595963" cy="220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4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9811-39CB-4EDA-A4A4-FFDA5879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040"/>
            <a:ext cx="10515600" cy="572992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/>
              <a:t>Matriks</a:t>
            </a:r>
            <a:r>
              <a:rPr lang="en-US" sz="3200" b="1" dirty="0"/>
              <a:t> </a:t>
            </a:r>
            <a:r>
              <a:rPr lang="en-US" sz="3200" b="1" dirty="0" err="1"/>
              <a:t>ortogonal</a:t>
            </a:r>
            <a:endParaRPr lang="en-US" sz="3200" b="1" dirty="0"/>
          </a:p>
          <a:p>
            <a:r>
              <a:rPr lang="en-US" sz="2600" b="1" dirty="0" err="1"/>
              <a:t>Matriks</a:t>
            </a:r>
            <a:r>
              <a:rPr lang="en-US" sz="2600" b="1" dirty="0"/>
              <a:t>  </a:t>
            </a:r>
            <a:r>
              <a:rPr lang="en-US" sz="2600" b="1" dirty="0" err="1"/>
              <a:t>ortogonal</a:t>
            </a:r>
            <a:r>
              <a:rPr lang="en-US" sz="2600" b="1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yang </a:t>
            </a:r>
            <a:r>
              <a:rPr lang="en-US" sz="2600" dirty="0" err="1"/>
              <a:t>kolom-kolomnya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yang </a:t>
            </a:r>
            <a:r>
              <a:rPr lang="en-US" sz="2600" dirty="0" err="1"/>
              <a:t>saling</a:t>
            </a:r>
            <a:r>
              <a:rPr lang="en-US" sz="2600" dirty="0"/>
              <a:t> orthogonal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lain (</a:t>
            </a:r>
            <a:r>
              <a:rPr lang="en-US" sz="2600" dirty="0" err="1"/>
              <a:t>hasil</a:t>
            </a:r>
            <a:r>
              <a:rPr lang="en-US" sz="2600" dirty="0"/>
              <a:t> kali </a:t>
            </a:r>
            <a:r>
              <a:rPr lang="en-US" sz="2600" dirty="0" err="1"/>
              <a:t>titik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0).</a:t>
            </a:r>
          </a:p>
          <a:p>
            <a:r>
              <a:rPr lang="en-US" sz="2600" dirty="0"/>
              <a:t>Jika </a:t>
            </a:r>
            <a:r>
              <a:rPr lang="en-US" sz="2600" dirty="0" err="1"/>
              <a:t>vektor-vektor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dirty="0" err="1"/>
              <a:t>satuan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ortogonal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dinaakan</a:t>
            </a:r>
            <a:r>
              <a:rPr lang="en-US" sz="2600" dirty="0"/>
              <a:t> juga </a:t>
            </a:r>
            <a:r>
              <a:rPr lang="en-US" sz="2600" b="1" dirty="0" err="1"/>
              <a:t>matriks</a:t>
            </a:r>
            <a:r>
              <a:rPr lang="en-US" sz="2600" b="1" dirty="0"/>
              <a:t> </a:t>
            </a:r>
            <a:r>
              <a:rPr lang="en-US" sz="2600" b="1" dirty="0" err="1"/>
              <a:t>ortonormal</a:t>
            </a:r>
            <a:r>
              <a:rPr lang="en-US" sz="2600" dirty="0"/>
              <a:t>. </a:t>
            </a:r>
          </a:p>
          <a:p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dirty="0" err="1"/>
              <a:t>satuan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yang </a:t>
            </a:r>
            <a:r>
              <a:rPr lang="en-US" sz="2600" dirty="0" err="1"/>
              <a:t>dinormalisasi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i="1" dirty="0"/>
              <a:t>magnitude</a:t>
            </a:r>
            <a:r>
              <a:rPr lang="en-US" sz="2600" dirty="0"/>
              <a:t>-</a:t>
            </a:r>
            <a:r>
              <a:rPr lang="en-US" sz="2600" dirty="0" err="1"/>
              <a:t>nya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i="1" dirty="0"/>
              <a:t>magnitude</a:t>
            </a:r>
            <a:r>
              <a:rPr lang="en-US" sz="2600" dirty="0"/>
              <a:t> = 1.</a:t>
            </a:r>
          </a:p>
          <a:p>
            <a:endParaRPr lang="en-US" sz="2600" dirty="0"/>
          </a:p>
          <a:p>
            <a:r>
              <a:rPr lang="en-US" sz="2600" dirty="0"/>
              <a:t>Jika </a:t>
            </a:r>
            <a:r>
              <a:rPr lang="en-US" sz="2600" i="1" dirty="0"/>
              <a:t>Q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ortogonal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x </a:t>
            </a:r>
            <a:r>
              <a:rPr lang="en-US" sz="2600" i="1" dirty="0"/>
              <a:t>n</a:t>
            </a:r>
            <a:r>
              <a:rPr lang="en-US" sz="2600" dirty="0"/>
              <a:t>, dan </a:t>
            </a:r>
            <a:r>
              <a:rPr lang="en-US" sz="2600" dirty="0" err="1"/>
              <a:t>kolom-kolom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Q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vektor-vektor</a:t>
            </a:r>
            <a:r>
              <a:rPr lang="en-US" sz="2600" dirty="0"/>
              <a:t> </a:t>
            </a:r>
            <a:r>
              <a:rPr lang="en-US" sz="2600" dirty="0" err="1"/>
              <a:t>satuan</a:t>
            </a:r>
            <a:r>
              <a:rPr lang="en-US" sz="2600" dirty="0"/>
              <a:t> </a:t>
            </a:r>
            <a:r>
              <a:rPr lang="en-US" sz="2600" b="1" dirty="0"/>
              <a:t>v</a:t>
            </a:r>
            <a:r>
              <a:rPr lang="en-US" sz="2600" b="1" baseline="-25000" dirty="0"/>
              <a:t>1</a:t>
            </a:r>
            <a:r>
              <a:rPr lang="en-US" sz="2600" dirty="0"/>
              <a:t>, </a:t>
            </a:r>
            <a:r>
              <a:rPr lang="en-US" sz="2600" b="1" dirty="0"/>
              <a:t>v</a:t>
            </a:r>
            <a:r>
              <a:rPr lang="en-US" sz="2600" b="1" baseline="-25000" dirty="0"/>
              <a:t>2</a:t>
            </a:r>
            <a:r>
              <a:rPr lang="en-US" sz="2600" dirty="0"/>
              <a:t>, …, </a:t>
            </a:r>
            <a:r>
              <a:rPr lang="en-US" sz="2600" b="1" dirty="0" err="1"/>
              <a:t>v</a:t>
            </a:r>
            <a:r>
              <a:rPr lang="en-US" sz="2600" b="1" baseline="-25000" dirty="0" err="1"/>
              <a:t>m</a:t>
            </a:r>
            <a:r>
              <a:rPr lang="en-US" sz="2600" dirty="0"/>
              <a:t>, </a:t>
            </a:r>
            <a:r>
              <a:rPr lang="en-US" sz="2600" dirty="0" err="1"/>
              <a:t>maka</a:t>
            </a:r>
            <a:r>
              <a:rPr lang="en-US" sz="2600" dirty="0"/>
              <a:t> </a:t>
            </a:r>
            <a:r>
              <a:rPr lang="en-US" sz="2600" b="1" dirty="0"/>
              <a:t>v</a:t>
            </a:r>
            <a:r>
              <a:rPr lang="en-US" sz="2600" b="1" baseline="-25000" dirty="0"/>
              <a:t>i</a:t>
            </a:r>
            <a:r>
              <a:rPr lang="en-US" sz="2600" b="1" dirty="0"/>
              <a:t> </a:t>
            </a:r>
            <a:r>
              <a:rPr lang="en-US" sz="2600" dirty="0">
                <a:sym typeface="Symbol" panose="05050102010706020507" pitchFamily="18" charset="2"/>
              </a:rPr>
              <a:t> </a:t>
            </a:r>
            <a:r>
              <a:rPr lang="en-US" sz="2600" b="1" dirty="0" err="1">
                <a:sym typeface="Symbol" panose="05050102010706020507" pitchFamily="18" charset="2"/>
              </a:rPr>
              <a:t>v</a:t>
            </a:r>
            <a:r>
              <a:rPr lang="en-US" sz="2600" b="1" baseline="-25000" dirty="0" err="1">
                <a:sym typeface="Symbol" panose="05050102010706020507" pitchFamily="18" charset="2"/>
              </a:rPr>
              <a:t>j</a:t>
            </a:r>
            <a:r>
              <a:rPr lang="en-US" sz="2600" dirty="0">
                <a:sym typeface="Symbol" panose="05050102010706020507" pitchFamily="18" charset="2"/>
              </a:rPr>
              <a:t> = 0 </a:t>
            </a:r>
            <a:r>
              <a:rPr lang="en-US" sz="2600" dirty="0" err="1">
                <a:sym typeface="Symbol" panose="05050102010706020507" pitchFamily="18" charset="2"/>
              </a:rPr>
              <a:t>untuk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 err="1">
                <a:sym typeface="Symbol" panose="05050102010706020507" pitchFamily="18" charset="2"/>
              </a:rPr>
              <a:t>i</a:t>
            </a:r>
            <a:r>
              <a:rPr lang="en-US" sz="2600" i="1" dirty="0">
                <a:sym typeface="Symbol" panose="05050102010706020507" pitchFamily="18" charset="2"/>
              </a:rPr>
              <a:t> </a:t>
            </a:r>
            <a:r>
              <a:rPr lang="en-US" sz="2600" dirty="0">
                <a:sym typeface="Symbol" panose="05050102010706020507" pitchFamily="18" charset="2"/>
              </a:rPr>
              <a:t> </a:t>
            </a:r>
            <a:r>
              <a:rPr lang="en-US" sz="2600" i="1" dirty="0">
                <a:sym typeface="Symbol" panose="05050102010706020507" pitchFamily="18" charset="2"/>
              </a:rPr>
              <a:t>j</a:t>
            </a:r>
            <a:r>
              <a:rPr lang="en-US" sz="2600" dirty="0">
                <a:sym typeface="Symbol" panose="05050102010706020507" pitchFamily="18" charset="2"/>
              </a:rPr>
              <a:t>.</a:t>
            </a:r>
          </a:p>
          <a:p>
            <a:r>
              <a:rPr lang="en-US" sz="2600" dirty="0" err="1">
                <a:sym typeface="Symbol" panose="05050102010706020507" pitchFamily="18" charset="2"/>
              </a:rPr>
              <a:t>Atau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dirty="0" err="1">
                <a:sym typeface="Symbol" panose="05050102010706020507" pitchFamily="18" charset="2"/>
              </a:rPr>
              <a:t>dapat</a:t>
            </a:r>
            <a:r>
              <a:rPr lang="en-US" sz="2600" dirty="0">
                <a:sym typeface="Symbol" panose="05050102010706020507" pitchFamily="18" charset="2"/>
              </a:rPr>
              <a:t> juga </a:t>
            </a:r>
            <a:r>
              <a:rPr lang="en-US" sz="2600" dirty="0" err="1">
                <a:sym typeface="Symbol" panose="05050102010706020507" pitchFamily="18" charset="2"/>
              </a:rPr>
              <a:t>dikatakan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bahwa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Q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ortogonal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jika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Q</a:t>
            </a:r>
            <a:r>
              <a:rPr lang="en-US" sz="2600" i="1" baseline="30000" dirty="0">
                <a:sym typeface="Symbol" panose="05050102010706020507" pitchFamily="18" charset="2"/>
              </a:rPr>
              <a:t>T</a:t>
            </a:r>
            <a:r>
              <a:rPr lang="en-US" sz="2600" i="1" dirty="0">
                <a:sym typeface="Symbol" panose="05050102010706020507" pitchFamily="18" charset="2"/>
              </a:rPr>
              <a:t>Q</a:t>
            </a:r>
            <a:r>
              <a:rPr lang="en-US" sz="2600" dirty="0">
                <a:sym typeface="Symbol" panose="05050102010706020507" pitchFamily="18" charset="2"/>
              </a:rPr>
              <a:t>= </a:t>
            </a:r>
            <a:r>
              <a:rPr lang="en-US" sz="2600" i="1" dirty="0">
                <a:sym typeface="Symbol" panose="05050102010706020507" pitchFamily="18" charset="2"/>
              </a:rPr>
              <a:t>I</a:t>
            </a:r>
            <a:r>
              <a:rPr lang="en-US" sz="2600" dirty="0">
                <a:sym typeface="Symbol" panose="05050102010706020507" pitchFamily="18" charset="2"/>
              </a:rPr>
              <a:t>, </a:t>
            </a:r>
            <a:r>
              <a:rPr lang="en-US" sz="2600" dirty="0" err="1">
                <a:sym typeface="Symbol" panose="05050102010706020507" pitchFamily="18" charset="2"/>
              </a:rPr>
              <a:t>dalam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hal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ini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i="1" dirty="0">
                <a:sym typeface="Symbol" panose="05050102010706020507" pitchFamily="18" charset="2"/>
              </a:rPr>
              <a:t>I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matriks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identitas</a:t>
            </a:r>
            <a:r>
              <a:rPr lang="en-US" sz="2600" dirty="0">
                <a:sym typeface="Symbol" panose="05050102010706020507" pitchFamily="18" charset="2"/>
              </a:rPr>
              <a:t>.</a:t>
            </a:r>
          </a:p>
          <a:p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A18B0-33B7-4865-A260-EFEACA57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6673</TotalTime>
  <Words>1410</Words>
  <Application>Microsoft Office PowerPoint</Application>
  <PresentationFormat>Widescreen</PresentationFormat>
  <Paragraphs>187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Office Theme</vt:lpstr>
      <vt:lpstr>Singular Value Decomposition  (SVD)</vt:lpstr>
      <vt:lpstr>Dekomposisi Matriks</vt:lpstr>
      <vt:lpstr>PowerPoint Presentation</vt:lpstr>
      <vt:lpstr>PowerPoint Presentation</vt:lpstr>
      <vt:lpstr>Singular Value Decomposition (SVD)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SVD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Value Decomposition  (SVD)</dc:title>
  <dc:creator>Rinaldi Munir</dc:creator>
  <cp:lastModifiedBy>Rinaldi Munir</cp:lastModifiedBy>
  <cp:revision>412</cp:revision>
  <dcterms:created xsi:type="dcterms:W3CDTF">2020-09-19T08:47:06Z</dcterms:created>
  <dcterms:modified xsi:type="dcterms:W3CDTF">2022-09-21T05:04:03Z</dcterms:modified>
</cp:coreProperties>
</file>