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389" r:id="rId3"/>
    <p:sldId id="390" r:id="rId4"/>
    <p:sldId id="391" r:id="rId5"/>
    <p:sldId id="392" r:id="rId6"/>
    <p:sldId id="402" r:id="rId7"/>
    <p:sldId id="393" r:id="rId8"/>
    <p:sldId id="394" r:id="rId9"/>
    <p:sldId id="395" r:id="rId10"/>
    <p:sldId id="409" r:id="rId11"/>
    <p:sldId id="396" r:id="rId12"/>
    <p:sldId id="398" r:id="rId13"/>
    <p:sldId id="399" r:id="rId14"/>
    <p:sldId id="401" r:id="rId15"/>
    <p:sldId id="410" r:id="rId16"/>
    <p:sldId id="400" r:id="rId17"/>
    <p:sldId id="403" r:id="rId18"/>
    <p:sldId id="404" r:id="rId19"/>
    <p:sldId id="405" r:id="rId20"/>
    <p:sldId id="406" r:id="rId21"/>
    <p:sldId id="407" r:id="rId22"/>
    <p:sldId id="408" r:id="rId23"/>
    <p:sldId id="275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naldi Munir" initials="RM" lastIdx="1" clrIdx="0">
    <p:extLst>
      <p:ext uri="{19B8F6BF-5375-455C-9EA6-DF929625EA0E}">
        <p15:presenceInfo xmlns:p15="http://schemas.microsoft.com/office/powerpoint/2012/main" userId="S::rinaldi@office.itb.ac.id::0250d78b-f287-4f30-b22c-e6993933f5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901B41-0456-41F9-B030-AC8139DE18CA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A1333C-F46B-4B77-A695-4B81C60DD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009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637CD-CE78-4FCD-BCAB-C0F0F79A68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94832E-F54A-4609-8D2B-9D0BE96B2C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CB926-A790-4FE5-A1AA-D0CF387FC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BD743-B54A-44BA-A288-511FD440633A}" type="datetime1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04C40-C62A-4836-8B97-AD69B4EFE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AAAE4-19F9-496E-864F-5EE3DF08E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41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DF28B-1CF0-40BF-B92B-B20ED43C4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7E0D43-B1CF-4434-962E-6DEAEB5678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60CF5-F3B3-4D10-930E-1B88DDB33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7742-AAAF-4DB6-B1FB-A75BA6BEA262}" type="datetime1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BEF53-4848-4F14-A22D-65021E596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6D63D-CB56-4921-940B-0A5256234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23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D2F150-17FA-4B96-8E59-2D54BED7BA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9F0885-2ECA-4FE4-8CB2-5CA694668D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764BB-F607-4999-9CD2-CAD86489E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6755-F1D5-446E-84EC-B769D29C2F1E}" type="datetime1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2E871-729A-435F-A427-AAC40AEE6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664E3-3D36-4C83-AF32-E7CFB59ED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829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90BFA-B8A1-4F2D-9084-6C4FD6D7B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35B39-E63F-47A9-A04A-D5C48EE11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3E97E2-A878-41C2-9F41-623D0FB3B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A8D5-85FD-4E5F-AF91-989B5BBE3886}" type="datetime1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16176-1C1C-4909-AD57-C6090B66F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F866F-3874-4027-8136-D258DFF9D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3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C0A8B-C1D4-4069-822A-BE1EFECE5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0A7D5-1055-4D4A-8757-BE41C9AAD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004C6-8064-4BA0-A41A-1803CA99E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55FE-8CA8-4F66-A287-6A03BDC77400}" type="datetime1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0A181-E393-4639-90AF-319625C48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FDC94-3126-4077-AFBF-1E23C4C63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6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79230-68DF-4982-8C83-7D93DBC8E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6C013-4249-4FC9-A3C1-F8631DA8E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81C195-9880-4F52-AF5E-837F566D6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F6A447-C6E7-48E3-8EC9-25EDDE9CB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D376-1FDB-44CA-8D9E-62E02C28FFB2}" type="datetime1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17767D-FBEE-435F-A536-92F32FF5A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E5766-3D29-4CA5-AF94-03B9F1FF2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2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FB810-235E-479D-81D2-1E0F1DD66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FC5716-C407-47CB-ADB2-485A2959C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59DF2E-D4AA-4AA8-A29A-B478E5F58C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17B1DB-1435-4747-BCF7-93DB496DC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6AF528-B277-4374-9DAA-77DEAE5A2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24E5D4-A9A1-4FC8-B13B-8FFBE3528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B93E-A9CA-4AEB-91D6-DC93088AF47A}" type="datetime1">
              <a:rPr lang="en-US" smtClean="0"/>
              <a:t>9/21/2022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DA54C6-C0E3-463A-A234-87CE6221B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33A467-8BB6-4A87-B219-6D2867A09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01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DCC31-F7BF-42F3-9647-93F09F6ED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E6F97A-6916-4807-93CB-F09535452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6C496-8F04-45ED-8AC7-AA067C67E5B0}" type="datetime1">
              <a:rPr lang="en-US" smtClean="0"/>
              <a:t>9/21/2022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BA5416-48CB-4064-8DC4-FBAE3C3B8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3F1356-E64B-45CF-9714-A165A62C5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72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D8CD48-1A3B-4195-828B-22DD9401E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6FB5-E7D9-4073-B61A-5D9C5B894384}" type="datetime1">
              <a:rPr lang="en-US" smtClean="0"/>
              <a:t>9/21/2022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2C7592-1A28-40CA-AC6B-043B5C2AD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699571-51BA-462E-8F25-D111B2AEA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A76DB-6D14-418F-94F3-59B55795F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6FFD3-B798-4092-B882-8A355724F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77C2E3-DE42-468A-90E6-09AFF27E7E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9712F8-3612-49F5-8D6C-083CA9ED2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CD72-1CB4-40B0-BB8B-9626092F46D0}" type="datetime1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AB86A6-4874-4746-B3E7-E5D9E8FB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F295CF-D0AD-444F-A970-F0088B240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993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F8E7D-2038-44FE-AE61-170A8660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E5A6E8-794C-4909-9F98-40B044B76F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281D3B-1866-4307-A9CE-D021234589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46F73-16A7-4C87-8071-ABC3B8872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0561-7287-4A5A-8239-C04835A34DBE}" type="datetime1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74D48-DA16-4437-989C-AB6C8A533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0FB6A5-E7D0-4126-8087-982BA5883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92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7F55D6-C563-4083-B332-E85CCB3BD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141A43-E56E-45EE-A1D8-9D0736E08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46FEF-EC6E-4D2A-B198-16A7E0EE3E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F38EC-E453-4A86-8C56-4A886B450C85}" type="datetime1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1D0A32-AF53-49C6-9A89-AAF8E4A2B8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7C2AB-07D7-4BE9-861F-FB6F15CD9E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15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A3491-7631-4FD5-BAFE-F48873745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1041400"/>
            <a:ext cx="9460887" cy="2387600"/>
          </a:xfrm>
        </p:spPr>
        <p:txBody>
          <a:bodyPr>
            <a:normAutofit/>
          </a:bodyPr>
          <a:lstStyle/>
          <a:p>
            <a:r>
              <a:rPr lang="en-US" b="1" dirty="0"/>
              <a:t>Singular Value Decomposition </a:t>
            </a:r>
            <a:br>
              <a:rPr lang="en-US" b="1" dirty="0"/>
            </a:br>
            <a:r>
              <a:rPr lang="en-US" sz="3600" b="1" dirty="0"/>
              <a:t>(SVD)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71AE1D-41FE-4F1A-8CCF-26B677DAE7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38496"/>
            <a:ext cx="9144000" cy="1655762"/>
          </a:xfrm>
        </p:spPr>
        <p:txBody>
          <a:bodyPr/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IF2123 </a:t>
            </a:r>
            <a:r>
              <a:rPr lang="en-US" dirty="0" err="1"/>
              <a:t>Aljabar</a:t>
            </a:r>
            <a:r>
              <a:rPr lang="en-US" dirty="0"/>
              <a:t> Linier dan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/>
              <a:t>Oleh: Rinaldi Munir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BC65914-AF0F-45C9-B40C-FAF194785A8F}"/>
              </a:ext>
            </a:extLst>
          </p:cNvPr>
          <p:cNvSpPr txBox="1">
            <a:spLocks/>
          </p:cNvSpPr>
          <p:nvPr/>
        </p:nvSpPr>
        <p:spPr>
          <a:xfrm>
            <a:off x="1666240" y="5903754"/>
            <a:ext cx="9144000" cy="7358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Program </a:t>
            </a:r>
            <a:r>
              <a:rPr lang="en-US" b="1" dirty="0" err="1"/>
              <a:t>Studi</a:t>
            </a:r>
            <a:r>
              <a:rPr lang="en-US" b="1" dirty="0"/>
              <a:t> Teknik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/>
              <a:t>STEI-ITB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43E1C2-87A8-4F5F-8524-4A2CFDC7F168}"/>
              </a:ext>
            </a:extLst>
          </p:cNvPr>
          <p:cNvSpPr/>
          <p:nvPr/>
        </p:nvSpPr>
        <p:spPr>
          <a:xfrm>
            <a:off x="4093801" y="406697"/>
            <a:ext cx="38772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Seri </a:t>
            </a:r>
            <a:r>
              <a:rPr lang="en-US" sz="2400" b="1" dirty="0" err="1">
                <a:solidFill>
                  <a:srgbClr val="FF0000"/>
                </a:solidFill>
              </a:rPr>
              <a:t>bahan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kuliah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Algeo</a:t>
            </a:r>
            <a:r>
              <a:rPr lang="en-US" sz="2400" b="1" dirty="0">
                <a:solidFill>
                  <a:srgbClr val="FF0000"/>
                </a:solidFill>
              </a:rPr>
              <a:t> #19b</a:t>
            </a:r>
            <a:endParaRPr lang="en-US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7503A-EB97-4796-AFCC-4F6CC94AC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291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F3A2CDB-BF2A-4052-906D-2C25C06F0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10</a:t>
            </a:fld>
            <a:endParaRPr lang="en-US"/>
          </a:p>
        </p:txBody>
      </p:sp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463FB3DD-12A8-4975-B03E-6C5880233E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67" y="883920"/>
            <a:ext cx="10551765" cy="462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32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F2850E-3CF9-4599-A4E2-7C02D542B3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8960"/>
            <a:ext cx="10515600" cy="560800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Contoh</a:t>
            </a:r>
            <a:r>
              <a:rPr lang="en-US" dirty="0"/>
              <a:t>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143F77-45B6-4671-9B8B-B69D0B09B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11</a:t>
            </a:fld>
            <a:endParaRPr lang="en-US"/>
          </a:p>
        </p:txBody>
      </p:sp>
      <p:pic>
        <p:nvPicPr>
          <p:cNvPr id="6" name="Picture 5" descr="Calendar&#10;&#10;Description automatically generated">
            <a:extLst>
              <a:ext uri="{FF2B5EF4-FFF2-40B4-BE49-F238E27FC236}">
                <a16:creationId xmlns:a16="http://schemas.microsoft.com/office/drawing/2014/main" id="{BFF8409F-7B75-4FFF-BB87-62A21F3D7C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019" y="1313154"/>
            <a:ext cx="11877961" cy="16035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51FB650-4F63-4331-8D57-786F4ECEA4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5906" y="3641136"/>
            <a:ext cx="8652829" cy="169183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BA9B489-FDD2-4FB4-AB55-386D8CC43E6C}"/>
              </a:ext>
            </a:extLst>
          </p:cNvPr>
          <p:cNvSpPr txBox="1"/>
          <p:nvPr/>
        </p:nvSpPr>
        <p:spPr>
          <a:xfrm>
            <a:off x="1475993" y="4225444"/>
            <a:ext cx="8499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2967187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4F062-29F5-46C2-9F31-6632B2C5C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0560"/>
            <a:ext cx="10515600" cy="5506403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/>
              <a:t>Nilai-</a:t>
            </a:r>
            <a:r>
              <a:rPr lang="en-US" sz="3200" b="1" dirty="0" err="1"/>
              <a:t>nilai</a:t>
            </a:r>
            <a:r>
              <a:rPr lang="en-US" sz="3200" b="1" dirty="0"/>
              <a:t> singular </a:t>
            </a:r>
            <a:r>
              <a:rPr lang="en-US" sz="3200" b="1" dirty="0" err="1"/>
              <a:t>matriks</a:t>
            </a:r>
            <a:endParaRPr lang="en-US" sz="3200" b="1" dirty="0"/>
          </a:p>
          <a:p>
            <a:r>
              <a:rPr lang="en-US" sz="2600" dirty="0" err="1"/>
              <a:t>Misalkan</a:t>
            </a:r>
            <a:r>
              <a:rPr lang="en-US" sz="2600" dirty="0"/>
              <a:t> A </a:t>
            </a:r>
            <a:r>
              <a:rPr lang="en-US" sz="2600" dirty="0" err="1"/>
              <a:t>adalah</a:t>
            </a:r>
            <a:r>
              <a:rPr lang="en-US" sz="2600" dirty="0"/>
              <a:t> </a:t>
            </a:r>
            <a:r>
              <a:rPr lang="en-US" sz="2600" dirty="0" err="1"/>
              <a:t>matriks</a:t>
            </a:r>
            <a:r>
              <a:rPr lang="en-US" sz="2600" dirty="0"/>
              <a:t> m x n. Jika </a:t>
            </a:r>
            <a:r>
              <a:rPr lang="en-US" sz="2600" dirty="0">
                <a:sym typeface="Symbol" panose="05050102010706020507" pitchFamily="18" charset="2"/>
              </a:rPr>
              <a:t></a:t>
            </a:r>
            <a:r>
              <a:rPr lang="en-US" sz="2600" baseline="-25000" dirty="0">
                <a:sym typeface="Symbol" panose="05050102010706020507" pitchFamily="18" charset="2"/>
              </a:rPr>
              <a:t>1</a:t>
            </a:r>
            <a:r>
              <a:rPr lang="en-US" sz="2600" dirty="0">
                <a:sym typeface="Symbol" panose="05050102010706020507" pitchFamily="18" charset="2"/>
              </a:rPr>
              <a:t>, </a:t>
            </a:r>
            <a:r>
              <a:rPr lang="en-US" sz="2600" baseline="-25000" dirty="0">
                <a:sym typeface="Symbol" panose="05050102010706020507" pitchFamily="18" charset="2"/>
              </a:rPr>
              <a:t>2</a:t>
            </a:r>
            <a:r>
              <a:rPr lang="en-US" sz="2600" dirty="0">
                <a:sym typeface="Symbol" panose="05050102010706020507" pitchFamily="18" charset="2"/>
              </a:rPr>
              <a:t>, …, </a:t>
            </a:r>
            <a:r>
              <a:rPr lang="en-US" sz="2600" baseline="-25000" dirty="0">
                <a:sym typeface="Symbol" panose="05050102010706020507" pitchFamily="18" charset="2"/>
              </a:rPr>
              <a:t>n  </a:t>
            </a:r>
            <a:r>
              <a:rPr lang="en-US" sz="2600" dirty="0" err="1">
                <a:sym typeface="Symbol" panose="05050102010706020507" pitchFamily="18" charset="2"/>
              </a:rPr>
              <a:t>adalah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nilai-nilai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/>
              <a:t> eigen 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i="1" dirty="0"/>
              <a:t>A</a:t>
            </a:r>
            <a:r>
              <a:rPr lang="en-US" sz="2600" i="1" baseline="30000" dirty="0"/>
              <a:t>T</a:t>
            </a:r>
            <a:r>
              <a:rPr lang="en-US" sz="2600" i="1" dirty="0"/>
              <a:t>A</a:t>
            </a:r>
            <a:r>
              <a:rPr lang="en-US" sz="2600" dirty="0"/>
              <a:t>, </a:t>
            </a:r>
            <a:r>
              <a:rPr lang="en-US" sz="2600" dirty="0" err="1"/>
              <a:t>maka</a:t>
            </a:r>
            <a:r>
              <a:rPr lang="en-US" sz="2600" dirty="0"/>
              <a:t> </a:t>
            </a:r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>
                <a:sym typeface="Symbol" panose="05050102010706020507" pitchFamily="18" charset="2"/>
              </a:rPr>
              <a:t></a:t>
            </a:r>
            <a:r>
              <a:rPr lang="en-US" sz="2600" baseline="-25000" dirty="0">
                <a:sym typeface="Symbol" panose="05050102010706020507" pitchFamily="18" charset="2"/>
              </a:rPr>
              <a:t>1</a:t>
            </a:r>
            <a:r>
              <a:rPr lang="en-US" sz="2600" dirty="0">
                <a:sym typeface="Symbol" panose="05050102010706020507" pitchFamily="18" charset="2"/>
              </a:rPr>
              <a:t> =  </a:t>
            </a:r>
            <a:r>
              <a:rPr lang="en-US" sz="2600" baseline="-25000" dirty="0">
                <a:sym typeface="Symbol" panose="05050102010706020507" pitchFamily="18" charset="2"/>
              </a:rPr>
              <a:t>1</a:t>
            </a:r>
            <a:r>
              <a:rPr lang="en-US" sz="2600" dirty="0">
                <a:sym typeface="Symbol" panose="05050102010706020507" pitchFamily="18" charset="2"/>
              </a:rPr>
              <a:t>, </a:t>
            </a:r>
            <a:r>
              <a:rPr lang="en-US" sz="2600" baseline="-25000" dirty="0">
                <a:sym typeface="Symbol" panose="05050102010706020507" pitchFamily="18" charset="2"/>
              </a:rPr>
              <a:t>2</a:t>
            </a:r>
            <a:r>
              <a:rPr lang="en-US" sz="2600" dirty="0">
                <a:sym typeface="Symbol" panose="05050102010706020507" pitchFamily="18" charset="2"/>
              </a:rPr>
              <a:t> =  </a:t>
            </a:r>
            <a:r>
              <a:rPr lang="en-US" sz="2600" baseline="-25000" dirty="0">
                <a:sym typeface="Symbol" panose="05050102010706020507" pitchFamily="18" charset="2"/>
              </a:rPr>
              <a:t>2</a:t>
            </a:r>
            <a:r>
              <a:rPr lang="en-US" sz="2600" dirty="0">
                <a:sym typeface="Symbol" panose="05050102010706020507" pitchFamily="18" charset="2"/>
              </a:rPr>
              <a:t>, …, </a:t>
            </a:r>
            <a:r>
              <a:rPr lang="en-US" sz="2600" baseline="-25000" dirty="0">
                <a:sym typeface="Symbol" panose="05050102010706020507" pitchFamily="18" charset="2"/>
              </a:rPr>
              <a:t>n</a:t>
            </a:r>
            <a:r>
              <a:rPr lang="en-US" sz="2600" dirty="0">
                <a:sym typeface="Symbol" panose="05050102010706020507" pitchFamily="18" charset="2"/>
              </a:rPr>
              <a:t> =  </a:t>
            </a:r>
            <a:r>
              <a:rPr lang="en-US" sz="2600" baseline="-25000" dirty="0">
                <a:sym typeface="Symbol" panose="05050102010706020507" pitchFamily="18" charset="2"/>
              </a:rPr>
              <a:t>n</a:t>
            </a:r>
          </a:p>
          <a:p>
            <a:pPr marL="0" indent="0">
              <a:buNone/>
            </a:pPr>
            <a:r>
              <a:rPr lang="en-US" sz="2600" dirty="0">
                <a:sym typeface="Symbol" panose="05050102010706020507" pitchFamily="18" charset="2"/>
              </a:rPr>
              <a:t>   </a:t>
            </a:r>
            <a:r>
              <a:rPr lang="en-US" sz="2600" dirty="0" err="1">
                <a:sym typeface="Symbol" panose="05050102010706020507" pitchFamily="18" charset="2"/>
              </a:rPr>
              <a:t>disebut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b="1" dirty="0" err="1">
                <a:sym typeface="Symbol" panose="05050102010706020507" pitchFamily="18" charset="2"/>
              </a:rPr>
              <a:t>nilai-nilai</a:t>
            </a:r>
            <a:r>
              <a:rPr lang="en-US" sz="2600" b="1" dirty="0">
                <a:sym typeface="Symbol" panose="05050102010706020507" pitchFamily="18" charset="2"/>
              </a:rPr>
              <a:t> singular </a:t>
            </a:r>
            <a:r>
              <a:rPr lang="en-US" sz="2600" dirty="0" err="1">
                <a:sym typeface="Symbol" panose="05050102010706020507" pitchFamily="18" charset="2"/>
              </a:rPr>
              <a:t>dari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matriks</a:t>
            </a:r>
            <a:r>
              <a:rPr lang="en-US" sz="2600" dirty="0">
                <a:sym typeface="Symbol" panose="05050102010706020507" pitchFamily="18" charset="2"/>
              </a:rPr>
              <a:t> A.</a:t>
            </a:r>
          </a:p>
          <a:p>
            <a:endParaRPr lang="en-US" sz="2600" dirty="0"/>
          </a:p>
          <a:p>
            <a:r>
              <a:rPr lang="en-US" sz="2600" dirty="0" err="1"/>
              <a:t>Diasumsikan</a:t>
            </a:r>
            <a:r>
              <a:rPr lang="en-US" sz="2600" dirty="0"/>
              <a:t> </a:t>
            </a:r>
            <a:r>
              <a:rPr lang="en-US" sz="2600" dirty="0">
                <a:sym typeface="Symbol" panose="05050102010706020507" pitchFamily="18" charset="2"/>
              </a:rPr>
              <a:t></a:t>
            </a:r>
            <a:r>
              <a:rPr lang="en-US" sz="2600" baseline="-25000" dirty="0">
                <a:sym typeface="Symbol" panose="05050102010706020507" pitchFamily="18" charset="2"/>
              </a:rPr>
              <a:t>1 </a:t>
            </a:r>
            <a:r>
              <a:rPr lang="en-US" sz="2600" dirty="0">
                <a:sym typeface="Symbol" panose="05050102010706020507" pitchFamily="18" charset="2"/>
              </a:rPr>
              <a:t> </a:t>
            </a:r>
            <a:r>
              <a:rPr lang="en-US" sz="2600" baseline="-25000" dirty="0">
                <a:sym typeface="Symbol" panose="05050102010706020507" pitchFamily="18" charset="2"/>
              </a:rPr>
              <a:t>2 </a:t>
            </a:r>
            <a:r>
              <a:rPr lang="en-US" sz="2600" dirty="0">
                <a:sym typeface="Symbol" panose="05050102010706020507" pitchFamily="18" charset="2"/>
              </a:rPr>
              <a:t>  …  </a:t>
            </a:r>
            <a:r>
              <a:rPr lang="en-US" sz="2600" baseline="-25000" dirty="0">
                <a:sym typeface="Symbol" panose="05050102010706020507" pitchFamily="18" charset="2"/>
              </a:rPr>
              <a:t>n </a:t>
            </a:r>
            <a:r>
              <a:rPr lang="en-US" sz="2600" dirty="0">
                <a:sym typeface="Symbol" panose="05050102010706020507" pitchFamily="18" charset="2"/>
              </a:rPr>
              <a:t> 0 </a:t>
            </a:r>
            <a:r>
              <a:rPr lang="en-US" sz="2600" dirty="0" err="1">
                <a:sym typeface="Symbol" panose="05050102010706020507" pitchFamily="18" charset="2"/>
              </a:rPr>
              <a:t>sehingga</a:t>
            </a:r>
            <a:r>
              <a:rPr lang="en-US" sz="2600" dirty="0">
                <a:sym typeface="Symbol" panose="05050102010706020507" pitchFamily="18" charset="2"/>
              </a:rPr>
              <a:t> </a:t>
            </a:r>
            <a:r>
              <a:rPr lang="en-US" sz="2600" baseline="-25000" dirty="0">
                <a:sym typeface="Symbol" panose="05050102010706020507" pitchFamily="18" charset="2"/>
              </a:rPr>
              <a:t>1 </a:t>
            </a:r>
            <a:r>
              <a:rPr lang="en-US" sz="2600" dirty="0">
                <a:sym typeface="Symbol" panose="05050102010706020507" pitchFamily="18" charset="2"/>
              </a:rPr>
              <a:t> </a:t>
            </a:r>
            <a:r>
              <a:rPr lang="en-US" sz="2600" baseline="-25000" dirty="0">
                <a:sym typeface="Symbol" panose="05050102010706020507" pitchFamily="18" charset="2"/>
              </a:rPr>
              <a:t>2 </a:t>
            </a:r>
            <a:r>
              <a:rPr lang="en-US" sz="2600" dirty="0">
                <a:sym typeface="Symbol" panose="05050102010706020507" pitchFamily="18" charset="2"/>
              </a:rPr>
              <a:t>  …  </a:t>
            </a:r>
            <a:r>
              <a:rPr lang="en-US" sz="2600" baseline="-25000" dirty="0">
                <a:sym typeface="Symbol" panose="05050102010706020507" pitchFamily="18" charset="2"/>
              </a:rPr>
              <a:t>n </a:t>
            </a:r>
            <a:r>
              <a:rPr lang="en-US" sz="2600" dirty="0">
                <a:sym typeface="Symbol" panose="05050102010706020507" pitchFamily="18" charset="2"/>
              </a:rPr>
              <a:t> 0 </a:t>
            </a:r>
            <a:endParaRPr lang="en-US" sz="2600" dirty="0"/>
          </a:p>
          <a:p>
            <a:endParaRPr lang="en-US" sz="2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EA9B7D-2D52-4000-AEF0-941AE6C6B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FCD783-9F11-47F9-886F-0B5632927193}"/>
              </a:ext>
            </a:extLst>
          </p:cNvPr>
          <p:cNvSpPr txBox="1"/>
          <p:nvPr/>
        </p:nvSpPr>
        <p:spPr>
          <a:xfrm>
            <a:off x="1107440" y="4358640"/>
            <a:ext cx="129432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Teorema</a:t>
            </a:r>
            <a:endParaRPr lang="en-US" sz="2400" b="1" dirty="0"/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B06B86A-8203-4B41-A192-51A1CCD84E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753509"/>
            <a:ext cx="5990678" cy="1767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2523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C90722C-405F-49E9-83CB-B42EB669046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675798"/>
                <a:ext cx="10515600" cy="590399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600" b="1" dirty="0"/>
                  <a:t>Contoh 1</a:t>
                </a:r>
                <a:r>
                  <a:rPr lang="en-US" sz="2600" dirty="0"/>
                  <a:t>: </a:t>
                </a:r>
                <a:r>
                  <a:rPr lang="en-US" sz="2600" dirty="0" err="1"/>
                  <a:t>Tentukan</a:t>
                </a:r>
                <a:r>
                  <a:rPr lang="en-US" sz="2600" dirty="0"/>
                  <a:t> </a:t>
                </a:r>
                <a:r>
                  <a:rPr lang="en-US" sz="2600" dirty="0" err="1"/>
                  <a:t>nilai-nilai</a:t>
                </a:r>
                <a:r>
                  <a:rPr lang="en-US" sz="2600" dirty="0"/>
                  <a:t> singular </a:t>
                </a:r>
                <a:r>
                  <a:rPr lang="en-US" sz="2600" dirty="0" err="1"/>
                  <a:t>matriks</a:t>
                </a:r>
                <a:r>
                  <a:rPr lang="en-US" sz="2600" dirty="0"/>
                  <a:t> </a:t>
                </a:r>
              </a:p>
              <a:p>
                <a:pPr marL="0" indent="0">
                  <a:buNone/>
                </a:pPr>
                <a:r>
                  <a:rPr lang="en-US" sz="2600" dirty="0"/>
                  <a:t> </a:t>
                </a:r>
                <a:r>
                  <a:rPr lang="en-US" sz="2600" u="sng" dirty="0" err="1"/>
                  <a:t>Penyelesaian</a:t>
                </a:r>
                <a:r>
                  <a:rPr lang="en-US" sz="2600" dirty="0"/>
                  <a:t>:</a:t>
                </a:r>
              </a:p>
              <a:p>
                <a:pPr marL="0" indent="0">
                  <a:buNone/>
                </a:pPr>
                <a:endParaRPr lang="en-US" sz="2600" dirty="0"/>
              </a:p>
              <a:p>
                <a:pPr marL="0" indent="0">
                  <a:buNone/>
                </a:pPr>
                <a:endParaRPr lang="en-US" sz="2600" dirty="0"/>
              </a:p>
              <a:p>
                <a:pPr marL="0" indent="0">
                  <a:buNone/>
                </a:pPr>
                <a:r>
                  <a:rPr lang="en-US" sz="2600" dirty="0"/>
                  <a:t>	det(</a:t>
                </a:r>
                <a:r>
                  <a:rPr lang="en-US" sz="2600" dirty="0">
                    <a:sym typeface="Symbol" panose="05050102010706020507" pitchFamily="18" charset="2"/>
                  </a:rPr>
                  <a:t></a:t>
                </a:r>
                <a:r>
                  <a:rPr lang="en-US" sz="2600" i="1" dirty="0">
                    <a:sym typeface="Symbol" panose="05050102010706020507" pitchFamily="18" charset="2"/>
                  </a:rPr>
                  <a:t>I</a:t>
                </a:r>
                <a:r>
                  <a:rPr lang="en-US" sz="2600" dirty="0">
                    <a:sym typeface="Symbol" panose="05050102010706020507" pitchFamily="18" charset="2"/>
                  </a:rPr>
                  <a:t> – (</a:t>
                </a:r>
                <a:r>
                  <a:rPr lang="en-US" sz="2600" i="1" dirty="0"/>
                  <a:t>A</a:t>
                </a:r>
                <a:r>
                  <a:rPr lang="en-US" sz="2600" i="1" baseline="30000" dirty="0"/>
                  <a:t>T</a:t>
                </a:r>
                <a:r>
                  <a:rPr lang="en-US" sz="2600" i="1" dirty="0"/>
                  <a:t>A</a:t>
                </a:r>
                <a:r>
                  <a:rPr lang="en-US" sz="2600" dirty="0"/>
                  <a:t>)</a:t>
                </a:r>
                <a:r>
                  <a:rPr lang="en-US" sz="2600" b="1" dirty="0"/>
                  <a:t>x</a:t>
                </a:r>
                <a:r>
                  <a:rPr lang="en-US" sz="2600" dirty="0"/>
                  <a:t>) = 0 </a:t>
                </a:r>
                <a:r>
                  <a:rPr lang="en-US" sz="2600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6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60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𝜆</m:t>
                              </m:r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𝜆</m:t>
                              </m:r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600" dirty="0"/>
                  <a:t> = 0   </a:t>
                </a:r>
                <a:r>
                  <a:rPr lang="en-US" sz="2600" dirty="0">
                    <a:sym typeface="Symbol" panose="05050102010706020507" pitchFamily="18" charset="2"/>
                  </a:rPr>
                  <a:t> </a:t>
                </a:r>
                <a:r>
                  <a:rPr lang="en-US" sz="2600" dirty="0"/>
                  <a:t>(</a:t>
                </a:r>
                <a:r>
                  <a:rPr lang="en-US" sz="2600" dirty="0">
                    <a:sym typeface="Symbol" panose="05050102010706020507" pitchFamily="18" charset="2"/>
                  </a:rPr>
                  <a:t> - 2)(- 2) – 1  = 0</a:t>
                </a:r>
                <a:endParaRPr lang="en-US" sz="2600" dirty="0"/>
              </a:p>
              <a:p>
                <a:pPr marL="0" indent="0">
                  <a:buNone/>
                </a:pPr>
                <a:r>
                  <a:rPr lang="en-US" sz="2600" dirty="0"/>
                  <a:t>	</a:t>
                </a:r>
              </a:p>
              <a:p>
                <a:pPr marL="0" indent="0">
                  <a:buNone/>
                </a:pPr>
                <a:r>
                  <a:rPr lang="en-US" sz="2600" dirty="0"/>
                  <a:t>            </a:t>
                </a:r>
                <a:r>
                  <a:rPr lang="en-US" sz="2600" dirty="0" err="1"/>
                  <a:t>Persamaan</a:t>
                </a:r>
                <a:r>
                  <a:rPr lang="en-US" sz="2600" dirty="0"/>
                  <a:t> </a:t>
                </a:r>
                <a:r>
                  <a:rPr lang="en-US" sz="2600" dirty="0" err="1"/>
                  <a:t>karakteristik</a:t>
                </a:r>
                <a:r>
                  <a:rPr lang="en-US" sz="2600" dirty="0"/>
                  <a:t>: </a:t>
                </a:r>
                <a:r>
                  <a:rPr lang="en-US" sz="2600" dirty="0">
                    <a:sym typeface="Symbol" panose="05050102010706020507" pitchFamily="18" charset="2"/>
                  </a:rPr>
                  <a:t></a:t>
                </a:r>
                <a:r>
                  <a:rPr lang="en-US" sz="2600" baseline="30000" dirty="0">
                    <a:sym typeface="Symbol" panose="05050102010706020507" pitchFamily="18" charset="2"/>
                  </a:rPr>
                  <a:t>2</a:t>
                </a:r>
                <a:r>
                  <a:rPr lang="en-US" sz="2600" dirty="0">
                    <a:sym typeface="Symbol" panose="05050102010706020507" pitchFamily="18" charset="2"/>
                  </a:rPr>
                  <a:t> - 4 + 3= 0   ( - 3)( - 1) = 0</a:t>
                </a:r>
              </a:p>
              <a:p>
                <a:pPr marL="0" indent="0">
                  <a:buNone/>
                </a:pPr>
                <a:r>
                  <a:rPr lang="en-US" sz="2600" dirty="0">
                    <a:sym typeface="Symbol" panose="05050102010706020507" pitchFamily="18" charset="2"/>
                  </a:rPr>
                  <a:t>	Nilai-</a:t>
                </a:r>
                <a:r>
                  <a:rPr lang="en-US" sz="2600" dirty="0" err="1">
                    <a:sym typeface="Symbol" panose="05050102010706020507" pitchFamily="18" charset="2"/>
                  </a:rPr>
                  <a:t>nilai</a:t>
                </a:r>
                <a:r>
                  <a:rPr lang="en-US" sz="2600" dirty="0">
                    <a:sym typeface="Symbol" panose="05050102010706020507" pitchFamily="18" charset="2"/>
                  </a:rPr>
                  <a:t> eigen </a:t>
                </a:r>
                <a:r>
                  <a:rPr lang="en-US" sz="2600" dirty="0" err="1">
                    <a:sym typeface="Symbol" panose="05050102010706020507" pitchFamily="18" charset="2"/>
                  </a:rPr>
                  <a:t>dari</a:t>
                </a:r>
                <a:r>
                  <a:rPr lang="en-US" sz="2600" dirty="0">
                    <a:sym typeface="Symbol" panose="05050102010706020507" pitchFamily="18" charset="2"/>
                  </a:rPr>
                  <a:t> </a:t>
                </a:r>
                <a:r>
                  <a:rPr lang="en-US" sz="2600" i="1" dirty="0"/>
                  <a:t>A</a:t>
                </a:r>
                <a:r>
                  <a:rPr lang="en-US" sz="2600" i="1" baseline="30000" dirty="0"/>
                  <a:t>T</a:t>
                </a:r>
                <a:r>
                  <a:rPr lang="en-US" sz="2600" i="1" dirty="0"/>
                  <a:t>A </a:t>
                </a:r>
                <a:r>
                  <a:rPr lang="en-US" sz="2600" dirty="0" err="1"/>
                  <a:t>adalah</a:t>
                </a:r>
                <a:r>
                  <a:rPr lang="en-US" sz="2600" dirty="0">
                    <a:sym typeface="Symbol" panose="05050102010706020507" pitchFamily="18" charset="2"/>
                  </a:rPr>
                  <a:t> 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600" dirty="0">
                    <a:sym typeface="Symbol" panose="05050102010706020507" pitchFamily="18" charset="2"/>
                  </a:rPr>
                  <a:t> = 3   dan 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600" dirty="0">
                    <a:sym typeface="Symbol" panose="05050102010706020507" pitchFamily="18" charset="2"/>
                  </a:rPr>
                  <a:t> =  1</a:t>
                </a:r>
              </a:p>
              <a:p>
                <a:pPr marL="0" indent="0">
                  <a:buNone/>
                </a:pPr>
                <a:r>
                  <a:rPr lang="en-US" sz="2600" dirty="0">
                    <a:sym typeface="Symbol" panose="05050102010706020507" pitchFamily="18" charset="2"/>
                  </a:rPr>
                  <a:t>	Jadi, </a:t>
                </a:r>
                <a:r>
                  <a:rPr lang="en-US" sz="2600" dirty="0" err="1">
                    <a:sym typeface="Symbol" panose="05050102010706020507" pitchFamily="18" charset="2"/>
                  </a:rPr>
                  <a:t>nilai-nilai</a:t>
                </a:r>
                <a:r>
                  <a:rPr lang="en-US" sz="2600" dirty="0">
                    <a:sym typeface="Symbol" panose="05050102010706020507" pitchFamily="18" charset="2"/>
                  </a:rPr>
                  <a:t> singular </a:t>
                </a:r>
                <a:r>
                  <a:rPr lang="en-US" sz="2600" dirty="0" err="1">
                    <a:sym typeface="Symbol" panose="05050102010706020507" pitchFamily="18" charset="2"/>
                  </a:rPr>
                  <a:t>matriks</a:t>
                </a:r>
                <a:r>
                  <a:rPr lang="en-US" sz="2600" dirty="0">
                    <a:sym typeface="Symbol" panose="05050102010706020507" pitchFamily="18" charset="2"/>
                  </a:rPr>
                  <a:t> A (</a:t>
                </a:r>
                <a:r>
                  <a:rPr lang="en-US" sz="2600" dirty="0" err="1">
                    <a:sym typeface="Symbol" panose="05050102010706020507" pitchFamily="18" charset="2"/>
                  </a:rPr>
                  <a:t>dalam</a:t>
                </a:r>
                <a:r>
                  <a:rPr lang="en-US" sz="2600" dirty="0">
                    <a:sym typeface="Symbol" panose="05050102010706020507" pitchFamily="18" charset="2"/>
                  </a:rPr>
                  <a:t> </a:t>
                </a:r>
                <a:r>
                  <a:rPr lang="en-US" sz="2600" dirty="0" err="1">
                    <a:sym typeface="Symbol" panose="05050102010706020507" pitchFamily="18" charset="2"/>
                  </a:rPr>
                  <a:t>urutan</a:t>
                </a:r>
                <a:r>
                  <a:rPr lang="en-US" sz="2600" dirty="0">
                    <a:sym typeface="Symbol" panose="05050102010706020507" pitchFamily="18" charset="2"/>
                  </a:rPr>
                  <a:t> </a:t>
                </a:r>
                <a:r>
                  <a:rPr lang="en-US" sz="2600" dirty="0" err="1">
                    <a:sym typeface="Symbol" panose="05050102010706020507" pitchFamily="18" charset="2"/>
                  </a:rPr>
                  <a:t>dari</a:t>
                </a:r>
                <a:r>
                  <a:rPr lang="en-US" sz="2600" dirty="0">
                    <a:sym typeface="Symbol" panose="05050102010706020507" pitchFamily="18" charset="2"/>
                  </a:rPr>
                  <a:t> </a:t>
                </a:r>
                <a:r>
                  <a:rPr lang="en-US" sz="2600" dirty="0" err="1">
                    <a:sym typeface="Symbol" panose="05050102010706020507" pitchFamily="18" charset="2"/>
                  </a:rPr>
                  <a:t>besar</a:t>
                </a:r>
                <a:r>
                  <a:rPr lang="en-US" sz="2600" dirty="0">
                    <a:sym typeface="Symbol" panose="05050102010706020507" pitchFamily="18" charset="2"/>
                  </a:rPr>
                  <a:t> </a:t>
                </a:r>
                <a:r>
                  <a:rPr lang="en-US" sz="2600" dirty="0" err="1">
                    <a:sym typeface="Symbol" panose="05050102010706020507" pitchFamily="18" charset="2"/>
                  </a:rPr>
                  <a:t>ke</a:t>
                </a:r>
                <a:r>
                  <a:rPr lang="en-US" sz="2600" dirty="0">
                    <a:sym typeface="Symbol" panose="05050102010706020507" pitchFamily="18" charset="2"/>
                  </a:rPr>
                  <a:t> </a:t>
                </a:r>
                <a:r>
                  <a:rPr lang="en-US" sz="2600" dirty="0" err="1">
                    <a:sym typeface="Symbol" panose="05050102010706020507" pitchFamily="18" charset="2"/>
                  </a:rPr>
                  <a:t>kecil</a:t>
                </a:r>
                <a:r>
                  <a:rPr lang="en-US" sz="2600" dirty="0">
                    <a:sym typeface="Symbol" panose="05050102010706020507" pitchFamily="18" charset="2"/>
                  </a:rPr>
                  <a:t>)</a:t>
                </a:r>
              </a:p>
              <a:p>
                <a:pPr marL="0" indent="0">
                  <a:buNone/>
                </a:pPr>
                <a:r>
                  <a:rPr lang="en-US" sz="2600" dirty="0">
                    <a:sym typeface="Symbol" panose="05050102010706020507" pitchFamily="18" charset="2"/>
                  </a:rPr>
                  <a:t>	</a:t>
                </a:r>
                <a:r>
                  <a:rPr lang="en-US" sz="2600" dirty="0" err="1">
                    <a:sym typeface="Symbol" panose="05050102010706020507" pitchFamily="18" charset="2"/>
                  </a:rPr>
                  <a:t>adalah</a:t>
                </a:r>
                <a:r>
                  <a:rPr lang="en-US" sz="2600" dirty="0">
                    <a:sym typeface="Symbol" panose="05050102010706020507" pitchFamily="18" charset="2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2600" dirty="0">
                    <a:sym typeface="Symbol" panose="05050102010706020507" pitchFamily="18" charset="2"/>
                  </a:rPr>
                  <a:t>		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600" dirty="0">
                    <a:sym typeface="Symbol" panose="05050102010706020507" pitchFamily="18" charset="2"/>
                  </a:rPr>
                  <a:t> = 3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 </a:t>
                </a:r>
                <a:r>
                  <a:rPr lang="en-US" sz="2600" dirty="0">
                    <a:sym typeface="Symbol" panose="05050102010706020507" pitchFamily="18" charset="2"/>
                  </a:rPr>
                  <a:t>dan 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600" dirty="0">
                    <a:sym typeface="Symbol" panose="05050102010706020507" pitchFamily="18" charset="2"/>
                  </a:rPr>
                  <a:t> = 1</a:t>
                </a:r>
                <a:endParaRPr lang="en-US" sz="2600" baseline="-25000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endParaRPr lang="en-US" sz="2600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endParaRPr lang="en-US" sz="26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C90722C-405F-49E9-83CB-B42EB669046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75798"/>
                <a:ext cx="10515600" cy="5903990"/>
              </a:xfrm>
              <a:blipFill>
                <a:blip r:embed="rId2"/>
                <a:stretch>
                  <a:fillRect l="-1043" t="-15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DAEAFC-797A-4417-89E8-61F018E9C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D1F195A-97C5-4295-8417-886D15718D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6517" y="278212"/>
            <a:ext cx="1000825" cy="123712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9B9DFD1-FA6E-4F2C-83DD-A1D99845D263}"/>
              </a:ext>
            </a:extLst>
          </p:cNvPr>
          <p:cNvSpPr txBox="1"/>
          <p:nvPr/>
        </p:nvSpPr>
        <p:spPr>
          <a:xfrm>
            <a:off x="7197437" y="650556"/>
            <a:ext cx="61908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/>
              <a:t>A =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5DC8A87-7A19-4E13-9569-93EAB5BE7B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96063" y="1415242"/>
            <a:ext cx="4101374" cy="1139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196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A08CEB-AFF7-4009-BFB3-8637E75EB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14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8EF9F8-2305-4468-9DC3-6A0EA3464D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361" y="143317"/>
            <a:ext cx="9192441" cy="621303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7ADE178-3C99-44DD-B42B-DD01DB7A4A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4582" y="4644920"/>
            <a:ext cx="4423052" cy="118692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30D6B6F-45B0-48AD-BBA7-6D94659E02CE}"/>
              </a:ext>
            </a:extLst>
          </p:cNvPr>
          <p:cNvSpPr/>
          <p:nvPr/>
        </p:nvSpPr>
        <p:spPr>
          <a:xfrm>
            <a:off x="7744582" y="4644920"/>
            <a:ext cx="4183258" cy="11869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7572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02FCD6-7AB3-4FA6-A0B8-CD3DCD854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15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F87374-33E6-4744-B86B-374990521708}"/>
              </a:ext>
            </a:extLst>
          </p:cNvPr>
          <p:cNvSpPr txBox="1"/>
          <p:nvPr/>
        </p:nvSpPr>
        <p:spPr>
          <a:xfrm>
            <a:off x="2783840" y="1750814"/>
            <a:ext cx="609600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800" i="1" dirty="0"/>
              <a:t>A </a:t>
            </a:r>
            <a:r>
              <a:rPr lang="en-US" sz="8800" dirty="0"/>
              <a:t>= </a:t>
            </a:r>
            <a:r>
              <a:rPr lang="en-US" sz="8800" i="1" dirty="0">
                <a:solidFill>
                  <a:srgbClr val="FF0000"/>
                </a:solidFill>
              </a:rPr>
              <a:t>U</a:t>
            </a:r>
            <a:r>
              <a:rPr lang="en-US" sz="8800" dirty="0">
                <a:solidFill>
                  <a:srgbClr val="00B050"/>
                </a:solidFill>
                <a:sym typeface="Symbol" panose="05050102010706020507" pitchFamily="18" charset="2"/>
              </a:rPr>
              <a:t></a:t>
            </a:r>
            <a:r>
              <a:rPr lang="en-US" sz="8800" i="1" dirty="0">
                <a:solidFill>
                  <a:srgbClr val="0070C0"/>
                </a:solidFill>
                <a:sym typeface="Symbol" panose="05050102010706020507" pitchFamily="18" charset="2"/>
              </a:rPr>
              <a:t>V</a:t>
            </a:r>
            <a:r>
              <a:rPr lang="en-US" sz="8800" i="1" baseline="30000" dirty="0">
                <a:solidFill>
                  <a:srgbClr val="0070C0"/>
                </a:solidFill>
                <a:sym typeface="Symbol" panose="05050102010706020507" pitchFamily="18" charset="2"/>
              </a:rPr>
              <a:t>T </a:t>
            </a:r>
            <a:r>
              <a:rPr lang="en-US" sz="8800" i="1" dirty="0">
                <a:solidFill>
                  <a:srgbClr val="0070C0"/>
                </a:solidFill>
                <a:sym typeface="Symbol" panose="05050102010706020507" pitchFamily="18" charset="2"/>
              </a:rPr>
              <a:t> </a:t>
            </a:r>
            <a:endParaRPr lang="en-US" sz="8800" dirty="0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56E62C-1695-45A9-9281-3481EB2C2688}"/>
              </a:ext>
            </a:extLst>
          </p:cNvPr>
          <p:cNvSpPr txBox="1"/>
          <p:nvPr/>
        </p:nvSpPr>
        <p:spPr>
          <a:xfrm flipH="1">
            <a:off x="6725920" y="3980268"/>
            <a:ext cx="1889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Vektor-vektor</a:t>
            </a:r>
            <a:endParaRPr lang="en-US" dirty="0"/>
          </a:p>
          <a:p>
            <a:pPr algn="ctr"/>
            <a:r>
              <a:rPr lang="en-US" dirty="0"/>
              <a:t> singular </a:t>
            </a:r>
            <a:r>
              <a:rPr lang="en-US" dirty="0" err="1"/>
              <a:t>kanan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231099A-CC81-4057-8444-5A74DEB05149}"/>
              </a:ext>
            </a:extLst>
          </p:cNvPr>
          <p:cNvSpPr txBox="1"/>
          <p:nvPr/>
        </p:nvSpPr>
        <p:spPr>
          <a:xfrm flipH="1">
            <a:off x="4805680" y="3931920"/>
            <a:ext cx="1889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Nilai-</a:t>
            </a:r>
            <a:r>
              <a:rPr lang="en-US" dirty="0" err="1"/>
              <a:t>nilai</a:t>
            </a:r>
            <a:r>
              <a:rPr lang="en-US" dirty="0"/>
              <a:t> </a:t>
            </a:r>
          </a:p>
          <a:p>
            <a:pPr algn="ctr"/>
            <a:r>
              <a:rPr lang="en-US" dirty="0"/>
              <a:t>singular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30C801-9E6E-4B4C-80C7-E21F9AB88A18}"/>
              </a:ext>
            </a:extLst>
          </p:cNvPr>
          <p:cNvSpPr txBox="1"/>
          <p:nvPr/>
        </p:nvSpPr>
        <p:spPr>
          <a:xfrm flipH="1">
            <a:off x="2743200" y="4084320"/>
            <a:ext cx="1889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Vektor-vektor</a:t>
            </a:r>
            <a:endParaRPr lang="en-US" dirty="0"/>
          </a:p>
          <a:p>
            <a:pPr algn="ctr"/>
            <a:r>
              <a:rPr lang="en-US" dirty="0"/>
              <a:t> singular </a:t>
            </a:r>
            <a:r>
              <a:rPr lang="en-US" dirty="0" err="1"/>
              <a:t>kiri</a:t>
            </a:r>
            <a:endParaRPr lang="en-US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021EB08-4B1D-4453-B809-2CE396654390}"/>
              </a:ext>
            </a:extLst>
          </p:cNvPr>
          <p:cNvCxnSpPr/>
          <p:nvPr/>
        </p:nvCxnSpPr>
        <p:spPr>
          <a:xfrm flipH="1">
            <a:off x="3830320" y="2987040"/>
            <a:ext cx="975360" cy="94488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1645423-7498-4AE2-94E8-C3473E8A55B6}"/>
              </a:ext>
            </a:extLst>
          </p:cNvPr>
          <p:cNvCxnSpPr>
            <a:cxnSpLocks/>
          </p:cNvCxnSpPr>
          <p:nvPr/>
        </p:nvCxnSpPr>
        <p:spPr>
          <a:xfrm>
            <a:off x="5750560" y="3141016"/>
            <a:ext cx="0" cy="79090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32BDA1D-06BA-49D1-8BBF-DF0993D93FD6}"/>
              </a:ext>
            </a:extLst>
          </p:cNvPr>
          <p:cNvCxnSpPr>
            <a:cxnSpLocks/>
          </p:cNvCxnSpPr>
          <p:nvPr/>
        </p:nvCxnSpPr>
        <p:spPr>
          <a:xfrm>
            <a:off x="6482080" y="2957086"/>
            <a:ext cx="1074858" cy="90021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24315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88AC56-B048-4D63-80FB-970CD77DDA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8160"/>
            <a:ext cx="10515600" cy="6096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Langkah-</a:t>
            </a:r>
            <a:r>
              <a:rPr lang="en-US" b="1" dirty="0" err="1"/>
              <a:t>langkah</a:t>
            </a:r>
            <a:r>
              <a:rPr lang="en-US" b="1" dirty="0"/>
              <a:t> SVD </a:t>
            </a:r>
            <a:r>
              <a:rPr lang="en-US" b="1" dirty="0" err="1"/>
              <a:t>mendekomposisi</a:t>
            </a:r>
            <a:r>
              <a:rPr lang="en-US" b="1" dirty="0"/>
              <a:t> </a:t>
            </a:r>
            <a:r>
              <a:rPr lang="en-US" b="1" dirty="0" err="1"/>
              <a:t>A</a:t>
            </a:r>
            <a:r>
              <a:rPr lang="en-US" b="1" baseline="-25000" dirty="0" err="1"/>
              <a:t>mxn</a:t>
            </a:r>
            <a:r>
              <a:rPr lang="en-US" b="1" dirty="0"/>
              <a:t>  </a:t>
            </a:r>
            <a:r>
              <a:rPr lang="en-US" b="1" dirty="0" err="1"/>
              <a:t>menjadi</a:t>
            </a:r>
            <a:r>
              <a:rPr lang="en-US" b="1" dirty="0"/>
              <a:t> </a:t>
            </a:r>
            <a:r>
              <a:rPr lang="en-US" b="1" i="1" dirty="0"/>
              <a:t>U</a:t>
            </a:r>
            <a:r>
              <a:rPr lang="en-US" b="1" dirty="0"/>
              <a:t>, </a:t>
            </a:r>
            <a:r>
              <a:rPr lang="en-US" b="1" dirty="0">
                <a:sym typeface="Symbol" panose="05050102010706020507" pitchFamily="18" charset="2"/>
              </a:rPr>
              <a:t>, dan </a:t>
            </a:r>
            <a:r>
              <a:rPr lang="en-US" b="1" i="1" dirty="0">
                <a:sym typeface="Symbol" panose="05050102010706020507" pitchFamily="18" charset="2"/>
              </a:rPr>
              <a:t>V</a:t>
            </a:r>
            <a:r>
              <a:rPr lang="en-US" b="1" dirty="0">
                <a:sym typeface="Symbol" panose="05050102010706020507" pitchFamily="18" charset="2"/>
              </a:rPr>
              <a:t>: </a:t>
            </a:r>
          </a:p>
          <a:p>
            <a:pPr marL="514350" indent="-514350">
              <a:buAutoNum type="arabicPeriod"/>
            </a:pPr>
            <a:r>
              <a:rPr lang="en-US" sz="2600" dirty="0" err="1">
                <a:sym typeface="Symbol" panose="05050102010706020507" pitchFamily="18" charset="2"/>
              </a:rPr>
              <a:t>Untuk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vektor</a:t>
            </a:r>
            <a:r>
              <a:rPr lang="en-US" sz="2600" dirty="0">
                <a:sym typeface="Symbol" panose="05050102010706020507" pitchFamily="18" charset="2"/>
              </a:rPr>
              <a:t> singular </a:t>
            </a:r>
            <a:r>
              <a:rPr lang="en-US" sz="2600" dirty="0" err="1">
                <a:sym typeface="Symbol" panose="05050102010706020507" pitchFamily="18" charset="2"/>
              </a:rPr>
              <a:t>kiri</a:t>
            </a:r>
            <a:r>
              <a:rPr lang="en-US" sz="2600" dirty="0">
                <a:sym typeface="Symbol" panose="05050102010706020507" pitchFamily="18" charset="2"/>
              </a:rPr>
              <a:t>, </a:t>
            </a:r>
            <a:r>
              <a:rPr lang="en-US" sz="2600" dirty="0" err="1">
                <a:sym typeface="Symbol" panose="05050102010706020507" pitchFamily="18" charset="2"/>
              </a:rPr>
              <a:t>hitung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nilai-nilai</a:t>
            </a:r>
            <a:r>
              <a:rPr lang="en-US" sz="2600" dirty="0">
                <a:sym typeface="Symbol" panose="05050102010706020507" pitchFamily="18" charset="2"/>
              </a:rPr>
              <a:t> eigen </a:t>
            </a:r>
            <a:r>
              <a:rPr lang="en-US" sz="2600" dirty="0" err="1">
                <a:sym typeface="Symbol" panose="05050102010706020507" pitchFamily="18" charset="2"/>
              </a:rPr>
              <a:t>dari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i="1" dirty="0">
                <a:sym typeface="Symbol" panose="05050102010706020507" pitchFamily="18" charset="2"/>
              </a:rPr>
              <a:t>AA</a:t>
            </a:r>
            <a:r>
              <a:rPr lang="en-US" sz="2600" i="1" baseline="30000" dirty="0">
                <a:sym typeface="Symbol" panose="05050102010706020507" pitchFamily="18" charset="2"/>
              </a:rPr>
              <a:t>T</a:t>
            </a:r>
            <a:r>
              <a:rPr lang="en-US" sz="2600" baseline="30000" dirty="0">
                <a:sym typeface="Symbol" panose="05050102010706020507" pitchFamily="18" charset="2"/>
              </a:rPr>
              <a:t> </a:t>
            </a:r>
            <a:r>
              <a:rPr lang="en-US" sz="2600" dirty="0">
                <a:sym typeface="Symbol" panose="05050102010706020507" pitchFamily="18" charset="2"/>
              </a:rPr>
              <a:t>. Rank(A) = k = </a:t>
            </a:r>
            <a:r>
              <a:rPr lang="en-US" sz="2600" dirty="0" err="1">
                <a:sym typeface="Symbol" panose="05050102010706020507" pitchFamily="18" charset="2"/>
              </a:rPr>
              <a:t>banyaknya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nilai-nilai</a:t>
            </a:r>
            <a:r>
              <a:rPr lang="en-US" sz="2600" dirty="0">
                <a:sym typeface="Symbol" panose="05050102010706020507" pitchFamily="18" charset="2"/>
              </a:rPr>
              <a:t> eigen </a:t>
            </a:r>
            <a:r>
              <a:rPr lang="en-US" sz="2600" dirty="0" err="1">
                <a:sym typeface="Symbol" panose="05050102010706020507" pitchFamily="18" charset="2"/>
              </a:rPr>
              <a:t>tidak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nol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dari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i="1" dirty="0">
                <a:sym typeface="Symbol" panose="05050102010706020507" pitchFamily="18" charset="2"/>
              </a:rPr>
              <a:t>AA</a:t>
            </a:r>
            <a:r>
              <a:rPr lang="en-US" sz="2600" i="1" baseline="30000" dirty="0">
                <a:sym typeface="Symbol" panose="05050102010706020507" pitchFamily="18" charset="2"/>
              </a:rPr>
              <a:t>T</a:t>
            </a:r>
            <a:r>
              <a:rPr lang="en-US" sz="2600" baseline="30000" dirty="0">
                <a:sym typeface="Symbol" panose="05050102010706020507" pitchFamily="18" charset="2"/>
              </a:rPr>
              <a:t> </a:t>
            </a:r>
            <a:r>
              <a:rPr lang="en-US" sz="2600" dirty="0">
                <a:sym typeface="Symbol" panose="05050102010706020507" pitchFamily="18" charset="2"/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2600" dirty="0" err="1">
                <a:sym typeface="Symbol" panose="05050102010706020507" pitchFamily="18" charset="2"/>
              </a:rPr>
              <a:t>Tentukan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vektor-vektor</a:t>
            </a:r>
            <a:r>
              <a:rPr lang="en-US" sz="2600" dirty="0">
                <a:sym typeface="Symbol" panose="05050102010706020507" pitchFamily="18" charset="2"/>
              </a:rPr>
              <a:t> eigen </a:t>
            </a:r>
            <a:r>
              <a:rPr lang="en-US" sz="2600" b="1" dirty="0">
                <a:sym typeface="Symbol" panose="05050102010706020507" pitchFamily="18" charset="2"/>
              </a:rPr>
              <a:t>u</a:t>
            </a:r>
            <a:r>
              <a:rPr lang="en-US" sz="2600" b="1" baseline="-25000" dirty="0">
                <a:sym typeface="Symbol" panose="05050102010706020507" pitchFamily="18" charset="2"/>
              </a:rPr>
              <a:t>1</a:t>
            </a:r>
            <a:r>
              <a:rPr lang="en-US" sz="2600" dirty="0">
                <a:sym typeface="Symbol" panose="05050102010706020507" pitchFamily="18" charset="2"/>
              </a:rPr>
              <a:t>, </a:t>
            </a:r>
            <a:r>
              <a:rPr lang="en-US" sz="2600" b="1" dirty="0">
                <a:sym typeface="Symbol" panose="05050102010706020507" pitchFamily="18" charset="2"/>
              </a:rPr>
              <a:t>u</a:t>
            </a:r>
            <a:r>
              <a:rPr lang="en-US" sz="2600" b="1" baseline="-25000" dirty="0">
                <a:sym typeface="Symbol" panose="05050102010706020507" pitchFamily="18" charset="2"/>
              </a:rPr>
              <a:t>2</a:t>
            </a:r>
            <a:r>
              <a:rPr lang="en-US" sz="2600" dirty="0">
                <a:sym typeface="Symbol" panose="05050102010706020507" pitchFamily="18" charset="2"/>
              </a:rPr>
              <a:t>, …, </a:t>
            </a:r>
            <a:r>
              <a:rPr lang="en-US" sz="2600" b="1" dirty="0">
                <a:sym typeface="Symbol" panose="05050102010706020507" pitchFamily="18" charset="2"/>
              </a:rPr>
              <a:t>u</a:t>
            </a:r>
            <a:r>
              <a:rPr lang="en-US" sz="2600" b="1" baseline="-25000" dirty="0">
                <a:sym typeface="Symbol" panose="05050102010706020507" pitchFamily="18" charset="2"/>
              </a:rPr>
              <a:t>m</a:t>
            </a:r>
            <a:r>
              <a:rPr lang="en-US" sz="2600" b="1" dirty="0">
                <a:sym typeface="Symbol" panose="05050102010706020507" pitchFamily="18" charset="2"/>
              </a:rPr>
              <a:t> </a:t>
            </a:r>
            <a:r>
              <a:rPr lang="en-US" sz="2600" dirty="0">
                <a:sym typeface="Symbol" panose="05050102010706020507" pitchFamily="18" charset="2"/>
              </a:rPr>
              <a:t>yang </a:t>
            </a:r>
            <a:r>
              <a:rPr lang="en-US" sz="2600" dirty="0" err="1">
                <a:sym typeface="Symbol" panose="05050102010706020507" pitchFamily="18" charset="2"/>
              </a:rPr>
              <a:t>berkoresponden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dengan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nilai-nilai</a:t>
            </a:r>
            <a:r>
              <a:rPr lang="en-US" sz="2600" dirty="0">
                <a:sym typeface="Symbol" panose="05050102010706020507" pitchFamily="18" charset="2"/>
              </a:rPr>
              <a:t> eigen </a:t>
            </a:r>
            <a:r>
              <a:rPr lang="en-US" sz="2600" dirty="0" err="1">
                <a:sym typeface="Symbol" panose="05050102010706020507" pitchFamily="18" charset="2"/>
              </a:rPr>
              <a:t>dari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i="1" dirty="0">
                <a:sym typeface="Symbol" panose="05050102010706020507" pitchFamily="18" charset="2"/>
              </a:rPr>
              <a:t>AA</a:t>
            </a:r>
            <a:r>
              <a:rPr lang="en-US" sz="2600" i="1" baseline="30000" dirty="0">
                <a:sym typeface="Symbol" panose="05050102010706020507" pitchFamily="18" charset="2"/>
              </a:rPr>
              <a:t>T</a:t>
            </a:r>
            <a:r>
              <a:rPr lang="en-US" sz="2600" i="1" dirty="0">
                <a:sym typeface="Symbol" panose="05050102010706020507" pitchFamily="18" charset="2"/>
              </a:rPr>
              <a:t>. </a:t>
            </a:r>
            <a:r>
              <a:rPr lang="en-US" sz="2600" dirty="0" err="1">
                <a:sym typeface="Symbol" panose="05050102010706020507" pitchFamily="18" charset="2"/>
              </a:rPr>
              <a:t>Normalisasi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b="1" dirty="0">
                <a:sym typeface="Symbol" panose="05050102010706020507" pitchFamily="18" charset="2"/>
              </a:rPr>
              <a:t>u</a:t>
            </a:r>
            <a:r>
              <a:rPr lang="en-US" sz="2600" b="1" baseline="-25000" dirty="0">
                <a:sym typeface="Symbol" panose="05050102010706020507" pitchFamily="18" charset="2"/>
              </a:rPr>
              <a:t>1</a:t>
            </a:r>
            <a:r>
              <a:rPr lang="en-US" sz="2600" dirty="0">
                <a:sym typeface="Symbol" panose="05050102010706020507" pitchFamily="18" charset="2"/>
              </a:rPr>
              <a:t>, </a:t>
            </a:r>
            <a:r>
              <a:rPr lang="en-US" sz="2600" b="1" dirty="0">
                <a:sym typeface="Symbol" panose="05050102010706020507" pitchFamily="18" charset="2"/>
              </a:rPr>
              <a:t>u</a:t>
            </a:r>
            <a:r>
              <a:rPr lang="en-US" sz="2600" b="1" baseline="-25000" dirty="0">
                <a:sym typeface="Symbol" panose="05050102010706020507" pitchFamily="18" charset="2"/>
              </a:rPr>
              <a:t>2</a:t>
            </a:r>
            <a:r>
              <a:rPr lang="en-US" sz="2600" dirty="0">
                <a:sym typeface="Symbol" panose="05050102010706020507" pitchFamily="18" charset="2"/>
              </a:rPr>
              <a:t>, …, </a:t>
            </a:r>
            <a:r>
              <a:rPr lang="en-US" sz="2600" b="1" dirty="0">
                <a:sym typeface="Symbol" panose="05050102010706020507" pitchFamily="18" charset="2"/>
              </a:rPr>
              <a:t>u</a:t>
            </a:r>
            <a:r>
              <a:rPr lang="en-US" sz="2600" b="1" baseline="-25000" dirty="0">
                <a:sym typeface="Symbol" panose="05050102010706020507" pitchFamily="18" charset="2"/>
              </a:rPr>
              <a:t>m</a:t>
            </a:r>
            <a:r>
              <a:rPr lang="en-US" sz="2600" b="1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dengan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cara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setiap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komponen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vektornya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dibagi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dengan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panjang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vektor</a:t>
            </a:r>
            <a:r>
              <a:rPr lang="en-US" sz="2600" dirty="0">
                <a:sym typeface="Symbol" panose="05050102010706020507" pitchFamily="18" charset="2"/>
              </a:rPr>
              <a:t>. </a:t>
            </a:r>
            <a:r>
              <a:rPr lang="en-US" sz="2600" dirty="0" err="1">
                <a:sym typeface="Symbol" panose="05050102010706020507" pitchFamily="18" charset="2"/>
              </a:rPr>
              <a:t>Diperoleh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matriks</a:t>
            </a:r>
            <a:r>
              <a:rPr lang="en-US" sz="2600" dirty="0">
                <a:sym typeface="Symbol" panose="05050102010706020507" pitchFamily="18" charset="2"/>
              </a:rPr>
              <a:t> U.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2600" dirty="0" err="1">
                <a:sym typeface="Symbol" panose="05050102010706020507" pitchFamily="18" charset="2"/>
              </a:rPr>
              <a:t>Untuk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vektor</a:t>
            </a:r>
            <a:r>
              <a:rPr lang="en-US" sz="2600" dirty="0">
                <a:sym typeface="Symbol" panose="05050102010706020507" pitchFamily="18" charset="2"/>
              </a:rPr>
              <a:t> singular </a:t>
            </a:r>
            <a:r>
              <a:rPr lang="en-US" sz="2600" dirty="0" err="1">
                <a:sym typeface="Symbol" panose="05050102010706020507" pitchFamily="18" charset="2"/>
              </a:rPr>
              <a:t>kanan</a:t>
            </a:r>
            <a:r>
              <a:rPr lang="en-US" sz="2600" dirty="0">
                <a:sym typeface="Symbol" panose="05050102010706020507" pitchFamily="18" charset="2"/>
              </a:rPr>
              <a:t>, </a:t>
            </a:r>
            <a:r>
              <a:rPr lang="en-US" sz="2600" dirty="0" err="1">
                <a:sym typeface="Symbol" panose="05050102010706020507" pitchFamily="18" charset="2"/>
              </a:rPr>
              <a:t>hitung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nilai-nilai</a:t>
            </a:r>
            <a:r>
              <a:rPr lang="en-US" sz="2600" dirty="0">
                <a:sym typeface="Symbol" panose="05050102010706020507" pitchFamily="18" charset="2"/>
              </a:rPr>
              <a:t> eigen </a:t>
            </a:r>
            <a:r>
              <a:rPr lang="en-US" sz="2600" dirty="0" err="1">
                <a:sym typeface="Symbol" panose="05050102010706020507" pitchFamily="18" charset="2"/>
              </a:rPr>
              <a:t>dari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i="1" dirty="0">
                <a:sym typeface="Symbol" panose="05050102010706020507" pitchFamily="18" charset="2"/>
              </a:rPr>
              <a:t>A</a:t>
            </a:r>
            <a:r>
              <a:rPr lang="en-US" sz="2600" i="1" baseline="30000" dirty="0">
                <a:sym typeface="Symbol" panose="05050102010706020507" pitchFamily="18" charset="2"/>
              </a:rPr>
              <a:t>T</a:t>
            </a:r>
            <a:r>
              <a:rPr lang="en-US" sz="2600" i="1" dirty="0">
                <a:sym typeface="Symbol" panose="05050102010706020507" pitchFamily="18" charset="2"/>
              </a:rPr>
              <a:t>A </a:t>
            </a:r>
            <a:r>
              <a:rPr lang="en-US" sz="2600" dirty="0" err="1">
                <a:sym typeface="Symbol" panose="05050102010706020507" pitchFamily="18" charset="2"/>
              </a:rPr>
              <a:t>lalu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tentukan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nilai-nilai-singularnya</a:t>
            </a:r>
            <a:r>
              <a:rPr lang="en-US" sz="2600" dirty="0">
                <a:sym typeface="Symbol" panose="05050102010706020507" pitchFamily="18" charset="2"/>
              </a:rPr>
              <a:t>.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2600" dirty="0" err="1">
                <a:sym typeface="Symbol" panose="05050102010706020507" pitchFamily="18" charset="2"/>
              </a:rPr>
              <a:t>Tentukan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vektor-vektor</a:t>
            </a:r>
            <a:r>
              <a:rPr lang="en-US" sz="2600" dirty="0">
                <a:sym typeface="Symbol" panose="05050102010706020507" pitchFamily="18" charset="2"/>
              </a:rPr>
              <a:t> eigen </a:t>
            </a:r>
            <a:r>
              <a:rPr lang="en-US" sz="2600" b="1" dirty="0">
                <a:sym typeface="Symbol" panose="05050102010706020507" pitchFamily="18" charset="2"/>
              </a:rPr>
              <a:t>v</a:t>
            </a:r>
            <a:r>
              <a:rPr lang="en-US" sz="2600" b="1" baseline="-25000" dirty="0">
                <a:sym typeface="Symbol" panose="05050102010706020507" pitchFamily="18" charset="2"/>
              </a:rPr>
              <a:t>1</a:t>
            </a:r>
            <a:r>
              <a:rPr lang="en-US" sz="2600" dirty="0">
                <a:sym typeface="Symbol" panose="05050102010706020507" pitchFamily="18" charset="2"/>
              </a:rPr>
              <a:t>, </a:t>
            </a:r>
            <a:r>
              <a:rPr lang="en-US" sz="2600" b="1" dirty="0">
                <a:sym typeface="Symbol" panose="05050102010706020507" pitchFamily="18" charset="2"/>
              </a:rPr>
              <a:t>v</a:t>
            </a:r>
            <a:r>
              <a:rPr lang="en-US" sz="2600" b="1" baseline="-25000" dirty="0">
                <a:sym typeface="Symbol" panose="05050102010706020507" pitchFamily="18" charset="2"/>
              </a:rPr>
              <a:t>2</a:t>
            </a:r>
            <a:r>
              <a:rPr lang="en-US" sz="2600" dirty="0">
                <a:sym typeface="Symbol" panose="05050102010706020507" pitchFamily="18" charset="2"/>
              </a:rPr>
              <a:t>, …, </a:t>
            </a:r>
            <a:r>
              <a:rPr lang="en-US" sz="2600" b="1" dirty="0" err="1">
                <a:sym typeface="Symbol" panose="05050102010706020507" pitchFamily="18" charset="2"/>
              </a:rPr>
              <a:t>v</a:t>
            </a:r>
            <a:r>
              <a:rPr lang="en-US" sz="2600" b="1" baseline="-25000" dirty="0" err="1">
                <a:sym typeface="Symbol" panose="05050102010706020507" pitchFamily="18" charset="2"/>
              </a:rPr>
              <a:t>n</a:t>
            </a:r>
            <a:r>
              <a:rPr lang="en-US" sz="2600" b="1" dirty="0">
                <a:sym typeface="Symbol" panose="05050102010706020507" pitchFamily="18" charset="2"/>
              </a:rPr>
              <a:t> </a:t>
            </a:r>
            <a:r>
              <a:rPr lang="en-US" sz="2600" dirty="0">
                <a:sym typeface="Symbol" panose="05050102010706020507" pitchFamily="18" charset="2"/>
              </a:rPr>
              <a:t>yang </a:t>
            </a:r>
            <a:r>
              <a:rPr lang="en-US" sz="2600" dirty="0" err="1">
                <a:sym typeface="Symbol" panose="05050102010706020507" pitchFamily="18" charset="2"/>
              </a:rPr>
              <a:t>berkoresponden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dengan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nilai-nilai</a:t>
            </a:r>
            <a:r>
              <a:rPr lang="en-US" sz="2600" dirty="0">
                <a:sym typeface="Symbol" panose="05050102010706020507" pitchFamily="18" charset="2"/>
              </a:rPr>
              <a:t> eigen </a:t>
            </a:r>
            <a:r>
              <a:rPr lang="en-US" sz="2600" dirty="0" err="1">
                <a:sym typeface="Symbol" panose="05050102010706020507" pitchFamily="18" charset="2"/>
              </a:rPr>
              <a:t>dari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i="1" dirty="0">
                <a:sym typeface="Symbol" panose="05050102010706020507" pitchFamily="18" charset="2"/>
              </a:rPr>
              <a:t>A</a:t>
            </a:r>
            <a:r>
              <a:rPr lang="en-US" sz="2600" i="1" baseline="30000" dirty="0">
                <a:sym typeface="Symbol" panose="05050102010706020507" pitchFamily="18" charset="2"/>
              </a:rPr>
              <a:t>T</a:t>
            </a:r>
            <a:r>
              <a:rPr lang="en-US" sz="2600" i="1" dirty="0">
                <a:sym typeface="Symbol" panose="05050102010706020507" pitchFamily="18" charset="2"/>
              </a:rPr>
              <a:t>A. </a:t>
            </a:r>
            <a:r>
              <a:rPr lang="en-US" sz="2600" dirty="0" err="1">
                <a:sym typeface="Symbol" panose="05050102010706020507" pitchFamily="18" charset="2"/>
              </a:rPr>
              <a:t>Normalisasi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b="1" dirty="0">
                <a:sym typeface="Symbol" panose="05050102010706020507" pitchFamily="18" charset="2"/>
              </a:rPr>
              <a:t>v</a:t>
            </a:r>
            <a:r>
              <a:rPr lang="en-US" sz="2600" b="1" baseline="-25000" dirty="0">
                <a:sym typeface="Symbol" panose="05050102010706020507" pitchFamily="18" charset="2"/>
              </a:rPr>
              <a:t>1</a:t>
            </a:r>
            <a:r>
              <a:rPr lang="en-US" sz="2600" dirty="0">
                <a:sym typeface="Symbol" panose="05050102010706020507" pitchFamily="18" charset="2"/>
              </a:rPr>
              <a:t>, </a:t>
            </a:r>
            <a:r>
              <a:rPr lang="en-US" sz="2600" b="1" dirty="0">
                <a:sym typeface="Symbol" panose="05050102010706020507" pitchFamily="18" charset="2"/>
              </a:rPr>
              <a:t>v</a:t>
            </a:r>
            <a:r>
              <a:rPr lang="en-US" sz="2600" b="1" baseline="-25000" dirty="0">
                <a:sym typeface="Symbol" panose="05050102010706020507" pitchFamily="18" charset="2"/>
              </a:rPr>
              <a:t>2</a:t>
            </a:r>
            <a:r>
              <a:rPr lang="en-US" sz="2600" dirty="0">
                <a:sym typeface="Symbol" panose="05050102010706020507" pitchFamily="18" charset="2"/>
              </a:rPr>
              <a:t>, …, </a:t>
            </a:r>
            <a:r>
              <a:rPr lang="en-US" sz="2600" b="1" dirty="0" err="1">
                <a:sym typeface="Symbol" panose="05050102010706020507" pitchFamily="18" charset="2"/>
              </a:rPr>
              <a:t>v</a:t>
            </a:r>
            <a:r>
              <a:rPr lang="en-US" sz="2600" b="1" baseline="-25000" dirty="0" err="1">
                <a:sym typeface="Symbol" panose="05050102010706020507" pitchFamily="18" charset="2"/>
              </a:rPr>
              <a:t>n</a:t>
            </a:r>
            <a:r>
              <a:rPr lang="en-US" sz="2600" b="1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dengan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cara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setiap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komponen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vektornya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dibagi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dengan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panjang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vektor</a:t>
            </a:r>
            <a:r>
              <a:rPr lang="en-US" sz="2600" dirty="0">
                <a:sym typeface="Symbol" panose="05050102010706020507" pitchFamily="18" charset="2"/>
              </a:rPr>
              <a:t>. </a:t>
            </a:r>
            <a:r>
              <a:rPr lang="en-US" sz="2600" dirty="0" err="1">
                <a:sym typeface="Symbol" panose="05050102010706020507" pitchFamily="18" charset="2"/>
              </a:rPr>
              <a:t>Diperoleh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matriks</a:t>
            </a:r>
            <a:r>
              <a:rPr lang="en-US" sz="2600" dirty="0">
                <a:sym typeface="Symbol" panose="05050102010706020507" pitchFamily="18" charset="2"/>
              </a:rPr>
              <a:t> V.</a:t>
            </a:r>
            <a:r>
              <a:rPr lang="en-US" sz="2600" dirty="0"/>
              <a:t> Transpose-</a:t>
            </a:r>
            <a:r>
              <a:rPr lang="en-US" sz="2600" dirty="0" err="1"/>
              <a:t>kan</a:t>
            </a:r>
            <a:r>
              <a:rPr lang="en-US" sz="2600" dirty="0"/>
              <a:t> </a:t>
            </a:r>
            <a:r>
              <a:rPr lang="en-US" sz="2600" dirty="0" err="1"/>
              <a:t>matriks</a:t>
            </a:r>
            <a:r>
              <a:rPr lang="en-US" sz="2600" dirty="0"/>
              <a:t> V </a:t>
            </a:r>
            <a:r>
              <a:rPr lang="en-US" sz="2600" dirty="0" err="1"/>
              <a:t>sehingga</a:t>
            </a:r>
            <a:r>
              <a:rPr lang="en-US" sz="2600" dirty="0"/>
              <a:t> </a:t>
            </a:r>
            <a:r>
              <a:rPr lang="en-US" sz="2600" dirty="0" err="1"/>
              <a:t>menjadi</a:t>
            </a:r>
            <a:r>
              <a:rPr lang="en-US" sz="2600" dirty="0"/>
              <a:t> </a:t>
            </a:r>
            <a:r>
              <a:rPr lang="en-US" sz="2600" i="1" dirty="0"/>
              <a:t>V</a:t>
            </a:r>
            <a:r>
              <a:rPr lang="en-US" sz="2600" i="1" baseline="30000" dirty="0"/>
              <a:t>T</a:t>
            </a:r>
            <a:r>
              <a:rPr lang="en-US" sz="2600" dirty="0"/>
              <a:t>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2600" dirty="0" err="1">
                <a:sym typeface="Symbol" panose="05050102010706020507" pitchFamily="18" charset="2"/>
              </a:rPr>
              <a:t>Bentuklah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matriks</a:t>
            </a:r>
            <a:r>
              <a:rPr lang="en-US" sz="2600" dirty="0">
                <a:sym typeface="Symbol" panose="05050102010706020507" pitchFamily="18" charset="2"/>
              </a:rPr>
              <a:t>  </a:t>
            </a:r>
            <a:r>
              <a:rPr lang="en-US" sz="2600" dirty="0" err="1">
                <a:sym typeface="Symbol" panose="05050102010706020507" pitchFamily="18" charset="2"/>
              </a:rPr>
              <a:t>berukuran</a:t>
            </a:r>
            <a:r>
              <a:rPr lang="en-US" sz="2600" dirty="0">
                <a:sym typeface="Symbol" panose="05050102010706020507" pitchFamily="18" charset="2"/>
              </a:rPr>
              <a:t> m x n </a:t>
            </a:r>
            <a:r>
              <a:rPr lang="en-US" sz="2600" dirty="0" err="1">
                <a:sym typeface="Symbol" panose="05050102010706020507" pitchFamily="18" charset="2"/>
              </a:rPr>
              <a:t>dengan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elemen-elemen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diagonalnya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adalah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nilai-nilai</a:t>
            </a:r>
            <a:r>
              <a:rPr lang="en-US" sz="2600" dirty="0">
                <a:sym typeface="Symbol" panose="05050102010706020507" pitchFamily="18" charset="2"/>
              </a:rPr>
              <a:t> singular </a:t>
            </a:r>
            <a:r>
              <a:rPr lang="en-US" sz="2600" dirty="0" err="1">
                <a:sym typeface="Symbol" panose="05050102010706020507" pitchFamily="18" charset="2"/>
              </a:rPr>
              <a:t>dari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matriks</a:t>
            </a:r>
            <a:r>
              <a:rPr lang="en-US" sz="2600" dirty="0">
                <a:sym typeface="Symbol" panose="05050102010706020507" pitchFamily="18" charset="2"/>
              </a:rPr>
              <a:t> A </a:t>
            </a:r>
            <a:r>
              <a:rPr lang="en-US" sz="2600" dirty="0" err="1">
                <a:sym typeface="Symbol" panose="05050102010706020507" pitchFamily="18" charset="2"/>
              </a:rPr>
              <a:t>dengan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susunan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dari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besar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ke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kecil</a:t>
            </a:r>
            <a:r>
              <a:rPr lang="en-US" sz="2600" dirty="0">
                <a:sym typeface="Symbol" panose="05050102010706020507" pitchFamily="18" charset="2"/>
              </a:rPr>
              <a:t>. Nilai singular di </a:t>
            </a:r>
            <a:r>
              <a:rPr lang="en-US" sz="2600" dirty="0" err="1">
                <a:sym typeface="Symbol" panose="05050102010706020507" pitchFamily="18" charset="2"/>
              </a:rPr>
              <a:t>dalam</a:t>
            </a:r>
            <a:r>
              <a:rPr lang="en-US" sz="2600" dirty="0">
                <a:sym typeface="Symbol" panose="05050102010706020507" pitchFamily="18" charset="2"/>
              </a:rPr>
              <a:t> </a:t>
            </a:r>
            <a:r>
              <a:rPr lang="el-GR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adalah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akar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pangkat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dua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dari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nilai-nilai</a:t>
            </a:r>
            <a:r>
              <a:rPr lang="en-US" sz="2600" dirty="0">
                <a:sym typeface="Symbol" panose="05050102010706020507" pitchFamily="18" charset="2"/>
              </a:rPr>
              <a:t> eigen yang </a:t>
            </a:r>
            <a:r>
              <a:rPr lang="en-US" sz="2600" dirty="0" err="1">
                <a:sym typeface="Symbol" panose="05050102010706020507" pitchFamily="18" charset="2"/>
              </a:rPr>
              <a:t>tidak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nol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dari</a:t>
            </a:r>
            <a:r>
              <a:rPr lang="en-US" sz="2600" i="1" dirty="0">
                <a:sym typeface="Symbol" panose="05050102010706020507" pitchFamily="18" charset="2"/>
              </a:rPr>
              <a:t> A</a:t>
            </a:r>
            <a:r>
              <a:rPr lang="en-US" sz="2600" i="1" baseline="30000" dirty="0">
                <a:sym typeface="Symbol" panose="05050102010706020507" pitchFamily="18" charset="2"/>
              </a:rPr>
              <a:t>T</a:t>
            </a:r>
            <a:r>
              <a:rPr lang="en-US" sz="2600" i="1" dirty="0">
                <a:sym typeface="Symbol" panose="05050102010706020507" pitchFamily="18" charset="2"/>
              </a:rPr>
              <a:t>A. 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endParaRPr lang="en-US" sz="2600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2600" dirty="0" err="1"/>
              <a:t>Maka</a:t>
            </a:r>
            <a:r>
              <a:rPr lang="en-US" sz="2600" dirty="0"/>
              <a:t>, </a:t>
            </a:r>
            <a:r>
              <a:rPr lang="en-US" sz="2400" i="1" dirty="0"/>
              <a:t>A </a:t>
            </a:r>
            <a:r>
              <a:rPr lang="en-US" sz="2400" dirty="0"/>
              <a:t>= </a:t>
            </a:r>
            <a:r>
              <a:rPr lang="en-US" sz="2400" i="1" dirty="0"/>
              <a:t>U</a:t>
            </a:r>
            <a:r>
              <a:rPr lang="en-US" sz="2400" dirty="0">
                <a:sym typeface="Symbol" panose="05050102010706020507" pitchFamily="18" charset="2"/>
              </a:rPr>
              <a:t></a:t>
            </a:r>
            <a:r>
              <a:rPr lang="en-US" sz="2400" i="1" dirty="0">
                <a:sym typeface="Symbol" panose="05050102010706020507" pitchFamily="18" charset="2"/>
              </a:rPr>
              <a:t>V</a:t>
            </a:r>
            <a:r>
              <a:rPr lang="en-US" sz="2400" i="1" baseline="30000" dirty="0">
                <a:sym typeface="Symbol" panose="05050102010706020507" pitchFamily="18" charset="2"/>
              </a:rPr>
              <a:t>T</a:t>
            </a:r>
            <a:endParaRPr lang="en-US" sz="2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D0F1D5-CDAD-473A-ABF8-B4B2DDC57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4588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E2BF0-AB51-47A3-9604-3A020E201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9280"/>
            <a:ext cx="10515600" cy="55876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2</a:t>
            </a:r>
            <a:r>
              <a:rPr lang="en-US" sz="2400" dirty="0"/>
              <a:t>: </a:t>
            </a:r>
            <a:r>
              <a:rPr lang="en-US" sz="2400" dirty="0" err="1"/>
              <a:t>Faktorkan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                                    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SVD.</a:t>
            </a:r>
          </a:p>
          <a:p>
            <a:pPr marL="0" indent="0">
              <a:buNone/>
            </a:pPr>
            <a:r>
              <a:rPr lang="en-US" sz="2400" u="sng" dirty="0" err="1"/>
              <a:t>Penyelesaian</a:t>
            </a:r>
            <a:r>
              <a:rPr lang="en-US" sz="2400" dirty="0"/>
              <a:t>:</a:t>
            </a:r>
          </a:p>
          <a:p>
            <a:pPr marL="457200" indent="-457200">
              <a:buAutoNum type="arabicParenBoth"/>
            </a:pPr>
            <a:r>
              <a:rPr lang="en-US" sz="2400" dirty="0"/>
              <a:t>Singular </a:t>
            </a:r>
            <a:r>
              <a:rPr lang="en-US" sz="2400" dirty="0" err="1"/>
              <a:t>kiri</a:t>
            </a:r>
            <a:r>
              <a:rPr lang="en-US" sz="2400" dirty="0"/>
              <a:t>: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i="1" dirty="0">
                <a:sym typeface="Symbol" panose="05050102010706020507" pitchFamily="18" charset="2"/>
              </a:rPr>
              <a:t> AA</a:t>
            </a:r>
            <a:r>
              <a:rPr lang="en-US" sz="2400" i="1" baseline="30000" dirty="0">
                <a:sym typeface="Symbol" panose="05050102010706020507" pitchFamily="18" charset="2"/>
              </a:rPr>
              <a:t>T</a:t>
            </a:r>
            <a:r>
              <a:rPr lang="en-US" sz="2400" baseline="30000" dirty="0">
                <a:sym typeface="Symbol" panose="05050102010706020507" pitchFamily="18" charset="2"/>
              </a:rPr>
              <a:t> </a:t>
            </a:r>
            <a:r>
              <a:rPr lang="en-US" sz="2400" dirty="0">
                <a:sym typeface="Symbol" panose="05050102010706020507" pitchFamily="18" charset="2"/>
              </a:rPr>
              <a:t>= 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59DA8D-3D3A-4B7B-A2ED-EBD40A3D2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4BC4EB2-2340-435E-A30C-A62028DE47FB}"/>
                  </a:ext>
                </a:extLst>
              </p:cNvPr>
              <p:cNvSpPr txBox="1"/>
              <p:nvPr/>
            </p:nvSpPr>
            <p:spPr>
              <a:xfrm>
                <a:off x="4643120" y="409893"/>
                <a:ext cx="2322815" cy="6572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4BC4EB2-2340-435E-A30C-A62028DE47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3120" y="409893"/>
                <a:ext cx="2322815" cy="6572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6B4D123-847D-444F-8935-39CFF44992AA}"/>
                  </a:ext>
                </a:extLst>
              </p:cNvPr>
              <p:cNvSpPr txBox="1"/>
              <p:nvPr/>
            </p:nvSpPr>
            <p:spPr>
              <a:xfrm>
                <a:off x="254000" y="1846035"/>
                <a:ext cx="6096000" cy="585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6B4D123-847D-444F-8935-39CFF44992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000" y="1846035"/>
                <a:ext cx="6096000" cy="5852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339B739-D940-41A1-99AD-57D1C82F3E4A}"/>
                  </a:ext>
                </a:extLst>
              </p:cNvPr>
              <p:cNvSpPr txBox="1"/>
              <p:nvPr/>
            </p:nvSpPr>
            <p:spPr>
              <a:xfrm>
                <a:off x="4033520" y="1773291"/>
                <a:ext cx="2162580" cy="730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339B739-D940-41A1-99AD-57D1C82F3E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3520" y="1773291"/>
                <a:ext cx="2162580" cy="730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BAC94515-9F88-4831-AFA1-CC7D6A61CD43}"/>
              </a:ext>
            </a:extLst>
          </p:cNvPr>
          <p:cNvSpPr txBox="1"/>
          <p:nvPr/>
        </p:nvSpPr>
        <p:spPr>
          <a:xfrm>
            <a:off x="1442720" y="2840837"/>
            <a:ext cx="101010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Nilai-</a:t>
            </a:r>
            <a:r>
              <a:rPr lang="en-US" sz="2400" dirty="0" err="1"/>
              <a:t>nilai</a:t>
            </a:r>
            <a:r>
              <a:rPr lang="en-US" sz="2400" dirty="0"/>
              <a:t> eigen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i="1" dirty="0">
                <a:sym typeface="Symbol" panose="05050102010706020507" pitchFamily="18" charset="2"/>
              </a:rPr>
              <a:t>AA</a:t>
            </a:r>
            <a:r>
              <a:rPr lang="en-US" sz="2400" i="1" baseline="30000" dirty="0">
                <a:sym typeface="Symbol" panose="05050102010706020507" pitchFamily="18" charset="2"/>
              </a:rPr>
              <a:t>T</a:t>
            </a:r>
            <a:r>
              <a:rPr lang="en-US" sz="2400" baseline="30000" dirty="0">
                <a:sym typeface="Symbol" panose="05050102010706020507" pitchFamily="18" charset="2"/>
              </a:rPr>
              <a:t> 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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= 12 dan </a:t>
            </a:r>
            <a:r>
              <a:rPr lang="en-US" sz="2400" baseline="-25000" dirty="0">
                <a:sym typeface="Symbol" panose="05050102010706020507" pitchFamily="18" charset="2"/>
              </a:rPr>
              <a:t>2 </a:t>
            </a:r>
            <a:r>
              <a:rPr lang="en-US" sz="2400" dirty="0">
                <a:sym typeface="Symbol" panose="05050102010706020507" pitchFamily="18" charset="2"/>
              </a:rPr>
              <a:t>= 10    (</a:t>
            </a:r>
            <a:r>
              <a:rPr lang="en-US" sz="2400" dirty="0" err="1">
                <a:sym typeface="Symbol" panose="05050102010706020507" pitchFamily="18" charset="2"/>
              </a:rPr>
              <a:t>terurut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dari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besar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ke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kecil</a:t>
            </a:r>
            <a:r>
              <a:rPr lang="en-US" sz="2400" dirty="0">
                <a:sym typeface="Symbol" panose="05050102010706020507" pitchFamily="18" charset="2"/>
              </a:rPr>
              <a:t>)</a:t>
            </a:r>
          </a:p>
          <a:p>
            <a:r>
              <a:rPr lang="en-US" sz="2400" dirty="0">
                <a:sym typeface="Symbol" panose="05050102010706020507" pitchFamily="18" charset="2"/>
              </a:rPr>
              <a:t>Jadi rank(A) = 2 </a:t>
            </a:r>
          </a:p>
          <a:p>
            <a:r>
              <a:rPr lang="en-US" sz="2400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3BB060B-CA6E-4B93-9DAA-C4B596CA16F3}"/>
                  </a:ext>
                </a:extLst>
              </p:cNvPr>
              <p:cNvSpPr txBox="1"/>
              <p:nvPr/>
            </p:nvSpPr>
            <p:spPr>
              <a:xfrm>
                <a:off x="949960" y="3817407"/>
                <a:ext cx="6881371" cy="11189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(2) </a:t>
                </a:r>
                <a:r>
                  <a:rPr lang="en-US" sz="2400" dirty="0" err="1"/>
                  <a:t>Menentukan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matriks</a:t>
                </a:r>
                <a:r>
                  <a:rPr lang="en-US" sz="2400" dirty="0"/>
                  <a:t> U </a:t>
                </a:r>
              </a:p>
              <a:p>
                <a:r>
                  <a:rPr lang="en-US" sz="2400" dirty="0"/>
                  <a:t>      </a:t>
                </a:r>
                <a:r>
                  <a:rPr lang="en-US" sz="3600" dirty="0"/>
                  <a:t> </a:t>
                </a:r>
                <a:r>
                  <a:rPr lang="en-US" sz="2400" dirty="0"/>
                  <a:t>(</a:t>
                </a:r>
                <a:r>
                  <a:rPr lang="en-US" sz="2400" dirty="0">
                    <a:sym typeface="Symbol" panose="05050102010706020507" pitchFamily="18" charset="2"/>
                  </a:rPr>
                  <a:t></a:t>
                </a:r>
                <a:r>
                  <a:rPr lang="en-US" sz="2400" i="1" dirty="0">
                    <a:sym typeface="Symbol" panose="05050102010706020507" pitchFamily="18" charset="2"/>
                  </a:rPr>
                  <a:t>I</a:t>
                </a:r>
                <a:r>
                  <a:rPr lang="en-US" sz="2400" b="1" dirty="0">
                    <a:sym typeface="Symbol" panose="05050102010706020507" pitchFamily="18" charset="2"/>
                  </a:rPr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– </a:t>
                </a:r>
                <a:r>
                  <a:rPr lang="en-US" sz="2400" i="1" dirty="0">
                    <a:sym typeface="Symbol" panose="05050102010706020507" pitchFamily="18" charset="2"/>
                  </a:rPr>
                  <a:t>AA</a:t>
                </a:r>
                <a:r>
                  <a:rPr lang="en-US" sz="2400" i="1" baseline="30000" dirty="0">
                    <a:sym typeface="Symbol" panose="05050102010706020507" pitchFamily="18" charset="2"/>
                  </a:rPr>
                  <a:t>T</a:t>
                </a:r>
                <a:r>
                  <a:rPr lang="en-US" sz="2400" dirty="0">
                    <a:sym typeface="Symbol" panose="05050102010706020507" pitchFamily="18" charset="2"/>
                  </a:rPr>
                  <a:t>)</a:t>
                </a:r>
                <a:r>
                  <a:rPr lang="en-US" sz="2400" b="1" dirty="0">
                    <a:sym typeface="Symbol" panose="05050102010706020507" pitchFamily="18" charset="2"/>
                  </a:rPr>
                  <a:t>x</a:t>
                </a:r>
                <a:r>
                  <a:rPr lang="en-US" sz="2400" dirty="0">
                    <a:sym typeface="Symbol" panose="05050102010706020507" pitchFamily="18" charset="2"/>
                  </a:rPr>
                  <a:t>  = 0  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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 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11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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1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3BB060B-CA6E-4B93-9DAA-C4B596CA16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960" y="3817407"/>
                <a:ext cx="6881371" cy="1118961"/>
              </a:xfrm>
              <a:prstGeom prst="rect">
                <a:avLst/>
              </a:prstGeom>
              <a:blipFill>
                <a:blip r:embed="rId5"/>
                <a:stretch>
                  <a:fillRect l="-1417" t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83924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A5B9D7D-4D0C-4E26-8B70-0C18F3FA9E1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37540" y="136525"/>
                <a:ext cx="10916920" cy="631507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  </a:t>
                </a:r>
                <a:r>
                  <a:rPr lang="en-US" sz="2400" dirty="0" err="1"/>
                  <a:t>Untuk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= 12,diperoleh</a:t>
                </a:r>
              </a:p>
              <a:p>
                <a:pPr marL="0" indent="0">
                  <a:buNone/>
                </a:pPr>
                <a:endParaRPr lang="en-US" sz="2400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endParaRPr lang="en-US" sz="2400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	 SPL:  x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 </a:t>
                </a:r>
                <a:r>
                  <a:rPr lang="en-US" sz="2400" dirty="0">
                    <a:sym typeface="Symbol" panose="05050102010706020507" pitchFamily="18" charset="2"/>
                  </a:rPr>
                  <a:t>– x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 = 0  dan –x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 </a:t>
                </a:r>
                <a:r>
                  <a:rPr lang="en-US" sz="2400" dirty="0">
                    <a:sym typeface="Symbol" panose="05050102010706020507" pitchFamily="18" charset="2"/>
                  </a:rPr>
                  <a:t>+ x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 = 0    x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 = x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 , </a:t>
                </a:r>
                <a:r>
                  <a:rPr lang="en-US" sz="2400" dirty="0" err="1">
                    <a:sym typeface="Symbol" panose="05050102010706020507" pitchFamily="18" charset="2"/>
                  </a:rPr>
                  <a:t>misal</a:t>
                </a:r>
                <a:r>
                  <a:rPr lang="en-US" sz="2400" dirty="0">
                    <a:sym typeface="Symbol" panose="05050102010706020507" pitchFamily="18" charset="2"/>
                  </a:rPr>
                  <a:t> x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 = 1, </a:t>
                </a:r>
                <a:r>
                  <a:rPr lang="en-US" sz="2400" dirty="0" err="1">
                    <a:sym typeface="Symbol" panose="05050102010706020507" pitchFamily="18" charset="2"/>
                  </a:rPr>
                  <a:t>maka</a:t>
                </a:r>
                <a:r>
                  <a:rPr lang="en-US" sz="2400" dirty="0">
                    <a:sym typeface="Symbol" panose="05050102010706020507" pitchFamily="18" charset="2"/>
                  </a:rPr>
                  <a:t> x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 = 1  *)</a:t>
                </a:r>
              </a:p>
              <a:p>
                <a:pPr marL="0" indent="0">
                  <a:buNone/>
                </a:pPr>
                <a:r>
                  <a:rPr lang="en-US" sz="2400" dirty="0"/>
                  <a:t>                                      </a:t>
                </a:r>
                <a:r>
                  <a:rPr lang="en-US" sz="2400" dirty="0" err="1">
                    <a:sym typeface="Symbol" panose="05050102010706020507" pitchFamily="18" charset="2"/>
                  </a:rPr>
                  <a:t>Vektor</a:t>
                </a:r>
                <a:r>
                  <a:rPr lang="en-US" sz="2400" dirty="0">
                    <a:sym typeface="Symbol" panose="05050102010706020507" pitchFamily="18" charset="2"/>
                  </a:rPr>
                  <a:t> eigen: </a:t>
                </a:r>
                <a:r>
                  <a:rPr lang="en-US" sz="2400" b="1" dirty="0"/>
                  <a:t>x</a:t>
                </a:r>
                <a:r>
                  <a:rPr lang="en-US" sz="2400" dirty="0"/>
                  <a:t>  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</a:t>
                </a:r>
                <a:r>
                  <a:rPr lang="en-US" sz="2400" dirty="0">
                    <a:sym typeface="Symbol" panose="05050102010706020507" pitchFamily="18" charset="2"/>
                  </a:rPr>
                  <a:t> </a:t>
                </a:r>
                <a:r>
                  <a:rPr lang="en-US" sz="2400" b="1" dirty="0">
                    <a:sym typeface="Symbol" panose="05050102010706020507" pitchFamily="18" charset="2"/>
                  </a:rPr>
                  <a:t>u</a:t>
                </a:r>
                <a:r>
                  <a:rPr lang="en-US" sz="2400" b="1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    Untuk </a:t>
                </a:r>
                <a:r>
                  <a:rPr lang="en-US" sz="2400" dirty="0">
                    <a:sym typeface="Symbol" panose="05050102010706020507" pitchFamily="18" charset="2"/>
                  </a:rPr>
                  <a:t>= 10,diperoleh</a:t>
                </a:r>
              </a:p>
              <a:p>
                <a:pPr marL="0" indent="0">
                  <a:buNone/>
                </a:pPr>
                <a:endParaRPr lang="en-US" sz="2400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endParaRPr lang="en-US" sz="2400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	SPL: –x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 </a:t>
                </a:r>
                <a:r>
                  <a:rPr lang="en-US" sz="2400" dirty="0">
                    <a:sym typeface="Symbol" panose="05050102010706020507" pitchFamily="18" charset="2"/>
                  </a:rPr>
                  <a:t>– x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 = 0  dan –x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 </a:t>
                </a:r>
                <a:r>
                  <a:rPr lang="en-US" sz="2400" dirty="0">
                    <a:sym typeface="Symbol" panose="05050102010706020507" pitchFamily="18" charset="2"/>
                  </a:rPr>
                  <a:t>– x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 = 0   x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 = -x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 , </a:t>
                </a:r>
                <a:r>
                  <a:rPr lang="en-US" sz="2400" dirty="0" err="1">
                    <a:sym typeface="Symbol" panose="05050102010706020507" pitchFamily="18" charset="2"/>
                  </a:rPr>
                  <a:t>misal</a:t>
                </a:r>
                <a:r>
                  <a:rPr lang="en-US" sz="2400" dirty="0">
                    <a:sym typeface="Symbol" panose="05050102010706020507" pitchFamily="18" charset="2"/>
                  </a:rPr>
                  <a:t> x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 = 1, </a:t>
                </a:r>
                <a:r>
                  <a:rPr lang="en-US" sz="2400" dirty="0" err="1">
                    <a:sym typeface="Symbol" panose="05050102010706020507" pitchFamily="18" charset="2"/>
                  </a:rPr>
                  <a:t>maka</a:t>
                </a:r>
                <a:r>
                  <a:rPr lang="en-US" sz="2400" dirty="0">
                    <a:sym typeface="Symbol" panose="05050102010706020507" pitchFamily="18" charset="2"/>
                  </a:rPr>
                  <a:t> x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 = –1 </a:t>
                </a:r>
              </a:p>
              <a:p>
                <a:pPr marL="0" indent="0">
                  <a:buNone/>
                </a:pPr>
                <a:r>
                  <a:rPr lang="en-US" sz="2400" dirty="0"/>
                  <a:t>                                       </a:t>
                </a:r>
                <a:r>
                  <a:rPr lang="en-US" sz="2400" dirty="0" err="1">
                    <a:sym typeface="Symbol" panose="05050102010706020507" pitchFamily="18" charset="2"/>
                  </a:rPr>
                  <a:t>Vektor</a:t>
                </a:r>
                <a:r>
                  <a:rPr lang="en-US" sz="2400" dirty="0">
                    <a:sym typeface="Symbol" panose="05050102010706020507" pitchFamily="18" charset="2"/>
                  </a:rPr>
                  <a:t> eigen: </a:t>
                </a:r>
                <a:r>
                  <a:rPr lang="en-US" sz="2400" b="1" dirty="0"/>
                  <a:t>x</a:t>
                </a:r>
                <a:r>
                  <a:rPr lang="en-US" sz="2400" dirty="0"/>
                  <a:t>  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 dirty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  <a:r>
                  <a:rPr lang="en-US" sz="2400" dirty="0">
                    <a:solidFill>
                      <a:prstClr val="black"/>
                    </a:solidFill>
                    <a:sym typeface="Symbol" panose="05050102010706020507" pitchFamily="18" charset="2"/>
                  </a:rPr>
                  <a:t> </a:t>
                </a:r>
                <a:r>
                  <a:rPr lang="en-US" sz="2400" b="1" dirty="0">
                    <a:solidFill>
                      <a:prstClr val="black"/>
                    </a:solidFill>
                    <a:sym typeface="Symbol" panose="05050102010706020507" pitchFamily="18" charset="2"/>
                  </a:rPr>
                  <a:t>u</a:t>
                </a:r>
                <a:r>
                  <a:rPr lang="en-US" sz="2400" b="1" baseline="-25000" dirty="0">
                    <a:solidFill>
                      <a:prstClr val="black"/>
                    </a:solidFill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olidFill>
                      <a:prstClr val="black"/>
                    </a:solidFill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  </a:t>
                </a:r>
                <a:r>
                  <a:rPr lang="en-US" sz="2400" dirty="0" err="1"/>
                  <a:t>Normalisasi</a:t>
                </a:r>
                <a:r>
                  <a:rPr lang="en-US" sz="2400" dirty="0"/>
                  <a:t> </a:t>
                </a:r>
                <a:r>
                  <a:rPr lang="en-US" sz="2400" b="1" dirty="0"/>
                  <a:t>u</a:t>
                </a:r>
                <a:r>
                  <a:rPr lang="en-US" sz="2400" b="1" baseline="-25000" dirty="0"/>
                  <a:t>1</a:t>
                </a:r>
                <a:r>
                  <a:rPr lang="en-US" sz="2400" dirty="0"/>
                  <a:t> dan </a:t>
                </a:r>
                <a:r>
                  <a:rPr lang="en-US" sz="2400" b="1" dirty="0"/>
                  <a:t>u</a:t>
                </a:r>
                <a:r>
                  <a:rPr lang="en-US" sz="2400" b="1" baseline="-25000" dirty="0"/>
                  <a:t>2</a:t>
                </a:r>
                <a:r>
                  <a:rPr lang="en-US" sz="2400" dirty="0"/>
                  <a:t>: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1" i="0" smtClean="0">
                            <a:latin typeface="Cambria Math" panose="02040503050406030204" pitchFamily="18" charset="0"/>
                          </a:rPr>
                          <m:t>𝐮</m:t>
                        </m:r>
                      </m:e>
                    </m:acc>
                  </m:oMath>
                </a14:m>
                <a:r>
                  <a:rPr lang="en-US" sz="2400" baseline="-25000" dirty="0"/>
                  <a:t>1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0" dirty="0" smtClean="0">
                                <a:latin typeface="Cambria Math" panose="02040503050406030204" pitchFamily="18" charset="0"/>
                              </a:rPr>
                              <m:t>𝐮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d>
                          <m:dPr>
                            <m:begChr m:val="‖"/>
                            <m:endChr m:val="‖"/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40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1" i="0" dirty="0" smtClean="0">
                                    <a:latin typeface="Cambria Math" panose="02040503050406030204" pitchFamily="18" charset="0"/>
                                  </a:rPr>
                                  <m:t>𝐮</m:t>
                                </m:r>
                              </m:e>
                              <m:sub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den>
                    </m:f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(1,1)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1/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 dan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1">
                            <a:latin typeface="Cambria Math" panose="02040503050406030204" pitchFamily="18" charset="0"/>
                          </a:rPr>
                          <m:t>𝐮</m:t>
                        </m:r>
                      </m:e>
                    </m:acc>
                  </m:oMath>
                </a14:m>
                <a:r>
                  <a:rPr lang="en-US" sz="2000" baseline="-25000" dirty="0"/>
                  <a:t>2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dirty="0">
                                <a:latin typeface="Cambria Math" panose="02040503050406030204" pitchFamily="18" charset="0"/>
                              </a:rPr>
                              <m:t>𝐮</m:t>
                            </m:r>
                          </m:e>
                          <m:sub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d>
                          <m:dPr>
                            <m:begChr m:val="‖"/>
                            <m:endChr m:val="‖"/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dirty="0">
                                    <a:latin typeface="Cambria Math" panose="02040503050406030204" pitchFamily="18" charset="0"/>
                                  </a:rPr>
                                  <m:t>𝐮</m:t>
                                </m:r>
                              </m:e>
                              <m:sub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den>
                    </m:f>
                  </m:oMath>
                </a14:m>
                <a:r>
                  <a:rPr lang="en-US" sz="20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(1,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1)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0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e>
                          </m:mr>
                          <m:m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1/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e>
                          </m:mr>
                        </m:m>
                      </m:e>
                    </m:d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A5B9D7D-4D0C-4E26-8B70-0C18F3FA9E1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37540" y="136525"/>
                <a:ext cx="10916920" cy="6315075"/>
              </a:xfrm>
              <a:blipFill>
                <a:blip r:embed="rId2"/>
                <a:stretch>
                  <a:fillRect t="-8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2C7E5D-6E3A-4571-945F-B1C352276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F6AB632-5B7F-4B9D-9F97-E2517B6FFDAD}"/>
                  </a:ext>
                </a:extLst>
              </p:cNvPr>
              <p:cNvSpPr txBox="1"/>
              <p:nvPr/>
            </p:nvSpPr>
            <p:spPr>
              <a:xfrm>
                <a:off x="1259840" y="896076"/>
                <a:ext cx="8808720" cy="585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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 −11 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−11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</m:t>
                    </m:r>
                  </m:oMath>
                </a14:m>
                <a:r>
                  <a:rPr lang="en-US" dirty="0"/>
                  <a:t>                                                     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F6AB632-5B7F-4B9D-9F97-E2517B6FFD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840" y="896076"/>
                <a:ext cx="8808720" cy="5852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5D73940-FE9F-4481-A6D6-7C75469333D3}"/>
                  </a:ext>
                </a:extLst>
              </p:cNvPr>
              <p:cNvSpPr txBox="1"/>
              <p:nvPr/>
            </p:nvSpPr>
            <p:spPr>
              <a:xfrm>
                <a:off x="4511040" y="896076"/>
                <a:ext cx="2814320" cy="585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8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dirty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800" b="0" i="1" dirty="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dirty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800" b="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18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5D73940-FE9F-4481-A6D6-7C75469333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1040" y="896076"/>
                <a:ext cx="2814320" cy="5852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6382180-C86D-47F4-B6CC-8BE1FCDC405F}"/>
                  </a:ext>
                </a:extLst>
              </p:cNvPr>
              <p:cNvSpPr txBox="1"/>
              <p:nvPr/>
            </p:nvSpPr>
            <p:spPr>
              <a:xfrm>
                <a:off x="1513840" y="3512276"/>
                <a:ext cx="8808720" cy="585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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 −11 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−11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</m:t>
                    </m:r>
                  </m:oMath>
                </a14:m>
                <a:r>
                  <a:rPr lang="en-US" dirty="0"/>
                  <a:t>                                                     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6382180-C86D-47F4-B6CC-8BE1FCDC40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3840" y="3512276"/>
                <a:ext cx="8808720" cy="5852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07E94FC-F44A-47EE-A844-3802E882A8D7}"/>
                  </a:ext>
                </a:extLst>
              </p:cNvPr>
              <p:cNvSpPr txBox="1"/>
              <p:nvPr/>
            </p:nvSpPr>
            <p:spPr>
              <a:xfrm>
                <a:off x="4785360" y="3512276"/>
                <a:ext cx="2814320" cy="585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8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dirty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800" b="0" i="1" dirty="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dirty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800" b="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18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07E94FC-F44A-47EE-A844-3802E882A8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5360" y="3512276"/>
                <a:ext cx="2814320" cy="58528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6B28E095-C517-452C-8DEB-8770353AA47E}"/>
              </a:ext>
            </a:extLst>
          </p:cNvPr>
          <p:cNvSpPr txBox="1"/>
          <p:nvPr/>
        </p:nvSpPr>
        <p:spPr>
          <a:xfrm>
            <a:off x="838200" y="6211669"/>
            <a:ext cx="10823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*) </a:t>
            </a:r>
            <a:r>
              <a:rPr lang="en-US" dirty="0" err="1">
                <a:solidFill>
                  <a:srgbClr val="FF0000"/>
                </a:solidFill>
              </a:rPr>
              <a:t>Biasanya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dimisalkan</a:t>
            </a:r>
            <a:r>
              <a:rPr lang="en-US" dirty="0">
                <a:solidFill>
                  <a:srgbClr val="FF0000"/>
                </a:solidFill>
              </a:rPr>
              <a:t> x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>
                <a:solidFill>
                  <a:srgbClr val="FF0000"/>
                </a:solidFill>
              </a:rPr>
              <a:t> = t </a:t>
            </a:r>
            <a:r>
              <a:rPr lang="en-US" dirty="0" err="1">
                <a:solidFill>
                  <a:srgbClr val="FF0000"/>
                </a:solidFill>
              </a:rPr>
              <a:t>sehingga</a:t>
            </a:r>
            <a:r>
              <a:rPr lang="en-US" dirty="0">
                <a:solidFill>
                  <a:srgbClr val="FF0000"/>
                </a:solidFill>
              </a:rPr>
              <a:t> x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= t. Pada </a:t>
            </a:r>
            <a:r>
              <a:rPr lang="en-US" dirty="0" err="1">
                <a:solidFill>
                  <a:srgbClr val="FF0000"/>
                </a:solidFill>
              </a:rPr>
              <a:t>kasus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ini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kita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bisa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memisalkan</a:t>
            </a:r>
            <a:r>
              <a:rPr lang="en-US" dirty="0">
                <a:solidFill>
                  <a:srgbClr val="FF0000"/>
                </a:solidFill>
              </a:rPr>
              <a:t> t </a:t>
            </a:r>
            <a:r>
              <a:rPr lang="en-US" dirty="0" err="1">
                <a:solidFill>
                  <a:srgbClr val="FF0000"/>
                </a:solidFill>
              </a:rPr>
              <a:t>nilai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sembarang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misalkan</a:t>
            </a:r>
            <a:r>
              <a:rPr lang="en-US" dirty="0">
                <a:solidFill>
                  <a:srgbClr val="FF0000"/>
                </a:solidFill>
              </a:rPr>
              <a:t> t = 1, </a:t>
            </a:r>
          </a:p>
          <a:p>
            <a:r>
              <a:rPr lang="en-US" dirty="0" err="1">
                <a:solidFill>
                  <a:srgbClr val="FF0000"/>
                </a:solidFill>
              </a:rPr>
              <a:t>Berapapun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nilai</a:t>
            </a:r>
            <a:r>
              <a:rPr lang="en-US" dirty="0">
                <a:solidFill>
                  <a:srgbClr val="FF0000"/>
                </a:solidFill>
              </a:rPr>
              <a:t> t </a:t>
            </a:r>
            <a:r>
              <a:rPr lang="en-US" dirty="0" err="1">
                <a:solidFill>
                  <a:srgbClr val="FF0000"/>
                </a:solidFill>
              </a:rPr>
              <a:t>tidak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masalah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sebab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nanti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vektor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dinormalisasi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dengan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panjangnya</a:t>
            </a:r>
            <a:r>
              <a:rPr lang="en-US" dirty="0">
                <a:solidFill>
                  <a:srgbClr val="FF0000"/>
                </a:solidFill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11752619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3F19D-994E-469B-8B84-024405CA85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7040"/>
            <a:ext cx="10515600" cy="5729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Diperoleh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U: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(3) Singular </a:t>
            </a:r>
            <a:r>
              <a:rPr lang="en-US" sz="2400" dirty="0" err="1"/>
              <a:t>kanan</a:t>
            </a:r>
            <a:r>
              <a:rPr lang="en-US" sz="2400" dirty="0"/>
              <a:t>: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400" i="1" dirty="0"/>
              <a:t>            A</a:t>
            </a:r>
            <a:r>
              <a:rPr lang="en-US" sz="2400" i="1" baseline="30000" dirty="0"/>
              <a:t>T</a:t>
            </a:r>
            <a:r>
              <a:rPr lang="en-US" sz="2400" i="1" dirty="0"/>
              <a:t>A </a:t>
            </a:r>
            <a:r>
              <a:rPr lang="en-US" sz="2400" dirty="0"/>
              <a:t>=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7BE472-2D5A-43C5-9C94-0B72BFC3D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F4ED99C-B4EE-4FE4-8407-1C245D06A8B8}"/>
                  </a:ext>
                </a:extLst>
              </p:cNvPr>
              <p:cNvSpPr txBox="1"/>
              <p:nvPr/>
            </p:nvSpPr>
            <p:spPr>
              <a:xfrm>
                <a:off x="1879600" y="1021080"/>
                <a:ext cx="2844946" cy="8341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2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2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2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−1/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2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F4ED99C-B4EE-4FE4-8407-1C245D06A8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9600" y="1021080"/>
                <a:ext cx="2844946" cy="83413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AFC7151-5CD8-4BFA-944C-7D9D07FDFEC2}"/>
                  </a:ext>
                </a:extLst>
              </p:cNvPr>
              <p:cNvSpPr txBox="1"/>
              <p:nvPr/>
            </p:nvSpPr>
            <p:spPr>
              <a:xfrm>
                <a:off x="2409566" y="2656405"/>
                <a:ext cx="4061625" cy="8118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e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AFC7151-5CD8-4BFA-944C-7D9D07FDFE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9566" y="2656405"/>
                <a:ext cx="4061625" cy="8118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074EFBE-C60E-4426-93F1-392AED3EEFB6}"/>
                  </a:ext>
                </a:extLst>
              </p:cNvPr>
              <p:cNvSpPr txBox="1"/>
              <p:nvPr/>
            </p:nvSpPr>
            <p:spPr>
              <a:xfrm>
                <a:off x="838200" y="3661950"/>
                <a:ext cx="10882659" cy="29156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Nilai-</a:t>
                </a:r>
                <a:r>
                  <a:rPr lang="en-US" sz="2400" dirty="0" err="1"/>
                  <a:t>nilai</a:t>
                </a:r>
                <a:r>
                  <a:rPr lang="en-US" sz="2400" dirty="0"/>
                  <a:t> eigen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</a:t>
                </a:r>
                <a:r>
                  <a:rPr lang="en-US" sz="2400" i="1" dirty="0">
                    <a:sym typeface="Symbol" panose="05050102010706020507" pitchFamily="18" charset="2"/>
                  </a:rPr>
                  <a:t>A</a:t>
                </a:r>
                <a:r>
                  <a:rPr lang="en-US" sz="2400" i="1" baseline="30000" dirty="0">
                    <a:sym typeface="Symbol" panose="05050102010706020507" pitchFamily="18" charset="2"/>
                  </a:rPr>
                  <a:t>T</a:t>
                </a:r>
                <a:r>
                  <a:rPr lang="en-US" sz="2400" i="1" dirty="0"/>
                  <a:t>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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= 12, 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 </a:t>
                </a:r>
                <a:r>
                  <a:rPr lang="en-US" sz="2400" dirty="0">
                    <a:sym typeface="Symbol" panose="05050102010706020507" pitchFamily="18" charset="2"/>
                  </a:rPr>
                  <a:t>= 10 dan 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 </a:t>
                </a:r>
                <a:r>
                  <a:rPr lang="en-US" sz="2400" dirty="0">
                    <a:sym typeface="Symbol" panose="05050102010706020507" pitchFamily="18" charset="2"/>
                  </a:rPr>
                  <a:t>= 0    (</a:t>
                </a:r>
                <a:r>
                  <a:rPr lang="en-US" sz="2400" dirty="0" err="1">
                    <a:sym typeface="Symbol" panose="05050102010706020507" pitchFamily="18" charset="2"/>
                  </a:rPr>
                  <a:t>terurut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dari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besar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ke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kecil</a:t>
                </a:r>
                <a:r>
                  <a:rPr lang="en-US" sz="2400" dirty="0">
                    <a:sym typeface="Symbol" panose="05050102010706020507" pitchFamily="18" charset="2"/>
                  </a:rPr>
                  <a:t>)</a:t>
                </a:r>
              </a:p>
              <a:p>
                <a:r>
                  <a:rPr lang="en-US" sz="2400" dirty="0">
                    <a:sym typeface="Symbol" panose="05050102010706020507" pitchFamily="18" charset="2"/>
                  </a:rPr>
                  <a:t>Nilai-</a:t>
                </a:r>
                <a:r>
                  <a:rPr lang="en-US" sz="2400" dirty="0" err="1">
                    <a:sym typeface="Symbol" panose="05050102010706020507" pitchFamily="18" charset="2"/>
                  </a:rPr>
                  <a:t>nilai</a:t>
                </a:r>
                <a:r>
                  <a:rPr lang="en-US" sz="2400" dirty="0">
                    <a:sym typeface="Symbol" panose="05050102010706020507" pitchFamily="18" charset="2"/>
                  </a:rPr>
                  <a:t> singular </a:t>
                </a:r>
                <a:r>
                  <a:rPr lang="en-US" sz="2400" dirty="0" err="1">
                    <a:sym typeface="Symbol" panose="05050102010706020507" pitchFamily="18" charset="2"/>
                  </a:rPr>
                  <a:t>dari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nilai</a:t>
                </a:r>
                <a:r>
                  <a:rPr lang="en-US" sz="2400" dirty="0">
                    <a:sym typeface="Symbol" panose="05050102010706020507" pitchFamily="18" charset="2"/>
                  </a:rPr>
                  <a:t> eigen yang </a:t>
                </a:r>
                <a:r>
                  <a:rPr lang="en-US" sz="2400" dirty="0" err="1">
                    <a:sym typeface="Symbol" panose="05050102010706020507" pitchFamily="18" charset="2"/>
                  </a:rPr>
                  <a:t>tidak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nol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adalah</a:t>
                </a:r>
                <a:r>
                  <a:rPr lang="en-US" sz="2400" dirty="0">
                    <a:sym typeface="Symbol" panose="05050102010706020507" pitchFamily="18" charset="2"/>
                  </a:rPr>
                  <a:t> 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 = 12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, 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 = 10              </a:t>
                </a:r>
              </a:p>
              <a:p>
                <a:endParaRPr lang="en-US" sz="2400" dirty="0">
                  <a:sym typeface="Symbol" panose="05050102010706020507" pitchFamily="18" charset="2"/>
                </a:endParaRPr>
              </a:p>
              <a:p>
                <a:r>
                  <a:rPr lang="en-US" sz="2400" dirty="0">
                    <a:sym typeface="Symbol" panose="05050102010706020507" pitchFamily="18" charset="2"/>
                  </a:rPr>
                  <a:t>(4) </a:t>
                </a:r>
                <a:r>
                  <a:rPr lang="en-US" sz="2400" dirty="0" err="1">
                    <a:sym typeface="Symbol" panose="05050102010706020507" pitchFamily="18" charset="2"/>
                  </a:rPr>
                  <a:t>Vektor-vektor</a:t>
                </a:r>
                <a:r>
                  <a:rPr lang="en-US" sz="2400" dirty="0">
                    <a:sym typeface="Symbol" panose="05050102010706020507" pitchFamily="18" charset="2"/>
                  </a:rPr>
                  <a:t> eigen yang </a:t>
                </a:r>
                <a:r>
                  <a:rPr lang="en-US" sz="2400" dirty="0" err="1">
                    <a:sym typeface="Symbol" panose="05050102010706020507" pitchFamily="18" charset="2"/>
                  </a:rPr>
                  <a:t>bersesuaian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dengan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setiap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nilai</a:t>
                </a:r>
                <a:r>
                  <a:rPr lang="en-US" sz="2400" dirty="0">
                    <a:sym typeface="Symbol" panose="05050102010706020507" pitchFamily="18" charset="2"/>
                  </a:rPr>
                  <a:t> eigen </a:t>
                </a:r>
                <a:r>
                  <a:rPr lang="en-US" sz="2400" dirty="0" err="1">
                    <a:sym typeface="Symbol" panose="05050102010706020507" pitchFamily="18" charset="2"/>
                  </a:rPr>
                  <a:t>tersebut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adalah</a:t>
                </a:r>
                <a:r>
                  <a:rPr lang="en-US" sz="2400" dirty="0">
                    <a:sym typeface="Symbol" panose="05050102010706020507" pitchFamily="18" charset="2"/>
                  </a:rPr>
                  <a:t>:</a:t>
                </a:r>
              </a:p>
              <a:p>
                <a:endParaRPr lang="en-US" sz="2400" dirty="0">
                  <a:sym typeface="Symbol" panose="05050102010706020507" pitchFamily="18" charset="2"/>
                </a:endParaRPr>
              </a:p>
              <a:p>
                <a:r>
                  <a:rPr lang="en-US" sz="2400" dirty="0">
                    <a:sym typeface="Symbol" panose="05050102010706020507" pitchFamily="18" charset="2"/>
                  </a:rPr>
                  <a:t>        </a:t>
                </a:r>
                <a:r>
                  <a:rPr lang="en-US" sz="2400" b="1" dirty="0">
                    <a:sym typeface="Symbol" panose="05050102010706020507" pitchFamily="18" charset="2"/>
                  </a:rPr>
                  <a:t>v</a:t>
                </a:r>
                <a:r>
                  <a:rPr lang="en-US" sz="2400" b="1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,   </a:t>
                </a:r>
                <a:r>
                  <a:rPr lang="en-US" sz="2400" b="1" dirty="0">
                    <a:sym typeface="Symbol" panose="05050102010706020507" pitchFamily="18" charset="2"/>
                  </a:rPr>
                  <a:t>v</a:t>
                </a:r>
                <a:r>
                  <a:rPr lang="en-US" sz="2400" b="1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sz="2400" b="1" dirty="0">
                    <a:sym typeface="Symbol" panose="05050102010706020507" pitchFamily="18" charset="2"/>
                  </a:rPr>
                  <a:t>  v</a:t>
                </a:r>
                <a:r>
                  <a:rPr lang="en-US" sz="2400" b="1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074EFBE-C60E-4426-93F1-392AED3EEF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661950"/>
                <a:ext cx="10882659" cy="2915606"/>
              </a:xfrm>
              <a:prstGeom prst="rect">
                <a:avLst/>
              </a:prstGeom>
              <a:blipFill>
                <a:blip r:embed="rId4"/>
                <a:stretch>
                  <a:fillRect l="-896" t="-20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9833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9E64C-B60A-4C40-B7B4-4A9D34350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Dekomposisi</a:t>
            </a:r>
            <a:r>
              <a:rPr lang="en-US" b="1" dirty="0"/>
              <a:t> </a:t>
            </a:r>
            <a:r>
              <a:rPr lang="en-US" b="1" dirty="0" err="1"/>
              <a:t>Matriks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C206F-D0FF-42EE-BBE7-61916F884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Mendekomposisi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artinya</a:t>
            </a:r>
            <a:r>
              <a:rPr lang="en-US" dirty="0"/>
              <a:t> </a:t>
            </a:r>
            <a:r>
              <a:rPr lang="en-US" dirty="0" err="1"/>
              <a:t>memfaktorkan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/>
              <a:t> A,</a:t>
            </a:r>
            <a:r>
              <a:rPr lang="en-US" dirty="0"/>
              <a:t> </a:t>
            </a:r>
            <a:r>
              <a:rPr lang="en-US"/>
              <a:t>menjadi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kali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sejumlah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lain, P</a:t>
            </a:r>
            <a:r>
              <a:rPr lang="en-US" baseline="-25000" dirty="0"/>
              <a:t>1</a:t>
            </a:r>
            <a:r>
              <a:rPr lang="en-US" dirty="0"/>
              <a:t>, P</a:t>
            </a:r>
            <a:r>
              <a:rPr lang="en-US" baseline="-25000" dirty="0"/>
              <a:t>2</a:t>
            </a:r>
            <a:r>
              <a:rPr lang="en-US" dirty="0"/>
              <a:t>, …, P</a:t>
            </a:r>
            <a:r>
              <a:rPr lang="en-US" baseline="-25000" dirty="0"/>
              <a:t>k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A = P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 </a:t>
            </a:r>
            <a:r>
              <a:rPr lang="en-US" dirty="0"/>
              <a:t>P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 </a:t>
            </a:r>
            <a:r>
              <a:rPr lang="en-US" dirty="0"/>
              <a:t>... </a:t>
            </a:r>
            <a:r>
              <a:rPr lang="en-US" dirty="0">
                <a:sym typeface="Symbol" panose="05050102010706020507" pitchFamily="18" charset="2"/>
              </a:rPr>
              <a:t> </a:t>
            </a:r>
            <a:r>
              <a:rPr lang="en-US" dirty="0"/>
              <a:t>P</a:t>
            </a:r>
            <a:r>
              <a:rPr lang="en-US" baseline="-25000" dirty="0"/>
              <a:t>k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mendekomposisi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1.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dekomposisi</a:t>
            </a:r>
            <a:r>
              <a:rPr lang="en-US" dirty="0"/>
              <a:t> LU</a:t>
            </a:r>
          </a:p>
          <a:p>
            <a:pPr marL="0" indent="0">
              <a:buNone/>
            </a:pPr>
            <a:r>
              <a:rPr lang="en-US" dirty="0"/>
              <a:t>   2.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dekomposisi</a:t>
            </a:r>
            <a:r>
              <a:rPr lang="en-US" dirty="0"/>
              <a:t> QR</a:t>
            </a:r>
          </a:p>
          <a:p>
            <a:pPr marL="0" indent="0">
              <a:buNone/>
            </a:pPr>
            <a:r>
              <a:rPr lang="en-US" dirty="0"/>
              <a:t>   3. </a:t>
            </a:r>
            <a:r>
              <a:rPr lang="en-US" dirty="0" err="1">
                <a:solidFill>
                  <a:srgbClr val="FF0000"/>
                </a:solidFill>
              </a:rPr>
              <a:t>Metode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dekomposisi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nilai</a:t>
            </a:r>
            <a:r>
              <a:rPr lang="en-US" dirty="0">
                <a:solidFill>
                  <a:srgbClr val="FF0000"/>
                </a:solidFill>
              </a:rPr>
              <a:t> singular (</a:t>
            </a:r>
            <a:r>
              <a:rPr lang="en-US" i="1" dirty="0">
                <a:solidFill>
                  <a:srgbClr val="FF0000"/>
                </a:solidFill>
              </a:rPr>
              <a:t>singular value decomposition </a:t>
            </a:r>
            <a:r>
              <a:rPr lang="en-US" dirty="0">
                <a:solidFill>
                  <a:srgbClr val="FF0000"/>
                </a:solidFill>
              </a:rPr>
              <a:t>– SVD)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33579A-B1CB-48DD-9BF3-F7159DFA4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FDD760-BE39-4D24-94F1-0C7177C11828}"/>
              </a:ext>
            </a:extLst>
          </p:cNvPr>
          <p:cNvSpPr txBox="1"/>
          <p:nvPr/>
        </p:nvSpPr>
        <p:spPr>
          <a:xfrm>
            <a:off x="1351280" y="5911790"/>
            <a:ext cx="38034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Symbol" panose="05050102010706020507" pitchFamily="18" charset="2"/>
              </a:rPr>
              <a:t> yang </a:t>
            </a:r>
            <a:r>
              <a:rPr lang="en-US" sz="2000" dirty="0" err="1">
                <a:solidFill>
                  <a:srgbClr val="FF0000"/>
                </a:solidFill>
                <a:sym typeface="Symbol" panose="05050102010706020507" pitchFamily="18" charset="2"/>
              </a:rPr>
              <a:t>dibahas</a:t>
            </a:r>
            <a:r>
              <a:rPr lang="en-US" sz="2000" dirty="0">
                <a:solidFill>
                  <a:srgbClr val="FF0000"/>
                </a:solidFill>
                <a:sym typeface="Symbol" panose="05050102010706020507" pitchFamily="18" charset="2"/>
              </a:rPr>
              <a:t> di </a:t>
            </a:r>
            <a:r>
              <a:rPr lang="en-US" sz="2000" dirty="0" err="1">
                <a:solidFill>
                  <a:srgbClr val="FF0000"/>
                </a:solidFill>
                <a:sym typeface="Symbol" panose="05050102010706020507" pitchFamily="18" charset="2"/>
              </a:rPr>
              <a:t>dalam</a:t>
            </a:r>
            <a:r>
              <a:rPr lang="en-US" sz="20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sz="2000" dirty="0" err="1">
                <a:solidFill>
                  <a:srgbClr val="FF0000"/>
                </a:solidFill>
                <a:sym typeface="Symbol" panose="05050102010706020507" pitchFamily="18" charset="2"/>
              </a:rPr>
              <a:t>kuliah</a:t>
            </a:r>
            <a:r>
              <a:rPr lang="en-US" sz="20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sz="2000" dirty="0" err="1">
                <a:solidFill>
                  <a:srgbClr val="FF0000"/>
                </a:solidFill>
                <a:sym typeface="Symbol" panose="05050102010706020507" pitchFamily="18" charset="2"/>
              </a:rPr>
              <a:t>ini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765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3322DD-2CE7-4F8E-B3D6-82BC2B7839C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20040" y="497840"/>
                <a:ext cx="11871960" cy="562832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dirty="0"/>
                  <a:t>Normalisasi </a:t>
                </a:r>
                <a:r>
                  <a:rPr lang="en-US" sz="2800" b="1" dirty="0"/>
                  <a:t>v</a:t>
                </a:r>
                <a:r>
                  <a:rPr lang="en-US" sz="2800" b="1" baseline="-25000" dirty="0"/>
                  <a:t>1</a:t>
                </a:r>
                <a:r>
                  <a:rPr lang="en-US" dirty="0"/>
                  <a:t>, </a:t>
                </a:r>
                <a:r>
                  <a:rPr lang="en-US" b="1" dirty="0"/>
                  <a:t>v</a:t>
                </a:r>
                <a:r>
                  <a:rPr lang="en-US" b="1" baseline="-25000" dirty="0"/>
                  <a:t>2</a:t>
                </a:r>
                <a:r>
                  <a:rPr lang="en-US" dirty="0"/>
                  <a:t>, </a:t>
                </a:r>
                <a:r>
                  <a:rPr lang="en-US" sz="2800" dirty="0"/>
                  <a:t>dan </a:t>
                </a:r>
                <a:r>
                  <a:rPr lang="en-US" sz="2800" b="1" dirty="0"/>
                  <a:t>v</a:t>
                </a:r>
                <a:r>
                  <a:rPr lang="en-US" sz="2800" b="1" baseline="-25000" dirty="0"/>
                  <a:t>3</a:t>
                </a:r>
                <a:r>
                  <a:rPr lang="en-US" sz="2800" dirty="0"/>
                  <a:t>: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̂"/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0" smtClean="0">
                            <a:latin typeface="Cambria Math" panose="02040503050406030204" pitchFamily="18" charset="0"/>
                          </a:rPr>
                          <m:t>𝐯</m:t>
                        </m:r>
                      </m:e>
                    </m:acc>
                  </m:oMath>
                </a14:m>
                <a:r>
                  <a:rPr lang="en-US" sz="2800" baseline="-25000" dirty="0"/>
                  <a:t>1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0" dirty="0" smtClean="0">
                                <a:latin typeface="Cambria Math" panose="02040503050406030204" pitchFamily="18" charset="0"/>
                              </a:rPr>
                              <m:t>𝐯</m:t>
                            </m:r>
                          </m:e>
                          <m:sub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d>
                          <m:dPr>
                            <m:begChr m:val="‖"/>
                            <m:endChr m:val="‖"/>
                            <m:ctrlPr>
                              <a:rPr lang="en-US" sz="28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1" i="0" dirty="0" smtClean="0">
                                    <a:latin typeface="Cambria Math" panose="02040503050406030204" pitchFamily="18" charset="0"/>
                                  </a:rPr>
                                  <m:t>𝐯</m:t>
                                </m:r>
                              </m:e>
                              <m:sub>
                                <m:r>
                                  <a:rPr lang="en-US" sz="28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den>
                    </m:f>
                  </m:oMath>
                </a14:m>
                <a:r>
                  <a:rPr lang="en-US" sz="2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(1,2,1)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8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brk m:alnAt="7"/>
                                    </m:r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mr>
                          <m:mr>
                            <m:e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mr>
                          <m:mr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brk m:alnAt="7"/>
                                    </m:r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mr>
                        </m:m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acc>
                      <m:accPr>
                        <m:chr m:val="̂"/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1">
                            <a:latin typeface="Cambria Math" panose="02040503050406030204" pitchFamily="18" charset="0"/>
                          </a:rPr>
                          <m:t>𝐯</m:t>
                        </m:r>
                      </m:e>
                    </m:acc>
                    <m:r>
                      <m:rPr>
                        <m:nor/>
                      </m:rPr>
                      <a:rPr lang="en-US" sz="2400" b="0" i="0" baseline="-25000" dirty="0" smtClean="0"/>
                      <m:t>2</m:t>
                    </m:r>
                    <m:r>
                      <m:rPr>
                        <m:nor/>
                      </m:rPr>
                      <a:rPr lang="en-US" sz="2400" baseline="-25000" dirty="0" smtClean="0"/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sz="2400" dirty="0"/>
                      <m:t> </m:t>
                    </m:r>
                    <m:f>
                      <m:f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dirty="0">
                                <a:latin typeface="Cambria Math" panose="02040503050406030204" pitchFamily="18" charset="0"/>
                              </a:rPr>
                              <m:t>𝐯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d>
                          <m:dPr>
                            <m:begChr m:val="‖"/>
                            <m:endChr m:val="‖"/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1" dirty="0">
                                    <a:latin typeface="Cambria Math" panose="02040503050406030204" pitchFamily="18" charset="0"/>
                                  </a:rPr>
                                  <m:t>𝐯</m:t>
                                </m:r>
                              </m:e>
                              <m:sub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den>
                    </m:f>
                    <m:r>
                      <m:rPr>
                        <m:nor/>
                      </m:rPr>
                      <a:rPr lang="en-US" sz="2400" dirty="0"/>
                      <m:t> = 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</m:den>
                    </m:f>
                    <m:r>
                      <m:rPr>
                        <m:nor/>
                      </m:rPr>
                      <a:rPr lang="en-US" sz="2400" dirty="0"/>
                      <m:t> = 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f>
                                <m:f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mr>
                          <m:mr>
                            <m:e>
                              <m:f>
                                <m:f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𝐯</m:t>
                        </m:r>
                      </m:e>
                    </m:acc>
                    <m:r>
                      <m:rPr>
                        <m:nor/>
                      </m:rPr>
                      <a:rPr lang="en-US" b="0" i="0" baseline="-25000" dirty="0" smtClean="0"/>
                      <m:t>3</m:t>
                    </m:r>
                    <m:r>
                      <m:rPr>
                        <m:nor/>
                      </m:rPr>
                      <a:rPr lang="en-US" baseline="-25000" dirty="0"/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dirty="0">
                                <a:latin typeface="Cambria Math" panose="02040503050406030204" pitchFamily="18" charset="0"/>
                              </a:rPr>
                              <m:t>𝐯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num>
                      <m:den>
                        <m:d>
                          <m:dPr>
                            <m:begChr m:val="‖"/>
                            <m:endChr m:val="‖"/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dirty="0">
                                    <a:latin typeface="Cambria Math" panose="02040503050406030204" pitchFamily="18" charset="0"/>
                                  </a:rPr>
                                  <m:t>𝐯</m:t>
                                </m:r>
                              </m:e>
                              <m:sub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e>
                        </m:d>
                      </m:den>
                    </m:f>
                    <m:r>
                      <m:rPr>
                        <m:nor/>
                      </m:rPr>
                      <a:rPr lang="en-US" dirty="0"/>
                      <m:t> =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−5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30</m:t>
                            </m:r>
                          </m:e>
                        </m:rad>
                      </m:den>
                    </m:f>
                    <m:r>
                      <m:rPr>
                        <m:nor/>
                      </m:rPr>
                      <a:rPr lang="en-US" dirty="0"/>
                      <m:t> = 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30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mr>
                          <m:mr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30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mr>
                          <m:mr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30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3322DD-2CE7-4F8E-B3D6-82BC2B7839C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0040" y="497840"/>
                <a:ext cx="11871960" cy="5628323"/>
              </a:xfrm>
              <a:blipFill>
                <a:blip r:embed="rId2"/>
                <a:stretch>
                  <a:fillRect l="-1079" t="-1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714560-E6C1-47D7-B3AA-B8EA72E33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CA78CC-8A63-4BC7-A0F3-1A7E9B8DFD96}"/>
              </a:ext>
            </a:extLst>
          </p:cNvPr>
          <p:cNvSpPr txBox="1"/>
          <p:nvPr/>
        </p:nvSpPr>
        <p:spPr>
          <a:xfrm>
            <a:off x="599440" y="2967980"/>
            <a:ext cx="23605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i="1" dirty="0"/>
              <a:t>V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62B926F-C80F-432C-A926-C8D92BFE7631}"/>
                  </a:ext>
                </a:extLst>
              </p:cNvPr>
              <p:cNvSpPr txBox="1"/>
              <p:nvPr/>
            </p:nvSpPr>
            <p:spPr>
              <a:xfrm>
                <a:off x="1293783" y="3723640"/>
                <a:ext cx="2531462" cy="17492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e>
                                  </m:rad>
                                </m:den>
                              </m:f>
                            </m:e>
                            <m:e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e>
                                  </m:rad>
                                </m:den>
                              </m:f>
                            </m:e>
                            <m:e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30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mr>
                          <m:mr>
                            <m:e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e>
                                  </m:rad>
                                </m:den>
                              </m:f>
                            </m:e>
                            <m:e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e>
                                  </m:rad>
                                </m:den>
                              </m:f>
                            </m:e>
                            <m:e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30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mr>
                          <m:mr>
                            <m:e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e>
                                  </m:rad>
                                </m:den>
                              </m:f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−5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30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62B926F-C80F-432C-A926-C8D92BFE76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3783" y="3723640"/>
                <a:ext cx="2531462" cy="174926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D3FFE62-925C-4F9C-A2B6-8F882C854F8D}"/>
                  </a:ext>
                </a:extLst>
              </p:cNvPr>
              <p:cNvSpPr txBox="1"/>
              <p:nvPr/>
            </p:nvSpPr>
            <p:spPr>
              <a:xfrm>
                <a:off x="4094480" y="3723640"/>
                <a:ext cx="3542188" cy="18415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dan </a:t>
                </a:r>
                <a:r>
                  <a:rPr lang="en-US" sz="2400" i="1" dirty="0"/>
                  <a:t>V</a:t>
                </a:r>
                <a:r>
                  <a:rPr lang="en-US" sz="2400" i="1" baseline="30000" dirty="0"/>
                  <a:t>T</a:t>
                </a:r>
                <a:r>
                  <a:rPr lang="en-US" sz="2400" dirty="0"/>
                  <a:t> 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e>
                                  </m:rad>
                                </m:den>
                              </m:f>
                            </m:e>
                            <m:e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e>
                                  </m:rad>
                                </m:den>
                              </m:f>
                            </m:e>
                            <m:e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mr>
                          <m:mr>
                            <m:e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e>
                                  </m:rad>
                                </m:den>
                              </m:f>
                            </m:e>
                            <m:e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e>
                                  </m:rad>
                                </m:den>
                              </m:f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30</m:t>
                                      </m:r>
                                    </m:e>
                                  </m:rad>
                                </m:den>
                              </m:f>
                            </m:e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30</m:t>
                                      </m:r>
                                    </m:e>
                                  </m:rad>
                                </m:den>
                              </m:f>
                            </m:e>
                            <m:e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−5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30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D3FFE62-925C-4F9C-A2B6-8F882C854F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4480" y="3723640"/>
                <a:ext cx="3542188" cy="1841594"/>
              </a:xfrm>
              <a:prstGeom prst="rect">
                <a:avLst/>
              </a:prstGeom>
              <a:blipFill>
                <a:blip r:embed="rId4"/>
                <a:stretch>
                  <a:fillRect l="-2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14963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4654A-80CD-419C-BD91-986614EC4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0454" y="487679"/>
            <a:ext cx="10515600" cy="568928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(6) Jadi,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DF6EAD-6600-432D-9A01-A4926B843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D23DC2-6463-400F-B527-68BDB7E92AF1}"/>
              </a:ext>
            </a:extLst>
          </p:cNvPr>
          <p:cNvSpPr txBox="1"/>
          <p:nvPr/>
        </p:nvSpPr>
        <p:spPr>
          <a:xfrm>
            <a:off x="2708922" y="1841371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i="1" dirty="0"/>
              <a:t>A </a:t>
            </a:r>
            <a:r>
              <a:rPr lang="en-US" sz="2800" dirty="0"/>
              <a:t>= </a:t>
            </a:r>
            <a:r>
              <a:rPr lang="en-US" sz="2800" i="1" dirty="0"/>
              <a:t>U</a:t>
            </a:r>
            <a:r>
              <a:rPr lang="en-US" sz="2800" dirty="0">
                <a:sym typeface="Symbol" panose="05050102010706020507" pitchFamily="18" charset="2"/>
              </a:rPr>
              <a:t></a:t>
            </a:r>
            <a:r>
              <a:rPr lang="en-US" sz="2800" i="1" dirty="0">
                <a:sym typeface="Symbol" panose="05050102010706020507" pitchFamily="18" charset="2"/>
              </a:rPr>
              <a:t>V</a:t>
            </a:r>
            <a:r>
              <a:rPr lang="en-US" sz="2800" i="1" baseline="30000" dirty="0">
                <a:sym typeface="Symbol" panose="05050102010706020507" pitchFamily="18" charset="2"/>
              </a:rPr>
              <a:t>T </a:t>
            </a:r>
            <a:r>
              <a:rPr lang="en-US" sz="2800" i="1" dirty="0">
                <a:sym typeface="Symbol" panose="05050102010706020507" pitchFamily="18" charset="2"/>
              </a:rPr>
              <a:t> 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10BF20E-B242-436D-8407-5047C7889A5D}"/>
                  </a:ext>
                </a:extLst>
              </p:cNvPr>
              <p:cNvSpPr txBox="1"/>
              <p:nvPr/>
            </p:nvSpPr>
            <p:spPr>
              <a:xfrm>
                <a:off x="1422400" y="2582692"/>
                <a:ext cx="2052320" cy="7496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10BF20E-B242-436D-8407-5047C7889A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2400" y="2582692"/>
                <a:ext cx="2052320" cy="749629"/>
              </a:xfrm>
              <a:prstGeom prst="rect">
                <a:avLst/>
              </a:prstGeom>
              <a:blipFill>
                <a:blip r:embed="rId2"/>
                <a:stretch>
                  <a:fillRect r="-4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52EDC47-A6AD-44E4-9B16-77E3F9193E14}"/>
                  </a:ext>
                </a:extLst>
              </p:cNvPr>
              <p:cNvSpPr txBox="1"/>
              <p:nvPr/>
            </p:nvSpPr>
            <p:spPr>
              <a:xfrm>
                <a:off x="3312160" y="2564424"/>
                <a:ext cx="1930400" cy="92647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2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2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2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−1/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2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52EDC47-A6AD-44E4-9B16-77E3F9193E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2160" y="2564424"/>
                <a:ext cx="1930400" cy="926472"/>
              </a:xfrm>
              <a:prstGeom prst="rect">
                <a:avLst/>
              </a:prstGeom>
              <a:blipFill>
                <a:blip r:embed="rId3"/>
                <a:stretch>
                  <a:fillRect r="-104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C5FA9BA-3B49-4FE0-AB46-58BEA81F458E}"/>
                  </a:ext>
                </a:extLst>
              </p:cNvPr>
              <p:cNvSpPr txBox="1"/>
              <p:nvPr/>
            </p:nvSpPr>
            <p:spPr>
              <a:xfrm>
                <a:off x="5486400" y="2582692"/>
                <a:ext cx="2087880" cy="91422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mPr>
                            <m:mr>
                              <m:e>
                                <m:rad>
                                  <m:radPr>
                                    <m:degHide m:val="on"/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  <a:sym typeface="Symbol" panose="05050102010706020507" pitchFamily="18" charset="2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sym typeface="Symbol" panose="05050102010706020507" pitchFamily="18" charset="2"/>
                                      </a:rPr>
                                      <m:t>12</m:t>
                                    </m:r>
                                  </m:e>
                                </m:rad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0</m:t>
                                </m:r>
                              </m:e>
                              <m:e>
                                <m:rad>
                                  <m:radPr>
                                    <m:degHide m:val="on"/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  <a:sym typeface="Symbol" panose="05050102010706020507" pitchFamily="18" charset="2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sym typeface="Symbol" panose="05050102010706020507" pitchFamily="18" charset="2"/>
                                      </a:rPr>
                                      <m:t>10</m:t>
                                    </m:r>
                                  </m:e>
                                </m:rad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C5FA9BA-3B49-4FE0-AB46-58BEA81F45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582692"/>
                <a:ext cx="2087880" cy="914225"/>
              </a:xfrm>
              <a:prstGeom prst="rect">
                <a:avLst/>
              </a:prstGeom>
              <a:blipFill>
                <a:blip r:embed="rId4"/>
                <a:stretch>
                  <a:fillRect r="-26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DB5B319-F7BE-4C94-8E5D-A424CA77A453}"/>
                  </a:ext>
                </a:extLst>
              </p:cNvPr>
              <p:cNvSpPr txBox="1"/>
              <p:nvPr/>
            </p:nvSpPr>
            <p:spPr>
              <a:xfrm>
                <a:off x="7574280" y="1780267"/>
                <a:ext cx="2961640" cy="24947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e>
                                    </m:rad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e>
                                    </m:rad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e>
                                    </m:rad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e>
                                    </m:rad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e>
                                    </m:rad>
                                  </m:den>
                                </m:f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30</m:t>
                                        </m:r>
                                      </m:e>
                                    </m:rad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30</m:t>
                                        </m:r>
                                      </m:e>
                                    </m:rad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−5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30</m:t>
                                        </m:r>
                                      </m:e>
                                    </m:rad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DB5B319-F7BE-4C94-8E5D-A424CA77A4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4280" y="1780267"/>
                <a:ext cx="2961640" cy="24947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2E975C76-54B9-42AC-8805-DB59F69CA2E3}"/>
              </a:ext>
            </a:extLst>
          </p:cNvPr>
          <p:cNvSpPr txBox="1"/>
          <p:nvPr/>
        </p:nvSpPr>
        <p:spPr>
          <a:xfrm>
            <a:off x="1899920" y="4569976"/>
            <a:ext cx="94516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   A                                  U                                  </a:t>
            </a:r>
            <a:r>
              <a:rPr lang="en-US" sz="2000" dirty="0">
                <a:solidFill>
                  <a:srgbClr val="FF0000"/>
                </a:solidFill>
                <a:sym typeface="Symbol" panose="05050102010706020507" pitchFamily="18" charset="2"/>
              </a:rPr>
              <a:t>                                             </a:t>
            </a:r>
            <a:r>
              <a:rPr lang="en-US" sz="2000" i="1" dirty="0">
                <a:solidFill>
                  <a:srgbClr val="FF0000"/>
                </a:solidFill>
                <a:sym typeface="Symbol" panose="05050102010706020507" pitchFamily="18" charset="2"/>
              </a:rPr>
              <a:t>V</a:t>
            </a:r>
            <a:r>
              <a:rPr lang="en-US" sz="2000" i="1" baseline="30000" dirty="0">
                <a:solidFill>
                  <a:srgbClr val="FF0000"/>
                </a:solidFill>
                <a:sym typeface="Symbol" panose="05050102010706020507" pitchFamily="18" charset="2"/>
              </a:rPr>
              <a:t>T</a:t>
            </a:r>
            <a:r>
              <a:rPr lang="en-US" sz="2000" dirty="0">
                <a:solidFill>
                  <a:srgbClr val="FF0000"/>
                </a:solidFill>
                <a:sym typeface="Symbol" panose="05050102010706020507" pitchFamily="18" charset="2"/>
              </a:rPr>
              <a:t>                             </a:t>
            </a:r>
            <a:r>
              <a:rPr lang="en-US" sz="2000" dirty="0">
                <a:solidFill>
                  <a:srgbClr val="FF0000"/>
                </a:solidFill>
              </a:rPr>
              <a:t>   </a:t>
            </a:r>
          </a:p>
          <a:p>
            <a:r>
              <a:rPr lang="en-US" sz="2000" dirty="0">
                <a:solidFill>
                  <a:srgbClr val="FF0000"/>
                </a:solidFill>
              </a:rPr>
              <a:t>2 x 3                             2 x 2                             2 x 3                                       3 x 3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8613EAC-84E6-4AEE-B5E0-BC5F47D8C09F}"/>
              </a:ext>
            </a:extLst>
          </p:cNvPr>
          <p:cNvCxnSpPr/>
          <p:nvPr/>
        </p:nvCxnSpPr>
        <p:spPr>
          <a:xfrm>
            <a:off x="2259724" y="3647090"/>
            <a:ext cx="0" cy="92288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EC3ED77-3CDB-4EAF-8D32-F40AFAA509BB}"/>
              </a:ext>
            </a:extLst>
          </p:cNvPr>
          <p:cNvCxnSpPr/>
          <p:nvPr/>
        </p:nvCxnSpPr>
        <p:spPr>
          <a:xfrm>
            <a:off x="4361442" y="3647090"/>
            <a:ext cx="0" cy="92288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8804D43-76F6-40F8-9980-578532500E80}"/>
              </a:ext>
            </a:extLst>
          </p:cNvPr>
          <p:cNvCxnSpPr/>
          <p:nvPr/>
        </p:nvCxnSpPr>
        <p:spPr>
          <a:xfrm>
            <a:off x="6448096" y="3647090"/>
            <a:ext cx="0" cy="92288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708EC1F-60FA-41A6-BF3E-D8CA5F9F231E}"/>
              </a:ext>
            </a:extLst>
          </p:cNvPr>
          <p:cNvCxnSpPr>
            <a:cxnSpLocks/>
          </p:cNvCxnSpPr>
          <p:nvPr/>
        </p:nvCxnSpPr>
        <p:spPr>
          <a:xfrm>
            <a:off x="9212317" y="4275053"/>
            <a:ext cx="0" cy="29492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9764BD9-EBDC-479C-9EEB-A0D3104879E3}"/>
                  </a:ext>
                </a:extLst>
              </p:cNvPr>
              <p:cNvSpPr txBox="1"/>
              <p:nvPr/>
            </p:nvSpPr>
            <p:spPr>
              <a:xfrm>
                <a:off x="835946" y="427167"/>
                <a:ext cx="8159028" cy="9142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(5) </a:t>
                </a:r>
                <a:r>
                  <a:rPr lang="en-US" sz="2400" dirty="0" err="1"/>
                  <a:t>Matriks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 yang </a:t>
                </a:r>
                <a:r>
                  <a:rPr lang="en-US" sz="2400" dirty="0" err="1">
                    <a:sym typeface="Symbol" panose="05050102010706020507" pitchFamily="18" charset="2"/>
                  </a:rPr>
                  <a:t>berukuran</a:t>
                </a:r>
                <a:r>
                  <a:rPr lang="en-US" sz="2400" dirty="0">
                    <a:sym typeface="Symbol" panose="05050102010706020507" pitchFamily="18" charset="2"/>
                  </a:rPr>
                  <a:t> 2 x 3 </a:t>
                </a:r>
                <a:r>
                  <a:rPr lang="en-US" sz="2400" dirty="0" err="1">
                    <a:sym typeface="Symbol" panose="05050102010706020507" pitchFamily="18" charset="2"/>
                  </a:rPr>
                  <a:t>adalah</a:t>
                </a:r>
                <a:r>
                  <a:rPr lang="en-US" sz="2400" dirty="0">
                    <a:sym typeface="Symbol" panose="05050102010706020507" pitchFamily="18" charset="2"/>
                  </a:rPr>
                  <a:t>  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mPr>
                          <m:m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  <m:t>12</m:t>
                                  </m:r>
                                </m:e>
                              </m:rad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  <m:e>
                              <m:rad>
                                <m:radPr>
                                  <m:degHide m:val="on"/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sym typeface="Symbol" panose="05050102010706020507" pitchFamily="18" charset="2"/>
                                    </a:rPr>
                                    <m:t>10</m:t>
                                  </m:r>
                                </m:e>
                              </m:rad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9764BD9-EBDC-479C-9EEB-A0D3104879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946" y="427167"/>
                <a:ext cx="8159028" cy="914225"/>
              </a:xfrm>
              <a:prstGeom prst="rect">
                <a:avLst/>
              </a:prstGeom>
              <a:blipFill>
                <a:blip r:embed="rId6"/>
                <a:stretch>
                  <a:fillRect l="-1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12839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C20D0-DCB4-4B9B-9104-A6D9F9AC5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Aplikasi</a:t>
            </a:r>
            <a:r>
              <a:rPr lang="en-US" b="1" dirty="0"/>
              <a:t> SVD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B79F3-6A49-46F5-A97B-7E8E2A014B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Kompresi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dan video (image and video compression)  </a:t>
            </a:r>
          </a:p>
          <a:p>
            <a:r>
              <a:rPr lang="en-US" dirty="0" err="1"/>
              <a:t>Pengolahan</a:t>
            </a:r>
            <a:r>
              <a:rPr lang="en-US" dirty="0"/>
              <a:t> </a:t>
            </a:r>
            <a:r>
              <a:rPr lang="en-US" dirty="0" err="1"/>
              <a:t>citra</a:t>
            </a:r>
            <a:r>
              <a:rPr lang="en-US" dirty="0"/>
              <a:t> (image processing)</a:t>
            </a:r>
          </a:p>
          <a:p>
            <a:r>
              <a:rPr lang="en-US" dirty="0"/>
              <a:t>Machine Learning</a:t>
            </a:r>
          </a:p>
          <a:p>
            <a:r>
              <a:rPr lang="en-US" dirty="0"/>
              <a:t>Computer vision</a:t>
            </a:r>
          </a:p>
          <a:p>
            <a:r>
              <a:rPr lang="en-US" dirty="0"/>
              <a:t>Digital watermarking</a:t>
            </a:r>
          </a:p>
          <a:p>
            <a:r>
              <a:rPr lang="en-US" dirty="0" err="1"/>
              <a:t>Dll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B3B0D-5FA1-4DB6-ABD3-A622B6CE6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6918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6DC3C-C7BC-4C44-AAAF-07AC4C15B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1360"/>
            <a:ext cx="10515600" cy="545560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/>
              <a:t>Sumber</a:t>
            </a:r>
            <a:r>
              <a:rPr lang="en-US" b="1" dirty="0"/>
              <a:t>:  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sz="2400" dirty="0"/>
              <a:t>Howard Anton &amp; Chris </a:t>
            </a:r>
            <a:r>
              <a:rPr lang="en-US" sz="2400" dirty="0" err="1"/>
              <a:t>Rores</a:t>
            </a:r>
            <a:r>
              <a:rPr lang="en-US" sz="2400" dirty="0"/>
              <a:t>, </a:t>
            </a:r>
            <a:r>
              <a:rPr lang="en-US" sz="2400" i="1" dirty="0"/>
              <a:t>Elementary Linear Algebra, 10</a:t>
            </a:r>
            <a:r>
              <a:rPr lang="en-US" sz="2400" i="1" baseline="30000" dirty="0"/>
              <a:t>th</a:t>
            </a:r>
            <a:r>
              <a:rPr lang="en-US" sz="2400" i="1" dirty="0"/>
              <a:t> Edition</a:t>
            </a:r>
          </a:p>
          <a:p>
            <a:pPr marL="514350" indent="-514350">
              <a:buAutoNum type="arabicPeriod"/>
            </a:pPr>
            <a:r>
              <a:rPr lang="en-US" sz="2400" u="none" strike="noStrike" baseline="0" dirty="0"/>
              <a:t>Gregoria </a:t>
            </a:r>
            <a:r>
              <a:rPr lang="en-US" sz="2400" u="none" strike="noStrike" baseline="0" dirty="0" err="1"/>
              <a:t>Ariyanti</a:t>
            </a:r>
            <a:r>
              <a:rPr lang="en-US" sz="2400" u="none" strike="noStrike" baseline="0" dirty="0"/>
              <a:t>, </a:t>
            </a:r>
            <a:r>
              <a:rPr lang="fi-FI" sz="2400" i="1" u="none" strike="noStrike" baseline="0" dirty="0"/>
              <a:t>Dekomposisi Nilai Singular dan Aplikasinya</a:t>
            </a:r>
            <a:r>
              <a:rPr lang="en-US" sz="2400" i="0" u="none" strike="noStrike" baseline="0" dirty="0"/>
              <a:t>, Program </a:t>
            </a:r>
            <a:r>
              <a:rPr lang="en-US" sz="2400" i="0" u="none" strike="noStrike" baseline="0" dirty="0" err="1"/>
              <a:t>Studi</a:t>
            </a:r>
            <a:r>
              <a:rPr lang="en-US" sz="2400" i="0" u="none" strike="noStrike" baseline="0" dirty="0"/>
              <a:t> Pendidikan </a:t>
            </a:r>
            <a:r>
              <a:rPr lang="en-US" sz="2400" i="0" u="none" strike="noStrike" baseline="0" dirty="0" err="1"/>
              <a:t>Matematika</a:t>
            </a:r>
            <a:r>
              <a:rPr lang="en-US" sz="2400" i="0" u="none" strike="noStrike" baseline="0" dirty="0"/>
              <a:t> Universitas </a:t>
            </a:r>
            <a:r>
              <a:rPr lang="en-US" sz="2400" i="0" u="none" strike="noStrike" baseline="0" dirty="0" err="1"/>
              <a:t>Widya</a:t>
            </a:r>
            <a:r>
              <a:rPr lang="en-US" sz="2400" i="0" u="none" strike="noStrike" baseline="0" dirty="0"/>
              <a:t> Mandala </a:t>
            </a:r>
            <a:r>
              <a:rPr lang="en-US" sz="2400" i="0" u="none" strike="noStrike" baseline="0" dirty="0" err="1"/>
              <a:t>Madiun</a:t>
            </a:r>
            <a:endParaRPr lang="en-US" sz="2400" i="1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10F5921-AC98-4AC8-B93A-04020B34C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474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77525BF-79FB-4113-A09A-E184BEAC8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B2F804-253C-4BF3-8D41-99929EE8BA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081" y="1008071"/>
            <a:ext cx="9733280" cy="15101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4591A0C-44F8-442F-969B-B370E97A1FA5}"/>
              </a:ext>
            </a:extLst>
          </p:cNvPr>
          <p:cNvSpPr txBox="1"/>
          <p:nvPr/>
        </p:nvSpPr>
        <p:spPr>
          <a:xfrm>
            <a:off x="894080" y="317212"/>
            <a:ext cx="28639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/>
              <a:t>LU decomposition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4ADD75-3381-4A90-9671-5B3D9DC8DED3}"/>
              </a:ext>
            </a:extLst>
          </p:cNvPr>
          <p:cNvSpPr txBox="1"/>
          <p:nvPr/>
        </p:nvSpPr>
        <p:spPr>
          <a:xfrm>
            <a:off x="3815586" y="153230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=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505C20-5A3C-4741-A1A4-8F9F101A0881}"/>
              </a:ext>
            </a:extLst>
          </p:cNvPr>
          <p:cNvSpPr txBox="1"/>
          <p:nvPr/>
        </p:nvSpPr>
        <p:spPr>
          <a:xfrm>
            <a:off x="2272564" y="2441882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F765AF-12C7-4343-998B-C5F9447FB48B}"/>
              </a:ext>
            </a:extLst>
          </p:cNvPr>
          <p:cNvSpPr txBox="1"/>
          <p:nvPr/>
        </p:nvSpPr>
        <p:spPr>
          <a:xfrm>
            <a:off x="5463704" y="2462571"/>
            <a:ext cx="314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E3BD848-058F-433A-918D-67825F998F32}"/>
              </a:ext>
            </a:extLst>
          </p:cNvPr>
          <p:cNvSpPr txBox="1"/>
          <p:nvPr/>
        </p:nvSpPr>
        <p:spPr>
          <a:xfrm>
            <a:off x="8832200" y="2359967"/>
            <a:ext cx="381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U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F415E2B-E92D-4412-96F1-D6F2CCD93566}"/>
              </a:ext>
            </a:extLst>
          </p:cNvPr>
          <p:cNvSpPr txBox="1"/>
          <p:nvPr/>
        </p:nvSpPr>
        <p:spPr>
          <a:xfrm>
            <a:off x="2586843" y="3056687"/>
            <a:ext cx="67544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 =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segitiga</a:t>
            </a:r>
            <a:r>
              <a:rPr lang="en-US" sz="2400" dirty="0"/>
              <a:t> </a:t>
            </a:r>
            <a:r>
              <a:rPr lang="en-US" sz="2400" dirty="0" err="1"/>
              <a:t>bawah</a:t>
            </a:r>
            <a:r>
              <a:rPr lang="en-US" sz="2400" dirty="0"/>
              <a:t> (</a:t>
            </a:r>
            <a:r>
              <a:rPr lang="en-US" sz="2400" i="1" dirty="0"/>
              <a:t>lower triangular matrix</a:t>
            </a:r>
            <a:r>
              <a:rPr lang="en-US" sz="2400" dirty="0"/>
              <a:t>), </a:t>
            </a:r>
          </a:p>
          <a:p>
            <a:r>
              <a:rPr lang="en-US" sz="2400" dirty="0"/>
              <a:t>U =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segitiga</a:t>
            </a:r>
            <a:r>
              <a:rPr lang="en-US" sz="2400" dirty="0"/>
              <a:t> </a:t>
            </a:r>
            <a:r>
              <a:rPr lang="en-US" sz="2400" dirty="0" err="1"/>
              <a:t>atas</a:t>
            </a:r>
            <a:r>
              <a:rPr lang="en-US" sz="2400" dirty="0"/>
              <a:t> (</a:t>
            </a:r>
            <a:r>
              <a:rPr lang="en-US" sz="2400" i="1" dirty="0"/>
              <a:t>upper triangular matrix</a:t>
            </a:r>
            <a:r>
              <a:rPr lang="en-US" sz="2400" dirty="0"/>
              <a:t>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EBE53B-AF36-48CC-A7B0-ED56EE23D282}"/>
              </a:ext>
            </a:extLst>
          </p:cNvPr>
          <p:cNvSpPr txBox="1"/>
          <p:nvPr/>
        </p:nvSpPr>
        <p:spPr>
          <a:xfrm>
            <a:off x="1117600" y="3970465"/>
            <a:ext cx="1174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Contoh</a:t>
            </a:r>
            <a:r>
              <a:rPr lang="en-US" sz="2400" dirty="0"/>
              <a:t>: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872135F-515F-4B63-93F2-D7DFC13231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4140" y="4569236"/>
            <a:ext cx="6153150" cy="170497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42D5D65-297E-4547-ADDA-18136D85EB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1201" y="4569236"/>
            <a:ext cx="2447925" cy="162877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B95B100-2A8D-47D5-BF8F-40FA0B2FF35F}"/>
              </a:ext>
            </a:extLst>
          </p:cNvPr>
          <p:cNvSpPr txBox="1"/>
          <p:nvPr/>
        </p:nvSpPr>
        <p:spPr>
          <a:xfrm>
            <a:off x="3815586" y="5094863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1601265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ECD8B-559A-4F06-A470-BB7875EB9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7DF833-CD14-4037-90BA-6E2C9FC28088}"/>
              </a:ext>
            </a:extLst>
          </p:cNvPr>
          <p:cNvSpPr txBox="1"/>
          <p:nvPr/>
        </p:nvSpPr>
        <p:spPr>
          <a:xfrm>
            <a:off x="894080" y="317212"/>
            <a:ext cx="29352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/>
              <a:t>QR decomposition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915A259-A9F1-40EE-9DBE-C25993C43E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1387" y="4432130"/>
            <a:ext cx="7561242" cy="213265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97F5F0E-4B37-4609-80B6-BFC31C16B8FB}"/>
              </a:ext>
            </a:extLst>
          </p:cNvPr>
          <p:cNvSpPr txBox="1"/>
          <p:nvPr/>
        </p:nvSpPr>
        <p:spPr>
          <a:xfrm>
            <a:off x="1117600" y="3970465"/>
            <a:ext cx="1174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Contoh</a:t>
            </a:r>
            <a:r>
              <a:rPr lang="en-US" sz="2400" dirty="0"/>
              <a:t>:</a:t>
            </a:r>
          </a:p>
        </p:txBody>
      </p:sp>
      <p:pic>
        <p:nvPicPr>
          <p:cNvPr id="14" name="Picture 13" descr="Diagram&#10;&#10;Description automatically generated">
            <a:extLst>
              <a:ext uri="{FF2B5EF4-FFF2-40B4-BE49-F238E27FC236}">
                <a16:creationId xmlns:a16="http://schemas.microsoft.com/office/drawing/2014/main" id="{1AA480D4-00C3-4AC7-AB60-C6600418AD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2235" y="1002516"/>
            <a:ext cx="7369958" cy="3129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699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A5765-DE89-42BF-96BD-AAAF6CCF2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Singular Value Decomposition (SVD)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0300A-91C3-4A45-865B-06AE952B1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815320" cy="5110479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materi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eigen dan </a:t>
            </a:r>
            <a:r>
              <a:rPr lang="en-US" sz="2400" dirty="0" err="1"/>
              <a:t>vektor</a:t>
            </a:r>
            <a:r>
              <a:rPr lang="en-US" sz="2400" dirty="0"/>
              <a:t> eigen, </a:t>
            </a:r>
            <a:r>
              <a:rPr lang="en-US" sz="2400" dirty="0" err="1"/>
              <a:t>pokok</a:t>
            </a:r>
            <a:r>
              <a:rPr lang="en-US" sz="2400" dirty="0"/>
              <a:t> </a:t>
            </a:r>
            <a:r>
              <a:rPr lang="en-US" sz="2400" dirty="0" err="1"/>
              <a:t>bahasan</a:t>
            </a:r>
            <a:r>
              <a:rPr lang="en-US" sz="2400" dirty="0"/>
              <a:t> </a:t>
            </a:r>
            <a:r>
              <a:rPr lang="en-US" sz="2400" dirty="0" err="1"/>
              <a:t>diagonalisasi</a:t>
            </a:r>
            <a:r>
              <a:rPr lang="en-US" sz="2400" dirty="0"/>
              <a:t>,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mempelajari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bujursangkar</a:t>
            </a:r>
            <a:r>
              <a:rPr lang="en-US" sz="2400" dirty="0"/>
              <a:t> A </a:t>
            </a:r>
            <a:r>
              <a:rPr lang="en-US" sz="2400" dirty="0" err="1"/>
              <a:t>berukuran</a:t>
            </a:r>
            <a:r>
              <a:rPr lang="en-US" sz="2400" dirty="0"/>
              <a:t> n x n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difaktorkan</a:t>
            </a:r>
            <a:r>
              <a:rPr lang="en-US" sz="2400" dirty="0"/>
              <a:t>  </a:t>
            </a:r>
            <a:r>
              <a:rPr lang="en-US" sz="2400" dirty="0" err="1"/>
              <a:t>menjadi</a:t>
            </a:r>
            <a:r>
              <a:rPr lang="en-US" sz="2400" dirty="0"/>
              <a:t>: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400" dirty="0"/>
              <a:t>  		 A = EDE</a:t>
            </a:r>
            <a:r>
              <a:rPr lang="en-US" sz="2400" baseline="30000" dirty="0"/>
              <a:t>–1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dirty="0"/>
              <a:t>  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, </a:t>
            </a:r>
          </a:p>
          <a:p>
            <a:pPr marL="0" indent="0">
              <a:buNone/>
            </a:pPr>
            <a:r>
              <a:rPr lang="en-US" sz="2400" dirty="0"/>
              <a:t>      E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yang </a:t>
            </a:r>
            <a:r>
              <a:rPr lang="en-US" sz="2400" dirty="0" err="1"/>
              <a:t>kolom-kolomnya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basis </a:t>
            </a:r>
            <a:r>
              <a:rPr lang="en-US" sz="2400" dirty="0" err="1"/>
              <a:t>ruang</a:t>
            </a:r>
            <a:r>
              <a:rPr lang="en-US" sz="2400" dirty="0"/>
              <a:t> eigen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A, </a:t>
            </a:r>
          </a:p>
          <a:p>
            <a:pPr marL="0" indent="0">
              <a:spcBef>
                <a:spcPts val="1800"/>
              </a:spcBef>
              <a:spcAft>
                <a:spcPts val="1200"/>
              </a:spcAft>
              <a:buNone/>
            </a:pPr>
            <a:r>
              <a:rPr lang="en-US" sz="2400" dirty="0"/>
              <a:t>		E = (e</a:t>
            </a:r>
            <a:r>
              <a:rPr lang="en-US" sz="2400" baseline="-25000" dirty="0"/>
              <a:t>1</a:t>
            </a:r>
            <a:r>
              <a:rPr lang="en-US" sz="2400" dirty="0"/>
              <a:t> | e</a:t>
            </a:r>
            <a:r>
              <a:rPr lang="en-US" sz="2400" baseline="-25000" dirty="0"/>
              <a:t>2</a:t>
            </a:r>
            <a:r>
              <a:rPr lang="en-US" sz="2400" dirty="0"/>
              <a:t> | … | </a:t>
            </a:r>
            <a:r>
              <a:rPr lang="en-US" sz="2400" dirty="0" err="1"/>
              <a:t>e</a:t>
            </a:r>
            <a:r>
              <a:rPr lang="en-US" sz="2400" baseline="-25000" dirty="0" err="1"/>
              <a:t>n</a:t>
            </a:r>
            <a:r>
              <a:rPr lang="en-US" sz="2400" dirty="0"/>
              <a:t>)</a:t>
            </a:r>
          </a:p>
          <a:p>
            <a:pPr marL="0" indent="0">
              <a:spcBef>
                <a:spcPts val="1800"/>
              </a:spcBef>
              <a:spcAft>
                <a:spcPts val="1200"/>
              </a:spcAft>
              <a:buNone/>
            </a:pPr>
            <a:r>
              <a:rPr lang="en-US" sz="2400" dirty="0"/>
              <a:t>     D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diagonal </a:t>
            </a:r>
            <a:r>
              <a:rPr lang="en-US" sz="2400" dirty="0" err="1"/>
              <a:t>sedemikian</a:t>
            </a:r>
            <a:r>
              <a:rPr lang="en-US" sz="2400" dirty="0"/>
              <a:t> </a:t>
            </a:r>
            <a:r>
              <a:rPr lang="en-US" sz="2400" dirty="0" err="1"/>
              <a:t>sehingga</a:t>
            </a:r>
            <a:endParaRPr lang="en-US" sz="2400" dirty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dirty="0">
                <a:sym typeface="Symbol" panose="05050102010706020507" pitchFamily="18" charset="2"/>
              </a:rPr>
              <a:t>		D = </a:t>
            </a:r>
            <a:r>
              <a:rPr lang="en-US" sz="2400" dirty="0"/>
              <a:t>E</a:t>
            </a:r>
            <a:r>
              <a:rPr lang="en-US" sz="2400" baseline="30000" dirty="0"/>
              <a:t>–1</a:t>
            </a:r>
            <a:r>
              <a:rPr lang="en-US" sz="2400" dirty="0">
                <a:sym typeface="Symbol" panose="05050102010706020507" pitchFamily="18" charset="2"/>
              </a:rPr>
              <a:t>AE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err="1">
                <a:sym typeface="Symbol" panose="05050102010706020507" pitchFamily="18" charset="2"/>
              </a:rPr>
              <a:t>Bagaimana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cara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memfaktorkan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matriks</a:t>
            </a:r>
            <a:r>
              <a:rPr lang="en-US" sz="2400" dirty="0">
                <a:sym typeface="Symbol" panose="05050102010706020507" pitchFamily="18" charset="2"/>
              </a:rPr>
              <a:t> non-</a:t>
            </a:r>
            <a:r>
              <a:rPr lang="en-US" sz="2400" dirty="0" err="1">
                <a:sym typeface="Symbol" panose="05050102010706020507" pitchFamily="18" charset="2"/>
              </a:rPr>
              <a:t>bujursangkar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berukuran</a:t>
            </a:r>
            <a:r>
              <a:rPr lang="en-US" sz="2400" dirty="0">
                <a:sym typeface="Symbol" panose="05050102010706020507" pitchFamily="18" charset="2"/>
              </a:rPr>
              <a:t> m x n yang </a:t>
            </a:r>
            <a:r>
              <a:rPr lang="en-US" sz="2400" dirty="0" err="1">
                <a:sym typeface="Symbol" panose="05050102010706020507" pitchFamily="18" charset="2"/>
              </a:rPr>
              <a:t>tidak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memiliki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nilai</a:t>
            </a:r>
            <a:r>
              <a:rPr lang="en-US" sz="2400" dirty="0">
                <a:sym typeface="Symbol" panose="05050102010706020507" pitchFamily="18" charset="2"/>
              </a:rPr>
              <a:t> eigen?</a:t>
            </a:r>
            <a:endParaRPr lang="en-US" sz="2400" dirty="0"/>
          </a:p>
          <a:p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30CC0A-6F89-4522-9928-D00269449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35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D39CA-920F-4F61-9542-885BF11D2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2320"/>
            <a:ext cx="10515600" cy="5394643"/>
          </a:xfrm>
        </p:spPr>
        <p:txBody>
          <a:bodyPr>
            <a:normAutofit/>
          </a:bodyPr>
          <a:lstStyle/>
          <a:p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/>
              <a:t>matriks</a:t>
            </a:r>
            <a:r>
              <a:rPr lang="en-US" sz="2600" dirty="0"/>
              <a:t> non-</a:t>
            </a:r>
            <a:r>
              <a:rPr lang="en-US" sz="2600" dirty="0" err="1"/>
              <a:t>bujursangkar</a:t>
            </a:r>
            <a:r>
              <a:rPr lang="en-US" sz="2600" dirty="0"/>
              <a:t>, </a:t>
            </a:r>
            <a:r>
              <a:rPr lang="en-US" sz="2600" dirty="0" err="1"/>
              <a:t>pemfaktorannya</a:t>
            </a:r>
            <a:r>
              <a:rPr lang="en-US" sz="2600" dirty="0"/>
              <a:t> </a:t>
            </a:r>
            <a:r>
              <a:rPr lang="en-US" sz="2600" dirty="0" err="1"/>
              <a:t>menggunakan</a:t>
            </a:r>
            <a:r>
              <a:rPr lang="en-US" sz="2600" dirty="0"/>
              <a:t> </a:t>
            </a:r>
            <a:r>
              <a:rPr lang="en-US" sz="2600" dirty="0" err="1"/>
              <a:t>metode</a:t>
            </a:r>
            <a:r>
              <a:rPr lang="en-US" sz="2600" dirty="0"/>
              <a:t> </a:t>
            </a:r>
            <a:r>
              <a:rPr lang="en-US" sz="2600" i="1" dirty="0"/>
              <a:t>singular decomposition value </a:t>
            </a:r>
            <a:r>
              <a:rPr lang="en-US" sz="2600" dirty="0"/>
              <a:t>(SVD)</a:t>
            </a:r>
          </a:p>
          <a:p>
            <a:endParaRPr lang="en-US" sz="2600" dirty="0"/>
          </a:p>
          <a:p>
            <a:r>
              <a:rPr lang="en-US" sz="2600" dirty="0"/>
              <a:t>SVD </a:t>
            </a:r>
            <a:r>
              <a:rPr lang="en-US" sz="2600" dirty="0" err="1"/>
              <a:t>memfaktorkan</a:t>
            </a:r>
            <a:r>
              <a:rPr lang="en-US" sz="2600" dirty="0"/>
              <a:t> </a:t>
            </a:r>
            <a:r>
              <a:rPr lang="en-US" sz="2600" dirty="0" err="1"/>
              <a:t>matriks</a:t>
            </a:r>
            <a:r>
              <a:rPr lang="en-US" sz="2600" dirty="0"/>
              <a:t> </a:t>
            </a:r>
            <a:r>
              <a:rPr lang="en-US" sz="2600" i="1" dirty="0"/>
              <a:t>A</a:t>
            </a:r>
            <a:r>
              <a:rPr lang="en-US" sz="2600" dirty="0"/>
              <a:t> </a:t>
            </a:r>
            <a:r>
              <a:rPr lang="en-US" sz="2600" dirty="0" err="1"/>
              <a:t>berukuran</a:t>
            </a:r>
            <a:r>
              <a:rPr lang="en-US" sz="2600" dirty="0"/>
              <a:t> </a:t>
            </a:r>
            <a:r>
              <a:rPr lang="en-US" sz="2600" i="1" dirty="0"/>
              <a:t>m</a:t>
            </a:r>
            <a:r>
              <a:rPr lang="en-US" sz="2600" dirty="0"/>
              <a:t> x </a:t>
            </a:r>
            <a:r>
              <a:rPr lang="en-US" sz="2600" i="1" dirty="0"/>
              <a:t>n </a:t>
            </a:r>
            <a:r>
              <a:rPr lang="en-US" sz="2600" dirty="0"/>
              <a:t> </a:t>
            </a:r>
            <a:r>
              <a:rPr lang="en-US" sz="2600" dirty="0" err="1"/>
              <a:t>menjadi</a:t>
            </a:r>
            <a:r>
              <a:rPr lang="en-US" sz="2600" dirty="0"/>
              <a:t> </a:t>
            </a:r>
            <a:r>
              <a:rPr lang="en-US" sz="2600" dirty="0" err="1"/>
              <a:t>matriks</a:t>
            </a:r>
            <a:r>
              <a:rPr lang="en-US" sz="2600" dirty="0"/>
              <a:t> </a:t>
            </a:r>
            <a:r>
              <a:rPr lang="en-US" sz="2600" i="1" dirty="0"/>
              <a:t>U</a:t>
            </a:r>
            <a:r>
              <a:rPr lang="en-US" sz="2600" dirty="0"/>
              <a:t>, </a:t>
            </a:r>
            <a:r>
              <a:rPr lang="en-US" sz="2600" dirty="0">
                <a:sym typeface="Symbol" panose="05050102010706020507" pitchFamily="18" charset="2"/>
              </a:rPr>
              <a:t>, dan </a:t>
            </a:r>
            <a:r>
              <a:rPr lang="en-US" sz="2600" i="1" dirty="0">
                <a:sym typeface="Symbol" panose="05050102010706020507" pitchFamily="18" charset="2"/>
              </a:rPr>
              <a:t>V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sedemikian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sehingga</a:t>
            </a:r>
            <a:endParaRPr lang="en-US" sz="2600" dirty="0">
              <a:sym typeface="Symbol" panose="05050102010706020507" pitchFamily="18" charset="2"/>
            </a:endParaRPr>
          </a:p>
          <a:p>
            <a:endParaRPr lang="en-US" sz="2600" dirty="0">
              <a:sym typeface="Symbol" panose="05050102010706020507" pitchFamily="18" charset="2"/>
            </a:endParaRPr>
          </a:p>
          <a:p>
            <a:endParaRPr lang="en-US" i="1" dirty="0"/>
          </a:p>
          <a:p>
            <a:pPr marL="0" indent="0">
              <a:buNone/>
            </a:pPr>
            <a:r>
              <a:rPr lang="en-US" i="1" dirty="0"/>
              <a:t>      </a:t>
            </a:r>
            <a:r>
              <a:rPr lang="en-US" sz="2600" i="1" dirty="0"/>
              <a:t>U</a:t>
            </a:r>
            <a:r>
              <a:rPr lang="en-US" sz="2600" dirty="0"/>
              <a:t> = </a:t>
            </a:r>
            <a:r>
              <a:rPr lang="en-US" sz="2600" dirty="0" err="1"/>
              <a:t>matriks</a:t>
            </a:r>
            <a:r>
              <a:rPr lang="en-US" sz="2600" dirty="0"/>
              <a:t> </a:t>
            </a:r>
            <a:r>
              <a:rPr lang="en-US" sz="2600" dirty="0" err="1"/>
              <a:t>ortogonal</a:t>
            </a:r>
            <a:r>
              <a:rPr lang="en-US" sz="2600" dirty="0"/>
              <a:t> </a:t>
            </a:r>
            <a:r>
              <a:rPr lang="en-US" sz="2600" i="1" dirty="0"/>
              <a:t>m</a:t>
            </a:r>
            <a:r>
              <a:rPr lang="en-US" sz="2600" dirty="0"/>
              <a:t> x </a:t>
            </a:r>
            <a:r>
              <a:rPr lang="en-US" sz="2600" i="1" dirty="0"/>
              <a:t>m</a:t>
            </a:r>
            <a:r>
              <a:rPr lang="en-US" sz="2600" dirty="0"/>
              <a:t>, </a:t>
            </a:r>
          </a:p>
          <a:p>
            <a:pPr marL="0" indent="0">
              <a:buNone/>
            </a:pPr>
            <a:r>
              <a:rPr lang="en-US" sz="2600" i="1" dirty="0"/>
              <a:t>      V </a:t>
            </a:r>
            <a:r>
              <a:rPr lang="en-US" sz="2600" dirty="0"/>
              <a:t> = </a:t>
            </a:r>
            <a:r>
              <a:rPr lang="en-US" sz="2600" dirty="0" err="1"/>
              <a:t>matriks</a:t>
            </a:r>
            <a:r>
              <a:rPr lang="en-US" sz="2600" dirty="0"/>
              <a:t> orthogonal </a:t>
            </a:r>
            <a:r>
              <a:rPr lang="en-US" sz="2600" i="1" dirty="0"/>
              <a:t>n</a:t>
            </a:r>
            <a:r>
              <a:rPr lang="en-US" sz="2600" dirty="0"/>
              <a:t> x </a:t>
            </a:r>
            <a:r>
              <a:rPr lang="en-US" sz="2600" i="1" dirty="0"/>
              <a:t>n</a:t>
            </a:r>
          </a:p>
          <a:p>
            <a:pPr marL="0" indent="0">
              <a:buNone/>
            </a:pPr>
            <a:r>
              <a:rPr lang="en-US" sz="2600" dirty="0">
                <a:sym typeface="Symbol" panose="05050102010706020507" pitchFamily="18" charset="2"/>
              </a:rPr>
              <a:t>       = </a:t>
            </a:r>
            <a:r>
              <a:rPr lang="en-US" sz="2600" dirty="0" err="1">
                <a:sym typeface="Symbol" panose="05050102010706020507" pitchFamily="18" charset="2"/>
              </a:rPr>
              <a:t>matriks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berukuran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i="1" dirty="0">
                <a:sym typeface="Symbol" panose="05050102010706020507" pitchFamily="18" charset="2"/>
              </a:rPr>
              <a:t>m</a:t>
            </a:r>
            <a:r>
              <a:rPr lang="en-US" sz="2600" dirty="0">
                <a:sym typeface="Symbol" panose="05050102010706020507" pitchFamily="18" charset="2"/>
              </a:rPr>
              <a:t> x </a:t>
            </a:r>
            <a:r>
              <a:rPr lang="en-US" sz="2600" i="1" dirty="0">
                <a:sym typeface="Symbol" panose="05050102010706020507" pitchFamily="18" charset="2"/>
              </a:rPr>
              <a:t>n</a:t>
            </a:r>
            <a:r>
              <a:rPr lang="en-US" sz="2600" dirty="0">
                <a:sym typeface="Symbol" panose="05050102010706020507" pitchFamily="18" charset="2"/>
              </a:rPr>
              <a:t> yang </a:t>
            </a:r>
            <a:r>
              <a:rPr lang="en-US" sz="2600" dirty="0" err="1">
                <a:sym typeface="Symbol" panose="05050102010706020507" pitchFamily="18" charset="2"/>
              </a:rPr>
              <a:t>elemen-elemen</a:t>
            </a:r>
            <a:r>
              <a:rPr lang="en-US" sz="2600" dirty="0">
                <a:sym typeface="Symbol" panose="05050102010706020507" pitchFamily="18" charset="2"/>
              </a:rPr>
              <a:t> diagonal </a:t>
            </a:r>
            <a:r>
              <a:rPr lang="en-US" sz="2600" dirty="0" err="1">
                <a:sym typeface="Symbol" panose="05050102010706020507" pitchFamily="18" charset="2"/>
              </a:rPr>
              <a:t>utamanya</a:t>
            </a:r>
            <a:endParaRPr lang="en-US" sz="2600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600" dirty="0">
                <a:sym typeface="Symbol" panose="05050102010706020507" pitchFamily="18" charset="2"/>
              </a:rPr>
              <a:t>             </a:t>
            </a:r>
            <a:r>
              <a:rPr lang="en-US" sz="2600" dirty="0" err="1">
                <a:sym typeface="Symbol" panose="05050102010706020507" pitchFamily="18" charset="2"/>
              </a:rPr>
              <a:t>adalah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nilai-nilai</a:t>
            </a:r>
            <a:r>
              <a:rPr lang="en-US" sz="2600" dirty="0">
                <a:sym typeface="Symbol" panose="05050102010706020507" pitchFamily="18" charset="2"/>
              </a:rPr>
              <a:t> singular </a:t>
            </a:r>
            <a:r>
              <a:rPr lang="en-US" sz="2600" dirty="0" err="1">
                <a:sym typeface="Symbol" panose="05050102010706020507" pitchFamily="18" charset="2"/>
              </a:rPr>
              <a:t>dari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matriks</a:t>
            </a:r>
            <a:r>
              <a:rPr lang="en-US" sz="2600" dirty="0">
                <a:sym typeface="Symbol" panose="05050102010706020507" pitchFamily="18" charset="2"/>
              </a:rPr>
              <a:t> A dan </a:t>
            </a:r>
            <a:r>
              <a:rPr lang="en-US" sz="2600" dirty="0" err="1">
                <a:sym typeface="Symbol" panose="05050102010706020507" pitchFamily="18" charset="2"/>
              </a:rPr>
              <a:t>elemen-elemen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lainnya</a:t>
            </a:r>
            <a:r>
              <a:rPr lang="en-US" sz="2600" dirty="0">
                <a:sym typeface="Symbol" panose="05050102010706020507" pitchFamily="18" charset="2"/>
              </a:rPr>
              <a:t> 0</a:t>
            </a:r>
            <a:endParaRPr lang="en-US" sz="26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F722A2-F16D-4667-B972-CBFDCD9A0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58DBAB-CD64-4045-A05A-83549D40E10C}"/>
              </a:ext>
            </a:extLst>
          </p:cNvPr>
          <p:cNvSpPr txBox="1"/>
          <p:nvPr/>
        </p:nvSpPr>
        <p:spPr>
          <a:xfrm>
            <a:off x="3901440" y="3167390"/>
            <a:ext cx="15440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rgbClr val="FF0000"/>
                </a:solidFill>
              </a:rPr>
              <a:t>A </a:t>
            </a:r>
            <a:r>
              <a:rPr lang="en-US" sz="2800" dirty="0">
                <a:solidFill>
                  <a:srgbClr val="FF0000"/>
                </a:solidFill>
              </a:rPr>
              <a:t>= </a:t>
            </a:r>
            <a:r>
              <a:rPr lang="en-US" sz="2800" i="1" dirty="0">
                <a:solidFill>
                  <a:srgbClr val="FF0000"/>
                </a:solidFill>
              </a:rPr>
              <a:t>U</a:t>
            </a:r>
            <a:r>
              <a:rPr lang="en-US" sz="2800" dirty="0">
                <a:solidFill>
                  <a:srgbClr val="FF0000"/>
                </a:solidFill>
                <a:sym typeface="Symbol" panose="05050102010706020507" pitchFamily="18" charset="2"/>
              </a:rPr>
              <a:t></a:t>
            </a:r>
            <a:r>
              <a:rPr lang="en-US" sz="2800" i="1" dirty="0">
                <a:solidFill>
                  <a:srgbClr val="FF0000"/>
                </a:solidFill>
                <a:sym typeface="Symbol" panose="05050102010706020507" pitchFamily="18" charset="2"/>
              </a:rPr>
              <a:t>V</a:t>
            </a:r>
            <a:r>
              <a:rPr lang="en-US" sz="2800" i="1" baseline="30000" dirty="0">
                <a:solidFill>
                  <a:srgbClr val="FF0000"/>
                </a:solidFill>
                <a:sym typeface="Symbol" panose="05050102010706020507" pitchFamily="18" charset="2"/>
              </a:rPr>
              <a:t>T</a:t>
            </a:r>
            <a:endParaRPr lang="en-US" sz="2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856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6BDDF67-56AF-4B79-A68A-D6145C7CB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7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3709940-BA82-4A19-B4B0-AF28348C61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3915" y="1290638"/>
            <a:ext cx="8121795" cy="350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520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C874D7-2396-4A79-800A-92D2AE721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4560"/>
            <a:ext cx="10515600" cy="5252403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/>
              <a:t>Diagonal </a:t>
            </a:r>
            <a:r>
              <a:rPr lang="en-US" sz="3200" b="1" dirty="0" err="1"/>
              <a:t>utama</a:t>
            </a:r>
            <a:r>
              <a:rPr lang="en-US" sz="3200" b="1" dirty="0"/>
              <a:t> </a:t>
            </a:r>
            <a:r>
              <a:rPr lang="en-US" sz="3200" b="1" dirty="0" err="1"/>
              <a:t>matriks</a:t>
            </a:r>
            <a:r>
              <a:rPr lang="en-US" sz="3200" b="1" dirty="0"/>
              <a:t> m </a:t>
            </a:r>
            <a:r>
              <a:rPr lang="en-US" sz="3200" b="1" dirty="0" err="1"/>
              <a:t>xn</a:t>
            </a:r>
            <a:endParaRPr lang="en-US" sz="3200" b="1" dirty="0"/>
          </a:p>
          <a:p>
            <a:r>
              <a:rPr lang="en-US" sz="2600" dirty="0"/>
              <a:t>Diagonal </a:t>
            </a:r>
            <a:r>
              <a:rPr lang="en-US" sz="2600" dirty="0" err="1"/>
              <a:t>utama</a:t>
            </a:r>
            <a:r>
              <a:rPr lang="en-US" sz="2600" dirty="0"/>
              <a:t> </a:t>
            </a:r>
            <a:r>
              <a:rPr lang="en-US" sz="2600" dirty="0" err="1"/>
              <a:t>sebuah</a:t>
            </a:r>
            <a:r>
              <a:rPr lang="en-US" sz="2600" dirty="0"/>
              <a:t> </a:t>
            </a:r>
            <a:r>
              <a:rPr lang="en-US" sz="2600" dirty="0" err="1"/>
              <a:t>matriks</a:t>
            </a:r>
            <a:r>
              <a:rPr lang="en-US" sz="2600" dirty="0"/>
              <a:t>  </a:t>
            </a:r>
            <a:r>
              <a:rPr lang="en-US" sz="2600" dirty="0" err="1"/>
              <a:t>biasanya</a:t>
            </a:r>
            <a:r>
              <a:rPr lang="en-US" sz="2600" dirty="0"/>
              <a:t> </a:t>
            </a:r>
            <a:r>
              <a:rPr lang="en-US" sz="2600" dirty="0" err="1"/>
              <a:t>didefinisikan</a:t>
            </a:r>
            <a:r>
              <a:rPr lang="en-US" sz="2600" dirty="0"/>
              <a:t> pada </a:t>
            </a:r>
            <a:r>
              <a:rPr lang="en-US" sz="2600" dirty="0" err="1"/>
              <a:t>matriks</a:t>
            </a:r>
            <a:r>
              <a:rPr lang="en-US" sz="2600" dirty="0"/>
              <a:t> </a:t>
            </a:r>
            <a:r>
              <a:rPr lang="en-US" sz="2600" dirty="0" err="1"/>
              <a:t>persegi</a:t>
            </a:r>
            <a:r>
              <a:rPr lang="en-US" sz="2600" dirty="0"/>
              <a:t> (</a:t>
            </a:r>
            <a:r>
              <a:rPr lang="en-US" sz="2600" dirty="0" err="1"/>
              <a:t>matriks</a:t>
            </a:r>
            <a:r>
              <a:rPr lang="en-US" sz="2600" dirty="0"/>
              <a:t> </a:t>
            </a:r>
            <a:r>
              <a:rPr lang="en-US" sz="2600" dirty="0" err="1"/>
              <a:t>bujursangkar</a:t>
            </a:r>
            <a:r>
              <a:rPr lang="en-US" sz="2600" dirty="0"/>
              <a:t>) </a:t>
            </a:r>
            <a:r>
              <a:rPr lang="en-US" sz="2600" dirty="0" err="1"/>
              <a:t>berukuran</a:t>
            </a:r>
            <a:r>
              <a:rPr lang="en-US" sz="2600" dirty="0"/>
              <a:t> n x n. </a:t>
            </a:r>
          </a:p>
          <a:p>
            <a:endParaRPr lang="en-US" sz="2600" dirty="0"/>
          </a:p>
          <a:p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/>
              <a:t>matriks</a:t>
            </a:r>
            <a:r>
              <a:rPr lang="en-US" sz="2600" dirty="0"/>
              <a:t> </a:t>
            </a:r>
            <a:r>
              <a:rPr lang="en-US" sz="2600" dirty="0" err="1"/>
              <a:t>bukan</a:t>
            </a:r>
            <a:r>
              <a:rPr lang="en-US" sz="2600" dirty="0"/>
              <a:t> </a:t>
            </a:r>
            <a:r>
              <a:rPr lang="en-US" sz="2600" dirty="0" err="1"/>
              <a:t>bujursangkar</a:t>
            </a:r>
            <a:r>
              <a:rPr lang="en-US" sz="2600" dirty="0"/>
              <a:t>, </a:t>
            </a:r>
            <a:r>
              <a:rPr lang="en-US" sz="2600" dirty="0" err="1"/>
              <a:t>yaitu</a:t>
            </a:r>
            <a:r>
              <a:rPr lang="en-US" sz="2600" dirty="0"/>
              <a:t> </a:t>
            </a:r>
            <a:r>
              <a:rPr lang="en-US" sz="2600" dirty="0" err="1"/>
              <a:t>matriks</a:t>
            </a:r>
            <a:r>
              <a:rPr lang="en-US" sz="2600" dirty="0"/>
              <a:t> m x n, diagonal </a:t>
            </a:r>
            <a:r>
              <a:rPr lang="en-US" sz="2600" dirty="0" err="1"/>
              <a:t>utama</a:t>
            </a:r>
            <a:r>
              <a:rPr lang="en-US" sz="2600" dirty="0"/>
              <a:t> </a:t>
            </a:r>
            <a:r>
              <a:rPr lang="en-US" sz="2600" dirty="0" err="1"/>
              <a:t>matriks</a:t>
            </a:r>
            <a:r>
              <a:rPr lang="en-US" sz="2600" dirty="0"/>
              <a:t> </a:t>
            </a:r>
            <a:r>
              <a:rPr lang="en-US" sz="2600" dirty="0" err="1"/>
              <a:t>didefinisikan</a:t>
            </a:r>
            <a:r>
              <a:rPr lang="en-US" sz="2600" dirty="0"/>
              <a:t> pada garis yang </a:t>
            </a:r>
            <a:r>
              <a:rPr lang="en-US" sz="2600" dirty="0" err="1"/>
              <a:t>dimulai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dirty="0" err="1"/>
              <a:t>sudut</a:t>
            </a:r>
            <a:r>
              <a:rPr lang="en-US" sz="2600" dirty="0"/>
              <a:t> </a:t>
            </a:r>
            <a:r>
              <a:rPr lang="en-US" sz="2600" dirty="0" err="1"/>
              <a:t>kiri</a:t>
            </a:r>
            <a:r>
              <a:rPr lang="en-US" sz="2600" dirty="0"/>
              <a:t> </a:t>
            </a:r>
            <a:r>
              <a:rPr lang="en-US" sz="2600" dirty="0" err="1"/>
              <a:t>atas</a:t>
            </a:r>
            <a:r>
              <a:rPr lang="en-US" sz="2600" dirty="0"/>
              <a:t> </a:t>
            </a:r>
            <a:r>
              <a:rPr lang="en-US" sz="2600" dirty="0" err="1"/>
              <a:t>terus</a:t>
            </a:r>
            <a:r>
              <a:rPr lang="en-US" sz="2600" dirty="0"/>
              <a:t> </a:t>
            </a:r>
            <a:r>
              <a:rPr lang="en-US" sz="2600" dirty="0" err="1"/>
              <a:t>ke</a:t>
            </a:r>
            <a:r>
              <a:rPr lang="en-US" sz="2600" dirty="0"/>
              <a:t> </a:t>
            </a:r>
            <a:r>
              <a:rPr lang="en-US" sz="2600" dirty="0" err="1"/>
              <a:t>bawah</a:t>
            </a:r>
            <a:r>
              <a:rPr lang="en-US" sz="2600" dirty="0"/>
              <a:t> </a:t>
            </a:r>
            <a:r>
              <a:rPr lang="en-US" sz="2600" dirty="0" err="1"/>
              <a:t>matriks</a:t>
            </a:r>
            <a:r>
              <a:rPr lang="en-US" sz="2600" dirty="0"/>
              <a:t> </a:t>
            </a:r>
            <a:r>
              <a:rPr lang="en-US" sz="2600" dirty="0" err="1"/>
              <a:t>sejauh</a:t>
            </a:r>
            <a:r>
              <a:rPr lang="en-US" sz="2600" dirty="0"/>
              <a:t> </a:t>
            </a:r>
            <a:r>
              <a:rPr lang="en-US" sz="2600" dirty="0" err="1"/>
              <a:t>mungkin</a:t>
            </a:r>
            <a:r>
              <a:rPr lang="en-US" sz="2600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E676B8-8E76-4EB6-A4CC-76595D3B0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1A20B41-632E-4827-996C-99616FCA55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4509" y="4422750"/>
            <a:ext cx="2635298" cy="131764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4C41F90-5DB9-4BAE-B33F-F53BA58A36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2755" y="4155022"/>
            <a:ext cx="1595963" cy="2201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742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C99811-39CB-4EDA-A4A4-FFDA58791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7040"/>
            <a:ext cx="10515600" cy="5729923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 err="1"/>
              <a:t>Matriks</a:t>
            </a:r>
            <a:r>
              <a:rPr lang="en-US" sz="3200" b="1" dirty="0"/>
              <a:t> </a:t>
            </a:r>
            <a:r>
              <a:rPr lang="en-US" sz="3200" b="1" dirty="0" err="1"/>
              <a:t>ortogonal</a:t>
            </a:r>
            <a:endParaRPr lang="en-US" sz="3200" b="1" dirty="0"/>
          </a:p>
          <a:p>
            <a:r>
              <a:rPr lang="en-US" sz="2600" b="1" dirty="0" err="1"/>
              <a:t>Matriks</a:t>
            </a:r>
            <a:r>
              <a:rPr lang="en-US" sz="2600" b="1" dirty="0"/>
              <a:t>  </a:t>
            </a:r>
            <a:r>
              <a:rPr lang="en-US" sz="2600" b="1" dirty="0" err="1"/>
              <a:t>ortogonal</a:t>
            </a:r>
            <a:r>
              <a:rPr lang="en-US" sz="2600" b="1" dirty="0"/>
              <a:t> </a:t>
            </a:r>
            <a:r>
              <a:rPr lang="en-US" sz="2600" dirty="0" err="1"/>
              <a:t>adalah</a:t>
            </a:r>
            <a:r>
              <a:rPr lang="en-US" sz="2600" dirty="0"/>
              <a:t> </a:t>
            </a:r>
            <a:r>
              <a:rPr lang="en-US" sz="2600" dirty="0" err="1"/>
              <a:t>matriks</a:t>
            </a:r>
            <a:r>
              <a:rPr lang="en-US" sz="2600" dirty="0"/>
              <a:t> yang </a:t>
            </a:r>
            <a:r>
              <a:rPr lang="en-US" sz="2600" dirty="0" err="1"/>
              <a:t>kolom-kolomnya</a:t>
            </a:r>
            <a:r>
              <a:rPr lang="en-US" sz="2600" dirty="0"/>
              <a:t> </a:t>
            </a:r>
            <a:r>
              <a:rPr lang="en-US" sz="2600" dirty="0" err="1"/>
              <a:t>adalah</a:t>
            </a:r>
            <a:r>
              <a:rPr lang="en-US" sz="2600" dirty="0"/>
              <a:t> </a:t>
            </a:r>
            <a:r>
              <a:rPr lang="en-US" sz="2600" dirty="0" err="1"/>
              <a:t>vektor</a:t>
            </a:r>
            <a:r>
              <a:rPr lang="en-US" sz="2600" dirty="0"/>
              <a:t> yang </a:t>
            </a:r>
            <a:r>
              <a:rPr lang="en-US" sz="2600" dirty="0" err="1"/>
              <a:t>saling</a:t>
            </a:r>
            <a:r>
              <a:rPr lang="en-US" sz="2600" dirty="0"/>
              <a:t> orthogonal </a:t>
            </a:r>
            <a:r>
              <a:rPr lang="en-US" sz="2600" dirty="0" err="1"/>
              <a:t>satu</a:t>
            </a:r>
            <a:r>
              <a:rPr lang="en-US" sz="2600" dirty="0"/>
              <a:t> </a:t>
            </a:r>
            <a:r>
              <a:rPr lang="en-US" sz="2600" dirty="0" err="1"/>
              <a:t>sama</a:t>
            </a:r>
            <a:r>
              <a:rPr lang="en-US" sz="2600" dirty="0"/>
              <a:t> lain (</a:t>
            </a:r>
            <a:r>
              <a:rPr lang="en-US" sz="2600" dirty="0" err="1"/>
              <a:t>hasil</a:t>
            </a:r>
            <a:r>
              <a:rPr lang="en-US" sz="2600" dirty="0"/>
              <a:t> kali </a:t>
            </a:r>
            <a:r>
              <a:rPr lang="en-US" sz="2600" dirty="0" err="1"/>
              <a:t>titik</a:t>
            </a:r>
            <a:r>
              <a:rPr lang="en-US" sz="2600" dirty="0"/>
              <a:t> </a:t>
            </a:r>
            <a:r>
              <a:rPr lang="en-US" sz="2600" dirty="0" err="1"/>
              <a:t>sama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0).</a:t>
            </a:r>
          </a:p>
          <a:p>
            <a:r>
              <a:rPr lang="en-US" sz="2600" dirty="0"/>
              <a:t>Jika </a:t>
            </a:r>
            <a:r>
              <a:rPr lang="en-US" sz="2600" dirty="0" err="1"/>
              <a:t>vektor-vektor</a:t>
            </a:r>
            <a:r>
              <a:rPr lang="en-US" sz="2600" dirty="0"/>
              <a:t> </a:t>
            </a:r>
            <a:r>
              <a:rPr lang="en-US" sz="2600" dirty="0" err="1"/>
              <a:t>kolom</a:t>
            </a:r>
            <a:r>
              <a:rPr lang="en-US" sz="2600" dirty="0"/>
              <a:t> </a:t>
            </a:r>
            <a:r>
              <a:rPr lang="en-US" sz="2600" dirty="0" err="1"/>
              <a:t>tersebut</a:t>
            </a:r>
            <a:r>
              <a:rPr lang="en-US" sz="2600" dirty="0"/>
              <a:t> </a:t>
            </a:r>
            <a:r>
              <a:rPr lang="en-US" sz="2600" dirty="0" err="1"/>
              <a:t>merupakan</a:t>
            </a:r>
            <a:r>
              <a:rPr lang="en-US" sz="2600" dirty="0"/>
              <a:t> </a:t>
            </a:r>
            <a:r>
              <a:rPr lang="en-US" sz="2600" dirty="0" err="1"/>
              <a:t>vektor</a:t>
            </a:r>
            <a:r>
              <a:rPr lang="en-US" sz="2600" dirty="0"/>
              <a:t> </a:t>
            </a:r>
            <a:r>
              <a:rPr lang="en-US" sz="2600" dirty="0" err="1"/>
              <a:t>satuan</a:t>
            </a:r>
            <a:r>
              <a:rPr lang="en-US" sz="2600" dirty="0"/>
              <a:t>, </a:t>
            </a:r>
            <a:r>
              <a:rPr lang="en-US" sz="2600" dirty="0" err="1"/>
              <a:t>maka</a:t>
            </a:r>
            <a:r>
              <a:rPr lang="en-US" sz="2600" dirty="0"/>
              <a:t> </a:t>
            </a:r>
            <a:r>
              <a:rPr lang="en-US" sz="2600" dirty="0" err="1"/>
              <a:t>matriks</a:t>
            </a:r>
            <a:r>
              <a:rPr lang="en-US" sz="2600" dirty="0"/>
              <a:t> </a:t>
            </a:r>
            <a:r>
              <a:rPr lang="en-US" sz="2600" dirty="0" err="1"/>
              <a:t>ortogonal</a:t>
            </a:r>
            <a:r>
              <a:rPr lang="en-US" sz="2600" dirty="0"/>
              <a:t> </a:t>
            </a:r>
            <a:r>
              <a:rPr lang="en-US" sz="2600" dirty="0" err="1"/>
              <a:t>tersebut</a:t>
            </a:r>
            <a:r>
              <a:rPr lang="en-US" sz="2600" dirty="0"/>
              <a:t> </a:t>
            </a:r>
            <a:r>
              <a:rPr lang="en-US" sz="2600" dirty="0" err="1"/>
              <a:t>dinaakan</a:t>
            </a:r>
            <a:r>
              <a:rPr lang="en-US" sz="2600" dirty="0"/>
              <a:t> juga </a:t>
            </a:r>
            <a:r>
              <a:rPr lang="en-US" sz="2600" b="1" dirty="0" err="1"/>
              <a:t>matriks</a:t>
            </a:r>
            <a:r>
              <a:rPr lang="en-US" sz="2600" b="1" dirty="0"/>
              <a:t> </a:t>
            </a:r>
            <a:r>
              <a:rPr lang="en-US" sz="2600" b="1" dirty="0" err="1"/>
              <a:t>ortonormal</a:t>
            </a:r>
            <a:r>
              <a:rPr lang="en-US" sz="2600" dirty="0"/>
              <a:t>. </a:t>
            </a:r>
          </a:p>
          <a:p>
            <a:r>
              <a:rPr lang="en-US" sz="2600" dirty="0" err="1"/>
              <a:t>Vektor</a:t>
            </a:r>
            <a:r>
              <a:rPr lang="en-US" sz="2600" dirty="0"/>
              <a:t> </a:t>
            </a:r>
            <a:r>
              <a:rPr lang="en-US" sz="2600" dirty="0" err="1"/>
              <a:t>satuan</a:t>
            </a:r>
            <a:r>
              <a:rPr lang="en-US" sz="2600" dirty="0"/>
              <a:t> </a:t>
            </a:r>
            <a:r>
              <a:rPr lang="en-US" sz="2600" dirty="0" err="1"/>
              <a:t>adalah</a:t>
            </a:r>
            <a:r>
              <a:rPr lang="en-US" sz="2600" dirty="0"/>
              <a:t> </a:t>
            </a:r>
            <a:r>
              <a:rPr lang="en-US" sz="2600" dirty="0" err="1"/>
              <a:t>vektor</a:t>
            </a:r>
            <a:r>
              <a:rPr lang="en-US" sz="2600" dirty="0"/>
              <a:t> yang </a:t>
            </a:r>
            <a:r>
              <a:rPr lang="en-US" sz="2600" dirty="0" err="1"/>
              <a:t>dinormalisasi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panjang</a:t>
            </a:r>
            <a:r>
              <a:rPr lang="en-US" sz="2600" dirty="0"/>
              <a:t> </a:t>
            </a:r>
            <a:r>
              <a:rPr lang="en-US" sz="2600" dirty="0" err="1"/>
              <a:t>atau</a:t>
            </a:r>
            <a:r>
              <a:rPr lang="en-US" sz="2600" dirty="0"/>
              <a:t> </a:t>
            </a:r>
            <a:r>
              <a:rPr lang="en-US" sz="2600" i="1" dirty="0"/>
              <a:t>magnitude</a:t>
            </a:r>
            <a:r>
              <a:rPr lang="en-US" sz="2600" dirty="0"/>
              <a:t>-</a:t>
            </a:r>
            <a:r>
              <a:rPr lang="en-US" sz="2600" dirty="0" err="1"/>
              <a:t>nya</a:t>
            </a:r>
            <a:r>
              <a:rPr lang="en-US" sz="2600" dirty="0"/>
              <a:t> </a:t>
            </a:r>
            <a:r>
              <a:rPr lang="en-US" sz="2600" dirty="0" err="1"/>
              <a:t>sehingga</a:t>
            </a:r>
            <a:r>
              <a:rPr lang="en-US" sz="2600" dirty="0"/>
              <a:t> </a:t>
            </a:r>
            <a:r>
              <a:rPr lang="en-US" sz="2600" dirty="0" err="1"/>
              <a:t>memiliki</a:t>
            </a:r>
            <a:r>
              <a:rPr lang="en-US" sz="2600" dirty="0"/>
              <a:t> </a:t>
            </a:r>
            <a:r>
              <a:rPr lang="en-US" sz="2600" dirty="0" err="1"/>
              <a:t>panjang</a:t>
            </a:r>
            <a:r>
              <a:rPr lang="en-US" sz="2600" dirty="0"/>
              <a:t> </a:t>
            </a:r>
            <a:r>
              <a:rPr lang="en-US" sz="2600" dirty="0" err="1"/>
              <a:t>atau</a:t>
            </a:r>
            <a:r>
              <a:rPr lang="en-US" sz="2600" dirty="0"/>
              <a:t> </a:t>
            </a:r>
            <a:r>
              <a:rPr lang="en-US" sz="2600" i="1" dirty="0"/>
              <a:t>magnitude</a:t>
            </a:r>
            <a:r>
              <a:rPr lang="en-US" sz="2600" dirty="0"/>
              <a:t> = 1.</a:t>
            </a:r>
          </a:p>
          <a:p>
            <a:endParaRPr lang="en-US" sz="2600" dirty="0"/>
          </a:p>
          <a:p>
            <a:r>
              <a:rPr lang="en-US" sz="2600" dirty="0"/>
              <a:t>Jika </a:t>
            </a:r>
            <a:r>
              <a:rPr lang="en-US" sz="2600" i="1" dirty="0"/>
              <a:t>Q</a:t>
            </a:r>
            <a:r>
              <a:rPr lang="en-US" sz="2600" dirty="0"/>
              <a:t> </a:t>
            </a:r>
            <a:r>
              <a:rPr lang="en-US" sz="2600" dirty="0" err="1"/>
              <a:t>adalah</a:t>
            </a:r>
            <a:r>
              <a:rPr lang="en-US" sz="2600" dirty="0"/>
              <a:t> </a:t>
            </a:r>
            <a:r>
              <a:rPr lang="en-US" sz="2600" dirty="0" err="1"/>
              <a:t>matriks</a:t>
            </a:r>
            <a:r>
              <a:rPr lang="en-US" sz="2600" dirty="0"/>
              <a:t> </a:t>
            </a:r>
            <a:r>
              <a:rPr lang="en-US" sz="2600" dirty="0" err="1"/>
              <a:t>ortogonal</a:t>
            </a:r>
            <a:r>
              <a:rPr lang="en-US" sz="2600" dirty="0"/>
              <a:t> </a:t>
            </a:r>
            <a:r>
              <a:rPr lang="en-US" sz="2600" i="1" dirty="0"/>
              <a:t>m</a:t>
            </a:r>
            <a:r>
              <a:rPr lang="en-US" sz="2600" dirty="0"/>
              <a:t> x </a:t>
            </a:r>
            <a:r>
              <a:rPr lang="en-US" sz="2600" i="1" dirty="0"/>
              <a:t>n</a:t>
            </a:r>
            <a:r>
              <a:rPr lang="en-US" sz="2600" dirty="0"/>
              <a:t>, dan </a:t>
            </a:r>
            <a:r>
              <a:rPr lang="en-US" sz="2600" dirty="0" err="1"/>
              <a:t>kolom-kolom</a:t>
            </a:r>
            <a:r>
              <a:rPr lang="en-US" sz="2600" dirty="0"/>
              <a:t> </a:t>
            </a:r>
            <a:r>
              <a:rPr lang="en-US" sz="2600" dirty="0" err="1"/>
              <a:t>matriks</a:t>
            </a:r>
            <a:r>
              <a:rPr lang="en-US" sz="2600" dirty="0"/>
              <a:t> </a:t>
            </a:r>
            <a:r>
              <a:rPr lang="en-US" sz="2600" i="1" dirty="0"/>
              <a:t>Q</a:t>
            </a:r>
            <a:r>
              <a:rPr lang="en-US" sz="2600" dirty="0"/>
              <a:t> </a:t>
            </a:r>
            <a:r>
              <a:rPr lang="en-US" sz="2600" dirty="0" err="1"/>
              <a:t>adalah</a:t>
            </a:r>
            <a:r>
              <a:rPr lang="en-US" sz="2600" dirty="0"/>
              <a:t> </a:t>
            </a:r>
            <a:r>
              <a:rPr lang="en-US" sz="2600" dirty="0" err="1"/>
              <a:t>vektor-vektor</a:t>
            </a:r>
            <a:r>
              <a:rPr lang="en-US" sz="2600" dirty="0"/>
              <a:t> </a:t>
            </a:r>
            <a:r>
              <a:rPr lang="en-US" sz="2600" dirty="0" err="1"/>
              <a:t>satuan</a:t>
            </a:r>
            <a:r>
              <a:rPr lang="en-US" sz="2600" dirty="0"/>
              <a:t> </a:t>
            </a:r>
            <a:r>
              <a:rPr lang="en-US" sz="2600" b="1" dirty="0"/>
              <a:t>v</a:t>
            </a:r>
            <a:r>
              <a:rPr lang="en-US" sz="2600" b="1" baseline="-25000" dirty="0"/>
              <a:t>1</a:t>
            </a:r>
            <a:r>
              <a:rPr lang="en-US" sz="2600" dirty="0"/>
              <a:t>, </a:t>
            </a:r>
            <a:r>
              <a:rPr lang="en-US" sz="2600" b="1" dirty="0"/>
              <a:t>v</a:t>
            </a:r>
            <a:r>
              <a:rPr lang="en-US" sz="2600" b="1" baseline="-25000" dirty="0"/>
              <a:t>2</a:t>
            </a:r>
            <a:r>
              <a:rPr lang="en-US" sz="2600" dirty="0"/>
              <a:t>, …, </a:t>
            </a:r>
            <a:r>
              <a:rPr lang="en-US" sz="2600" b="1" dirty="0" err="1"/>
              <a:t>v</a:t>
            </a:r>
            <a:r>
              <a:rPr lang="en-US" sz="2600" b="1" baseline="-25000" dirty="0" err="1"/>
              <a:t>m</a:t>
            </a:r>
            <a:r>
              <a:rPr lang="en-US" sz="2600" dirty="0"/>
              <a:t>, </a:t>
            </a:r>
            <a:r>
              <a:rPr lang="en-US" sz="2600" dirty="0" err="1"/>
              <a:t>maka</a:t>
            </a:r>
            <a:r>
              <a:rPr lang="en-US" sz="2600" dirty="0"/>
              <a:t> </a:t>
            </a:r>
            <a:r>
              <a:rPr lang="en-US" sz="2600" b="1" dirty="0"/>
              <a:t>v</a:t>
            </a:r>
            <a:r>
              <a:rPr lang="en-US" sz="2600" b="1" baseline="-25000" dirty="0"/>
              <a:t>i</a:t>
            </a:r>
            <a:r>
              <a:rPr lang="en-US" sz="2600" b="1" dirty="0"/>
              <a:t> </a:t>
            </a:r>
            <a:r>
              <a:rPr lang="en-US" sz="2600" dirty="0">
                <a:sym typeface="Symbol" panose="05050102010706020507" pitchFamily="18" charset="2"/>
              </a:rPr>
              <a:t> </a:t>
            </a:r>
            <a:r>
              <a:rPr lang="en-US" sz="2600" b="1" dirty="0" err="1">
                <a:sym typeface="Symbol" panose="05050102010706020507" pitchFamily="18" charset="2"/>
              </a:rPr>
              <a:t>v</a:t>
            </a:r>
            <a:r>
              <a:rPr lang="en-US" sz="2600" b="1" baseline="-25000" dirty="0" err="1">
                <a:sym typeface="Symbol" panose="05050102010706020507" pitchFamily="18" charset="2"/>
              </a:rPr>
              <a:t>j</a:t>
            </a:r>
            <a:r>
              <a:rPr lang="en-US" sz="2600" dirty="0">
                <a:sym typeface="Symbol" panose="05050102010706020507" pitchFamily="18" charset="2"/>
              </a:rPr>
              <a:t> = 0 </a:t>
            </a:r>
            <a:r>
              <a:rPr lang="en-US" sz="2600" dirty="0" err="1">
                <a:sym typeface="Symbol" panose="05050102010706020507" pitchFamily="18" charset="2"/>
              </a:rPr>
              <a:t>untuk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i="1" dirty="0" err="1">
                <a:sym typeface="Symbol" panose="05050102010706020507" pitchFamily="18" charset="2"/>
              </a:rPr>
              <a:t>i</a:t>
            </a:r>
            <a:r>
              <a:rPr lang="en-US" sz="2600" i="1" dirty="0">
                <a:sym typeface="Symbol" panose="05050102010706020507" pitchFamily="18" charset="2"/>
              </a:rPr>
              <a:t> </a:t>
            </a:r>
            <a:r>
              <a:rPr lang="en-US" sz="2600" dirty="0">
                <a:sym typeface="Symbol" panose="05050102010706020507" pitchFamily="18" charset="2"/>
              </a:rPr>
              <a:t> </a:t>
            </a:r>
            <a:r>
              <a:rPr lang="en-US" sz="2600" i="1" dirty="0">
                <a:sym typeface="Symbol" panose="05050102010706020507" pitchFamily="18" charset="2"/>
              </a:rPr>
              <a:t>j</a:t>
            </a:r>
            <a:r>
              <a:rPr lang="en-US" sz="2600" dirty="0">
                <a:sym typeface="Symbol" panose="05050102010706020507" pitchFamily="18" charset="2"/>
              </a:rPr>
              <a:t>.</a:t>
            </a:r>
          </a:p>
          <a:p>
            <a:r>
              <a:rPr lang="en-US" sz="2600" dirty="0" err="1">
                <a:sym typeface="Symbol" panose="05050102010706020507" pitchFamily="18" charset="2"/>
              </a:rPr>
              <a:t>Atau</a:t>
            </a:r>
            <a:r>
              <a:rPr lang="en-US" sz="2600" dirty="0">
                <a:sym typeface="Symbol" panose="05050102010706020507" pitchFamily="18" charset="2"/>
              </a:rPr>
              <a:t>, </a:t>
            </a:r>
            <a:r>
              <a:rPr lang="en-US" sz="2600" dirty="0" err="1">
                <a:sym typeface="Symbol" panose="05050102010706020507" pitchFamily="18" charset="2"/>
              </a:rPr>
              <a:t>dapat</a:t>
            </a:r>
            <a:r>
              <a:rPr lang="en-US" sz="2600" dirty="0">
                <a:sym typeface="Symbol" panose="05050102010706020507" pitchFamily="18" charset="2"/>
              </a:rPr>
              <a:t> juga </a:t>
            </a:r>
            <a:r>
              <a:rPr lang="en-US" sz="2600" dirty="0" err="1">
                <a:sym typeface="Symbol" panose="05050102010706020507" pitchFamily="18" charset="2"/>
              </a:rPr>
              <a:t>dikatakan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bahwa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i="1" dirty="0">
                <a:sym typeface="Symbol" panose="05050102010706020507" pitchFamily="18" charset="2"/>
              </a:rPr>
              <a:t>Q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adalah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matriks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ortogonal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jika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i="1" dirty="0">
                <a:sym typeface="Symbol" panose="05050102010706020507" pitchFamily="18" charset="2"/>
              </a:rPr>
              <a:t>Q</a:t>
            </a:r>
            <a:r>
              <a:rPr lang="en-US" sz="2600" i="1" baseline="30000" dirty="0">
                <a:sym typeface="Symbol" panose="05050102010706020507" pitchFamily="18" charset="2"/>
              </a:rPr>
              <a:t>T</a:t>
            </a:r>
            <a:r>
              <a:rPr lang="en-US" sz="2600" i="1" dirty="0">
                <a:sym typeface="Symbol" panose="05050102010706020507" pitchFamily="18" charset="2"/>
              </a:rPr>
              <a:t>Q</a:t>
            </a:r>
            <a:r>
              <a:rPr lang="en-US" sz="2600" dirty="0">
                <a:sym typeface="Symbol" panose="05050102010706020507" pitchFamily="18" charset="2"/>
              </a:rPr>
              <a:t>= </a:t>
            </a:r>
            <a:r>
              <a:rPr lang="en-US" sz="2600" i="1" dirty="0">
                <a:sym typeface="Symbol" panose="05050102010706020507" pitchFamily="18" charset="2"/>
              </a:rPr>
              <a:t>I</a:t>
            </a:r>
            <a:r>
              <a:rPr lang="en-US" sz="2600" dirty="0">
                <a:sym typeface="Symbol" panose="05050102010706020507" pitchFamily="18" charset="2"/>
              </a:rPr>
              <a:t>, </a:t>
            </a:r>
            <a:r>
              <a:rPr lang="en-US" sz="2600" dirty="0" err="1">
                <a:sym typeface="Symbol" panose="05050102010706020507" pitchFamily="18" charset="2"/>
              </a:rPr>
              <a:t>dalam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hal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ini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i="1" dirty="0">
                <a:sym typeface="Symbol" panose="05050102010706020507" pitchFamily="18" charset="2"/>
              </a:rPr>
              <a:t>I </a:t>
            </a:r>
            <a:r>
              <a:rPr lang="en-US" sz="2600" dirty="0" err="1">
                <a:sym typeface="Symbol" panose="05050102010706020507" pitchFamily="18" charset="2"/>
              </a:rPr>
              <a:t>adalah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matriks</a:t>
            </a:r>
            <a:r>
              <a:rPr lang="en-US" sz="2600" dirty="0">
                <a:sym typeface="Symbol" panose="05050102010706020507" pitchFamily="18" charset="2"/>
              </a:rPr>
              <a:t> </a:t>
            </a:r>
            <a:r>
              <a:rPr lang="en-US" sz="2600" dirty="0" err="1">
                <a:sym typeface="Symbol" panose="05050102010706020507" pitchFamily="18" charset="2"/>
              </a:rPr>
              <a:t>identitas</a:t>
            </a:r>
            <a:r>
              <a:rPr lang="en-US" sz="2600" dirty="0">
                <a:sym typeface="Symbol" panose="05050102010706020507" pitchFamily="18" charset="2"/>
              </a:rPr>
              <a:t>.</a:t>
            </a:r>
          </a:p>
          <a:p>
            <a:endParaRPr lang="en-US" sz="26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3A18B0-33B7-4865-A260-EFEACA570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516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6673</TotalTime>
  <Words>1410</Words>
  <Application>Microsoft Office PowerPoint</Application>
  <PresentationFormat>Widescreen</PresentationFormat>
  <Paragraphs>187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Times New Roman</vt:lpstr>
      <vt:lpstr>Office Theme</vt:lpstr>
      <vt:lpstr>Singular Value Decomposition  (SVD)</vt:lpstr>
      <vt:lpstr>Dekomposisi Matriks</vt:lpstr>
      <vt:lpstr>PowerPoint Presentation</vt:lpstr>
      <vt:lpstr>PowerPoint Presentation</vt:lpstr>
      <vt:lpstr>Singular Value Decomposition (SVD)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Aplikasi SVD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Singular Value Decomposition  (SVD)</dc:title>
  <dc:creator>Rinaldi Munir</dc:creator>
  <cp:lastModifiedBy>Rinaldi Munir</cp:lastModifiedBy>
  <cp:revision>412</cp:revision>
  <dcterms:created xsi:type="dcterms:W3CDTF">2020-09-19T08:47:06Z</dcterms:created>
  <dcterms:modified xsi:type="dcterms:W3CDTF">2022-09-21T05:04:03Z</dcterms:modified>
</cp:coreProperties>
</file>