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75" r:id="rId3"/>
    <p:sldId id="390" r:id="rId4"/>
    <p:sldId id="391" r:id="rId5"/>
    <p:sldId id="392" r:id="rId6"/>
    <p:sldId id="389" r:id="rId7"/>
    <p:sldId id="276" r:id="rId8"/>
    <p:sldId id="277" r:id="rId9"/>
    <p:sldId id="386" r:id="rId10"/>
    <p:sldId id="394" r:id="rId11"/>
    <p:sldId id="278" r:id="rId12"/>
    <p:sldId id="283" r:id="rId13"/>
    <p:sldId id="284" r:id="rId14"/>
    <p:sldId id="280" r:id="rId15"/>
    <p:sldId id="279" r:id="rId16"/>
    <p:sldId id="282" r:id="rId17"/>
    <p:sldId id="387" r:id="rId18"/>
    <p:sldId id="395" r:id="rId19"/>
    <p:sldId id="377" r:id="rId20"/>
    <p:sldId id="365" r:id="rId21"/>
    <p:sldId id="346" r:id="rId22"/>
    <p:sldId id="380" r:id="rId23"/>
    <p:sldId id="381" r:id="rId24"/>
    <p:sldId id="382" r:id="rId25"/>
    <p:sldId id="383" r:id="rId26"/>
    <p:sldId id="384" r:id="rId27"/>
    <p:sldId id="385" r:id="rId28"/>
    <p:sldId id="3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2.w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4" Type="http://schemas.openxmlformats.org/officeDocument/2006/relationships/image" Target="../media/image25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/>
              <a:t>Nilai Eigen dan </a:t>
            </a:r>
            <a:r>
              <a:rPr lang="en-US" b="1" dirty="0" err="1"/>
              <a:t>Vektor</a:t>
            </a:r>
            <a:r>
              <a:rPr lang="en-US" b="1" dirty="0"/>
              <a:t> Eigen</a:t>
            </a:r>
            <a:br>
              <a:rPr lang="en-US" b="1" dirty="0"/>
            </a:br>
            <a:r>
              <a:rPr lang="en-US" sz="3600" b="1" dirty="0"/>
              <a:t>(</a:t>
            </a:r>
            <a:r>
              <a:rPr lang="en-US" sz="3600" b="1" dirty="0" err="1"/>
              <a:t>Bagian</a:t>
            </a:r>
            <a:r>
              <a:rPr lang="en-US" sz="36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#19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88151-A772-468F-92C3-212186C6C5E0}"/>
              </a:ext>
            </a:extLst>
          </p:cNvPr>
          <p:cNvSpPr txBox="1"/>
          <p:nvPr/>
        </p:nvSpPr>
        <p:spPr>
          <a:xfrm>
            <a:off x="8791396" y="3058200"/>
            <a:ext cx="2063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Versi</a:t>
            </a:r>
            <a:r>
              <a:rPr lang="en-US" sz="2000" dirty="0">
                <a:solidFill>
                  <a:srgbClr val="FF0000"/>
                </a:solidFill>
              </a:rPr>
              <a:t> update 2022</a:t>
            </a:r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982E7F-9708-9D96-36D9-001CB3A5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69AA67-6941-54AC-494C-2E9935578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52" y="718472"/>
            <a:ext cx="10161547" cy="542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34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E795EB-565A-4454-B85B-1F501F5B52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2062"/>
                <a:ext cx="10515600" cy="6269413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b="1" dirty="0"/>
                  <a:t>Contoh 7</a:t>
                </a:r>
                <a:r>
                  <a:rPr lang="en-US" sz="2600" dirty="0"/>
                  <a:t>: </a:t>
                </a:r>
                <a:r>
                  <a:rPr lang="en-US" sz="2600" dirty="0" err="1"/>
                  <a:t>Misalkan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. </a:t>
                </a:r>
                <a:r>
                  <a:rPr lang="en-US" sz="2600" dirty="0" err="1"/>
                  <a:t>Tentukan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P yang </a:t>
                </a:r>
                <a:r>
                  <a:rPr lang="en-US" sz="2600" dirty="0" err="1"/>
                  <a:t>mendiagonalisasi</a:t>
                </a:r>
                <a:r>
                  <a:rPr lang="en-US" sz="2600" dirty="0"/>
                  <a:t> A.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u="sng" dirty="0" err="1"/>
                  <a:t>Jawaban</a:t>
                </a:r>
                <a:r>
                  <a:rPr lang="en-US" sz="2600" dirty="0"/>
                  <a:t>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 err="1"/>
                  <a:t>Sudah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dihitung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ruang</a:t>
                </a:r>
                <a:r>
                  <a:rPr lang="en-US" sz="2600" dirty="0"/>
                  <a:t> </a:t>
                </a:r>
                <a:r>
                  <a:rPr lang="en-US" sz="2600" dirty="0" err="1"/>
                  <a:t>eigennya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dari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Latihan</a:t>
                </a:r>
                <a:r>
                  <a:rPr lang="en-US" sz="2600" dirty="0"/>
                  <a:t> 2 (</a:t>
                </a:r>
                <a:r>
                  <a:rPr lang="en-US" sz="2600" dirty="0" err="1"/>
                  <a:t>lihat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materi</a:t>
                </a:r>
                <a:r>
                  <a:rPr lang="en-US" sz="2600" dirty="0"/>
                  <a:t> Nilai Eigen dan </a:t>
                </a:r>
                <a:r>
                  <a:rPr lang="en-US" sz="2600" dirty="0" err="1"/>
                  <a:t>Vektor</a:t>
                </a:r>
                <a:r>
                  <a:rPr lang="en-US" sz="2600" dirty="0"/>
                  <a:t> Eigen </a:t>
                </a:r>
                <a:r>
                  <a:rPr lang="en-US" sz="2600" dirty="0" err="1"/>
                  <a:t>bagian</a:t>
                </a:r>
                <a:r>
                  <a:rPr lang="en-US" sz="2600" dirty="0"/>
                  <a:t> 1):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/>
                  <a:t>	</a:t>
                </a:r>
                <a:r>
                  <a:rPr lang="en-US" sz="2600" dirty="0">
                    <a:sym typeface="Symbol" panose="05050102010706020507" pitchFamily="18" charset="2"/>
                  </a:rPr>
                  <a:t> E(4) = { </a:t>
                </a:r>
                <a:r>
                  <a:rPr lang="en-US" sz="2600" b="1" dirty="0">
                    <a:sym typeface="Symbol" panose="05050102010706020507" pitchFamily="18" charset="2"/>
                  </a:rPr>
                  <a:t>x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:r>
                  <a:rPr lang="en-US" sz="2600" i="1" dirty="0"/>
                  <a:t>t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, </a:t>
                </a:r>
                <a:r>
                  <a:rPr lang="en-US" sz="2600" i="1" dirty="0">
                    <a:sym typeface="Symbol" panose="05050102010706020507" pitchFamily="18" charset="2"/>
                  </a:rPr>
                  <a:t>t</a:t>
                </a:r>
                <a:r>
                  <a:rPr lang="en-US" sz="2600" dirty="0">
                    <a:sym typeface="Symbol" panose="05050102010706020507" pitchFamily="18" charset="2"/>
                  </a:rPr>
                  <a:t>  </a:t>
                </a:r>
                <a:r>
                  <a:rPr lang="en-US" sz="2600" b="1" dirty="0">
                    <a:sym typeface="Symbol" panose="05050102010706020507" pitchFamily="18" charset="2"/>
                  </a:rPr>
                  <a:t>R </a:t>
                </a:r>
                <a:r>
                  <a:rPr lang="en-US" sz="2600" dirty="0"/>
                  <a:t>}  dan </a:t>
                </a:r>
                <a:r>
                  <a:rPr lang="en-US" sz="2600" dirty="0">
                    <a:sym typeface="Symbol" panose="05050102010706020507" pitchFamily="18" charset="2"/>
                  </a:rPr>
                  <a:t>E(–2) = { </a:t>
                </a:r>
                <a:r>
                  <a:rPr lang="en-US" sz="2600" b="1" dirty="0">
                    <a:sym typeface="Symbol" panose="05050102010706020507" pitchFamily="18" charset="2"/>
                  </a:rPr>
                  <a:t>x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:r>
                  <a:rPr lang="en-US" sz="2600" i="1" dirty="0"/>
                  <a:t>t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, </a:t>
                </a:r>
                <a:r>
                  <a:rPr lang="en-US" sz="2600" i="1" dirty="0">
                    <a:sym typeface="Symbol" panose="05050102010706020507" pitchFamily="18" charset="2"/>
                  </a:rPr>
                  <a:t>t</a:t>
                </a:r>
                <a:r>
                  <a:rPr lang="en-US" sz="2600" dirty="0">
                    <a:sym typeface="Symbol" panose="05050102010706020507" pitchFamily="18" charset="2"/>
                  </a:rPr>
                  <a:t>  </a:t>
                </a:r>
                <a:r>
                  <a:rPr lang="en-US" sz="2600" b="1" dirty="0">
                    <a:sym typeface="Symbol" panose="05050102010706020507" pitchFamily="18" charset="2"/>
                  </a:rPr>
                  <a:t>R </a:t>
                </a:r>
                <a:r>
                  <a:rPr lang="en-US" sz="2600" dirty="0"/>
                  <a:t>}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 err="1"/>
                  <a:t>maka</a:t>
                </a:r>
                <a:endParaRPr lang="en-US" sz="2600" dirty="0"/>
              </a:p>
              <a:p>
                <a:pPr marL="0"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:r>
                  <a:rPr lang="en-US" sz="2600" dirty="0"/>
                  <a:t>	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 </a:t>
                </a:r>
                <a:r>
                  <a:rPr lang="en-US" sz="2600" dirty="0">
                    <a:sym typeface="Symbol" panose="05050102010706020507" pitchFamily="18" charset="2"/>
                  </a:rPr>
                  <a:t>  </a:t>
                </a:r>
                <a:r>
                  <a:rPr lang="en-US" sz="26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P </a:t>
                </a:r>
                <a:r>
                  <a:rPr lang="en-US" sz="2600" baseline="30000" dirty="0">
                    <a:sym typeface="Symbol" panose="05050102010706020507" pitchFamily="18" charset="2"/>
                  </a:rPr>
                  <a:t>–1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6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sz="26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6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e>
                        </m:d>
                        <m:r>
                          <a:rPr lang="en-US" sz="26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600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600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US" sz="26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sz="26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600" dirty="0" err="1"/>
                  <a:t>Untuk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memeriksa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apakah</a:t>
                </a:r>
                <a:r>
                  <a:rPr lang="en-US" sz="2600" dirty="0"/>
                  <a:t> P </a:t>
                </a:r>
                <a:r>
                  <a:rPr lang="en-US" sz="2600" dirty="0" err="1"/>
                  <a:t>mendiagonalisasi</a:t>
                </a:r>
                <a:r>
                  <a:rPr lang="en-US" sz="2600" dirty="0"/>
                  <a:t> A,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hitunglah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bahwa</a:t>
                </a:r>
                <a:r>
                  <a:rPr lang="en-US" sz="26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/>
                  <a:t>	</a:t>
                </a:r>
                <a:r>
                  <a:rPr lang="en-US" sz="2600" dirty="0">
                    <a:sym typeface="Symbol" panose="05050102010706020507" pitchFamily="18" charset="2"/>
                  </a:rPr>
                  <a:t> D = P</a:t>
                </a:r>
                <a:r>
                  <a:rPr lang="en-US" sz="2600" baseline="30000" dirty="0"/>
                  <a:t>–1</a:t>
                </a:r>
                <a:r>
                  <a:rPr lang="en-US" sz="2600" dirty="0">
                    <a:sym typeface="Symbol" panose="05050102010706020507" pitchFamily="18" charset="2"/>
                  </a:rPr>
                  <a:t>AP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   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= </a:t>
                </a:r>
                <a:r>
                  <a:rPr lang="en-US" sz="2600" dirty="0">
                    <a:sym typeface="Symbol" panose="05050102010706020507" pitchFamily="18" charset="2"/>
                  </a:rPr>
                  <a:t>	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>
                    <a:solidFill>
                      <a:srgbClr val="FF0000"/>
                    </a:solidFill>
                  </a:rPr>
                  <a:t> </a:t>
                </a:r>
                <a:r>
                  <a:rPr lang="en-US" sz="2600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600" dirty="0"/>
                  <a:t>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6E795EB-565A-4454-B85B-1F501F5B52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2062"/>
                <a:ext cx="10515600" cy="6269413"/>
              </a:xfrm>
              <a:blipFill>
                <a:blip r:embed="rId2"/>
                <a:stretch>
                  <a:fillRect l="-928" t="-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0802D-103A-4B96-9667-5CD314A6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B996C-4EED-4440-B58E-68D14A0319DE}"/>
              </a:ext>
            </a:extLst>
          </p:cNvPr>
          <p:cNvSpPr/>
          <p:nvPr/>
        </p:nvSpPr>
        <p:spPr>
          <a:xfrm>
            <a:off x="2611120" y="3429000"/>
            <a:ext cx="345440" cy="6756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2BE4C4-7317-4371-BC74-8DB1CA1571B9}"/>
              </a:ext>
            </a:extLst>
          </p:cNvPr>
          <p:cNvSpPr/>
          <p:nvPr/>
        </p:nvSpPr>
        <p:spPr>
          <a:xfrm>
            <a:off x="3108959" y="3429000"/>
            <a:ext cx="482539" cy="6756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3268F73-2A35-4397-ABA9-2FF7482BDDD5}"/>
              </a:ext>
            </a:extLst>
          </p:cNvPr>
          <p:cNvCxnSpPr/>
          <p:nvPr/>
        </p:nvCxnSpPr>
        <p:spPr>
          <a:xfrm flipH="1">
            <a:off x="2743200" y="2941504"/>
            <a:ext cx="848298" cy="48749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BE1065-54D0-4065-B735-05EA7375E3B6}"/>
              </a:ext>
            </a:extLst>
          </p:cNvPr>
          <p:cNvCxnSpPr>
            <a:cxnSpLocks/>
          </p:cNvCxnSpPr>
          <p:nvPr/>
        </p:nvCxnSpPr>
        <p:spPr>
          <a:xfrm flipH="1">
            <a:off x="3591498" y="2851533"/>
            <a:ext cx="3512086" cy="57746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124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05BEB-CDE8-41EE-A134-375683DE14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2610"/>
                <a:ext cx="10515600" cy="570435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8</a:t>
                </a:r>
                <a:r>
                  <a:rPr lang="en-US" sz="2400" dirty="0"/>
                  <a:t>: Tentukan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P yang </a:t>
                </a:r>
                <a:r>
                  <a:rPr lang="en-US" sz="2400" dirty="0" err="1"/>
                  <a:t>mendiagonalisasi</a:t>
                </a:r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2400" dirty="0"/>
                  <a:t>Persamaan </a:t>
                </a:r>
                <a:r>
                  <a:rPr lang="en-US" sz="2400" dirty="0" err="1"/>
                  <a:t>karakteristik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adalah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  <a:r>
                  <a:rPr lang="en-US" sz="2400" dirty="0">
                    <a:sym typeface="Symbol" panose="05050102010706020507" pitchFamily="18" charset="2"/>
                  </a:rPr>
                  <a:t>( – 1)( – 2)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     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1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2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Untuk</a:t>
                </a:r>
                <a:r>
                  <a:rPr lang="en-US" sz="2400" dirty="0">
                    <a:sym typeface="Symbol" panose="05050102010706020507" pitchFamily="18" charset="2"/>
                  </a:rPr>
                  <a:t>  = 2  E(2)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</a:t>
                </a:r>
                <a:r>
                  <a:rPr lang="en-US" sz="2400" i="1" dirty="0"/>
                  <a:t>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/>
                  <a:t>r</a:t>
                </a:r>
                <a:r>
                  <a:rPr lang="en-US" sz="2400" dirty="0"/>
                  <a:t> dan </a:t>
                </a:r>
                <a:r>
                  <a:rPr lang="en-US" sz="2400" i="1" dirty="0">
                    <a:sym typeface="Symbol" panose="05050102010706020507" pitchFamily="18" charset="2"/>
                  </a:rPr>
                  <a:t>s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Untuk  = 1 E(1)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 </a:t>
                </a:r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P 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–1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05BEB-CDE8-41EE-A134-375683DE14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2610"/>
                <a:ext cx="10515600" cy="5704353"/>
              </a:xfrm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F17FD-8EAC-4046-A829-73D93C69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3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A37A09-7FE2-4048-A672-381D8E9916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01384"/>
                <a:ext cx="10515600" cy="5375579"/>
              </a:xfrm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/>
                  <a:t>  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memastikan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P </a:t>
                </a:r>
                <a:r>
                  <a:rPr lang="en-US" dirty="0" err="1"/>
                  <a:t>mendiagonalisasi</a:t>
                </a:r>
                <a:r>
                  <a:rPr lang="en-US" dirty="0"/>
                  <a:t> A, </a:t>
                </a:r>
                <a:r>
                  <a:rPr lang="en-US" dirty="0" err="1"/>
                  <a:t>periksa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</a:t>
                </a:r>
                <a:r>
                  <a:rPr lang="en-US" dirty="0">
                    <a:sym typeface="Symbol" panose="05050102010706020507" pitchFamily="18" charset="2"/>
                  </a:rPr>
                  <a:t> D = P</a:t>
                </a:r>
                <a:r>
                  <a:rPr lang="en-US" baseline="30000" dirty="0"/>
                  <a:t>–1</a:t>
                </a:r>
                <a:r>
                  <a:rPr lang="en-US" dirty="0">
                    <a:sym typeface="Symbol" panose="05050102010706020507" pitchFamily="18" charset="2"/>
                  </a:rPr>
                  <a:t>AP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 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diagonal.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A37A09-7FE2-4048-A672-381D8E9916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01384"/>
                <a:ext cx="10515600" cy="5375579"/>
              </a:xfrm>
              <a:blipFill>
                <a:blip r:embed="rId2"/>
                <a:stretch>
                  <a:fillRect l="-1217" t="-1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BA354-C172-412F-8C00-663E1E61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0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E997A7-81CC-46A0-B892-109134043B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5079"/>
                <a:ext cx="10515600" cy="591791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9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P yang </a:t>
                </a:r>
                <a:r>
                  <a:rPr lang="en-US" sz="2400" dirty="0" err="1"/>
                  <a:t>mendiagonalisasi</a:t>
                </a:r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  </a:t>
                </a:r>
              </a:p>
              <a:p>
                <a:pPr marL="0" indent="0">
                  <a:buNone/>
                </a:pPr>
                <a:r>
                  <a:rPr lang="en-US" sz="2400" dirty="0" err="1"/>
                  <a:t>Persamaan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karakteristik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adalah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  <a:r>
                  <a:rPr lang="en-US" sz="2400" dirty="0">
                    <a:sym typeface="Symbol" panose="05050102010706020507" pitchFamily="18" charset="2"/>
                  </a:rPr>
                  <a:t>( – 1)( – 2)( – 2) = 0      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1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2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Untuk</a:t>
                </a:r>
                <a:r>
                  <a:rPr lang="en-US" sz="2400" dirty="0">
                    <a:sym typeface="Symbol" panose="05050102010706020507" pitchFamily="18" charset="2"/>
                  </a:rPr>
                  <a:t>  = 1  E(1)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Untuk  = 2 E(2) = { 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i="1" dirty="0">
                    <a:sym typeface="Symbol" panose="05050102010706020507" pitchFamily="18" charset="2"/>
                  </a:rPr>
                  <a:t>s</a:t>
                </a:r>
                <a:r>
                  <a:rPr lang="en-US" sz="2400" dirty="0">
                    <a:sym typeface="Symbol" panose="05050102010706020507" pitchFamily="18" charset="2"/>
                  </a:rPr>
                  <a:t>  </a:t>
                </a:r>
                <a:r>
                  <a:rPr lang="en-US" sz="2400" b="1" dirty="0">
                    <a:sym typeface="Symbol" panose="05050102010706020507" pitchFamily="18" charset="2"/>
                  </a:rPr>
                  <a:t>R </a:t>
                </a:r>
                <a:r>
                  <a:rPr lang="en-US" sz="2400" dirty="0"/>
                  <a:t>} 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Oleh </a:t>
                </a:r>
                <a:r>
                  <a:rPr lang="en-US" sz="2400" dirty="0" err="1">
                    <a:sym typeface="Symbol" panose="05050102010706020507" pitchFamily="18" charset="2"/>
                  </a:rPr>
                  <a:t>karena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3 x 3 </a:t>
                </a:r>
                <a:r>
                  <a:rPr lang="en-US" sz="2400" dirty="0" err="1">
                    <a:sym typeface="Symbol" panose="05050102010706020507" pitchFamily="18" charset="2"/>
                  </a:rPr>
                  <a:t>sedangkan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hanya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dua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ym typeface="Symbol" panose="05050102010706020507" pitchFamily="18" charset="2"/>
                  </a:rPr>
                  <a:t> basis di </a:t>
                </a:r>
                <a:r>
                  <a:rPr lang="en-US" sz="2400" dirty="0" err="1">
                    <a:sym typeface="Symbol" panose="05050102010706020507" pitchFamily="18" charset="2"/>
                  </a:rPr>
                  <a:t>dalam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kedua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ruang</a:t>
                </a:r>
                <a:r>
                  <a:rPr lang="en-US" sz="2400" dirty="0">
                    <a:sym typeface="Symbol" panose="05050102010706020507" pitchFamily="18" charset="2"/>
                  </a:rPr>
                  <a:t> eigen,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terdapat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P 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 A </a:t>
                </a:r>
                <a:r>
                  <a:rPr lang="en-US" sz="2400" u="sng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didiagonalisasi</a:t>
                </a:r>
                <a:r>
                  <a:rPr lang="en-US" sz="2400" dirty="0">
                    <a:sym typeface="Symbol" panose="05050102010706020507" pitchFamily="18" charset="2"/>
                  </a:rPr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E997A7-81CC-46A0-B892-109134043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5079"/>
                <a:ext cx="10515600" cy="5917914"/>
              </a:xfrm>
              <a:blipFill>
                <a:blip r:embed="rId2"/>
                <a:stretch>
                  <a:fillRect l="-928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7EB6D-CED2-4820-B281-6861DAFC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10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62099-4064-45C3-A32B-039F190A4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578"/>
            <a:ext cx="10515600" cy="52933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Kegunaan</a:t>
            </a:r>
            <a:r>
              <a:rPr lang="en-US" b="1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diagonal</a:t>
            </a:r>
            <a:r>
              <a:rPr lang="en-US" dirty="0"/>
              <a:t>: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perpangkatan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Berapakah</a:t>
            </a:r>
            <a:r>
              <a:rPr lang="en-US" dirty="0"/>
              <a:t> A</a:t>
            </a:r>
            <a:r>
              <a:rPr lang="en-US" baseline="30000" dirty="0"/>
              <a:t>3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A</a:t>
            </a:r>
            <a:r>
              <a:rPr lang="en-US" baseline="30000" dirty="0"/>
              <a:t>3</a:t>
            </a:r>
            <a:r>
              <a:rPr lang="en-US" dirty="0"/>
              <a:t> = (PDP</a:t>
            </a:r>
            <a:r>
              <a:rPr lang="en-US" baseline="30000" dirty="0"/>
              <a:t>–1</a:t>
            </a:r>
            <a:r>
              <a:rPr lang="en-US" dirty="0"/>
              <a:t>)</a:t>
            </a:r>
            <a:r>
              <a:rPr lang="en-US" baseline="30000" dirty="0"/>
              <a:t>3 </a:t>
            </a:r>
          </a:p>
          <a:p>
            <a:pPr marL="0" indent="0">
              <a:buNone/>
            </a:pPr>
            <a:r>
              <a:rPr lang="en-US" dirty="0"/>
              <a:t>		     = (PDP</a:t>
            </a:r>
            <a:r>
              <a:rPr lang="en-US" baseline="30000" dirty="0"/>
              <a:t>–1</a:t>
            </a:r>
            <a:r>
              <a:rPr lang="en-US" dirty="0"/>
              <a:t>)(PDP</a:t>
            </a:r>
            <a:r>
              <a:rPr lang="en-US" baseline="30000" dirty="0"/>
              <a:t>–1</a:t>
            </a:r>
            <a:r>
              <a:rPr lang="en-US" dirty="0"/>
              <a:t>)(PDP</a:t>
            </a:r>
            <a:r>
              <a:rPr lang="en-US" baseline="30000" dirty="0"/>
              <a:t>–1</a:t>
            </a:r>
            <a:r>
              <a:rPr lang="en-US" dirty="0"/>
              <a:t>)</a:t>
            </a:r>
            <a:r>
              <a:rPr lang="en-US" baseline="30000" dirty="0"/>
              <a:t> </a:t>
            </a:r>
          </a:p>
          <a:p>
            <a:pPr marL="0" indent="0">
              <a:buNone/>
            </a:pPr>
            <a:r>
              <a:rPr lang="en-US" baseline="30000" dirty="0"/>
              <a:t>		       </a:t>
            </a:r>
            <a:r>
              <a:rPr lang="en-US" dirty="0"/>
              <a:t>= PD(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30000" dirty="0">
                <a:solidFill>
                  <a:srgbClr val="FF0000"/>
                </a:solidFill>
              </a:rPr>
              <a:t>–1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)D(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30000" dirty="0">
                <a:solidFill>
                  <a:srgbClr val="FF0000"/>
                </a:solidFill>
              </a:rPr>
              <a:t>–1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)DP</a:t>
            </a:r>
            <a:r>
              <a:rPr lang="en-US" baseline="30000" dirty="0"/>
              <a:t>–1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     	</a:t>
            </a:r>
            <a:r>
              <a:rPr lang="en-US" dirty="0">
                <a:solidFill>
                  <a:srgbClr val="FF0000"/>
                </a:solidFill>
              </a:rPr>
              <a:t> P</a:t>
            </a:r>
            <a:r>
              <a:rPr lang="en-US" baseline="30000" dirty="0">
                <a:solidFill>
                  <a:srgbClr val="FF0000"/>
                </a:solidFill>
              </a:rPr>
              <a:t> –1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I  </a:t>
            </a:r>
          </a:p>
          <a:p>
            <a:pPr marL="0" indent="0">
              <a:buNone/>
            </a:pPr>
            <a:r>
              <a:rPr lang="en-US" dirty="0"/>
              <a:t>		      = PDIDIDP</a:t>
            </a:r>
            <a:r>
              <a:rPr lang="en-US" baseline="30000" dirty="0"/>
              <a:t>–1</a:t>
            </a:r>
            <a:r>
              <a:rPr lang="en-US" dirty="0"/>
              <a:t> 	</a:t>
            </a:r>
          </a:p>
          <a:p>
            <a:pPr marL="0" indent="0">
              <a:buNone/>
            </a:pPr>
            <a:r>
              <a:rPr lang="en-US" dirty="0"/>
              <a:t> 		      = PDDDP</a:t>
            </a:r>
            <a:r>
              <a:rPr lang="en-US" baseline="30000" dirty="0"/>
              <a:t>–1</a:t>
            </a:r>
            <a:r>
              <a:rPr lang="en-US" dirty="0"/>
              <a:t> 	</a:t>
            </a:r>
          </a:p>
          <a:p>
            <a:pPr marL="0" indent="0">
              <a:buNone/>
            </a:pPr>
            <a:r>
              <a:rPr lang="en-US" dirty="0"/>
              <a:t>		      = PD</a:t>
            </a:r>
            <a:r>
              <a:rPr lang="en-US" baseline="30000" dirty="0"/>
              <a:t>3</a:t>
            </a:r>
            <a:r>
              <a:rPr lang="en-US" dirty="0"/>
              <a:t>P</a:t>
            </a:r>
            <a:r>
              <a:rPr lang="en-US" baseline="30000" dirty="0"/>
              <a:t>–1</a:t>
            </a:r>
            <a:r>
              <a:rPr lang="en-US" dirty="0"/>
              <a:t> 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C63FC-3B4C-4A66-BA54-0CB0253F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0E540-005B-4EAD-AE51-2260E51165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9464"/>
                <a:ext cx="10515600" cy="570215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Menghitung D</a:t>
                </a:r>
                <a:r>
                  <a:rPr lang="en-US" baseline="30000" dirty="0"/>
                  <a:t>3</a:t>
                </a:r>
                <a:r>
                  <a:rPr lang="en-US" dirty="0"/>
                  <a:t> sangat </a:t>
                </a:r>
                <a:r>
                  <a:rPr lang="en-US" dirty="0" err="1"/>
                  <a:t>mudah</a:t>
                </a:r>
                <a:r>
                  <a:rPr lang="en-US" dirty="0"/>
                  <a:t>, 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Contoh</a:t>
                </a:r>
                <a:r>
                  <a:rPr lang="en-US" dirty="0"/>
                  <a:t> 7, </a:t>
                </a:r>
                <a:r>
                  <a:rPr lang="en-US" dirty="0" err="1"/>
                  <a:t>matriks</a:t>
                </a:r>
                <a:r>
                  <a:rPr lang="en-US" dirty="0"/>
                  <a:t> diagonal D </a:t>
                </a:r>
              </a:p>
              <a:p>
                <a:pPr marL="0" indent="0">
                  <a:buNone/>
                </a:pPr>
                <a:r>
                  <a:rPr lang="en-US" dirty="0"/>
                  <a:t>yang </a:t>
                </a:r>
                <a:r>
                  <a:rPr lang="en-US" dirty="0" err="1"/>
                  <a:t>mirip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D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 err="1"/>
                  <a:t>Maka</a:t>
                </a:r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:r>
                  <a:rPr lang="en-US" dirty="0"/>
                  <a:t>	D</a:t>
                </a:r>
                <a:r>
                  <a:rPr lang="en-US" baseline="30000" dirty="0"/>
                  <a:t>3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(−2)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:r>
                  <a:rPr lang="en-US" dirty="0" err="1"/>
                  <a:t>maka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30000" dirty="0"/>
                  <a:t>3</a:t>
                </a:r>
                <a:r>
                  <a:rPr lang="en-US" dirty="0"/>
                  <a:t> = PD</a:t>
                </a:r>
                <a:r>
                  <a:rPr lang="en-US" baseline="30000" dirty="0"/>
                  <a:t>3</a:t>
                </a:r>
                <a:r>
                  <a:rPr lang="en-US" dirty="0"/>
                  <a:t>P</a:t>
                </a:r>
                <a:r>
                  <a:rPr lang="en-US" baseline="30000" dirty="0"/>
                  <a:t>–1</a:t>
                </a:r>
                <a:r>
                  <a:rPr lang="en-US" dirty="0"/>
                  <a:t> 	</a:t>
                </a:r>
              </a:p>
              <a:p>
                <a:pPr marL="0" indent="0">
                  <a:buNone/>
                </a:pPr>
                <a:r>
                  <a:rPr lang="en-US" dirty="0"/>
                  <a:t>	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0E540-005B-4EAD-AE51-2260E51165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9464"/>
                <a:ext cx="10515600" cy="5702157"/>
              </a:xfrm>
              <a:blipFill>
                <a:blip r:embed="rId2"/>
                <a:stretch>
                  <a:fillRect l="-1043" t="-2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6387B-0F8F-4A77-B53E-75936B19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00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0D73-D4BD-483C-B06D-4C912178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2019)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DCB9E-8C56-40E5-86B5-2F7B405C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1FD4E2-C4D6-47F9-885B-3B01F411A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788" y="1884100"/>
            <a:ext cx="10781216" cy="377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64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857DFC-31FC-3BE1-C66A-4325532D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EF660F-83AC-7833-2B10-E8E17686A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7" y="254000"/>
            <a:ext cx="74390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3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901" y="1122363"/>
            <a:ext cx="11065267" cy="23876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Aplikasi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Eigen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Eigen di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Analytic Hierarchy Process </a:t>
            </a:r>
            <a:r>
              <a:rPr lang="en-US" dirty="0">
                <a:solidFill>
                  <a:srgbClr val="FF0000"/>
                </a:solidFill>
              </a:rPr>
              <a:t>(AHP)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6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79515"/>
            <a:ext cx="10515600" cy="1325563"/>
          </a:xfrm>
        </p:spPr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7769"/>
            <a:ext cx="10515600" cy="240919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Unknown, </a:t>
            </a:r>
            <a:r>
              <a:rPr lang="en-US" altLang="en-US" i="1" dirty="0"/>
              <a:t>Analytic Hierarchy Process (What is AHP)</a:t>
            </a:r>
          </a:p>
          <a:p>
            <a:endParaRPr lang="en-US" alt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3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4400309"/>
          </a:xfrm>
        </p:spPr>
        <p:txBody>
          <a:bodyPr/>
          <a:lstStyle/>
          <a:p>
            <a:r>
              <a:rPr lang="en-US" dirty="0"/>
              <a:t>AHP: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65" y="2151384"/>
            <a:ext cx="5831440" cy="31424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626289" y="2408094"/>
            <a:ext cx="5737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AHP: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menurunkan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kriteria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421818" y="3604216"/>
            <a:ext cx="50525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</a:t>
            </a:r>
            <a:r>
              <a:rPr lang="en-US" sz="2400" dirty="0" err="1">
                <a:solidFill>
                  <a:srgbClr val="FF0000"/>
                </a:solidFill>
              </a:rPr>
              <a:t>vektor</a:t>
            </a:r>
            <a:r>
              <a:rPr lang="en-US" sz="2400" dirty="0">
                <a:solidFill>
                  <a:srgbClr val="FF0000"/>
                </a:solidFill>
              </a:rPr>
              <a:t> Eigen</a:t>
            </a:r>
          </a:p>
          <a:p>
            <a:r>
              <a:rPr lang="en-US" sz="2400" dirty="0" err="1"/>
              <a:t>Indeks</a:t>
            </a:r>
            <a:r>
              <a:rPr lang="en-US" sz="2400" dirty="0"/>
              <a:t> </a:t>
            </a:r>
            <a:r>
              <a:rPr lang="en-US" sz="2400" dirty="0" err="1"/>
              <a:t>kekonsistenan</a:t>
            </a:r>
            <a:r>
              <a:rPr lang="en-US" sz="2400" dirty="0"/>
              <a:t>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Eigen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34470" y="5293801"/>
          <a:ext cx="1942685" cy="63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760" imgH="177480" progId="Equation.3">
                  <p:embed/>
                </p:oleObj>
              </mc:Choice>
              <mc:Fallback>
                <p:oleObj name="Equation" r:id="rId3" imgW="545760" imgH="17748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4470" y="5293801"/>
                        <a:ext cx="1942685" cy="63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81605" y="6119995"/>
            <a:ext cx="128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eigenvector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59033" y="6145597"/>
            <a:ext cx="1195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eigenvalue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3D9B76FC-6D2F-4DD3-AF4F-B2699AA93A6A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26076" y="5919092"/>
            <a:ext cx="461065" cy="35861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B712A1D-0422-4FB4-8B9B-823BA5809D3E}"/>
              </a:ext>
            </a:extLst>
          </p:cNvPr>
          <p:cNvCxnSpPr>
            <a:cxnSpLocks/>
          </p:cNvCxnSpPr>
          <p:nvPr/>
        </p:nvCxnSpPr>
        <p:spPr>
          <a:xfrm rot="5400000">
            <a:off x="7655709" y="5909674"/>
            <a:ext cx="409376" cy="380597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628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9996"/>
            <a:ext cx="10515600" cy="552696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Ada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oleh Joko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piknik</a:t>
            </a:r>
            <a:r>
              <a:rPr lang="en-US" dirty="0"/>
              <a:t>: pisang, </a:t>
            </a:r>
            <a:r>
              <a:rPr lang="en-US" dirty="0" err="1"/>
              <a:t>apel</a:t>
            </a:r>
            <a:r>
              <a:rPr lang="en-US" dirty="0"/>
              <a:t>, cherry.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22</a:t>
            </a:fld>
            <a:endParaRPr lang="en-US"/>
          </a:p>
        </p:txBody>
      </p:sp>
      <p:pic>
        <p:nvPicPr>
          <p:cNvPr id="45058" name="Picture 2" descr="AH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9" y="3861021"/>
            <a:ext cx="11353800" cy="286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25CE79-B0F1-4DCB-A3BB-C4FCAB2FE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798" y="1743075"/>
            <a:ext cx="1343025" cy="1685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53256D-8060-495D-B75F-622D6BCF8F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464" y="1709960"/>
            <a:ext cx="1609725" cy="1971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61DE98-5851-4873-B288-41BBF48946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0477" y="1600460"/>
            <a:ext cx="1609725" cy="166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37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700" y="1441454"/>
            <a:ext cx="10124343" cy="48940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8700" y="695915"/>
            <a:ext cx="4504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Tahap</a:t>
            </a:r>
            <a:r>
              <a:rPr lang="en-US" sz="2800" dirty="0">
                <a:solidFill>
                  <a:srgbClr val="FF0000"/>
                </a:solidFill>
              </a:rPr>
              <a:t> 1: </a:t>
            </a:r>
            <a:r>
              <a:rPr lang="en-US" sz="2800" i="1" dirty="0">
                <a:solidFill>
                  <a:srgbClr val="FF0000"/>
                </a:solidFill>
              </a:rPr>
              <a:t>Pairwise comparison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8700" y="6259810"/>
            <a:ext cx="9972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Catatan</a:t>
            </a:r>
            <a:r>
              <a:rPr lang="en-US" sz="2400" dirty="0"/>
              <a:t>: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n </a:t>
            </a:r>
            <a:r>
              <a:rPr lang="en-US" sz="2400" dirty="0" err="1"/>
              <a:t>pilihan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– 1)/2 </a:t>
            </a:r>
            <a:r>
              <a:rPr lang="en-US" sz="2400" dirty="0" err="1"/>
              <a:t>perbandingan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734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3913"/>
            <a:ext cx="10515600" cy="5183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Tahap</a:t>
            </a:r>
            <a:r>
              <a:rPr lang="en-US" dirty="0">
                <a:solidFill>
                  <a:srgbClr val="FF0000"/>
                </a:solidFill>
              </a:rPr>
              <a:t> 2: </a:t>
            </a:r>
            <a:r>
              <a:rPr lang="en-US" dirty="0" err="1">
                <a:solidFill>
                  <a:srgbClr val="FF0000"/>
                </a:solidFill>
              </a:rPr>
              <a:t>Pembentukan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matriks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perbandingan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/>
              <a:t>Rule</a:t>
            </a:r>
            <a:r>
              <a:rPr lang="en-US" dirty="0"/>
              <a:t>: </a:t>
            </a:r>
          </a:p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b="1" dirty="0"/>
              <a:t>di </a:t>
            </a:r>
            <a:r>
              <a:rPr lang="en-US" b="1" dirty="0" err="1"/>
              <a:t>kiri</a:t>
            </a:r>
            <a:r>
              <a:rPr lang="en-US" b="1" dirty="0"/>
              <a:t> </a:t>
            </a:r>
            <a:r>
              <a:rPr lang="en-US" dirty="0" err="1"/>
              <a:t>angka</a:t>
            </a:r>
            <a:r>
              <a:rPr lang="en-US" b="1" dirty="0"/>
              <a:t> </a:t>
            </a:r>
            <a:r>
              <a:rPr lang="en-US" dirty="0"/>
              <a:t>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aktual</a:t>
            </a:r>
            <a:r>
              <a:rPr lang="en-US" b="1" dirty="0"/>
              <a:t> </a:t>
            </a:r>
            <a:r>
              <a:rPr lang="en-US" dirty="0" err="1"/>
              <a:t>tersebut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 </a:t>
            </a:r>
          </a:p>
          <a:p>
            <a:pPr lvl="0"/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b="1" dirty="0"/>
              <a:t>di </a:t>
            </a:r>
            <a:r>
              <a:rPr lang="en-US" b="1" dirty="0" err="1"/>
              <a:t>kanan</a:t>
            </a:r>
            <a:r>
              <a:rPr lang="en-US" b="1" dirty="0"/>
              <a:t> </a:t>
            </a:r>
            <a:r>
              <a:rPr lang="en-US" dirty="0" err="1"/>
              <a:t>angka</a:t>
            </a:r>
            <a:r>
              <a:rPr lang="en-US" b="1" dirty="0"/>
              <a:t> </a:t>
            </a:r>
            <a:r>
              <a:rPr lang="en-US" dirty="0"/>
              <a:t>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kebalikannya</a:t>
            </a:r>
            <a:r>
              <a:rPr lang="en-US" b="1" dirty="0"/>
              <a:t>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 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64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7184" y="432866"/>
            <a:ext cx="8394935" cy="40580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68464-364C-46F5-A3F5-69E4ECE1E4E0}"/>
                  </a:ext>
                </a:extLst>
              </p:cNvPr>
              <p:cNvSpPr txBox="1"/>
              <p:nvPr/>
            </p:nvSpPr>
            <p:spPr>
              <a:xfrm>
                <a:off x="6573683" y="5081638"/>
                <a:ext cx="4550359" cy="14083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𝑝𝑝𝑙𝑒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𝑏𝑎𝑛𝑎𝑛𝑎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𝑐h𝑒𝑟𝑟𝑦</m:t>
                          </m:r>
                        </m:e>
                      </m:mr>
                    </m:m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5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68464-364C-46F5-A3F5-69E4ECE1E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683" y="5081638"/>
                <a:ext cx="4550359" cy="14083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B4E05F2-2717-4C4C-9238-35763ABB96DD}"/>
              </a:ext>
            </a:extLst>
          </p:cNvPr>
          <p:cNvSpPr txBox="1"/>
          <p:nvPr/>
        </p:nvSpPr>
        <p:spPr>
          <a:xfrm>
            <a:off x="3121141" y="4643343"/>
            <a:ext cx="21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  banana cherry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D436CC-0A8C-4AAC-A8E9-D438E643931E}"/>
                  </a:ext>
                </a:extLst>
              </p:cNvPr>
              <p:cNvSpPr txBox="1"/>
              <p:nvPr/>
            </p:nvSpPr>
            <p:spPr>
              <a:xfrm>
                <a:off x="1515105" y="5165075"/>
                <a:ext cx="4550359" cy="12217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𝑝𝑝𝑙𝑒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𝑏𝑎𝑛𝑎𝑛𝑎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𝑐h𝑒𝑟𝑟𝑦</m:t>
                          </m:r>
                        </m:e>
                      </m:mr>
                    </m:m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  5   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D436CC-0A8C-4AAC-A8E9-D438E6439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105" y="5165075"/>
                <a:ext cx="4550359" cy="1221745"/>
              </a:xfrm>
              <a:prstGeom prst="rect">
                <a:avLst/>
              </a:prstGeom>
              <a:blipFill>
                <a:blip r:embed="rId4"/>
                <a:stretch>
                  <a:fillRect l="-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5213B37-364C-48C0-8387-A5CB32854232}"/>
              </a:ext>
            </a:extLst>
          </p:cNvPr>
          <p:cNvSpPr txBox="1"/>
          <p:nvPr/>
        </p:nvSpPr>
        <p:spPr>
          <a:xfrm>
            <a:off x="8286216" y="4643343"/>
            <a:ext cx="21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  banana cherry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DA8C62-4EAE-4484-9CE9-8099D7A7F155}"/>
              </a:ext>
            </a:extLst>
          </p:cNvPr>
          <p:cNvSpPr/>
          <p:nvPr/>
        </p:nvSpPr>
        <p:spPr>
          <a:xfrm>
            <a:off x="6827683" y="1060495"/>
            <a:ext cx="52119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Rule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Jika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diberikan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terletak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di </a:t>
            </a:r>
            <a:r>
              <a:rPr lang="en-US" b="1" dirty="0" err="1">
                <a:solidFill>
                  <a:srgbClr val="FF0000"/>
                </a:solidFill>
              </a:rPr>
              <a:t>kiri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angka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 err="1">
                <a:solidFill>
                  <a:srgbClr val="FF0000"/>
                </a:solidFill>
              </a:rPr>
              <a:t>maka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meletakkan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nilai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aktual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tersebut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matriks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Jika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diberikan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terletak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di </a:t>
            </a:r>
            <a:r>
              <a:rPr lang="en-US" b="1" dirty="0" err="1">
                <a:solidFill>
                  <a:srgbClr val="FF0000"/>
                </a:solidFill>
              </a:rPr>
              <a:t>kanan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angka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 err="1">
                <a:solidFill>
                  <a:srgbClr val="FF0000"/>
                </a:solidFill>
              </a:rPr>
              <a:t>maka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meletakkan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nilai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kebalikannya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di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matriks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6024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983"/>
            <a:ext cx="10515600" cy="552098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Tahap</a:t>
            </a:r>
            <a:r>
              <a:rPr lang="en-US" dirty="0">
                <a:solidFill>
                  <a:srgbClr val="FF0000"/>
                </a:solidFill>
              </a:rPr>
              <a:t> 3: </a:t>
            </a:r>
            <a:r>
              <a:rPr lang="en-US" dirty="0" err="1">
                <a:solidFill>
                  <a:srgbClr val="FF0000"/>
                </a:solidFill>
              </a:rPr>
              <a:t>Menentukan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prioritas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Menghitung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eigen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eigen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74756" y="1400282"/>
          <a:ext cx="1942685" cy="63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760" imgH="177480" progId="Equation.3">
                  <p:embed/>
                </p:oleObj>
              </mc:Choice>
              <mc:Fallback>
                <p:oleObj name="Equation" r:id="rId2" imgW="545760" imgH="17748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74756" y="1400282"/>
                        <a:ext cx="1942685" cy="632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5"/>
              <p:cNvSpPr txBox="1"/>
              <p:nvPr/>
            </p:nvSpPr>
            <p:spPr>
              <a:xfrm>
                <a:off x="1738914" y="2084701"/>
                <a:ext cx="5208587" cy="1414606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1/5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1/7</m:t>
                                </m:r>
                              </m:e>
                              <m:e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914" y="2084701"/>
                <a:ext cx="5208587" cy="14146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82870" y="3672215"/>
            <a:ext cx="634494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perhitungan</a:t>
            </a:r>
            <a:r>
              <a:rPr lang="en-US" sz="2800" dirty="0"/>
              <a:t>, </a:t>
            </a:r>
            <a:r>
              <a:rPr lang="en-US" sz="2800" dirty="0" err="1"/>
              <a:t>diperoleh</a:t>
            </a:r>
            <a:r>
              <a:rPr lang="en-US" sz="2800" dirty="0"/>
              <a:t>: 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eigen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</a:t>
            </a:r>
            <a:r>
              <a:rPr lang="en-US" sz="2800" baseline="-25000" dirty="0">
                <a:sym typeface="Symbol" panose="05050102010706020507" pitchFamily="18" charset="2"/>
              </a:rPr>
              <a:t>max</a:t>
            </a:r>
            <a:r>
              <a:rPr lang="en-US" sz="2800" dirty="0">
                <a:sym typeface="Symbol" panose="05050102010706020507" pitchFamily="18" charset="2"/>
              </a:rPr>
              <a:t> = 3.0649</a:t>
            </a:r>
          </a:p>
          <a:p>
            <a:pPr marL="514350" indent="-514350">
              <a:buAutoNum type="arabicPeriod"/>
            </a:pPr>
            <a:endParaRPr lang="en-US" sz="2800" dirty="0">
              <a:sym typeface="Symbol" panose="05050102010706020507" pitchFamily="18" charset="2"/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sym typeface="Symbol" panose="05050102010706020507" pitchFamily="18" charset="2"/>
              </a:rPr>
              <a:t>Vektor</a:t>
            </a:r>
            <a:r>
              <a:rPr lang="en-US" sz="2800" dirty="0">
                <a:sym typeface="Symbol" panose="05050102010706020507" pitchFamily="18" charset="2"/>
              </a:rPr>
              <a:t> eigen </a:t>
            </a:r>
            <a:endParaRPr lang="en-US" sz="2800" dirty="0"/>
          </a:p>
          <a:p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3550821" y="4657478"/>
                <a:ext cx="4909835" cy="117986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87828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02462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0.2790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0.6491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0.0719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821" y="4657478"/>
                <a:ext cx="4909835" cy="11798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181410" y="4637013"/>
            <a:ext cx="2172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Appel = 27,9%</a:t>
            </a:r>
          </a:p>
          <a:p>
            <a:r>
              <a:rPr lang="en-US" sz="2400" dirty="0">
                <a:solidFill>
                  <a:srgbClr val="FF0000"/>
                </a:solidFill>
              </a:rPr>
              <a:t>Banana = 64,9%</a:t>
            </a:r>
          </a:p>
          <a:p>
            <a:r>
              <a:rPr lang="en-US" sz="2400" dirty="0"/>
              <a:t>Cherry = 7,1%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111778"/>
              </p:ext>
            </p:extLst>
          </p:nvPr>
        </p:nvGraphicFramePr>
        <p:xfrm>
          <a:off x="7497071" y="2485387"/>
          <a:ext cx="2912857" cy="61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160" imgH="203040" progId="Equation.3">
                  <p:embed/>
                </p:oleObj>
              </mc:Choice>
              <mc:Fallback>
                <p:oleObj name="Equation" r:id="rId7" imgW="965160" imgH="20304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97071" y="2485387"/>
                        <a:ext cx="2912857" cy="613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47F9B41-D092-4655-B50C-F7B7DF1389A1}"/>
              </a:ext>
            </a:extLst>
          </p:cNvPr>
          <p:cNvSpPr txBox="1"/>
          <p:nvPr/>
        </p:nvSpPr>
        <p:spPr>
          <a:xfrm>
            <a:off x="7944637" y="4657478"/>
            <a:ext cx="391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*)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D84499-407E-4505-997E-438E3A8BD4C5}"/>
              </a:ext>
            </a:extLst>
          </p:cNvPr>
          <p:cNvSpPr txBox="1"/>
          <p:nvPr/>
        </p:nvSpPr>
        <p:spPr>
          <a:xfrm>
            <a:off x="1261783" y="6234979"/>
            <a:ext cx="9921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 </a:t>
            </a:r>
            <a:r>
              <a:rPr lang="en-US" dirty="0" err="1">
                <a:solidFill>
                  <a:srgbClr val="FF0000"/>
                </a:solidFill>
              </a:rPr>
              <a:t>Diperoleh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menormalisasi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eigen, </a:t>
            </a:r>
            <a:r>
              <a:rPr lang="en-US" dirty="0" err="1">
                <a:solidFill>
                  <a:srgbClr val="FF0000"/>
                </a:solidFill>
              </a:rPr>
              <a:t>yaitu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membagi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setiap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komponen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totalnya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099D408-7AC9-4078-9325-AECD70575458}"/>
              </a:ext>
            </a:extLst>
          </p:cNvPr>
          <p:cNvSpPr/>
          <p:nvPr/>
        </p:nvSpPr>
        <p:spPr>
          <a:xfrm>
            <a:off x="8352554" y="5172553"/>
            <a:ext cx="720753" cy="149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84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5496"/>
            <a:ext cx="10515600" cy="5620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Tahap</a:t>
            </a:r>
            <a:r>
              <a:rPr lang="en-US" dirty="0">
                <a:solidFill>
                  <a:srgbClr val="FF0000"/>
                </a:solidFill>
              </a:rPr>
              <a:t> 4: </a:t>
            </a:r>
            <a:r>
              <a:rPr lang="en-US" dirty="0" err="1">
                <a:solidFill>
                  <a:srgbClr val="FF0000"/>
                </a:solidFill>
              </a:rPr>
              <a:t>Menentukan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Indeks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Konsistensi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Rasio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Konsistensi</a:t>
            </a:r>
            <a:r>
              <a:rPr lang="en-US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CR </a:t>
            </a:r>
            <a:r>
              <a:rPr lang="en-US" dirty="0">
                <a:sym typeface="Symbol" panose="05050102010706020507" pitchFamily="18" charset="2"/>
              </a:rPr>
              <a:t> 10%, </a:t>
            </a:r>
            <a:r>
              <a:rPr lang="en-US" dirty="0" err="1">
                <a:sym typeface="Symbol" panose="05050102010706020507" pitchFamily="18" charset="2"/>
              </a:rPr>
              <a:t>maka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inkonsistensi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dapat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diterima</a:t>
            </a:r>
            <a:r>
              <a:rPr lang="en-US" dirty="0">
                <a:sym typeface="Symbol" panose="05050102010706020507" pitchFamily="18" charset="2"/>
              </a:rPr>
              <a:t>. </a:t>
            </a:r>
            <a:r>
              <a:rPr lang="en-US" dirty="0" err="1">
                <a:sym typeface="Symbol" panose="05050102010706020507" pitchFamily="18" charset="2"/>
              </a:rPr>
              <a:t>Jika</a:t>
            </a:r>
            <a:r>
              <a:rPr lang="en-US" dirty="0">
                <a:sym typeface="Symbol" panose="05050102010706020507" pitchFamily="18" charset="2"/>
              </a:rPr>
              <a:t> CR &gt; 10%, </a:t>
            </a:r>
            <a:r>
              <a:rPr lang="en-US" dirty="0" err="1">
                <a:sym typeface="Symbol" panose="05050102010706020507" pitchFamily="18" charset="2"/>
              </a:rPr>
              <a:t>maka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perlu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merevisi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penilaian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subyektif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i="1" dirty="0">
                <a:sym typeface="Symbol" panose="05050102010706020507" pitchFamily="18" charset="2"/>
              </a:rPr>
              <a:t>pairwise comparison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6BC0-236E-47A6-AD0C-E63808078D91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91445" y="1521031"/>
          <a:ext cx="5103881" cy="904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22280" imgH="393480" progId="Equation.3">
                  <p:embed/>
                </p:oleObj>
              </mc:Choice>
              <mc:Fallback>
                <p:oleObj name="Equation" r:id="rId2" imgW="2222280" imgH="39348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91445" y="1521031"/>
                        <a:ext cx="5103881" cy="904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143" y="2536583"/>
            <a:ext cx="7991521" cy="16084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>
              <a:xfrm>
                <a:off x="3589338" y="4144963"/>
                <a:ext cx="5097462" cy="80962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𝐶𝑅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𝐶𝐼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0.0484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0.58</m:t>
                          </m:r>
                        </m:den>
                      </m:f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=0.083=8,3%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338" y="4144963"/>
                <a:ext cx="5097462" cy="8096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610600" y="4318942"/>
            <a:ext cx="1724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(acceptable)</a:t>
            </a:r>
          </a:p>
        </p:txBody>
      </p:sp>
    </p:spTree>
    <p:extLst>
      <p:ext uri="{BB962C8B-B14F-4D97-AF65-F5344CB8AC3E}">
        <p14:creationId xmlns:p14="http://schemas.microsoft.com/office/powerpoint/2010/main" val="418305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5DB8D-3AC2-4FCB-89D9-AD80C16B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A0607-3A7D-4DF0-83F3-DEBE82FAE3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9E222-94F0-4CD6-978B-EEA36B185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0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0B21-7474-9F3B-3AAD-F4CCE6F5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Nilai Eigen dan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CFCE64-3994-551E-0917-C7082B25DA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53072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b="1" dirty="0"/>
                  <a:t>Teorema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Sebuah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persegi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 x n </a:t>
                </a:r>
                <a:r>
                  <a:rPr lang="en-US" sz="2400" dirty="0" err="1"/>
                  <a:t>memiliki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balikan</a:t>
                </a:r>
                <a:r>
                  <a:rPr lang="en-US" sz="2400" dirty="0"/>
                  <a:t>  (</a:t>
                </a:r>
                <a:r>
                  <a:rPr lang="en-US" sz="2400" i="1" dirty="0"/>
                  <a:t>invers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hanya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 = 0 </a:t>
                </a:r>
                <a:r>
                  <a:rPr lang="en-US" sz="2400" u="sng" dirty="0" err="1">
                    <a:sym typeface="Symbol" panose="05050102010706020507" pitchFamily="18" charset="2"/>
                  </a:rPr>
                  <a:t>bukan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dari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A.</a:t>
                </a:r>
              </a:p>
              <a:p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Jika A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det(A)  0. </a:t>
                </a:r>
              </a:p>
              <a:p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b="1" dirty="0" err="1">
                    <a:sym typeface="Symbol" panose="05050102010706020507" pitchFamily="18" charset="2"/>
                  </a:rPr>
                  <a:t>Contoh</a:t>
                </a:r>
                <a:r>
                  <a:rPr lang="en-US" sz="2400" b="1" dirty="0">
                    <a:sym typeface="Symbol" panose="05050102010706020507" pitchFamily="18" charset="2"/>
                  </a:rPr>
                  <a:t> 5</a:t>
                </a:r>
                <a:r>
                  <a:rPr lang="en-US" sz="2400" dirty="0">
                    <a:sym typeface="Symbol" panose="05050102010706020507" pitchFamily="18" charset="2"/>
                  </a:rPr>
                  <a:t>. Dari </a:t>
                </a:r>
                <a:r>
                  <a:rPr lang="en-US" sz="2400" dirty="0" err="1">
                    <a:sym typeface="Symbol" panose="05050102010706020507" pitchFamily="18" charset="2"/>
                  </a:rPr>
                  <a:t>contoh</a:t>
                </a:r>
                <a:r>
                  <a:rPr lang="en-US" sz="2400" dirty="0">
                    <a:sym typeface="Symbol" panose="05050102010706020507" pitchFamily="18" charset="2"/>
                  </a:rPr>
                  <a:t> 2,matriks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 = 3 dan  = –1.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  <a:r>
                  <a:rPr lang="en-US" sz="2400" dirty="0" err="1">
                    <a:sym typeface="Symbol" panose="05050102010706020507" pitchFamily="18" charset="2"/>
                  </a:rPr>
                  <a:t>ada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nol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diperiksa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det(A) = (3)(-1) – (8)(0) = -3  0, 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yaitu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A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–1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det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⁡(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baseline="300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2400" baseline="300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CFCE64-3994-551E-0917-C7082B25DA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530725"/>
              </a:xfrm>
              <a:blipFill>
                <a:blip r:embed="rId2"/>
                <a:stretch>
                  <a:fillRect l="-928" t="-2554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629B3-1488-FE40-1CDD-790766DD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5C506B-1150-E9A7-64E9-E0B933D71E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82320"/>
                <a:ext cx="10515600" cy="5394643"/>
              </a:xfrm>
            </p:spPr>
            <p:txBody>
              <a:bodyPr/>
              <a:lstStyle/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6.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memliki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eigen </a:t>
                </a:r>
                <a:r>
                  <a:rPr lang="en-US" sz="2400" dirty="0">
                    <a:sym typeface="Symbol" panose="05050102010706020507" pitchFamily="18" charset="2"/>
                  </a:rPr>
                  <a:t>= 12,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10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0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silakan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diperiksa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!). </a:t>
                </a:r>
                <a:r>
                  <a:rPr lang="en-US" sz="2400" dirty="0">
                    <a:sym typeface="Symbol" panose="05050102010706020507" pitchFamily="18" charset="2"/>
                  </a:rPr>
                  <a:t>Karena </a:t>
                </a:r>
                <a:r>
                  <a:rPr lang="en-US" sz="2400" dirty="0" err="1">
                    <a:sym typeface="Symbol" panose="05050102010706020507" pitchFamily="18" charset="2"/>
                  </a:rPr>
                  <a:t>terdapat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0,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400" dirty="0">
                    <a:sym typeface="Symbol" panose="05050102010706020507" pitchFamily="18" charset="2"/>
                  </a:rPr>
                  <a:t> A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memiliki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diperiksa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det(A) = 0.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5C506B-1150-E9A7-64E9-E0B933D71E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82320"/>
                <a:ext cx="10515600" cy="5394643"/>
              </a:xfrm>
              <a:blipFill>
                <a:blip r:embed="rId2"/>
                <a:stretch>
                  <a:fillRect l="-928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9899D-508A-BC8B-9196-B84AC5355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4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A28B5-62B9-3A39-C8C9-D75EC0AF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ekivalen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57C96-4D97-503A-E5A5-76F52D75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7B6CA6-6F40-4140-A68C-79CF015EB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" y="1601470"/>
            <a:ext cx="6975525" cy="48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5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AFF7A-2120-8182-B20D-BFC268FA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A196BB-635D-CEC6-E576-D55471BF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15" y="787399"/>
            <a:ext cx="7233153" cy="39979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1DB46A-29EB-4476-9129-7139EABA2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95" y="4785360"/>
            <a:ext cx="4805045" cy="54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51737-426D-4767-ACB8-021FC0BE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Diagonalisasi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48DB9-75A3-436D-A35C-42FA62C69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diagonal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dan di </a:t>
            </a:r>
            <a:r>
              <a:rPr lang="en-US" dirty="0" err="1"/>
              <a:t>bawah</a:t>
            </a:r>
            <a:r>
              <a:rPr lang="en-US" dirty="0"/>
              <a:t> diagonal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 err="1"/>
              <a:t>Contoh</a:t>
            </a:r>
            <a:r>
              <a:rPr lang="en-US" b="1" dirty="0"/>
              <a:t> 1: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3CDB1-A430-4F61-98C9-56D86A3B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85EEF7-D73F-46E7-841D-BDCC49EF1EDB}"/>
                  </a:ext>
                </a:extLst>
              </p:cNvPr>
              <p:cNvSpPr txBox="1"/>
              <p:nvPr/>
            </p:nvSpPr>
            <p:spPr>
              <a:xfrm>
                <a:off x="4018957" y="2842108"/>
                <a:ext cx="2077043" cy="11737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85EEF7-D73F-46E7-841D-BDCC49EF1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957" y="2842108"/>
                <a:ext cx="2077043" cy="11737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A2BAA6-4250-40AF-B53D-6A7F9AF5CB3C}"/>
              </a:ext>
            </a:extLst>
          </p:cNvPr>
          <p:cNvCxnSpPr>
            <a:cxnSpLocks/>
          </p:cNvCxnSpPr>
          <p:nvPr/>
        </p:nvCxnSpPr>
        <p:spPr>
          <a:xfrm flipH="1">
            <a:off x="4267200" y="2902857"/>
            <a:ext cx="210458" cy="2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B9187C-6F82-47CA-9B9D-77125758053E}"/>
              </a:ext>
            </a:extLst>
          </p:cNvPr>
          <p:cNvCxnSpPr>
            <a:cxnSpLocks/>
          </p:cNvCxnSpPr>
          <p:nvPr/>
        </p:nvCxnSpPr>
        <p:spPr>
          <a:xfrm flipH="1">
            <a:off x="5638800" y="3740119"/>
            <a:ext cx="210458" cy="25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F87402-EF70-477B-935F-BAB43F14F716}"/>
              </a:ext>
            </a:extLst>
          </p:cNvPr>
          <p:cNvCxnSpPr/>
          <p:nvPr/>
        </p:nvCxnSpPr>
        <p:spPr>
          <a:xfrm>
            <a:off x="4477658" y="2902857"/>
            <a:ext cx="1371600" cy="837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8BDC5B0-17F0-4213-A5FF-880455C79894}"/>
              </a:ext>
            </a:extLst>
          </p:cNvPr>
          <p:cNvCxnSpPr>
            <a:cxnSpLocks/>
          </p:cNvCxnSpPr>
          <p:nvPr/>
        </p:nvCxnSpPr>
        <p:spPr>
          <a:xfrm>
            <a:off x="4267200" y="3135215"/>
            <a:ext cx="1371600" cy="8589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785EA952-16F0-4523-B5B0-A456FEF53F9A}"/>
              </a:ext>
            </a:extLst>
          </p:cNvPr>
          <p:cNvSpPr/>
          <p:nvPr/>
        </p:nvSpPr>
        <p:spPr>
          <a:xfrm>
            <a:off x="5174343" y="2953657"/>
            <a:ext cx="253999" cy="2902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ADBB9EA-020F-43FF-A859-DFF030D452D8}"/>
              </a:ext>
            </a:extLst>
          </p:cNvPr>
          <p:cNvSpPr/>
          <p:nvPr/>
        </p:nvSpPr>
        <p:spPr>
          <a:xfrm>
            <a:off x="4477658" y="3594976"/>
            <a:ext cx="253999" cy="2902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218ED56-91BB-4784-81A1-6EEC0FE9DBD4}"/>
                  </a:ext>
                </a:extLst>
              </p:cNvPr>
              <p:cNvSpPr txBox="1"/>
              <p:nvPr/>
            </p:nvSpPr>
            <p:spPr>
              <a:xfrm>
                <a:off x="4833795" y="4724478"/>
                <a:ext cx="2524409" cy="15874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218ED56-91BB-4784-81A1-6EEC0FE9D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795" y="4724478"/>
                <a:ext cx="2524409" cy="1587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1E275A3-A27A-4CCD-8814-DC9C08D56D74}"/>
                  </a:ext>
                </a:extLst>
              </p:cNvPr>
              <p:cNvSpPr txBox="1"/>
              <p:nvPr/>
            </p:nvSpPr>
            <p:spPr>
              <a:xfrm>
                <a:off x="2336252" y="4969095"/>
                <a:ext cx="1682705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1E275A3-A27A-4CCD-8814-DC9C08D56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252" y="4969095"/>
                <a:ext cx="1682705" cy="11394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978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6306D-A8AC-47A0-84AD-F3FC8A543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029"/>
            <a:ext cx="10515600" cy="5313934"/>
          </a:xfrm>
        </p:spPr>
        <p:txBody>
          <a:bodyPr/>
          <a:lstStyle/>
          <a:p>
            <a:r>
              <a:rPr lang="en-US" b="1" dirty="0" err="1"/>
              <a:t>Definisi</a:t>
            </a:r>
            <a:r>
              <a:rPr lang="en-US" dirty="0"/>
              <a:t>.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A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dirty="0" err="1"/>
              <a:t>didiagonalisasi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diagonal,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P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</a:t>
            </a:r>
            <a:r>
              <a:rPr lang="en-US" baseline="30000" dirty="0"/>
              <a:t>–1</a:t>
            </a:r>
            <a:r>
              <a:rPr lang="en-US" dirty="0">
                <a:sym typeface="Symbol" panose="05050102010706020507" pitchFamily="18" charset="2"/>
              </a:rPr>
              <a:t>AP </a:t>
            </a:r>
            <a:r>
              <a:rPr lang="en-US" dirty="0" err="1">
                <a:sym typeface="Symbol" panose="05050102010706020507" pitchFamily="18" charset="2"/>
              </a:rPr>
              <a:t>adalah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diagonal. </a:t>
            </a:r>
            <a:r>
              <a:rPr lang="en-US" dirty="0" err="1">
                <a:sym typeface="Symbol" panose="05050102010706020507" pitchFamily="18" charset="2"/>
              </a:rPr>
              <a:t>Dalam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hal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ini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dikatakan</a:t>
            </a:r>
            <a:r>
              <a:rPr lang="en-US" dirty="0">
                <a:sym typeface="Symbol" panose="05050102010706020507" pitchFamily="18" charset="2"/>
              </a:rPr>
              <a:t> P </a:t>
            </a:r>
            <a:r>
              <a:rPr lang="en-US" dirty="0" err="1">
                <a:sym typeface="Symbol" panose="05050102010706020507" pitchFamily="18" charset="2"/>
              </a:rPr>
              <a:t>mendiagonalisasi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A.</a:t>
            </a:r>
            <a:endParaRPr lang="en-US" dirty="0"/>
          </a:p>
          <a:p>
            <a:endParaRPr lang="en-US" dirty="0"/>
          </a:p>
          <a:p>
            <a:r>
              <a:rPr lang="en-US" dirty="0"/>
              <a:t>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kolom-kolomnya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basis </a:t>
            </a:r>
            <a:r>
              <a:rPr lang="en-US" dirty="0" err="1"/>
              <a:t>ruang</a:t>
            </a:r>
            <a:r>
              <a:rPr lang="en-US" dirty="0"/>
              <a:t> eigen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dirty="0"/>
              <a:t>		P = (p</a:t>
            </a:r>
            <a:r>
              <a:rPr lang="en-US" baseline="-25000" dirty="0"/>
              <a:t>1</a:t>
            </a:r>
            <a:r>
              <a:rPr lang="en-US" dirty="0"/>
              <a:t> | p</a:t>
            </a:r>
            <a:r>
              <a:rPr lang="en-US" baseline="-25000" dirty="0"/>
              <a:t>2</a:t>
            </a:r>
            <a:r>
              <a:rPr lang="en-US" dirty="0"/>
              <a:t> | … |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Misalkan</a:t>
            </a:r>
            <a:r>
              <a:rPr lang="en-US" dirty="0"/>
              <a:t> D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diagonal,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spcBef>
                <a:spcPts val="2400"/>
              </a:spcBef>
              <a:buNone/>
            </a:pPr>
            <a:r>
              <a:rPr lang="en-US" dirty="0"/>
              <a:t>		A = PDP</a:t>
            </a:r>
            <a:r>
              <a:rPr lang="en-US" baseline="30000" dirty="0"/>
              <a:t>–1</a:t>
            </a:r>
            <a:r>
              <a:rPr lang="en-US" dirty="0"/>
              <a:t>    </a:t>
            </a:r>
            <a:r>
              <a:rPr lang="en-US" dirty="0">
                <a:sym typeface="Symbol" panose="05050102010706020507" pitchFamily="18" charset="2"/>
              </a:rPr>
              <a:t>    D = P</a:t>
            </a:r>
            <a:r>
              <a:rPr lang="en-US" baseline="30000" dirty="0"/>
              <a:t>–1</a:t>
            </a:r>
            <a:r>
              <a:rPr lang="en-US" dirty="0">
                <a:sym typeface="Symbol" panose="05050102010706020507" pitchFamily="18" charset="2"/>
              </a:rPr>
              <a:t>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AA2D3-53AC-4F02-A3E1-E3D28CF1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B07012-2CA3-4509-9989-C4E3F2D16734}"/>
              </a:ext>
            </a:extLst>
          </p:cNvPr>
          <p:cNvSpPr/>
          <p:nvPr/>
        </p:nvSpPr>
        <p:spPr>
          <a:xfrm>
            <a:off x="4972464" y="5262309"/>
            <a:ext cx="1839074" cy="61645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73E0B-E5B2-40A1-BC54-B12415D07D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33120"/>
                <a:ext cx="10515600" cy="534384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Matriks A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dirty="0" err="1"/>
                  <a:t>kemiripan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D, salah </a:t>
                </a:r>
                <a:r>
                  <a:rPr lang="en-US" dirty="0" err="1"/>
                  <a:t>satunya</a:t>
                </a:r>
                <a:r>
                  <a:rPr lang="en-US" dirty="0"/>
                  <a:t>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	</a:t>
                </a:r>
                <a:r>
                  <a:rPr lang="en-US" dirty="0">
                    <a:sym typeface="Symbol" panose="05050102010706020507" pitchFamily="18" charset="2"/>
                  </a:rPr>
                  <a:t> D = P</a:t>
                </a:r>
                <a:r>
                  <a:rPr lang="en-US" baseline="30000" dirty="0"/>
                  <a:t>–1</a:t>
                </a:r>
                <a:r>
                  <a:rPr lang="en-US" dirty="0">
                    <a:sym typeface="Symbol" panose="05050102010706020507" pitchFamily="18" charset="2"/>
                  </a:rPr>
                  <a:t>AP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det(D) =  det(P</a:t>
                </a:r>
                <a:r>
                  <a:rPr lang="en-US" baseline="30000" dirty="0"/>
                  <a:t>–1</a:t>
                </a:r>
                <a:r>
                  <a:rPr lang="en-US" dirty="0">
                    <a:sym typeface="Symbol" panose="05050102010706020507" pitchFamily="18" charset="2"/>
                  </a:rPr>
                  <a:t>AP)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            =  det(P</a:t>
                </a:r>
                <a:r>
                  <a:rPr lang="en-US" baseline="30000" dirty="0"/>
                  <a:t>–1</a:t>
                </a:r>
                <a:r>
                  <a:rPr lang="en-US" dirty="0">
                    <a:sym typeface="Symbol" panose="05050102010706020507" pitchFamily="18" charset="2"/>
                  </a:rPr>
                  <a:t>)det(A)det(P)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	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det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det(A)det(P)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	 = det(A)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r>
                  <a:rPr lang="en-US" dirty="0" err="1"/>
                  <a:t>Beberapa</a:t>
                </a:r>
                <a:r>
                  <a:rPr lang="en-US" dirty="0"/>
                  <a:t> </a:t>
                </a:r>
                <a:r>
                  <a:rPr lang="en-US" dirty="0" err="1"/>
                  <a:t>sifat</a:t>
                </a:r>
                <a:r>
                  <a:rPr lang="en-US" dirty="0"/>
                  <a:t> </a:t>
                </a:r>
                <a:r>
                  <a:rPr lang="en-US" dirty="0" err="1"/>
                  <a:t>kemiripan</a:t>
                </a:r>
                <a:r>
                  <a:rPr lang="en-US" dirty="0"/>
                  <a:t> </a:t>
                </a:r>
                <a:r>
                  <a:rPr lang="en-US" dirty="0" err="1"/>
                  <a:t>lainnya</a:t>
                </a:r>
                <a:r>
                  <a:rPr lang="en-US" dirty="0"/>
                  <a:t> pada A dan D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i="1" dirty="0"/>
                  <a:t>rank</a:t>
                </a:r>
                <a:r>
                  <a:rPr lang="en-US" dirty="0"/>
                  <a:t>, </a:t>
                </a:r>
                <a:r>
                  <a:rPr lang="en-US" i="1" dirty="0"/>
                  <a:t>nullity</a:t>
                </a:r>
                <a:r>
                  <a:rPr lang="en-US" dirty="0"/>
                  <a:t>, </a:t>
                </a:r>
                <a:r>
                  <a:rPr lang="en-US" i="1" dirty="0"/>
                  <a:t>trace</a:t>
                </a:r>
                <a:r>
                  <a:rPr lang="en-US" dirty="0"/>
                  <a:t>,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karakteristik</a:t>
                </a:r>
                <a:r>
                  <a:rPr lang="en-US" dirty="0"/>
                  <a:t>, dan </a:t>
                </a:r>
                <a:r>
                  <a:rPr lang="en-US" dirty="0" err="1"/>
                  <a:t>nilai-nilai</a:t>
                </a:r>
                <a:r>
                  <a:rPr lang="en-US" dirty="0"/>
                  <a:t> eigen yang </a:t>
                </a:r>
                <a:r>
                  <a:rPr lang="en-US" dirty="0" err="1"/>
                  <a:t>sama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873E0B-E5B2-40A1-BC54-B12415D07D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33120"/>
                <a:ext cx="10515600" cy="5343843"/>
              </a:xfrm>
              <a:blipFill>
                <a:blip r:embed="rId2"/>
                <a:stretch>
                  <a:fillRect l="-1043" t="-1941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94F61-B6C5-4C51-95F9-012B01CE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1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5580</TotalTime>
  <Words>1344</Words>
  <Application>Microsoft Office PowerPoint</Application>
  <PresentationFormat>Widescreen</PresentationFormat>
  <Paragraphs>188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Equation</vt:lpstr>
      <vt:lpstr>Nilai Eigen dan Vektor Eigen (Bagian 2)</vt:lpstr>
      <vt:lpstr>PowerPoint Presentation</vt:lpstr>
      <vt:lpstr>Nilai Eigen dan Matriks Balikan</vt:lpstr>
      <vt:lpstr>PowerPoint Presentation</vt:lpstr>
      <vt:lpstr>Pernyataan yang ekivalen </vt:lpstr>
      <vt:lpstr>PowerPoint Presentation</vt:lpstr>
      <vt:lpstr>Diagonalisasi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(dari soal kuis 2019)</vt:lpstr>
      <vt:lpstr>PowerPoint Presentation</vt:lpstr>
      <vt:lpstr>Aplikasi Nilai Eigen dan Vektor Eigen di dalam Analytic Hierarchy Process (AHP) </vt:lpstr>
      <vt:lpstr>Sumber: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Eigen dan Vektor Eigen (Bagian 2)</dc:title>
  <dc:creator>Rinaldi Munir</dc:creator>
  <cp:lastModifiedBy>Rinaldi Munir</cp:lastModifiedBy>
  <cp:revision>386</cp:revision>
  <dcterms:created xsi:type="dcterms:W3CDTF">2020-09-19T08:47:06Z</dcterms:created>
  <dcterms:modified xsi:type="dcterms:W3CDTF">2022-10-18T14:04:11Z</dcterms:modified>
</cp:coreProperties>
</file>