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5" r:id="rId3"/>
    <p:sldId id="276" r:id="rId4"/>
    <p:sldId id="279" r:id="rId5"/>
    <p:sldId id="277" r:id="rId6"/>
    <p:sldId id="281" r:id="rId7"/>
    <p:sldId id="280" r:id="rId8"/>
    <p:sldId id="282" r:id="rId9"/>
    <p:sldId id="283" r:id="rId10"/>
    <p:sldId id="284" r:id="rId11"/>
    <p:sldId id="285" r:id="rId12"/>
    <p:sldId id="288" r:id="rId13"/>
    <p:sldId id="289" r:id="rId14"/>
    <p:sldId id="290" r:id="rId15"/>
    <p:sldId id="286" r:id="rId16"/>
    <p:sldId id="292" r:id="rId17"/>
    <p:sldId id="291" r:id="rId18"/>
    <p:sldId id="28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/>
              <a:t>Nilai Eigen dan </a:t>
            </a:r>
            <a:r>
              <a:rPr lang="en-US" b="1" dirty="0" err="1"/>
              <a:t>Vektor</a:t>
            </a:r>
            <a:r>
              <a:rPr lang="en-US" b="1" dirty="0"/>
              <a:t> Eigen</a:t>
            </a:r>
            <a:br>
              <a:rPr lang="en-US" b="1" dirty="0"/>
            </a:br>
            <a:r>
              <a:rPr lang="en-US" sz="3600" b="1" dirty="0"/>
              <a:t>(</a:t>
            </a:r>
            <a:r>
              <a:rPr lang="en-US" sz="3600" b="1" dirty="0" err="1"/>
              <a:t>Bagian</a:t>
            </a:r>
            <a:r>
              <a:rPr lang="en-US" sz="36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#18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0CADD0-991C-4A50-89BB-78191DDC75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6880"/>
                <a:ext cx="10998200" cy="574008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Untuk</a:t>
                </a:r>
                <a:r>
                  <a:rPr lang="en-US" sz="2400" dirty="0">
                    <a:sym typeface="Symbol" panose="05050102010706020507" pitchFamily="18" charset="2"/>
                  </a:rPr>
                  <a:t>  = –1 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−3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+1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	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Selesaikan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eliminasi</a:t>
                </a:r>
                <a:r>
                  <a:rPr lang="en-US" sz="2400" dirty="0">
                    <a:sym typeface="Symbol" panose="05050102010706020507" pitchFamily="18" charset="2"/>
                  </a:rPr>
                  <a:t> Gauss: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1900" dirty="0">
                    <a:sym typeface="Symbol" panose="05050102010706020507" pitchFamily="18" charset="2"/>
                  </a:rPr>
                  <a:t>R1/(</a:t>
                </a:r>
                <a:r>
                  <a:rPr lang="en-US" sz="2000" dirty="0">
                    <a:sym typeface="Symbol" panose="05050102010706020507" pitchFamily="18" charset="2"/>
                  </a:rPr>
                  <a:t>–</a:t>
                </a:r>
                <a:r>
                  <a:rPr lang="en-US" sz="1900" dirty="0">
                    <a:sym typeface="Symbol" panose="05050102010706020507" pitchFamily="18" charset="2"/>
                  </a:rPr>
                  <a:t>4)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900" dirty="0">
                    <a:sym typeface="Symbol" panose="05050102010706020507" pitchFamily="18" charset="2"/>
                  </a:rPr>
                  <a:t> R2 + 8R1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	                    Solusi: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0,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, 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</a:t>
                </a:r>
                <a:endParaRPr lang="en-US" sz="2400" b="1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Vektor-vektor</a:t>
                </a:r>
                <a:r>
                  <a:rPr lang="en-US" sz="2400" dirty="0">
                    <a:sym typeface="Symbol" panose="05050102010706020507" pitchFamily="18" charset="2"/>
                  </a:rPr>
                  <a:t> eigen: </a:t>
                </a:r>
                <a:r>
                  <a:rPr lang="en-US" sz="2400" b="1" dirty="0"/>
                  <a:t>x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</a:t>
                </a:r>
                <a:r>
                  <a:rPr lang="en-US" sz="2400" dirty="0">
                    <a:sym typeface="Wingdings" panose="05000000000000000000" pitchFamily="2" charset="2"/>
                  </a:rPr>
                  <a:t>membentuk </a:t>
                </a:r>
                <a:r>
                  <a:rPr lang="en-US" sz="2400" b="1" dirty="0"/>
                  <a:t>ruang</a:t>
                </a:r>
                <a:r>
                  <a:rPr lang="en-US" sz="2400" dirty="0"/>
                  <a:t> </a:t>
                </a:r>
                <a:r>
                  <a:rPr lang="en-US" sz="2400" b="1" dirty="0"/>
                  <a:t>eigen</a:t>
                </a:r>
                <a:r>
                  <a:rPr lang="en-US" sz="2400" dirty="0"/>
                  <a:t> (</a:t>
                </a:r>
                <a:r>
                  <a:rPr lang="en-US" sz="2400" i="1" dirty="0"/>
                  <a:t>eigenspace</a:t>
                </a:r>
                <a:r>
                  <a:rPr lang="en-US" sz="2400" dirty="0"/>
                  <a:t>)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       </a:t>
                </a:r>
                <a:r>
                  <a:rPr lang="en-US" sz="2400" dirty="0" err="1"/>
                  <a:t>Jadi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basis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 = –1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ditulis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sebagai</a:t>
                </a:r>
                <a:r>
                  <a:rPr lang="en-US" sz="2400" dirty="0">
                    <a:sym typeface="Symbol" panose="05050102010706020507" pitchFamily="18" charset="2"/>
                  </a:rPr>
                  <a:t> E(–1)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0CADD0-991C-4A50-89BB-78191DDC75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6880"/>
                <a:ext cx="10998200" cy="5740083"/>
              </a:xfrm>
              <a:blipFill>
                <a:blip r:embed="rId4"/>
                <a:stretch>
                  <a:fillRect t="-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998E8-F925-412F-8398-E1254601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7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F4CB-D419-4DE3-B4B3-BABC8E0D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DD58A-234E-48AB-895B-FA94A9460D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2081"/>
                <a:ext cx="11181080" cy="495426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Tentukan </a:t>
                </a:r>
                <a:r>
                  <a:rPr lang="en-US" sz="2400" dirty="0" err="1"/>
                  <a:t>nilai-nilai</a:t>
                </a:r>
                <a:r>
                  <a:rPr lang="en-US" sz="2400" dirty="0"/>
                  <a:t> eigen,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eigen,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eigen, dan basis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dari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r>
                  <a:rPr lang="en-US" sz="2400" dirty="0"/>
                  <a:t>Nilai-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–2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4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penyelesaiannya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ditinggalkan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latihan</a:t>
                </a:r>
                <a:r>
                  <a:rPr lang="en-US" sz="2400" dirty="0"/>
                  <a:t>) 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 = –2,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vektor-vektor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         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E(–2)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t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}, basis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 = 4,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vektor-vektor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         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E(4)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t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}, basis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  	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DD58A-234E-48AB-895B-FA94A9460D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2081"/>
                <a:ext cx="11181080" cy="4954269"/>
              </a:xfrm>
              <a:blipFill>
                <a:blip r:embed="rId2"/>
                <a:stretch>
                  <a:fillRect l="-709" t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30898-BB9E-42A9-80EF-1DCD9842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2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F5D2E7-9ECA-4E82-A0F6-5079EAF542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5920"/>
                <a:ext cx="10515600" cy="621792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3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Diketahui</a:t>
                </a:r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. </a:t>
                </a:r>
                <a:r>
                  <a:rPr lang="en-US" sz="2400" dirty="0" err="1"/>
                  <a:t>Carilah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nilai-nilai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dan basis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eigen.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 det(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</a:t>
                </a:r>
                <a:r>
                  <a:rPr lang="en-US" sz="2400" dirty="0"/>
                  <a:t>) = 0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0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dirty="0" err="1"/>
                  <a:t>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baris</a:t>
                </a:r>
                <a:r>
                  <a:rPr lang="en-US" sz="2400" dirty="0"/>
                  <a:t> ke-3 (</a:t>
                </a:r>
                <a:r>
                  <a:rPr lang="en-US" sz="2400" dirty="0" err="1"/>
                  <a:t>berwarna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merah</a:t>
                </a:r>
                <a:r>
                  <a:rPr lang="en-US" sz="2400" dirty="0"/>
                  <a:t>)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acuan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0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– 0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(</a:t>
                </a:r>
                <a:r>
                  <a:rPr lang="en-US" sz="2400" dirty="0">
                    <a:sym typeface="Symbol" panose="05050102010706020507" pitchFamily="18" charset="2"/>
                  </a:rPr>
                  <a:t> – 5)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0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( – 5)( ( – 3)( – 3) – 4) = 0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( – 5) (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– 6 + 5) = 0 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	</a:t>
                </a:r>
                <a:r>
                  <a:rPr lang="en-US" sz="2400" dirty="0">
                    <a:sym typeface="Symbol" panose="05050102010706020507" pitchFamily="18" charset="2"/>
                  </a:rPr>
                  <a:t>( – 5) ( – 5)( – 1) = 0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   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5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1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F5D2E7-9ECA-4E82-A0F6-5079EAF542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5920"/>
                <a:ext cx="10515600" cy="6217920"/>
              </a:xfrm>
              <a:blipFill>
                <a:blip r:embed="rId4"/>
                <a:stretch>
                  <a:fillRect l="-638" t="-1765" r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999E5-121C-4FE7-8A61-4E16BF27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9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60222-C28E-455C-84CB-92E9595E53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760"/>
                <a:ext cx="10515600" cy="623824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spcAft>
                    <a:spcPts val="1800"/>
                  </a:spcAft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Untuk  = 5 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−5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     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	      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Selesaikan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eliminasi</a:t>
                </a:r>
                <a:r>
                  <a:rPr lang="en-US" sz="2400" dirty="0">
                    <a:sym typeface="Symbol" panose="05050102010706020507" pitchFamily="18" charset="2"/>
                  </a:rPr>
                  <a:t> Gauss: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R1/2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R</m:t>
                    </m:r>
                    <m:r>
                      <m:rPr>
                        <m:nor/>
                      </m:rPr>
                      <a:rPr lang="en-US" sz="2400" b="0" i="0" dirty="0" smtClean="0">
                        <a:sym typeface="Symbol" panose="05050102010706020507" pitchFamily="18" charset="2"/>
                      </a:rPr>
                      <m:t>2 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–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2R1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              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diperoleh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persamaan</a:t>
                </a:r>
                <a:r>
                  <a:rPr lang="en-US" sz="2400" dirty="0">
                    <a:sym typeface="Symbol" panose="05050102010706020507" pitchFamily="18" charset="2"/>
                  </a:rPr>
                  <a:t>: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+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= 0 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–x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</a:p>
              <a:p>
                <a:pPr marL="0" indent="0">
                  <a:buNone/>
                </a:pPr>
                <a:r>
                  <a:rPr lang="en-US" sz="2400" baseline="-25000" dirty="0">
                    <a:sym typeface="Symbol" panose="05050102010706020507" pitchFamily="18" charset="2"/>
                  </a:rPr>
                  <a:t>				                      </a:t>
                </a:r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misal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s</a:t>
                </a:r>
                <a:r>
                  <a:rPr lang="en-US" sz="2400" dirty="0">
                    <a:sym typeface="Symbol" panose="05050102010706020507" pitchFamily="18" charset="2"/>
                  </a:rPr>
                  <a:t>,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–</a:t>
                </a:r>
                <a:r>
                  <a:rPr lang="en-US" sz="2400" i="1" dirty="0">
                    <a:sym typeface="Symbol" panose="05050102010706020507" pitchFamily="18" charset="2"/>
                  </a:rPr>
                  <a:t>s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spcBef>
                    <a:spcPts val="30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eigen: E(5) = {</a:t>
                </a:r>
                <a:r>
                  <a:rPr lang="en-US" sz="2400" b="1" dirty="0">
                    <a:sym typeface="Symbol" panose="05050102010706020507" pitchFamily="18" charset="2"/>
                  </a:rPr>
                  <a:t>x </a:t>
                </a:r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+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s dan 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</a:t>
                </a:r>
                <a:r>
                  <a:rPr lang="en-US" sz="2400" dirty="0">
                    <a:sym typeface="Symbol" panose="05050102010706020507" pitchFamily="18" charset="2"/>
                  </a:rPr>
                  <a:t>}</a:t>
                </a:r>
              </a:p>
              <a:p>
                <a:pPr marL="0" indent="0">
                  <a:spcBef>
                    <a:spcPts val="30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Basis 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eigen: {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} </a:t>
                </a:r>
                <a:r>
                  <a:rPr lang="en-US" sz="2400" dirty="0" err="1">
                    <a:sym typeface="Symbol" panose="05050102010706020507" pitchFamily="18" charset="2"/>
                  </a:rPr>
                  <a:t>karena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dan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bebas</a:t>
                </a:r>
                <a:r>
                  <a:rPr lang="en-US" sz="2400" dirty="0"/>
                  <a:t> liner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60222-C28E-455C-84CB-92E9595E53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760"/>
                <a:ext cx="10515600" cy="6238240"/>
              </a:xfrm>
              <a:blipFill>
                <a:blip r:embed="rId4"/>
                <a:stretch>
                  <a:fillRect l="-754" t="-1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E93B-EA18-4E60-863A-0D03670A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838D6-6C3F-4124-9D29-2AA187EC95EC}"/>
              </a:ext>
            </a:extLst>
          </p:cNvPr>
          <p:cNvSpPr/>
          <p:nvPr/>
        </p:nvSpPr>
        <p:spPr>
          <a:xfrm>
            <a:off x="2705978" y="3599934"/>
            <a:ext cx="2004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matriks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augmented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6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60222-C28E-455C-84CB-92E9595E53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5760"/>
                <a:ext cx="10947400" cy="623824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spcAft>
                    <a:spcPts val="1800"/>
                  </a:spcAft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Untuk  = 1 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−5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     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	      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Selesaikan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eliminasi</a:t>
                </a:r>
                <a:r>
                  <a:rPr lang="en-US" sz="2400" dirty="0">
                    <a:sym typeface="Symbol" panose="05050102010706020507" pitchFamily="18" charset="2"/>
                  </a:rPr>
                  <a:t> Gauss: </a:t>
                </a:r>
              </a:p>
              <a:p>
                <a:pPr marL="0" indent="0">
                  <a:buNone/>
                </a:pP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200" dirty="0">
                    <a:sym typeface="Symbol" panose="05050102010706020507" pitchFamily="18" charset="2"/>
                  </a:rPr>
                  <a:t>R1/(-2)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en-US" sz="2200" dirty="0">
                        <a:sym typeface="Symbol" panose="05050102010706020507" pitchFamily="18" charset="2"/>
                      </a:rPr>
                      <m:t>R</m:t>
                    </m:r>
                    <m:r>
                      <m:rPr>
                        <m:nor/>
                      </m:rPr>
                      <a:rPr lang="en-US" sz="2200" b="0" i="0" dirty="0" smtClean="0">
                        <a:sym typeface="Symbol" panose="05050102010706020507" pitchFamily="18" charset="2"/>
                      </a:rPr>
                      <m:t>2 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–</m:t>
                    </m:r>
                  </m:oMath>
                </a14:m>
                <a:r>
                  <a:rPr lang="en-US" sz="2200" dirty="0">
                    <a:sym typeface="Symbol" panose="05050102010706020507" pitchFamily="18" charset="2"/>
                  </a:rPr>
                  <a:t>2R1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R3/(-4)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1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  </a:t>
                </a:r>
                <a:r>
                  <a:rPr lang="en-US" sz="21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matriks</a:t>
                </a:r>
                <a:r>
                  <a:rPr lang="en-US" sz="21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augmented</a:t>
                </a:r>
                <a:r>
                  <a:rPr lang="en-US" sz="2400" dirty="0">
                    <a:sym typeface="Symbol" panose="05050102010706020507" pitchFamily="18" charset="2"/>
                  </a:rPr>
                  <a:t>		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diperoleh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persamaan</a:t>
                </a:r>
                <a:r>
                  <a:rPr lang="en-US" sz="2400" dirty="0">
                    <a:sym typeface="Symbol" panose="05050102010706020507" pitchFamily="18" charset="2"/>
                  </a:rPr>
                  <a:t>: 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= 0,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–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= 0 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baseline="-25000" dirty="0">
                    <a:sym typeface="Symbol" panose="05050102010706020507" pitchFamily="18" charset="2"/>
                  </a:rPr>
                  <a:t>				 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misal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spcBef>
                    <a:spcPts val="30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eigen: E(1) = {</a:t>
                </a:r>
                <a:r>
                  <a:rPr lang="en-US" sz="2400" b="1" dirty="0">
                    <a:sym typeface="Symbol" panose="05050102010706020507" pitchFamily="18" charset="2"/>
                  </a:rPr>
                  <a:t>x </a:t>
                </a:r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,  t  </a:t>
                </a:r>
                <a:r>
                  <a:rPr lang="en-US" sz="2400" b="1" dirty="0">
                    <a:sym typeface="Symbol" panose="05050102010706020507" pitchFamily="18" charset="2"/>
                  </a:rPr>
                  <a:t>R</a:t>
                </a:r>
                <a:r>
                  <a:rPr lang="en-US" sz="2400" dirty="0">
                    <a:sym typeface="Symbol" panose="05050102010706020507" pitchFamily="18" charset="2"/>
                  </a:rPr>
                  <a:t>}</a:t>
                </a:r>
              </a:p>
              <a:p>
                <a:pPr marL="0" indent="0">
                  <a:spcBef>
                    <a:spcPts val="30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Basis 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eigen: {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}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60222-C28E-455C-84CB-92E9595E53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5760"/>
                <a:ext cx="10947400" cy="6238240"/>
              </a:xfrm>
              <a:blipFill>
                <a:blip r:embed="rId4"/>
                <a:stretch>
                  <a:fillRect l="-613" t="-1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E93B-EA18-4E60-863A-0D03670A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3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CA0000-3ED8-48B8-84C6-5D10C4A59F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9920"/>
                <a:ext cx="10515600" cy="580136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Perhatian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semua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memiliki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nilai-nilai</a:t>
                </a:r>
                <a:r>
                  <a:rPr lang="en-US" sz="2400" dirty="0"/>
                  <a:t> eigen. </a:t>
                </a:r>
                <a:r>
                  <a:rPr lang="en-US" sz="2400" dirty="0" err="1"/>
                  <a:t>Perhatikan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contoh</a:t>
                </a:r>
                <a:r>
                  <a:rPr lang="en-US" sz="2400" dirty="0"/>
                  <a:t> 4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4</a:t>
                </a:r>
                <a:r>
                  <a:rPr lang="en-US" sz="2400" dirty="0"/>
                  <a:t>: Tentukan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eigen dan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+2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:r>
                  <a:rPr lang="en-US" sz="2400" dirty="0"/>
                  <a:t>	  det(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</a:t>
                </a:r>
                <a:r>
                  <a:rPr lang="en-US" sz="2400" dirty="0"/>
                  <a:t>) = 0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+2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0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    ( + 2)( – 2) –  (1)(–5)= 0  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     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– 4  + 5 = 0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     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+ 1 = 0    (</a:t>
                </a:r>
                <a:r>
                  <a:rPr lang="en-US" sz="2400" dirty="0" err="1">
                    <a:sym typeface="Symbol" panose="05050102010706020507" pitchFamily="18" charset="2"/>
                  </a:rPr>
                  <a:t>akar-akarnya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imajiner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 err="1">
                    <a:sym typeface="Symbol" panose="05050102010706020507" pitchFamily="18" charset="2"/>
                  </a:rPr>
                  <a:t>Jadi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nilai-nilai</a:t>
                </a:r>
                <a:r>
                  <a:rPr lang="en-US" sz="2400" dirty="0">
                    <a:sym typeface="Symbol" panose="05050102010706020507" pitchFamily="18" charset="2"/>
                  </a:rPr>
                  <a:t> eigen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CA0000-3ED8-48B8-84C6-5D10C4A59F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9920"/>
                <a:ext cx="10515600" cy="5801360"/>
              </a:xfrm>
              <a:blipFill>
                <a:blip r:embed="rId4"/>
                <a:stretch>
                  <a:fillRect l="-928" t="-1996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02CDF-AEDF-4755-9A9C-F77F79B0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D0188-003D-4E86-B2D0-1C1CA7E36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eigen dan </a:t>
            </a:r>
            <a:r>
              <a:rPr lang="en-US" dirty="0" err="1"/>
              <a:t>vektor</a:t>
            </a:r>
            <a:r>
              <a:rPr lang="en-US" dirty="0"/>
              <a:t> eigen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32A93-24BC-47BA-8803-FE3236B0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Grafika</a:t>
            </a:r>
            <a:r>
              <a:rPr lang="en-US" dirty="0"/>
              <a:t> computer</a:t>
            </a:r>
          </a:p>
          <a:p>
            <a:r>
              <a:rPr lang="en-US" dirty="0" err="1"/>
              <a:t>Fisika</a:t>
            </a:r>
            <a:r>
              <a:rPr lang="en-US" dirty="0"/>
              <a:t>: </a:t>
            </a:r>
            <a:r>
              <a:rPr lang="en-US" dirty="0" err="1"/>
              <a:t>getaran</a:t>
            </a:r>
            <a:r>
              <a:rPr lang="en-US" dirty="0"/>
              <a:t> </a:t>
            </a:r>
            <a:r>
              <a:rPr lang="en-US" dirty="0" err="1"/>
              <a:t>mekanis</a:t>
            </a:r>
            <a:r>
              <a:rPr lang="en-US" dirty="0"/>
              <a:t>,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, </a:t>
            </a:r>
            <a:r>
              <a:rPr lang="en-US" dirty="0" err="1"/>
              <a:t>mekanika</a:t>
            </a:r>
            <a:r>
              <a:rPr lang="en-US" dirty="0"/>
              <a:t> </a:t>
            </a:r>
            <a:r>
              <a:rPr lang="en-US" dirty="0" err="1"/>
              <a:t>kuantum</a:t>
            </a:r>
            <a:endParaRPr lang="en-US" dirty="0"/>
          </a:p>
          <a:p>
            <a:r>
              <a:rPr lang="en-US" dirty="0" err="1"/>
              <a:t>Biologi</a:t>
            </a:r>
            <a:r>
              <a:rPr lang="en-US" dirty="0"/>
              <a:t>: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populasi</a:t>
            </a:r>
            <a:endParaRPr lang="en-US" dirty="0"/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r>
              <a:rPr lang="en-US" dirty="0" err="1"/>
              <a:t>Ekonomi</a:t>
            </a:r>
            <a:endParaRPr lang="en-US" dirty="0"/>
          </a:p>
          <a:p>
            <a:r>
              <a:rPr lang="en-US" dirty="0" err="1"/>
              <a:t>dll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89BB9-0250-4AD8-83DF-E983E63B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79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55750-C325-481D-9DDF-A80219E8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B0C2C-F30F-4D5A-ABA1-74A1169B4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1BFAE-F480-440A-B026-D7CCD749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C200FE-1C5C-4686-A7AE-EBFD4339F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669" y="1870075"/>
            <a:ext cx="8935767" cy="280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47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F7EF2-B37F-4857-BDD5-29AC8AFC8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A9395-60B8-45AE-92F7-A5F1D4E4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450AB-0CA2-48B6-9BDD-AC7F8888A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067" y="731520"/>
            <a:ext cx="7846973" cy="313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7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DC0B-C659-4075-9EF4-E49A502A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Definisi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7B2D-C4CB-4CD0-8D36-A3AB01433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x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tidak-nol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vektor</a:t>
            </a:r>
            <a:r>
              <a:rPr lang="en-US" b="1" dirty="0"/>
              <a:t> eigen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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, </a:t>
            </a:r>
            <a:r>
              <a:rPr lang="en-US" dirty="0" err="1"/>
              <a:t>yaitu</a:t>
            </a:r>
            <a:endParaRPr lang="en-US" dirty="0"/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b="1" dirty="0">
                <a:sym typeface="Symbol" panose="05050102010706020507" pitchFamily="18" charset="2"/>
              </a:rPr>
              <a:t>x</a:t>
            </a:r>
          </a:p>
          <a:p>
            <a:pPr marL="173038" indent="-173038">
              <a:buNone/>
            </a:pPr>
            <a:r>
              <a:rPr lang="en-US" dirty="0">
                <a:sym typeface="Symbol" panose="05050102010706020507" pitchFamily="18" charset="2"/>
              </a:rPr>
              <a:t>   </a:t>
            </a:r>
            <a:r>
              <a:rPr lang="en-US" dirty="0" err="1">
                <a:sym typeface="Symbol" panose="05050102010706020507" pitchFamily="18" charset="2"/>
              </a:rPr>
              <a:t>Skalar</a:t>
            </a:r>
            <a:r>
              <a:rPr lang="en-US" dirty="0">
                <a:sym typeface="Symbol" panose="05050102010706020507" pitchFamily="18" charset="2"/>
              </a:rPr>
              <a:t>  </a:t>
            </a:r>
            <a:r>
              <a:rPr lang="en-US" dirty="0" err="1">
                <a:sym typeface="Symbol" panose="05050102010706020507" pitchFamily="18" charset="2"/>
              </a:rPr>
              <a:t>disebut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nilai</a:t>
            </a:r>
            <a:r>
              <a:rPr lang="en-US" b="1" dirty="0">
                <a:sym typeface="Symbol" panose="05050102010706020507" pitchFamily="18" charset="2"/>
              </a:rPr>
              <a:t> eigen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, dan </a:t>
            </a:r>
            <a:r>
              <a:rPr lang="en-US" b="1" dirty="0">
                <a:sym typeface="Symbol" panose="05050102010706020507" pitchFamily="18" charset="2"/>
              </a:rPr>
              <a:t>x </a:t>
            </a:r>
            <a:r>
              <a:rPr lang="en-US" dirty="0" err="1">
                <a:sym typeface="Symbol" panose="05050102010706020507" pitchFamily="18" charset="2"/>
              </a:rPr>
              <a:t>dinamakan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vektor</a:t>
            </a:r>
            <a:r>
              <a:rPr lang="en-US" dirty="0">
                <a:sym typeface="Symbol" panose="05050102010706020507" pitchFamily="18" charset="2"/>
              </a:rPr>
              <a:t> eigen yang </a:t>
            </a:r>
            <a:r>
              <a:rPr lang="en-US" dirty="0" err="1">
                <a:sym typeface="Symbol" panose="05050102010706020507" pitchFamily="18" charset="2"/>
              </a:rPr>
              <a:t>berkoresponden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.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Kata “eigen” </a:t>
            </a:r>
            <a:r>
              <a:rPr lang="en-US" dirty="0" err="1">
                <a:sym typeface="Symbol" panose="05050102010706020507" pitchFamily="18" charset="2"/>
              </a:rPr>
              <a:t>berasal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Bahasa </a:t>
            </a:r>
            <a:r>
              <a:rPr lang="en-US" dirty="0" err="1">
                <a:sym typeface="Symbol" panose="05050102010706020507" pitchFamily="18" charset="2"/>
              </a:rPr>
              <a:t>Jerman</a:t>
            </a:r>
            <a:r>
              <a:rPr lang="en-US" dirty="0">
                <a:sym typeface="Symbol" panose="05050102010706020507" pitchFamily="18" charset="2"/>
              </a:rPr>
              <a:t> yang </a:t>
            </a:r>
            <a:r>
              <a:rPr lang="en-US" dirty="0" err="1">
                <a:sym typeface="Symbol" panose="05050102010706020507" pitchFamily="18" charset="2"/>
              </a:rPr>
              <a:t>artinya</a:t>
            </a:r>
            <a:r>
              <a:rPr lang="en-US" dirty="0">
                <a:sym typeface="Symbol" panose="05050102010706020507" pitchFamily="18" charset="2"/>
              </a:rPr>
              <a:t> “</a:t>
            </a:r>
            <a:r>
              <a:rPr lang="en-US" dirty="0" err="1">
                <a:sym typeface="Symbol" panose="05050102010706020507" pitchFamily="18" charset="2"/>
              </a:rPr>
              <a:t>asli</a:t>
            </a:r>
            <a:r>
              <a:rPr lang="en-US" dirty="0">
                <a:sym typeface="Symbol" panose="05050102010706020507" pitchFamily="18" charset="2"/>
              </a:rPr>
              <a:t>” </a:t>
            </a:r>
            <a:r>
              <a:rPr lang="en-US" dirty="0" err="1">
                <a:sym typeface="Symbol" panose="05050102010706020507" pitchFamily="18" charset="2"/>
              </a:rPr>
              <a:t>atau</a:t>
            </a:r>
            <a:r>
              <a:rPr lang="en-US" dirty="0">
                <a:sym typeface="Symbol" panose="05050102010706020507" pitchFamily="18" charset="2"/>
              </a:rPr>
              <a:t> “</a:t>
            </a:r>
            <a:r>
              <a:rPr lang="en-US" dirty="0" err="1">
                <a:sym typeface="Symbol" panose="05050102010706020507" pitchFamily="18" charset="2"/>
              </a:rPr>
              <a:t>karakteristik</a:t>
            </a:r>
            <a:r>
              <a:rPr lang="en-US" dirty="0">
                <a:sym typeface="Symbol" panose="05050102010706020507" pitchFamily="18" charset="2"/>
              </a:rPr>
              <a:t>”.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kata lain, </a:t>
            </a:r>
            <a:r>
              <a:rPr lang="en-US" dirty="0" err="1">
                <a:sym typeface="Symbol" panose="05050102010706020507" pitchFamily="18" charset="2"/>
              </a:rPr>
              <a:t>nilai</a:t>
            </a:r>
            <a:r>
              <a:rPr lang="en-US" dirty="0">
                <a:sym typeface="Symbol" panose="05050102010706020507" pitchFamily="18" charset="2"/>
              </a:rPr>
              <a:t> eigen </a:t>
            </a:r>
            <a:r>
              <a:rPr lang="en-US" dirty="0" err="1">
                <a:sym typeface="Symbol" panose="05050102010706020507" pitchFamily="18" charset="2"/>
              </a:rPr>
              <a:t>menyatakan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nilai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karakteristik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sebuah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yang </a:t>
            </a:r>
            <a:r>
              <a:rPr lang="en-US" dirty="0" err="1">
                <a:sym typeface="Symbol" panose="05050102010706020507" pitchFamily="18" charset="2"/>
              </a:rPr>
              <a:t>berukuran</a:t>
            </a:r>
            <a:r>
              <a:rPr lang="en-US" dirty="0">
                <a:sym typeface="Symbol" panose="05050102010706020507" pitchFamily="18" charset="2"/>
              </a:rPr>
              <a:t> n x 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60270-F8E1-4ECB-AF19-F6F96DC4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FC8CCE-D161-44D5-8444-6A5A20E1FC1B}"/>
              </a:ext>
            </a:extLst>
          </p:cNvPr>
          <p:cNvSpPr/>
          <p:nvPr/>
        </p:nvSpPr>
        <p:spPr>
          <a:xfrm>
            <a:off x="2448560" y="2590800"/>
            <a:ext cx="1747520" cy="629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7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1F31-E249-4775-BFAD-D60302DE4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646061"/>
            <a:ext cx="7092941" cy="1889760"/>
          </a:xfrm>
        </p:spPr>
        <p:txBody>
          <a:bodyPr/>
          <a:lstStyle/>
          <a:p>
            <a:r>
              <a:rPr lang="en-US" dirty="0" err="1">
                <a:sym typeface="Symbol" panose="05050102010706020507" pitchFamily="18" charset="2"/>
              </a:rPr>
              <a:t>Vektor</a:t>
            </a:r>
            <a:r>
              <a:rPr lang="en-US" dirty="0">
                <a:sym typeface="Symbol" panose="05050102010706020507" pitchFamily="18" charset="2"/>
              </a:rPr>
              <a:t> eigen 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menyatakan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kolom</a:t>
            </a:r>
            <a:r>
              <a:rPr lang="en-US" dirty="0">
                <a:sym typeface="Symbol" panose="05050102010706020507" pitchFamily="18" charset="2"/>
              </a:rPr>
              <a:t> yang </a:t>
            </a:r>
            <a:r>
              <a:rPr lang="en-US" dirty="0" err="1">
                <a:sym typeface="Symbol" panose="05050102010706020507" pitchFamily="18" charset="2"/>
              </a:rPr>
              <a:t>apabila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dikalikan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sebuah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n x n </a:t>
            </a:r>
            <a:r>
              <a:rPr lang="en-US" dirty="0" err="1">
                <a:sym typeface="Symbol" panose="05050102010706020507" pitchFamily="18" charset="2"/>
              </a:rPr>
              <a:t>menghasilkan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vektor</a:t>
            </a:r>
            <a:r>
              <a:rPr lang="en-US" dirty="0">
                <a:sym typeface="Symbol" panose="05050102010706020507" pitchFamily="18" charset="2"/>
              </a:rPr>
              <a:t> lain yang </a:t>
            </a:r>
            <a:r>
              <a:rPr lang="en-US" dirty="0" err="1">
                <a:sym typeface="Symbol" panose="05050102010706020507" pitchFamily="18" charset="2"/>
              </a:rPr>
              <a:t>merupakan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kelipatan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vektor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itu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sendiri</a:t>
            </a:r>
            <a:r>
              <a:rPr lang="en-US" dirty="0">
                <a:sym typeface="Symbol" panose="05050102010706020507" pitchFamily="18" charset="2"/>
              </a:rPr>
              <a:t>. 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FAC9C-B1BD-429B-B17D-810A68D1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A picture containing object, person, dark, baseball&#10;&#10;Description automatically generated">
            <a:extLst>
              <a:ext uri="{FF2B5EF4-FFF2-40B4-BE49-F238E27FC236}">
                <a16:creationId xmlns:a16="http://schemas.microsoft.com/office/drawing/2014/main" id="{44C75E83-6D9C-46FE-AAD1-ACD744590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162" y="324838"/>
            <a:ext cx="2984485" cy="23875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672DD1-9620-46CF-B576-DBC52D5C0D09}"/>
              </a:ext>
            </a:extLst>
          </p:cNvPr>
          <p:cNvSpPr txBox="1"/>
          <p:nvPr/>
        </p:nvSpPr>
        <p:spPr>
          <a:xfrm>
            <a:off x="8429656" y="2853133"/>
            <a:ext cx="273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DBDDA1-AE47-4427-982F-BAB02C9DA94D}"/>
              </a:ext>
            </a:extLst>
          </p:cNvPr>
          <p:cNvSpPr/>
          <p:nvPr/>
        </p:nvSpPr>
        <p:spPr>
          <a:xfrm>
            <a:off x="756920" y="3454924"/>
            <a:ext cx="106781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kata lain, </a:t>
            </a:r>
            <a:r>
              <a:rPr lang="en-US" sz="2800" dirty="0" err="1">
                <a:sym typeface="Symbol" panose="05050102010706020507" pitchFamily="18" charset="2"/>
              </a:rPr>
              <a:t>operasi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i="1" dirty="0"/>
              <a:t>A</a:t>
            </a:r>
            <a:r>
              <a:rPr lang="en-US" sz="2800" b="1" dirty="0"/>
              <a:t>x</a:t>
            </a:r>
            <a:r>
              <a:rPr lang="en-US" sz="2800" dirty="0"/>
              <a:t> = 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b="1" dirty="0">
                <a:sym typeface="Symbol" panose="05050102010706020507" pitchFamily="18" charset="2"/>
              </a:rPr>
              <a:t>x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menyebabkan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vektor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b="1" dirty="0">
                <a:sym typeface="Symbol" panose="05050102010706020507" pitchFamily="18" charset="2"/>
              </a:rPr>
              <a:t>x </a:t>
            </a:r>
            <a:r>
              <a:rPr lang="en-US" sz="2800" dirty="0" err="1">
                <a:sym typeface="Symbol" panose="05050102010706020507" pitchFamily="18" charset="2"/>
              </a:rPr>
              <a:t>menyusut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atau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memanjang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faktor</a:t>
            </a:r>
            <a:r>
              <a:rPr lang="en-US" sz="2800" dirty="0">
                <a:sym typeface="Symbol" panose="05050102010706020507" pitchFamily="18" charset="2"/>
              </a:rPr>
              <a:t>  </a:t>
            </a: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arah</a:t>
            </a:r>
            <a:r>
              <a:rPr lang="en-US" sz="2800" dirty="0">
                <a:sym typeface="Symbol" panose="05050102010706020507" pitchFamily="18" charset="2"/>
              </a:rPr>
              <a:t> yang </a:t>
            </a:r>
            <a:r>
              <a:rPr lang="en-US" sz="2800" dirty="0" err="1">
                <a:sym typeface="Symbol" panose="05050102010706020507" pitchFamily="18" charset="2"/>
              </a:rPr>
              <a:t>sama</a:t>
            </a:r>
            <a:r>
              <a:rPr lang="en-US" sz="2800" dirty="0">
                <a:sym typeface="Symbol" panose="05050102010706020507" pitchFamily="18" charset="2"/>
              </a:rPr>
              <a:t>  </a:t>
            </a:r>
            <a:r>
              <a:rPr lang="en-US" sz="2800" dirty="0" err="1">
                <a:sym typeface="Symbol" panose="05050102010706020507" pitchFamily="18" charset="2"/>
              </a:rPr>
              <a:t>jika</a:t>
            </a:r>
            <a:r>
              <a:rPr lang="en-US" sz="2800" dirty="0">
                <a:sym typeface="Symbol" panose="05050102010706020507" pitchFamily="18" charset="2"/>
              </a:rPr>
              <a:t>  </a:t>
            </a:r>
            <a:r>
              <a:rPr lang="en-US" sz="2800" dirty="0" err="1">
                <a:sym typeface="Symbol" panose="05050102010706020507" pitchFamily="18" charset="2"/>
              </a:rPr>
              <a:t>positif</a:t>
            </a:r>
            <a:r>
              <a:rPr lang="en-US" sz="2800" dirty="0">
                <a:sym typeface="Symbol" panose="05050102010706020507" pitchFamily="18" charset="2"/>
              </a:rPr>
              <a:t> dan </a:t>
            </a:r>
            <a:r>
              <a:rPr lang="en-US" sz="2800" dirty="0" err="1">
                <a:sym typeface="Symbol" panose="05050102010706020507" pitchFamily="18" charset="2"/>
              </a:rPr>
              <a:t>arah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berkebalikan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jika</a:t>
            </a:r>
            <a:r>
              <a:rPr lang="en-US" sz="2800" dirty="0">
                <a:sym typeface="Symbol" panose="05050102010706020507" pitchFamily="18" charset="2"/>
              </a:rPr>
              <a:t>  </a:t>
            </a:r>
            <a:r>
              <a:rPr lang="en-US" sz="2800" dirty="0" err="1">
                <a:sym typeface="Symbol" panose="05050102010706020507" pitchFamily="18" charset="2"/>
              </a:rPr>
              <a:t>negatif</a:t>
            </a:r>
            <a:r>
              <a:rPr lang="en-US" sz="2800" dirty="0">
                <a:sym typeface="Symbol" panose="05050102010706020507" pitchFamily="18" charset="2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CE3FA0-AC00-483B-BEEA-24D6A6BC4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025" y="4890195"/>
            <a:ext cx="8258175" cy="1943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A19F6D-CAC7-4369-A6E9-E00DFAFDA3DB}"/>
              </a:ext>
            </a:extLst>
          </p:cNvPr>
          <p:cNvSpPr txBox="1"/>
          <p:nvPr/>
        </p:nvSpPr>
        <p:spPr>
          <a:xfrm>
            <a:off x="4282133" y="6382921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(b)   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6391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0654-6E2A-4D0B-A67E-90E0FEC5CF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Contoh 1</a:t>
                </a:r>
                <a:r>
                  <a:rPr lang="en-US" dirty="0"/>
                  <a:t>: 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x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eigen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eigen yang </a:t>
                </a:r>
                <a:r>
                  <a:rPr lang="en-US" dirty="0" err="1"/>
                  <a:t>berkoresponden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 = 3, </a:t>
                </a:r>
                <a:r>
                  <a:rPr lang="en-US" dirty="0" err="1">
                    <a:sym typeface="Symbol" panose="05050102010706020507" pitchFamily="18" charset="2"/>
                  </a:rPr>
                  <a:t>karena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b="1" dirty="0">
                    <a:sym typeface="Symbol" panose="05050102010706020507" pitchFamily="18" charset="2"/>
                  </a:rPr>
                  <a:t>x</a:t>
                </a:r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3</a:t>
                </a:r>
                <a:r>
                  <a:rPr lang="en-US" b="1" dirty="0"/>
                  <a:t>x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0654-6E2A-4D0B-A67E-90E0FEC5CF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  <a:blipFill>
                <a:blip r:embed="rId4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6B623-774C-4761-B705-5B316F7E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26945F-D96E-4E4C-838E-E36B50820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7104" y="3600031"/>
            <a:ext cx="2939838" cy="294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17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F4CB-D419-4DE3-B4B3-BABC8E0D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DD58A-234E-48AB-895B-FA94A9460D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47850"/>
                <a:ext cx="9646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Perlihatkan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  <a:r>
                  <a:rPr lang="en-US" b="1" dirty="0"/>
                  <a:t>x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eigen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eigen yang </a:t>
                </a:r>
                <a:r>
                  <a:rPr lang="en-US" dirty="0" err="1"/>
                  <a:t>berkoresponden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 = –2, </a:t>
                </a:r>
                <a:r>
                  <a:rPr lang="en-US" dirty="0" err="1">
                    <a:sym typeface="Symbol" panose="05050102010706020507" pitchFamily="18" charset="2"/>
                  </a:rPr>
                  <a:t>lalu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gambarkan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vektor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b="1" dirty="0">
                    <a:sym typeface="Symbol" panose="05050102010706020507" pitchFamily="18" charset="2"/>
                  </a:rPr>
                  <a:t>x</a:t>
                </a:r>
                <a:r>
                  <a:rPr lang="en-US" dirty="0">
                    <a:sym typeface="Symbol" panose="05050102010706020507" pitchFamily="18" charset="2"/>
                  </a:rPr>
                  <a:t> dan </a:t>
                </a:r>
                <a:r>
                  <a:rPr lang="en-US" dirty="0" err="1">
                    <a:sym typeface="Symbol" panose="05050102010706020507" pitchFamily="18" charset="2"/>
                  </a:rPr>
                  <a:t>hasil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perkaliannya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dengan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DD58A-234E-48AB-895B-FA94A9460D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47850"/>
                <a:ext cx="9646920" cy="4351338"/>
              </a:xfrm>
              <a:blipFill>
                <a:blip r:embed="rId4"/>
                <a:stretch>
                  <a:fillRect l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30898-BB9E-42A9-80EF-1DCD9842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8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0433-346C-400E-8BA2-8F7C215A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Cara </a:t>
            </a: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eigen dan </a:t>
            </a:r>
            <a:r>
              <a:rPr lang="en-US" b="1" dirty="0" err="1"/>
              <a:t>vektor</a:t>
            </a:r>
            <a:r>
              <a:rPr lang="en-US" b="1" dirty="0"/>
              <a:t> eigen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FCA3-E226-416C-B9E4-78C307C41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078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n x n. </a:t>
            </a:r>
            <a:r>
              <a:rPr lang="en-US" dirty="0" err="1"/>
              <a:t>Vektor</a:t>
            </a:r>
            <a:r>
              <a:rPr lang="en-US" dirty="0"/>
              <a:t> eigen dan </a:t>
            </a:r>
            <a:r>
              <a:rPr lang="en-US" dirty="0" err="1"/>
              <a:t>nilai</a:t>
            </a:r>
            <a:r>
              <a:rPr lang="en-US" dirty="0"/>
              <a:t> eigen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 A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sz="2800" dirty="0"/>
              <a:t>		 </a:t>
            </a:r>
            <a:r>
              <a:rPr lang="en-US" sz="2800" i="1" dirty="0"/>
              <a:t>A</a:t>
            </a:r>
            <a:r>
              <a:rPr lang="en-US" sz="2800" b="1" dirty="0"/>
              <a:t>x</a:t>
            </a:r>
            <a:r>
              <a:rPr lang="en-US" sz="2800" dirty="0"/>
              <a:t> = 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b="1" dirty="0">
                <a:sym typeface="Symbol" panose="05050102010706020507" pitchFamily="18" charset="2"/>
              </a:rPr>
              <a:t>x </a:t>
            </a:r>
          </a:p>
          <a:p>
            <a:pPr marL="457200" lvl="1" indent="0">
              <a:buNone/>
            </a:pPr>
            <a:r>
              <a:rPr lang="en-US" sz="2800" b="1" dirty="0">
                <a:sym typeface="Symbol" panose="05050102010706020507" pitchFamily="18" charset="2"/>
              </a:rPr>
              <a:t>		</a:t>
            </a:r>
            <a:r>
              <a:rPr lang="en-US" sz="2800" i="1" dirty="0" err="1">
                <a:sym typeface="Symbol" panose="05050102010706020507" pitchFamily="18" charset="2"/>
              </a:rPr>
              <a:t>IA</a:t>
            </a:r>
            <a:r>
              <a:rPr lang="en-US" sz="2800" b="1" dirty="0" err="1">
                <a:sym typeface="Symbol" panose="05050102010706020507" pitchFamily="18" charset="2"/>
              </a:rPr>
              <a:t>x</a:t>
            </a:r>
            <a:r>
              <a:rPr lang="en-US" sz="2800" b="1" dirty="0">
                <a:sym typeface="Symbol" panose="05050102010706020507" pitchFamily="18" charset="2"/>
              </a:rPr>
              <a:t> </a:t>
            </a:r>
            <a:r>
              <a:rPr lang="en-US" sz="2800" dirty="0"/>
              <a:t>= 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b="1" dirty="0">
                <a:sym typeface="Symbol" panose="05050102010706020507" pitchFamily="18" charset="2"/>
              </a:rPr>
              <a:t>x       </a:t>
            </a:r>
            <a:r>
              <a:rPr lang="en-US" sz="2800" dirty="0">
                <a:sym typeface="Symbol" panose="05050102010706020507" pitchFamily="18" charset="2"/>
              </a:rPr>
              <a:t>(</a:t>
            </a:r>
            <a:r>
              <a:rPr lang="en-US" sz="2800" dirty="0" err="1">
                <a:sym typeface="Symbol" panose="05050102010706020507" pitchFamily="18" charset="2"/>
              </a:rPr>
              <a:t>kalikan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kedua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ruas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dirty="0">
                <a:sym typeface="Symbol" panose="05050102010706020507" pitchFamily="18" charset="2"/>
              </a:rPr>
              <a:t> = </a:t>
            </a:r>
            <a:r>
              <a:rPr lang="en-US" sz="2800" dirty="0" err="1">
                <a:sym typeface="Symbol" panose="05050102010706020507" pitchFamily="18" charset="2"/>
              </a:rPr>
              <a:t>matriks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identitas</a:t>
            </a:r>
            <a:r>
              <a:rPr lang="en-US" sz="2800" dirty="0">
                <a:sym typeface="Symbol" panose="05050102010706020507" pitchFamily="18" charset="2"/>
              </a:rPr>
              <a:t>)</a:t>
            </a:r>
          </a:p>
          <a:p>
            <a:pPr marL="457200" lvl="1" indent="0">
              <a:buNone/>
            </a:pPr>
            <a:r>
              <a:rPr lang="en-US" sz="2800" b="1" dirty="0">
                <a:sym typeface="Symbol" panose="05050102010706020507" pitchFamily="18" charset="2"/>
              </a:rPr>
              <a:t>		</a:t>
            </a:r>
            <a:r>
              <a:rPr lang="en-US" sz="2800" i="1" dirty="0">
                <a:sym typeface="Symbol" panose="05050102010706020507" pitchFamily="18" charset="2"/>
              </a:rPr>
              <a:t> A</a:t>
            </a:r>
            <a:r>
              <a:rPr lang="en-US" sz="2800" b="1" dirty="0">
                <a:sym typeface="Symbol" panose="05050102010706020507" pitchFamily="18" charset="2"/>
              </a:rPr>
              <a:t>x </a:t>
            </a:r>
            <a:r>
              <a:rPr lang="en-US" sz="2800" dirty="0"/>
              <a:t>= 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b="1" dirty="0">
                <a:sym typeface="Symbol" panose="05050102010706020507" pitchFamily="18" charset="2"/>
              </a:rPr>
              <a:t>x </a:t>
            </a:r>
          </a:p>
          <a:p>
            <a:pPr marL="457200" lvl="1" indent="0">
              <a:buNone/>
            </a:pPr>
            <a:r>
              <a:rPr lang="en-US" dirty="0"/>
              <a:t>          (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b="1" dirty="0">
                <a:sym typeface="Symbol" panose="05050102010706020507" pitchFamily="18" charset="2"/>
              </a:rPr>
              <a:t> </a:t>
            </a:r>
            <a:r>
              <a:rPr lang="en-US" sz="2800" dirty="0">
                <a:sym typeface="Symbol" panose="05050102010706020507" pitchFamily="18" charset="2"/>
              </a:rPr>
              <a:t>– A)</a:t>
            </a:r>
            <a:r>
              <a:rPr lang="en-US" sz="2800" b="1" dirty="0">
                <a:sym typeface="Symbol" panose="05050102010706020507" pitchFamily="18" charset="2"/>
              </a:rPr>
              <a:t>x</a:t>
            </a:r>
            <a:r>
              <a:rPr lang="en-US" sz="2800" dirty="0">
                <a:sym typeface="Symbol" panose="05050102010706020507" pitchFamily="18" charset="2"/>
              </a:rPr>
              <a:t>  = 0</a:t>
            </a:r>
            <a:r>
              <a:rPr lang="en-US" sz="2800" dirty="0"/>
              <a:t>	               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     </a:t>
            </a:r>
            <a:r>
              <a:rPr lang="en-US" b="1" dirty="0"/>
              <a:t>x</a:t>
            </a:r>
            <a:r>
              <a:rPr lang="en-US" dirty="0"/>
              <a:t> = 0 </a:t>
            </a:r>
            <a:r>
              <a:rPr lang="en-US" dirty="0" err="1"/>
              <a:t>adalah</a:t>
            </a:r>
            <a:r>
              <a:rPr lang="en-US" dirty="0"/>
              <a:t> solusi trivial </a:t>
            </a:r>
            <a:r>
              <a:rPr lang="en-US" dirty="0" err="1"/>
              <a:t>dari</a:t>
            </a:r>
            <a:r>
              <a:rPr lang="en-US" dirty="0"/>
              <a:t> (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i="1" dirty="0">
                <a:sym typeface="Symbol" panose="05050102010706020507" pitchFamily="18" charset="2"/>
              </a:rPr>
              <a:t>I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– A)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 = 0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Agar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i="1" dirty="0">
                <a:sym typeface="Symbol" panose="05050102010706020507" pitchFamily="18" charset="2"/>
              </a:rPr>
              <a:t>I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– A)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 = 0 </a:t>
            </a:r>
            <a:r>
              <a:rPr lang="en-US" dirty="0" err="1">
                <a:sym typeface="Symbol" panose="05050102010706020507" pitchFamily="18" charset="2"/>
              </a:rPr>
              <a:t>memiliki</a:t>
            </a:r>
            <a:r>
              <a:rPr lang="en-US" dirty="0">
                <a:sym typeface="Symbol" panose="05050102010706020507" pitchFamily="18" charset="2"/>
              </a:rPr>
              <a:t> solusi </a:t>
            </a:r>
            <a:r>
              <a:rPr lang="en-US" dirty="0" err="1">
                <a:sym typeface="Symbol" panose="05050102010706020507" pitchFamily="18" charset="2"/>
              </a:rPr>
              <a:t>tidak-nol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maka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haruslah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ym typeface="Symbol" panose="05050102010706020507" pitchFamily="18" charset="2"/>
              </a:rPr>
              <a:t>		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det(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– A) = 0 </a:t>
            </a:r>
          </a:p>
          <a:p>
            <a:pPr>
              <a:spcBef>
                <a:spcPts val="2400"/>
              </a:spcBef>
            </a:pPr>
            <a:r>
              <a:rPr lang="en-US" dirty="0" err="1">
                <a:sym typeface="Symbol" panose="05050102010706020507" pitchFamily="18" charset="2"/>
              </a:rPr>
              <a:t>Persamaan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det(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– A) = 0 </a:t>
            </a:r>
            <a:r>
              <a:rPr lang="en-US" dirty="0" err="1">
                <a:sym typeface="Symbol" panose="05050102010706020507" pitchFamily="18" charset="2"/>
              </a:rPr>
              <a:t>disebut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persamaan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karakteristik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A, dan </a:t>
            </a:r>
            <a:r>
              <a:rPr lang="en-US" dirty="0" err="1">
                <a:sym typeface="Symbol" panose="05050102010706020507" pitchFamily="18" charset="2"/>
              </a:rPr>
              <a:t>akar-akar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persamaan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tersebut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yaitu</a:t>
            </a:r>
            <a:r>
              <a:rPr lang="en-US" dirty="0">
                <a:sym typeface="Symbol" panose="05050102010706020507" pitchFamily="18" charset="2"/>
              </a:rPr>
              <a:t> , </a:t>
            </a:r>
            <a:r>
              <a:rPr lang="en-US" dirty="0" err="1">
                <a:sym typeface="Symbol" panose="05050102010706020507" pitchFamily="18" charset="2"/>
              </a:rPr>
              <a:t>dinamakan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akar-akar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karateristik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atau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 err="1">
                <a:sym typeface="Symbol" panose="05050102010706020507" pitchFamily="18" charset="2"/>
              </a:rPr>
              <a:t>nilai-nilai</a:t>
            </a:r>
            <a:r>
              <a:rPr lang="en-US" b="1" dirty="0">
                <a:sym typeface="Symbol" panose="05050102010706020507" pitchFamily="18" charset="2"/>
              </a:rPr>
              <a:t> eigen</a:t>
            </a:r>
            <a:r>
              <a:rPr lang="en-US" dirty="0">
                <a:sym typeface="Symbol" panose="05050102010706020507" pitchFamily="18" charset="2"/>
              </a:rPr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E108D-D6CB-4EA9-84A8-8633FACE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9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950FDD-475E-4BC7-8AF0-59938A3C9E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01040"/>
                <a:ext cx="10515600" cy="54759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Contoh 2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eigen dan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nilai-nilai</a:t>
                </a:r>
                <a:r>
                  <a:rPr lang="en-US" sz="2400" dirty="0"/>
                  <a:t> eigen</a:t>
                </a:r>
              </a:p>
              <a:p>
                <a:pPr marL="457200" indent="-457200">
                  <a:buAutoNum type="alphaLcParenBoth"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  = 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−3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+1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det(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</a:t>
                </a:r>
                <a:r>
                  <a:rPr lang="en-US" sz="2400" dirty="0"/>
                  <a:t>) = 0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−3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+1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0  </a:t>
                </a:r>
                <a:r>
                  <a:rPr lang="en-US" sz="2400" dirty="0">
                    <a:sym typeface="Symbol" panose="05050102010706020507" pitchFamily="18" charset="2"/>
                  </a:rPr>
                  <a:t> ( – 3)( + 1) = 0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		        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3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–1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 err="1">
                    <a:sym typeface="Symbol" panose="05050102010706020507" pitchFamily="18" charset="2"/>
                  </a:rPr>
                  <a:t>Jadi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nilai-nilai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dari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 = 3 dan  = –1.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950FDD-475E-4BC7-8AF0-59938A3C9E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01040"/>
                <a:ext cx="10515600" cy="5475923"/>
              </a:xfrm>
              <a:blipFill>
                <a:blip r:embed="rId4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94CE7-DF64-49E8-88B7-07EA8801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576FC0-C6C6-4183-8629-BDE126145520}"/>
              </a:ext>
            </a:extLst>
          </p:cNvPr>
          <p:cNvSpPr/>
          <p:nvPr/>
        </p:nvSpPr>
        <p:spPr>
          <a:xfrm>
            <a:off x="6289973" y="1766408"/>
            <a:ext cx="2018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det(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sz="24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– A) = 0 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08520D-570B-4DD3-B93D-713ADB5707E4}"/>
              </a:ext>
            </a:extLst>
          </p:cNvPr>
          <p:cNvSpPr/>
          <p:nvPr/>
        </p:nvSpPr>
        <p:spPr>
          <a:xfrm>
            <a:off x="6241312" y="1679944"/>
            <a:ext cx="2158409" cy="6592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2ED9F2-1758-4902-AE13-9BAA71ED6AE8}"/>
              </a:ext>
            </a:extLst>
          </p:cNvPr>
          <p:cNvSpPr txBox="1"/>
          <p:nvPr/>
        </p:nvSpPr>
        <p:spPr>
          <a:xfrm>
            <a:off x="9616821" y="4082902"/>
            <a:ext cx="242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persamaan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karakteristik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4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2A95BA-1C2F-49B9-A151-8E3C59A3A6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01040"/>
                <a:ext cx="10967720" cy="565531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(b)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eigen </a:t>
                </a:r>
              </a:p>
              <a:p>
                <a:pPr marL="0" indent="0">
                  <a:buNone/>
                </a:pPr>
                <a:r>
                  <a:rPr lang="en-US" dirty="0"/>
                  <a:t> 	 </a:t>
                </a:r>
                <a:r>
                  <a:rPr lang="en-US" sz="2400" dirty="0"/>
                  <a:t>(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A)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 = 0  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−3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+1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  <a:r>
                  <a:rPr lang="en-US" sz="2400" dirty="0" err="1">
                    <a:sym typeface="Symbol" panose="05050102010706020507" pitchFamily="18" charset="2"/>
                  </a:rPr>
                  <a:t>Untuk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3  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 –8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+ 4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 8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 4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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½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	    Solusi: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½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, 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</a:t>
                </a:r>
                <a:endParaRPr lang="en-US" sz="2400" b="1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ym typeface="Symbol" panose="05050102010706020507" pitchFamily="18" charset="2"/>
                  </a:rPr>
                  <a:t> eigen: </a:t>
                </a:r>
                <a:r>
                  <a:rPr lang="en-US" sz="2400" b="1" dirty="0"/>
                  <a:t>x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</a:t>
                </a:r>
                <a:r>
                  <a:rPr lang="en-US" sz="2400" dirty="0">
                    <a:sym typeface="Wingdings" panose="05000000000000000000" pitchFamily="2" charset="2"/>
                  </a:rPr>
                  <a:t>membentuk </a:t>
                </a:r>
                <a:r>
                  <a:rPr lang="en-US" sz="2400" b="1" dirty="0"/>
                  <a:t>ruang</a:t>
                </a:r>
                <a:r>
                  <a:rPr lang="en-US" sz="2400" dirty="0"/>
                  <a:t> </a:t>
                </a:r>
                <a:r>
                  <a:rPr lang="en-US" sz="2400" b="1" dirty="0"/>
                  <a:t>eigen</a:t>
                </a:r>
                <a:r>
                  <a:rPr lang="en-US" sz="2400" dirty="0"/>
                  <a:t> (</a:t>
                </a:r>
                <a:r>
                  <a:rPr lang="en-US" sz="2400" i="1" dirty="0"/>
                  <a:t>eigenspace</a:t>
                </a:r>
                <a:r>
                  <a:rPr lang="en-US" sz="2400" dirty="0"/>
                  <a:t>)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Jadi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basis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3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ditulis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sebagai</a:t>
                </a:r>
                <a:r>
                  <a:rPr lang="en-US" sz="2400" dirty="0">
                    <a:sym typeface="Symbol" panose="05050102010706020507" pitchFamily="18" charset="2"/>
                  </a:rPr>
                  <a:t> E(3)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2A95BA-1C2F-49B9-A151-8E3C59A3A6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01040"/>
                <a:ext cx="10967720" cy="5655310"/>
              </a:xfrm>
              <a:blipFill>
                <a:blip r:embed="rId4"/>
                <a:stretch>
                  <a:fillRect l="-889" t="-2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1CA83-5A4A-43AD-AE73-ADF8DF88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5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4937</TotalTime>
  <Words>1418</Words>
  <Application>Microsoft Office PowerPoint</Application>
  <PresentationFormat>Widescreen</PresentationFormat>
  <Paragraphs>150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Nilai Eigen dan Vektor Eigen (Bagian 1)</vt:lpstr>
      <vt:lpstr>PowerPoint Presentation</vt:lpstr>
      <vt:lpstr>Definisi</vt:lpstr>
      <vt:lpstr>PowerPoint Presentation</vt:lpstr>
      <vt:lpstr>PowerPoint Presentation</vt:lpstr>
      <vt:lpstr>Latihan 1</vt:lpstr>
      <vt:lpstr>Cara menghitung nilai eigen dan vektor eigen</vt:lpstr>
      <vt:lpstr>PowerPoint Presentation</vt:lpstr>
      <vt:lpstr>PowerPoint Presentation</vt:lpstr>
      <vt:lpstr>PowerPoint Presentation</vt:lpstr>
      <vt:lpstr>Latihan 2</vt:lpstr>
      <vt:lpstr>PowerPoint Presentation</vt:lpstr>
      <vt:lpstr>PowerPoint Presentation</vt:lpstr>
      <vt:lpstr>PowerPoint Presentation</vt:lpstr>
      <vt:lpstr>PowerPoint Presentation</vt:lpstr>
      <vt:lpstr>Aplikasi nilai eigen dan vektor eigen</vt:lpstr>
      <vt:lpstr>Latihan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Eigen dan Vektor Eigen (Bagian 1)</dc:title>
  <dc:creator>Rinaldi Munir</dc:creator>
  <cp:lastModifiedBy>Rinaldi Munir</cp:lastModifiedBy>
  <cp:revision>347</cp:revision>
  <dcterms:created xsi:type="dcterms:W3CDTF">2020-09-19T08:47:06Z</dcterms:created>
  <dcterms:modified xsi:type="dcterms:W3CDTF">2022-09-21T05:03:07Z</dcterms:modified>
</cp:coreProperties>
</file>