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75" r:id="rId3"/>
    <p:sldId id="276" r:id="rId4"/>
    <p:sldId id="302" r:id="rId5"/>
    <p:sldId id="298" r:id="rId6"/>
    <p:sldId id="299" r:id="rId7"/>
    <p:sldId id="300" r:id="rId8"/>
    <p:sldId id="301" r:id="rId9"/>
    <p:sldId id="277" r:id="rId10"/>
    <p:sldId id="278" r:id="rId11"/>
    <p:sldId id="279" r:id="rId12"/>
    <p:sldId id="280" r:id="rId13"/>
    <p:sldId id="282" r:id="rId14"/>
    <p:sldId id="303" r:id="rId15"/>
    <p:sldId id="296" r:id="rId16"/>
    <p:sldId id="304" r:id="rId17"/>
    <p:sldId id="305" r:id="rId18"/>
    <p:sldId id="283" r:id="rId19"/>
    <p:sldId id="284" r:id="rId20"/>
    <p:sldId id="285" r:id="rId21"/>
    <p:sldId id="287" r:id="rId22"/>
    <p:sldId id="288" r:id="rId23"/>
    <p:sldId id="281" r:id="rId24"/>
    <p:sldId id="290" r:id="rId25"/>
    <p:sldId id="291" r:id="rId26"/>
    <p:sldId id="293" r:id="rId27"/>
    <p:sldId id="294" r:id="rId28"/>
    <p:sldId id="295" r:id="rId29"/>
    <p:sldId id="292" r:id="rId30"/>
    <p:sldId id="289" r:id="rId31"/>
    <p:sldId id="297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73" r:id="rId40"/>
    <p:sldId id="329" r:id="rId41"/>
    <p:sldId id="344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5" r:id="rId56"/>
    <p:sldId id="364" r:id="rId57"/>
    <p:sldId id="36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2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image" Target="../media/image6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4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4) </a:t>
            </a:r>
            <a:br>
              <a:rPr lang="en-US" b="1" dirty="0"/>
            </a:br>
            <a:r>
              <a:rPr lang="en-US" b="1" dirty="0"/>
              <a:t> dan </a:t>
            </a:r>
            <a:r>
              <a:rPr lang="en-US" b="1" dirty="0" err="1"/>
              <a:t>Transformasi</a:t>
            </a:r>
            <a:r>
              <a:rPr lang="en-US" b="1" dirty="0"/>
              <a:t> Linier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#17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104AA-1CBC-49DE-AEBA-0DE4E3AD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290"/>
            <a:ext cx="10911348" cy="6328185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f</a:t>
            </a:r>
            <a:r>
              <a:rPr lang="en-US" sz="2400" baseline="-25000" dirty="0"/>
              <a:t>1</a:t>
            </a:r>
            <a:r>
              <a:rPr lang="en-US" sz="2400" dirty="0"/>
              <a:t>, f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linier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w</a:t>
            </a:r>
            <a:r>
              <a:rPr lang="en-US" sz="2400" baseline="-25000" dirty="0"/>
              <a:t>1</a:t>
            </a:r>
            <a:r>
              <a:rPr lang="en-US" sz="2400" dirty="0"/>
              <a:t> = a</a:t>
            </a:r>
            <a:r>
              <a:rPr lang="en-US" sz="2400" baseline="-25000" dirty="0"/>
              <a:t>11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12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a</a:t>
            </a:r>
            <a:r>
              <a:rPr lang="en-US" sz="2400" baseline="-25000" dirty="0"/>
              <a:t>1n</a:t>
            </a:r>
            <a:r>
              <a:rPr lang="en-US" sz="2400" dirty="0"/>
              <a:t>x</a:t>
            </a:r>
            <a:r>
              <a:rPr lang="en-US" sz="2400" baseline="-25000" dirty="0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w</a:t>
            </a:r>
            <a:r>
              <a:rPr lang="en-US" sz="2400" baseline="-25000" dirty="0"/>
              <a:t>2</a:t>
            </a:r>
            <a:r>
              <a:rPr lang="en-US" sz="2400" dirty="0"/>
              <a:t> = a</a:t>
            </a:r>
            <a:r>
              <a:rPr lang="en-US" sz="2400" baseline="-25000" dirty="0"/>
              <a:t>21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a</a:t>
            </a:r>
            <a:r>
              <a:rPr lang="en-US" sz="2400" baseline="-25000" dirty="0"/>
              <a:t>2n</a:t>
            </a:r>
            <a:r>
              <a:rPr lang="en-US" sz="2400" dirty="0"/>
              <a:t>x</a:t>
            </a:r>
            <a:r>
              <a:rPr lang="en-US" sz="2400" baseline="-25000" dirty="0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…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 = a</a:t>
            </a:r>
            <a:r>
              <a:rPr lang="en-US" sz="2400" baseline="-25000" dirty="0"/>
              <a:t>m1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m2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</a:t>
            </a:r>
            <a:r>
              <a:rPr lang="en-US" sz="2400" dirty="0" err="1"/>
              <a:t>a</a:t>
            </a:r>
            <a:r>
              <a:rPr lang="en-US" sz="2400" baseline="-25000" dirty="0" err="1"/>
              <a:t>mn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   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ringkas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w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 </a:t>
            </a:r>
          </a:p>
          <a:p>
            <a:pPr marL="285750" indent="-285750">
              <a:buNone/>
            </a:pPr>
            <a:r>
              <a:rPr lang="en-US" sz="2400" dirty="0"/>
              <a:t>    </a:t>
            </a:r>
            <a:r>
              <a:rPr lang="en-US" sz="2400" i="1" dirty="0"/>
              <a:t>A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matriks</a:t>
            </a:r>
            <a:r>
              <a:rPr lang="en-US" sz="2400" b="1" dirty="0"/>
              <a:t> standard </a:t>
            </a:r>
            <a:r>
              <a:rPr lang="en-US" sz="2400" dirty="0" err="1"/>
              <a:t>transformasi</a:t>
            </a:r>
            <a:r>
              <a:rPr lang="en-US" sz="2400" b="1" dirty="0"/>
              <a:t> </a:t>
            </a:r>
            <a:r>
              <a:rPr lang="en-US" sz="2400" dirty="0" err="1"/>
              <a:t>sedangkan</a:t>
            </a:r>
            <a:r>
              <a:rPr lang="en-US" sz="2400" b="1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T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transformasi</a:t>
            </a:r>
            <a:r>
              <a:rPr lang="en-US" sz="2400" b="1" dirty="0"/>
              <a:t> </a:t>
            </a:r>
            <a:r>
              <a:rPr lang="en-US" sz="2400" b="1" dirty="0" err="1"/>
              <a:t>matriks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b="1" dirty="0"/>
              <a:t>w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  <a:p>
            <a:pPr marL="285750" indent="-285750">
              <a:buNone/>
            </a:pPr>
            <a:r>
              <a:rPr lang="en-US" sz="2400" b="1" dirty="0"/>
              <a:t>			w </a:t>
            </a:r>
            <a:r>
              <a:rPr lang="en-US" sz="2400" dirty="0"/>
              <a:t>= T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39CA-83E3-4E42-B429-1A5C9E2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FEB8C3-9150-45BC-B25D-A9E033175F3A}"/>
                  </a:ext>
                </a:extLst>
              </p:cNvPr>
              <p:cNvSpPr/>
              <p:nvPr/>
            </p:nvSpPr>
            <p:spPr>
              <a:xfrm>
                <a:off x="1596835" y="3010854"/>
                <a:ext cx="519334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FEB8C3-9150-45BC-B25D-A9E033175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835" y="3010854"/>
                <a:ext cx="5193345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72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5864-1B87-4AAE-B42B-2EA8A676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755"/>
            <a:ext cx="10515600" cy="6003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. </a:t>
            </a:r>
            <a:r>
              <a:rPr lang="en-US" sz="2400" dirty="0" err="1"/>
              <a:t>Tranformasi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T : R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3 </a:t>
            </a:r>
            <a:r>
              <a:rPr lang="en-US" sz="2400" dirty="0"/>
              <a:t> 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Matriks</a:t>
            </a:r>
            <a:r>
              <a:rPr lang="en-US" sz="2400" dirty="0"/>
              <a:t> standard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 = (1, –3, 0, 2),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T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b="1" dirty="0"/>
              <a:t>w</a:t>
            </a:r>
            <a:r>
              <a:rPr lang="en-US" sz="2400" dirty="0"/>
              <a:t> = (1, 3, 8)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5D920-A896-407F-BEC4-97CF1983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A2D38F-70F0-41BC-8EFF-B18021D3D9D3}"/>
                  </a:ext>
                </a:extLst>
              </p:cNvPr>
              <p:cNvSpPr/>
              <p:nvPr/>
            </p:nvSpPr>
            <p:spPr>
              <a:xfrm>
                <a:off x="2806201" y="1083731"/>
                <a:ext cx="4425507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A2D38F-70F0-41BC-8EFF-B18021D3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01" y="1083731"/>
                <a:ext cx="4425507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EEE203-764C-4454-ACA1-0F46E256D7ED}"/>
                  </a:ext>
                </a:extLst>
              </p:cNvPr>
              <p:cNvSpPr/>
              <p:nvPr/>
            </p:nvSpPr>
            <p:spPr>
              <a:xfrm>
                <a:off x="2515499" y="2862890"/>
                <a:ext cx="3190617" cy="1076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EEE203-764C-4454-ACA1-0F46E256D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99" y="2862890"/>
                <a:ext cx="3190617" cy="1076449"/>
              </a:xfrm>
              <a:prstGeom prst="rect">
                <a:avLst/>
              </a:prstGeom>
              <a:blipFill>
                <a:blip r:embed="rId3"/>
                <a:stretch>
                  <a:fillRect l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B22E4D-FAFA-43FC-A93A-3FCDA5E63C7B}"/>
                  </a:ext>
                </a:extLst>
              </p:cNvPr>
              <p:cNvSpPr/>
              <p:nvPr/>
            </p:nvSpPr>
            <p:spPr>
              <a:xfrm>
                <a:off x="2515499" y="4603926"/>
                <a:ext cx="5507149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B22E4D-FAFA-43FC-A93A-3FCDA5E63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99" y="4603926"/>
                <a:ext cx="5507149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17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AD0B-2DF3-4A8E-AA51-F4FFC085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51" y="1688690"/>
            <a:ext cx="10515600" cy="34806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Teorema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A,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T</a:t>
            </a:r>
            <a:r>
              <a:rPr lang="en-US" baseline="-25000" dirty="0"/>
              <a:t>A</a:t>
            </a:r>
            <a:r>
              <a:rPr lang="en-US" dirty="0"/>
              <a:t> :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R</a:t>
            </a:r>
            <a:r>
              <a:rPr lang="en-US" baseline="30000" dirty="0">
                <a:sym typeface="Symbol" panose="05050102010706020507" pitchFamily="18" charset="2"/>
              </a:rPr>
              <a:t>m </a:t>
            </a:r>
            <a:r>
              <a:rPr lang="en-US" dirty="0" err="1">
                <a:sym typeface="Symbol" panose="05050102010706020507" pitchFamily="18" charset="2"/>
              </a:rPr>
              <a:t>memiliki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sifat-sifat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sebagai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berikut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R</a:t>
            </a:r>
            <a:r>
              <a:rPr lang="en-US" baseline="30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setiap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514350" indent="-514350"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b="1" dirty="0">
                <a:sym typeface="Symbol" panose="05050102010706020507" pitchFamily="18" charset="2"/>
              </a:rPr>
              <a:t>0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 </a:t>
            </a:r>
            <a:r>
              <a:rPr lang="en-US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 v</a:t>
            </a:r>
            <a:r>
              <a:rPr lang="en-US" dirty="0">
                <a:sym typeface="Symbol" panose="05050102010706020507" pitchFamily="18" charset="2"/>
              </a:rPr>
              <a:t>) =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 </a:t>
            </a:r>
            <a:r>
              <a:rPr lang="en-US" dirty="0">
                <a:sym typeface="Symbol" panose="05050102010706020507" pitchFamily="18" charset="2"/>
              </a:rPr>
              <a:t>–</a:t>
            </a:r>
            <a:r>
              <a:rPr lang="en-US" b="1" dirty="0">
                <a:sym typeface="Symbol" panose="05050102010706020507" pitchFamily="18" charset="2"/>
              </a:rPr>
              <a:t> v</a:t>
            </a:r>
            <a:r>
              <a:rPr lang="en-US" dirty="0">
                <a:sym typeface="Symbol" panose="05050102010706020507" pitchFamily="18" charset="2"/>
              </a:rPr>
              <a:t>) =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–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</a:pPr>
            <a:endParaRPr lang="en-US" b="1" dirty="0">
              <a:sym typeface="Symbol" panose="05050102010706020507" pitchFamily="18" charset="2"/>
            </a:endParaRPr>
          </a:p>
          <a:p>
            <a:pPr marL="514350" indent="-514350"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420F-DBC6-43D7-B2BC-2018105C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2B8D-844B-441B-8D56-65F57412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Menemukan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r>
              <a:rPr lang="en-US" b="1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74E1-4C25-461A-ADEB-3AFE4AAA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basis standard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, …,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 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T(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), T(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), …, T(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bayangan-bayangan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Step1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kolom-kolom</a:t>
            </a:r>
            <a:r>
              <a:rPr lang="en-US" dirty="0"/>
              <a:t> yang </a:t>
            </a:r>
            <a:r>
              <a:rPr lang="en-US" dirty="0" err="1"/>
              <a:t>berurutan</a:t>
            </a:r>
            <a:r>
              <a:rPr lang="en-US" dirty="0"/>
              <a:t>. 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36513-ABDF-4F54-8B39-4C907E15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977A-5434-4549-B81B-FF1B4A865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6050915"/>
              </a:xfrm>
            </p:spPr>
            <p:txBody>
              <a:bodyPr/>
              <a:lstStyle/>
              <a:p>
                <a:r>
                  <a:rPr lang="en-US" sz="2400" dirty="0"/>
                  <a:t>Secara </a:t>
                </a:r>
                <a:r>
                  <a:rPr lang="en-US" sz="2400" dirty="0" err="1"/>
                  <a:t>umum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jika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…., T(</a:t>
                </a:r>
                <a:r>
                  <a:rPr lang="en-US" sz="2400" b="1" dirty="0" err="1"/>
                  <a:t>e</a:t>
                </a:r>
                <a:r>
                  <a:rPr lang="en-US" sz="2400" b="1" baseline="-25000" dirty="0" err="1"/>
                  <a:t>n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977A-5434-4549-B81B-FF1B4A865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6050915"/>
              </a:xfrm>
              <a:blipFill>
                <a:blip r:embed="rId2"/>
                <a:stretch>
                  <a:fillRect l="-812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DE9DF-CB8B-433E-84B2-69BC22FC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AC7-5371-4EBE-B880-4A1454339DA3}"/>
                  </a:ext>
                </a:extLst>
              </p:cNvPr>
              <p:cNvSpPr txBox="1"/>
              <p:nvPr/>
            </p:nvSpPr>
            <p:spPr>
              <a:xfrm>
                <a:off x="2021840" y="3535212"/>
                <a:ext cx="3475503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AC7-5371-4EBE-B880-4A145433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840" y="3535212"/>
                <a:ext cx="3475503" cy="1360629"/>
              </a:xfrm>
              <a:prstGeom prst="rect">
                <a:avLst/>
              </a:prstGeom>
              <a:blipFill>
                <a:blip r:embed="rId3"/>
                <a:stretch>
                  <a:fillRect l="-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5A0477-0937-4136-BE49-01C77F0ACCB7}"/>
              </a:ext>
            </a:extLst>
          </p:cNvPr>
          <p:cNvSpPr txBox="1"/>
          <p:nvPr/>
        </p:nvSpPr>
        <p:spPr>
          <a:xfrm>
            <a:off x="2662047" y="5019011"/>
            <a:ext cx="3020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                            </a:t>
            </a:r>
            <a:endParaRPr lang="en-US" sz="2400" dirty="0"/>
          </a:p>
          <a:p>
            <a:r>
              <a:rPr lang="en-US" sz="2400" dirty="0"/>
              <a:t>T(</a:t>
            </a:r>
            <a:r>
              <a:rPr lang="en-US" sz="2400" b="1" dirty="0"/>
              <a:t>e</a:t>
            </a:r>
            <a:r>
              <a:rPr lang="en-US" sz="2400" b="1" baseline="-25000" dirty="0"/>
              <a:t>1</a:t>
            </a:r>
            <a:r>
              <a:rPr lang="en-US" sz="2400" dirty="0"/>
              <a:t>)   T(</a:t>
            </a:r>
            <a:r>
              <a:rPr lang="en-US" sz="2400" b="1" dirty="0"/>
              <a:t>e</a:t>
            </a:r>
            <a:r>
              <a:rPr lang="en-US" sz="2400" b="1" baseline="-25000" dirty="0"/>
              <a:t>2</a:t>
            </a:r>
            <a:r>
              <a:rPr lang="en-US" sz="2400" dirty="0"/>
              <a:t>)    …    T(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n</a:t>
            </a:r>
            <a:r>
              <a:rPr lang="en-US" sz="2400" dirty="0"/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8A7C5-0AD9-4DCD-B5DB-27E2CAECE701}"/>
              </a:ext>
            </a:extLst>
          </p:cNvPr>
          <p:cNvSpPr txBox="1"/>
          <p:nvPr/>
        </p:nvSpPr>
        <p:spPr>
          <a:xfrm>
            <a:off x="1198880" y="6136640"/>
            <a:ext cx="55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standard </a:t>
            </a:r>
            <a:r>
              <a:rPr lang="en-US" sz="2400" dirty="0" err="1"/>
              <a:t>untuk</a:t>
            </a:r>
            <a:r>
              <a:rPr lang="en-US" sz="2400" dirty="0"/>
              <a:t> T :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57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507-7456-4CA1-8B77-07EF9ADC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562"/>
            <a:ext cx="10515600" cy="54674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5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A4452-14A9-4B0A-B41E-BFA2BF0C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463F2-BDCC-49E8-B6DB-EEAF5061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33" y="1462770"/>
            <a:ext cx="4374027" cy="1995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B0B9D-DFEB-4548-9AEA-253DEC0011F2}"/>
              </a:ext>
            </a:extLst>
          </p:cNvPr>
          <p:cNvSpPr txBox="1"/>
          <p:nvPr/>
        </p:nvSpPr>
        <p:spPr>
          <a:xfrm>
            <a:off x="2154823" y="3875315"/>
            <a:ext cx="62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Pencerminan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x </a:t>
            </a:r>
            <a:r>
              <a:rPr lang="en-US" sz="2400" dirty="0"/>
              <a:t>= (x, y)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-Y</a:t>
            </a:r>
          </a:p>
          <a:p>
            <a:r>
              <a:rPr lang="en-US" sz="2400" dirty="0"/>
              <a:t>Hasil </a:t>
            </a:r>
            <a:r>
              <a:rPr lang="en-US" sz="2400" dirty="0" err="1"/>
              <a:t>pencerminan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/>
              <a:t>x’ </a:t>
            </a:r>
            <a:r>
              <a:rPr lang="en-US" sz="2400" dirty="0"/>
              <a:t>= T(</a:t>
            </a:r>
            <a:r>
              <a:rPr lang="en-US" sz="2400" b="1" dirty="0"/>
              <a:t>x</a:t>
            </a:r>
            <a:r>
              <a:rPr lang="en-US" sz="2400" dirty="0"/>
              <a:t>) = (–x , 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1F3AA-1240-4783-83F4-913E7C9A2E6C}"/>
                  </a:ext>
                </a:extLst>
              </p:cNvPr>
              <p:cNvSpPr/>
              <p:nvPr/>
            </p:nvSpPr>
            <p:spPr>
              <a:xfrm>
                <a:off x="3268155" y="4844711"/>
                <a:ext cx="4140492" cy="185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(1, 0)  </a:t>
                </a:r>
                <a:r>
                  <a:rPr lang="en-US" sz="2400" dirty="0">
                    <a:sym typeface="Wingdings" panose="05000000000000000000" pitchFamily="2" charset="2"/>
                  </a:rPr>
                  <a:t>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) = (–1, 0)</a:t>
                </a:r>
              </a:p>
              <a:p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= (0, 1)  </a:t>
                </a:r>
                <a:r>
                  <a:rPr lang="en-US" sz="2400" dirty="0">
                    <a:sym typeface="Wingdings" panose="05000000000000000000" pitchFamily="2" charset="2"/>
                  </a:rPr>
                  <a:t>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>
                    <a:sym typeface="Wingdings" panose="05000000000000000000" pitchFamily="2" charset="2"/>
                  </a:rPr>
                  <a:t>) = (0, 1)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Matriks</a:t>
                </a:r>
                <a:r>
                  <a:rPr lang="en-US" sz="2400" dirty="0"/>
                  <a:t> standard: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1F3AA-1240-4783-83F4-913E7C9A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55" y="4844711"/>
                <a:ext cx="4140492" cy="1857624"/>
              </a:xfrm>
              <a:prstGeom prst="rect">
                <a:avLst/>
              </a:prstGeom>
              <a:blipFill>
                <a:blip r:embed="rId3"/>
                <a:stretch>
                  <a:fillRect l="-2209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47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05CE1-42D9-4006-87F3-BCC19DB86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2320"/>
                <a:ext cx="10515600" cy="53946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6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Carilah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transformasi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yang  </a:t>
                </a:r>
                <a:r>
                  <a:rPr lang="en-US" sz="2400" dirty="0" err="1">
                    <a:sym typeface="Symbol" panose="05050102010706020507" pitchFamily="18" charset="2"/>
                  </a:rPr>
                  <a:t>didefinisikan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sebagai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berikut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Lalu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 </a:t>
                </a:r>
                <a:r>
                  <a:rPr lang="en-US" sz="2400" dirty="0">
                    <a:sym typeface="Symbol" panose="05050102010706020507" pitchFamily="18" charset="2"/>
                  </a:rPr>
                  <a:t>= (3, 2, 0).</a:t>
                </a:r>
              </a:p>
              <a:p>
                <a:pPr marL="0" indent="0">
                  <a:buNone/>
                </a:pPr>
                <a:r>
                  <a:rPr lang="en-US" sz="2400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(1, 0, 0)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1+5(0)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= (0, 1, 0)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+5(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05CE1-42D9-4006-87F3-BCC19DB86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2320"/>
                <a:ext cx="10515600" cy="5394643"/>
              </a:xfrm>
              <a:blipFill>
                <a:blip r:embed="rId2"/>
                <a:stretch>
                  <a:fillRect l="-928"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D021-CD9C-433C-86AB-0F7291ED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547D8-DBEE-4C05-98D9-1852C127D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1840"/>
                <a:ext cx="10515600" cy="54251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e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 = (0, 0, 1)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0+5(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(3, 2, 0),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bayangan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547D8-DBEE-4C05-98D9-1852C127D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1840"/>
                <a:ext cx="10515600" cy="5425123"/>
              </a:xfrm>
              <a:blipFill>
                <a:blip r:embed="rId2"/>
                <a:stretch>
                  <a:fillRect l="-928" t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1CE45-A371-46BB-8D65-D3C9D445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F60C27-B21F-4743-978B-9738AF84431D}"/>
                  </a:ext>
                </a:extLst>
              </p:cNvPr>
              <p:cNvSpPr/>
              <p:nvPr/>
            </p:nvSpPr>
            <p:spPr>
              <a:xfrm>
                <a:off x="2495179" y="3011765"/>
                <a:ext cx="20252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F60C27-B21F-4743-978B-9738AF844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179" y="3011765"/>
                <a:ext cx="2025234" cy="1068947"/>
              </a:xfrm>
              <a:prstGeom prst="rect">
                <a:avLst/>
              </a:prstGeom>
              <a:blipFill>
                <a:blip r:embed="rId3"/>
                <a:stretch>
                  <a:fillRect l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D7BC9-46AA-476D-90E3-F6702F392005}"/>
                  </a:ext>
                </a:extLst>
              </p:cNvPr>
              <p:cNvSpPr/>
              <p:nvPr/>
            </p:nvSpPr>
            <p:spPr>
              <a:xfrm>
                <a:off x="2383419" y="4724001"/>
                <a:ext cx="452508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w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D7BC9-46AA-476D-90E3-F6702F39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419" y="4724001"/>
                <a:ext cx="4525085" cy="1068947"/>
              </a:xfrm>
              <a:prstGeom prst="rect">
                <a:avLst/>
              </a:prstGeom>
              <a:blipFill>
                <a:blip r:embed="rId4"/>
                <a:stretch>
                  <a:fillRect l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8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1DD30-0413-43B2-9FC2-142F729C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F36A74E-DBF1-4A72-AF97-DA8B7756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1" y="584302"/>
            <a:ext cx="9767038" cy="57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3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6ABCB-AC3D-4FE2-AAFC-228B4F9E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4440A16-6045-40DA-A32F-860F35B7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749"/>
            <a:ext cx="8648700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5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Howard Anton &amp; Chris </a:t>
            </a:r>
            <a:r>
              <a:rPr lang="en-US" dirty="0" err="1"/>
              <a:t>Rores</a:t>
            </a:r>
            <a:r>
              <a:rPr lang="en-US" dirty="0"/>
              <a:t>, </a:t>
            </a:r>
            <a:r>
              <a:rPr lang="en-US" i="1" dirty="0"/>
              <a:t>Elementary Linear Algebra, 10</a:t>
            </a:r>
            <a:r>
              <a:rPr lang="en-US" i="1" baseline="30000" dirty="0"/>
              <a:t>th</a:t>
            </a:r>
            <a:r>
              <a:rPr lang="en-US" i="1" dirty="0"/>
              <a:t> Edition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3DD99-F6D7-4B70-AC60-9F4D5285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C1833D9-891F-4F6D-9717-C85B5D7A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8" y="1012723"/>
            <a:ext cx="10402605" cy="45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38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AFA9E-5981-49F3-BC5B-A8D2D848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3C669FA-B6D5-4CD2-AE1B-484415BD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29" y="504825"/>
            <a:ext cx="857885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8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B014-7031-4ABA-9355-2E317049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Operator </a:t>
            </a:r>
            <a:r>
              <a:rPr lang="en-US" sz="4000" dirty="0" err="1"/>
              <a:t>Rotasi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8F6D0-4D82-47D4-B489-064E6542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0A5D7B-3C31-4647-9129-60B3361F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3328244" cy="219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915E954-8CDC-44E6-ABFE-DA5EDE7F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61" y="3716593"/>
            <a:ext cx="9540998" cy="27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8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5359-B86B-4C6C-AF76-44E6E22A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0A422DF-C28F-4945-9658-0C6CBA62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25" y="123825"/>
            <a:ext cx="8047037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4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056-F473-4554-895A-6DA26553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48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Dilatasi</a:t>
            </a:r>
            <a:r>
              <a:rPr lang="en-US" sz="4000" dirty="0"/>
              <a:t> dan </a:t>
            </a:r>
            <a:r>
              <a:rPr lang="en-US" sz="4000" dirty="0" err="1"/>
              <a:t>Kontraksi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E0797-82B6-40C6-AD4B-0692A954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6B430C-2599-4CC3-8A32-3B933623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04" y="1662983"/>
            <a:ext cx="9737792" cy="43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88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FF1E6-9963-4EC0-89DB-D3731B6C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FADA4ED-901C-40F3-AF96-79A79658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6" y="594518"/>
            <a:ext cx="7027863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25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35AC-D03B-4281-85B4-0147CEEB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Ekspansi</a:t>
            </a:r>
            <a:r>
              <a:rPr lang="en-US" sz="4000" dirty="0"/>
              <a:t> dan </a:t>
            </a:r>
            <a:r>
              <a:rPr lang="en-US" sz="4000" dirty="0" err="1"/>
              <a:t>Kompresi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CA63-466B-4646-85AA-F8E0E18B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D7D533-ED03-463B-A7A7-AAA5D28A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4" y="845343"/>
            <a:ext cx="6667332" cy="58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19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A99-B2A2-49CF-8773-B8185A42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22EF0-0D04-46AE-89D9-0CB53DBA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0F3D11-76DF-46E5-B16C-9F775511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0" y="1117088"/>
            <a:ext cx="1056913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96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9EA5-6457-47ED-B8BB-ED4AF996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Geometri</a:t>
            </a:r>
            <a:r>
              <a:rPr lang="en-US" sz="4000" dirty="0"/>
              <a:t> Operator </a:t>
            </a:r>
            <a:r>
              <a:rPr lang="en-US" sz="4000" dirty="0" err="1"/>
              <a:t>Matriks</a:t>
            </a:r>
            <a:r>
              <a:rPr lang="en-US" sz="4000" dirty="0"/>
              <a:t> di R</a:t>
            </a:r>
            <a:r>
              <a:rPr lang="en-US" sz="4000" baseline="30000" dirty="0"/>
              <a:t>2</a:t>
            </a:r>
            <a:r>
              <a:rPr lang="en-US" sz="4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60A24-48DC-4C49-87D3-088BE9AD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C8E853-BCB0-4DF8-A77B-BAB7DF28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0" y="1089025"/>
            <a:ext cx="8778875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603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66D01-0F3C-4E45-B35E-1E31B902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C7E86-065D-4E6E-A213-728CCFE6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66687"/>
            <a:ext cx="69151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0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06CD-9AA5-4338-93CD-05A107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Linier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B020-9782-4822-B1B0-5FA81A5E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Transformasi</a:t>
            </a:r>
            <a:r>
              <a:rPr lang="en-US" dirty="0"/>
              <a:t> = </a:t>
            </a:r>
            <a:r>
              <a:rPr lang="en-US" dirty="0" err="1"/>
              <a:t>fungsi</a:t>
            </a:r>
            <a:r>
              <a:rPr lang="en-US" dirty="0"/>
              <a:t> =</a:t>
            </a:r>
            <a:r>
              <a:rPr lang="en-US" dirty="0" err="1"/>
              <a:t>pemetaan</a:t>
            </a:r>
            <a:r>
              <a:rPr lang="en-US" dirty="0"/>
              <a:t> (</a:t>
            </a:r>
            <a:r>
              <a:rPr lang="en-US" i="1" dirty="0"/>
              <a:t>mapping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DEFINISI 1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V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. </a:t>
            </a:r>
            <a:r>
              <a:rPr lang="en-US" dirty="0" err="1"/>
              <a:t>Transformasi</a:t>
            </a:r>
            <a:r>
              <a:rPr lang="en-US" dirty="0"/>
              <a:t> yang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V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W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T : V </a:t>
            </a:r>
            <a:r>
              <a:rPr lang="en-US" dirty="0">
                <a:sym typeface="Symbol" panose="05050102010706020507" pitchFamily="18" charset="2"/>
              </a:rPr>
              <a:t> 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(domain) </a:t>
            </a:r>
            <a:r>
              <a:rPr lang="en-US" dirty="0" err="1"/>
              <a:t>transformasi</a:t>
            </a:r>
            <a:r>
              <a:rPr lang="en-US" dirty="0"/>
              <a:t> T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(</a:t>
            </a:r>
            <a:r>
              <a:rPr lang="en-US" dirty="0" err="1"/>
              <a:t>kodomain</a:t>
            </a:r>
            <a:r>
              <a:rPr lang="en-US" dirty="0"/>
              <a:t>) </a:t>
            </a:r>
            <a:r>
              <a:rPr lang="en-US" dirty="0" err="1"/>
              <a:t>fungsi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V = W, </a:t>
            </a:r>
            <a:r>
              <a:rPr lang="en-US" dirty="0" err="1"/>
              <a:t>maka</a:t>
            </a:r>
            <a:r>
              <a:rPr lang="en-US" dirty="0"/>
              <a:t> T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/>
              <a:t>operator</a:t>
            </a:r>
            <a:r>
              <a:rPr lang="en-US" dirty="0"/>
              <a:t> pada V.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V dan </a:t>
            </a:r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  W,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w</a:t>
            </a:r>
            <a:r>
              <a:rPr lang="en-US" dirty="0"/>
              <a:t> = T(</a:t>
            </a:r>
            <a:r>
              <a:rPr lang="en-US" b="1" dirty="0"/>
              <a:t>v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9C981-6A1C-46D9-A0DD-1C8C7BA6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2FA15-71A0-463C-878A-596C8B67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3FC82-7BAB-47A7-9FA8-C3881002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822642"/>
            <a:ext cx="8279932" cy="50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D9AE-1585-4694-9CA4-F009B5FA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Transformasi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D52D-F1B2-4AA5-9807-5BB30C5E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T</a:t>
            </a:r>
            <a:r>
              <a:rPr lang="en-US" sz="2400" baseline="-25000" dirty="0"/>
              <a:t>A</a:t>
            </a:r>
            <a:r>
              <a:rPr lang="en-US" sz="2400" dirty="0"/>
              <a:t> : 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R</a:t>
            </a:r>
            <a:r>
              <a:rPr lang="en-US" sz="2400" baseline="30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 dan </a:t>
            </a:r>
            <a:r>
              <a:rPr lang="en-US" sz="2400" dirty="0"/>
              <a:t>T</a:t>
            </a:r>
            <a:r>
              <a:rPr lang="en-US" sz="2400" baseline="-25000" dirty="0"/>
              <a:t>B</a:t>
            </a:r>
            <a:r>
              <a:rPr lang="en-US" sz="2400" dirty="0"/>
              <a:t> :  </a:t>
            </a:r>
            <a:r>
              <a:rPr lang="en-US" sz="2400" dirty="0" err="1"/>
              <a:t>R</a:t>
            </a:r>
            <a:r>
              <a:rPr lang="en-US" sz="2400" baseline="30000" dirty="0" err="1"/>
              <a:t>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jika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sebuah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x  </a:t>
            </a:r>
            <a:r>
              <a:rPr lang="en-US" sz="2400" dirty="0" err="1">
                <a:sym typeface="Symbol" panose="05050102010706020507" pitchFamily="18" charset="2"/>
              </a:rPr>
              <a:t>ditransformasikan</a:t>
            </a:r>
            <a:r>
              <a:rPr lang="en-US" sz="2400" dirty="0">
                <a:sym typeface="Symbol" panose="05050102010706020507" pitchFamily="18" charset="2"/>
              </a:rPr>
              <a:t> oleh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lalu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ditransformasikan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lagi</a:t>
            </a:r>
            <a:r>
              <a:rPr lang="en-US" sz="2400" dirty="0">
                <a:sym typeface="Symbol" panose="05050102010706020507" pitchFamily="18" charset="2"/>
              </a:rPr>
              <a:t> oleh 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hasilnya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transformasi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R</a:t>
            </a:r>
            <a:r>
              <a:rPr lang="en-US" sz="2400" baseline="30000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</a:t>
            </a:r>
            <a:r>
              <a:rPr lang="en-US" sz="2400" dirty="0">
                <a:sym typeface="Symbol" panose="05050102010706020507" pitchFamily="18" charset="2"/>
              </a:rPr>
              <a:t>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dinamakan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komposisi</a:t>
            </a:r>
            <a:r>
              <a:rPr lang="en-US" sz="2400" b="1" dirty="0">
                <a:sym typeface="Symbol" panose="05050102010706020507" pitchFamily="18" charset="2"/>
              </a:rPr>
              <a:t> T</a:t>
            </a:r>
            <a:r>
              <a:rPr lang="en-US" sz="2400" b="1" baseline="-25000" dirty="0">
                <a:sym typeface="Symbol" panose="05050102010706020507" pitchFamily="18" charset="2"/>
              </a:rPr>
              <a:t>B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dengan</a:t>
            </a:r>
            <a:r>
              <a:rPr lang="en-US" sz="2400" b="1" dirty="0">
                <a:sym typeface="Symbol" panose="05050102010706020507" pitchFamily="18" charset="2"/>
              </a:rPr>
              <a:t> T</a:t>
            </a:r>
            <a:r>
              <a:rPr lang="en-US" sz="2400" b="1" baseline="-25000" dirty="0">
                <a:sym typeface="Symbol" panose="05050102010706020507" pitchFamily="18" charset="2"/>
              </a:rPr>
              <a:t>A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dinyatakan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simbol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o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</a:p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pengerjaan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T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T</a:t>
            </a:r>
            <a:r>
              <a:rPr lang="en-US" sz="2400" baseline="-25000" dirty="0"/>
              <a:t>B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 (T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o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  <a:r>
              <a:rPr lang="en-US" sz="2400" dirty="0"/>
              <a:t>)(</a:t>
            </a:r>
            <a:r>
              <a:rPr lang="en-US" sz="2400" b="1" dirty="0"/>
              <a:t>x</a:t>
            </a:r>
            <a:r>
              <a:rPr lang="en-US" sz="2400" dirty="0"/>
              <a:t>) = T</a:t>
            </a:r>
            <a:r>
              <a:rPr lang="en-US" sz="2400" baseline="-25000" dirty="0"/>
              <a:t>B</a:t>
            </a:r>
            <a:r>
              <a:rPr lang="en-US" sz="2400" dirty="0"/>
              <a:t>(T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74E3-7604-4F88-9033-D218DFF3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F6F53-4BE4-401C-92B7-40301B02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75" y="4883177"/>
            <a:ext cx="8028165" cy="16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1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CC3C-D32D-48AC-91FC-862FC221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trransformasi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    </a:t>
            </a:r>
            <a:r>
              <a:rPr lang="en-US" dirty="0">
                <a:sym typeface="Symbol" panose="05050102010706020507" pitchFamily="18" charset="2"/>
              </a:rPr>
              <a:t> (T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/>
              <a:t>)(</a:t>
            </a:r>
            <a:r>
              <a:rPr lang="en-US" b="1" dirty="0"/>
              <a:t>x</a:t>
            </a:r>
            <a:r>
              <a:rPr lang="en-US" dirty="0"/>
              <a:t>) = T</a:t>
            </a:r>
            <a:r>
              <a:rPr lang="en-US" baseline="-25000" dirty="0"/>
              <a:t>B</a:t>
            </a:r>
            <a:r>
              <a:rPr lang="en-US" dirty="0"/>
              <a:t>(T</a:t>
            </a:r>
            <a:r>
              <a:rPr lang="en-US" baseline="-25000" dirty="0"/>
              <a:t>A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)) = B(T</a:t>
            </a:r>
            <a:r>
              <a:rPr lang="en-US" baseline="-25000" dirty="0"/>
              <a:t>A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)) = (BA)</a:t>
            </a:r>
            <a:r>
              <a:rPr lang="en-US" b="1" dirty="0"/>
              <a:t>x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   </a:t>
            </a:r>
            <a:r>
              <a:rPr lang="en-US" dirty="0"/>
              <a:t>yang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perjalian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BA.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 err="1"/>
              <a:t>Jadi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 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 </a:t>
            </a:r>
            <a:r>
              <a:rPr lang="en-US" dirty="0"/>
              <a:t> = T</a:t>
            </a:r>
            <a:r>
              <a:rPr lang="en-US" baseline="-25000" dirty="0"/>
              <a:t>BA</a:t>
            </a:r>
          </a:p>
          <a:p>
            <a:pPr marL="0" indent="0">
              <a:buNone/>
            </a:pPr>
            <a:r>
              <a:rPr lang="en-US" dirty="0"/>
              <a:t> 	</a:t>
            </a:r>
          </a:p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tranformasi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komutatif</a:t>
            </a:r>
            <a:r>
              <a:rPr lang="en-US" dirty="0"/>
              <a:t>, </a:t>
            </a:r>
            <a:r>
              <a:rPr lang="en-US" dirty="0" err="1"/>
              <a:t>jadi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 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B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AF37-2D73-402B-A256-857965CD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5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B424B-0A34-43E6-90D6-6C108C6ED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4240"/>
                <a:ext cx="10515600" cy="54521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7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Carilah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transformasi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mula-mula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diregang</a:t>
                </a:r>
                <a:r>
                  <a:rPr lang="en-US" sz="2400" dirty="0"/>
                  <a:t> (</a:t>
                </a:r>
                <a:r>
                  <a:rPr lang="en-US" sz="2400" i="1" dirty="0"/>
                  <a:t>shear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sebesar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-x </a:t>
                </a:r>
                <a:r>
                  <a:rPr lang="en-US" sz="2400" dirty="0" err="1"/>
                  <a:t>kemudian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dicerminkan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y = x.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peregangan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x 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k</a:t>
                </a:r>
                <a:r>
                  <a:rPr lang="en-US" sz="2400" dirty="0"/>
                  <a:t> = 3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Matriks standard </a:t>
                </a:r>
                <a:r>
                  <a:rPr lang="en-US" sz="2400" dirty="0" err="1"/>
                  <a:t>pencerminan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y = x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Jadi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peregangan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diikuti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pencerminan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 err="1"/>
                  <a:t>Jadi</a:t>
                </a:r>
                <a:r>
                  <a:rPr lang="en-US" sz="2400" dirty="0"/>
                  <a:t>, T(</a:t>
                </a:r>
                <a:r>
                  <a:rPr lang="en-US" sz="2400" b="1" dirty="0"/>
                  <a:t>v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B424B-0A34-43E6-90D6-6C108C6ED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4240"/>
                <a:ext cx="10515600" cy="5452110"/>
              </a:xfrm>
              <a:blipFill>
                <a:blip r:embed="rId2"/>
                <a:stretch>
                  <a:fillRect l="-928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26767-AE89-45DF-A908-A13B6575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4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E992-EF94-447D-BABA-DC3B9575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 </a:t>
            </a:r>
            <a:r>
              <a:rPr lang="en-US" dirty="0" err="1">
                <a:sym typeface="Symbol" panose="05050102010706020507" pitchFamily="18" charset="2"/>
              </a:rPr>
              <a:t>lalu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diikuti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kompresi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arah</a:t>
            </a:r>
            <a:r>
              <a:rPr lang="en-US" dirty="0">
                <a:sym typeface="Symbol" panose="05050102010706020507" pitchFamily="18" charset="2"/>
              </a:rPr>
              <a:t> x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factor ½.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</a:t>
            </a:r>
            <a:r>
              <a:rPr lang="en-US" dirty="0" err="1">
                <a:sym typeface="Symbol" panose="05050102010706020507" pitchFamily="18" charset="2"/>
              </a:rPr>
              <a:t>Rotasi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</a:t>
            </a:r>
            <a:r>
              <a:rPr lang="en-US" dirty="0" err="1">
                <a:sym typeface="Symbol" panose="05050102010706020507" pitchFamily="18" charset="2"/>
              </a:rPr>
              <a:t>Kompresi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36354-9810-490F-91F7-6E2420CD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FF2D43-00EA-484F-B679-3F7F9C459C27}"/>
                  </a:ext>
                </a:extLst>
              </p:cNvPr>
              <p:cNvSpPr/>
              <p:nvPr/>
            </p:nvSpPr>
            <p:spPr>
              <a:xfrm>
                <a:off x="2358786" y="2150836"/>
                <a:ext cx="3146952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FF2D43-00EA-484F-B679-3F7F9C45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86" y="2150836"/>
                <a:ext cx="3146952" cy="74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1D683-7249-4769-99EA-563190491CDE}"/>
                  </a:ext>
                </a:extLst>
              </p:cNvPr>
              <p:cNvSpPr/>
              <p:nvPr/>
            </p:nvSpPr>
            <p:spPr>
              <a:xfrm>
                <a:off x="2833645" y="3155626"/>
                <a:ext cx="226074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1D683-7249-4769-99EA-563190491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45" y="3155626"/>
                <a:ext cx="2260747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F866BD-C61D-421E-B4A8-6434CF332EB2}"/>
                  </a:ext>
                </a:extLst>
              </p:cNvPr>
              <p:cNvSpPr/>
              <p:nvPr/>
            </p:nvSpPr>
            <p:spPr>
              <a:xfrm>
                <a:off x="2526401" y="4916856"/>
                <a:ext cx="7139198" cy="925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F866BD-C61D-421E-B4A8-6434CF332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01" y="4916856"/>
                <a:ext cx="7139198" cy="925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842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F06F-8315-40A3-A9BD-B537D0DB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T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T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b="1" dirty="0"/>
              <a:t>x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T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b="1" dirty="0"/>
              <a:t>x</a:t>
            </a:r>
          </a:p>
          <a:p>
            <a:pPr marL="0" indent="0">
              <a:buNone/>
            </a:pPr>
            <a:r>
              <a:rPr lang="en-US" b="1" dirty="0"/>
              <a:t>	 ...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T</a:t>
            </a:r>
            <a:r>
              <a:rPr lang="en-US" baseline="-25000" dirty="0"/>
              <a:t>k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b="1" dirty="0" err="1"/>
              <a:t>x</a:t>
            </a:r>
            <a:endParaRPr lang="en-US" b="1" dirty="0"/>
          </a:p>
          <a:p>
            <a:pPr marL="233363" indent="-233363">
              <a:buNone/>
            </a:pPr>
            <a:r>
              <a:rPr lang="en-US" dirty="0"/>
              <a:t>   </a:t>
            </a:r>
            <a:r>
              <a:rPr lang="en-US" dirty="0" err="1"/>
              <a:t>dari</a:t>
            </a:r>
            <a:r>
              <a:rPr lang="en-US" dirty="0"/>
              <a:t>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R</a:t>
            </a:r>
            <a:r>
              <a:rPr lang="en-US" baseline="30000" dirty="0"/>
              <a:t>n</a:t>
            </a:r>
            <a:r>
              <a:rPr lang="en-US" dirty="0"/>
              <a:t> dan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(T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T</a:t>
            </a:r>
            <a:r>
              <a:rPr lang="en-US" baseline="-25000" dirty="0"/>
              <a:t>k</a:t>
            </a:r>
            <a:r>
              <a:rPr lang="en-US" dirty="0"/>
              <a:t>),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233363" indent="-233363">
              <a:buNone/>
            </a:pPr>
            <a:r>
              <a:rPr lang="en-US" dirty="0"/>
              <a:t>	 	 T(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="1" dirty="0"/>
              <a:t>x </a:t>
            </a:r>
          </a:p>
          <a:p>
            <a:pPr marL="233363" indent="-233363">
              <a:buNone/>
            </a:pPr>
            <a:r>
              <a:rPr lang="en-US" b="1" dirty="0"/>
              <a:t>	</a:t>
            </a: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233363" indent="-233363">
              <a:buNone/>
            </a:pPr>
            <a:r>
              <a:rPr lang="en-US" dirty="0"/>
              <a:t>		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-1</a:t>
            </a:r>
            <a:r>
              <a:rPr lang="en-US" dirty="0"/>
              <a:t> …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8B5A0-D96F-4A77-A0B1-E419348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9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B3F3-A2C7-4260-A7CE-BC7C1250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71"/>
          </a:xfrm>
        </p:spPr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9031-0439-454F-A68E-92D13CFA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486632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Soal</a:t>
            </a:r>
            <a:r>
              <a:rPr lang="en-US" dirty="0"/>
              <a:t> UAS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3ECEB-262A-475B-8B76-BFFB7472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F6C22-64EC-47F1-9CFD-20CDEE8D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42" y="1784946"/>
            <a:ext cx="10406498" cy="43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9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CDD6-7116-457C-9DD3-D879C111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 2017)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UTS 2015)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F8658-3CE9-4098-96ED-D33D5D11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20609-AD0C-4315-849A-65B3A836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42" y="1329722"/>
            <a:ext cx="10062658" cy="96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F5BA11-7646-40FF-9FA9-8ECA8F04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93" y="3440475"/>
            <a:ext cx="10346684" cy="9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1AC3-1D91-4BE1-9CBE-2D605FD3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3047365"/>
            <a:ext cx="10276840" cy="1325563"/>
          </a:xfrm>
        </p:spPr>
        <p:txBody>
          <a:bodyPr/>
          <a:lstStyle/>
          <a:p>
            <a:pPr algn="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Pelengkap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800" b="1" dirty="0"/>
              <a:t>(</a:t>
            </a:r>
            <a:r>
              <a:rPr lang="en-US" sz="2800" b="1" dirty="0" err="1"/>
              <a:t>Opsional</a:t>
            </a:r>
            <a:r>
              <a:rPr lang="en-US" sz="2800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2E8D6-3733-4B21-BB7C-00611696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4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114" y="1346655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Linier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Computer Graphics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199"/>
            <a:ext cx="7162800" cy="2231571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 err="1">
                <a:solidFill>
                  <a:srgbClr val="FF0000"/>
                </a:solidFill>
              </a:rPr>
              <a:t>Oleh</a:t>
            </a:r>
            <a:r>
              <a:rPr lang="en-US" sz="5100" dirty="0">
                <a:solidFill>
                  <a:srgbClr val="FF0000"/>
                </a:solidFill>
              </a:rPr>
              <a:t>: Rinaldi </a:t>
            </a:r>
            <a:r>
              <a:rPr lang="en-US" sz="5100" dirty="0" err="1">
                <a:solidFill>
                  <a:srgbClr val="FF0000"/>
                </a:solidFill>
              </a:rPr>
              <a:t>Munir</a:t>
            </a:r>
            <a:endParaRPr lang="en-US" sz="51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3600" dirty="0"/>
              <a:t>Program </a:t>
            </a:r>
            <a:r>
              <a:rPr lang="en-US" sz="3600" dirty="0" err="1"/>
              <a:t>Studi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72247-6640-4267-AEB0-D73437DE4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6480"/>
                <a:ext cx="10515600" cy="51304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Contoh 1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T : R</a:t>
                </a:r>
                <a:r>
                  <a:rPr lang="en-US" baseline="30000" dirty="0"/>
                  <a:t>3 </a:t>
                </a:r>
                <a:r>
                  <a:rPr lang="en-US" dirty="0">
                    <a:sym typeface="Symbol" panose="05050102010706020507" pitchFamily="18" charset="2"/>
                  </a:rPr>
                  <a:t> R</a:t>
                </a:r>
                <a:r>
                  <a:rPr lang="en-US" baseline="30000" dirty="0">
                    <a:sym typeface="Symbol" panose="05050102010706020507" pitchFamily="18" charset="2"/>
                  </a:rPr>
                  <a:t>3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didefinisikan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sebagai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berikut</a:t>
                </a:r>
                <a:r>
                  <a:rPr lang="en-US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sym typeface="Symbol" panose="05050102010706020507" pitchFamily="18" charset="2"/>
                  </a:rPr>
                  <a:t>Tentukan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bayangan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vektor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v </a:t>
                </a:r>
                <a:r>
                  <a:rPr lang="en-US" dirty="0">
                    <a:sym typeface="Symbol" panose="05050102010706020507" pitchFamily="18" charset="2"/>
                  </a:rPr>
                  <a:t>= (3, 2, 0).</a:t>
                </a:r>
              </a:p>
              <a:p>
                <a:pPr marL="0" indent="0">
                  <a:buNone/>
                </a:pPr>
                <a:r>
                  <a:rPr lang="en-US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dirty="0">
                    <a:sym typeface="Symbol" panose="05050102010706020507" pitchFamily="18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(2)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5(2)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(3, 2, 0) </a:t>
                </a:r>
                <a:r>
                  <a:rPr lang="en-US" dirty="0" err="1"/>
                  <a:t>adalah</a:t>
                </a:r>
                <a:r>
                  <a:rPr lang="en-US" dirty="0"/>
                  <a:t> (7, 13, 0).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72247-6640-4267-AEB0-D73437DE4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6480"/>
                <a:ext cx="10515600" cy="5130483"/>
              </a:xfrm>
              <a:blipFill>
                <a:blip r:embed="rId2"/>
                <a:stretch>
                  <a:fillRect l="-1217" t="-2378" b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511DD-DC5B-41B6-BBD5-54764706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Linier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Computer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: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adalah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fungsi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ruang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ruang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transformasi</a:t>
            </a:r>
            <a:r>
              <a:rPr lang="en-US" dirty="0">
                <a:sym typeface="Symbol" panose="05050102010706020507" pitchFamily="18" charset="2"/>
              </a:rPr>
              <a:t>  linier </a:t>
            </a:r>
            <a:r>
              <a:rPr lang="en-US" dirty="0" err="1">
                <a:sym typeface="Symbol" panose="05050102010706020507" pitchFamily="18" charset="2"/>
              </a:rPr>
              <a:t>jika</a:t>
            </a:r>
            <a:endParaRPr lang="en-US" dirty="0">
              <a:sym typeface="Symbol" panose="05050102010706020507" pitchFamily="18" charset="2"/>
            </a:endParaRPr>
          </a:p>
          <a:p>
            <a:pPr marL="804863" indent="-576263">
              <a:buAutoNum type="romanLcParenBoth"/>
            </a:pP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</a:t>
            </a:r>
          </a:p>
          <a:p>
            <a:pPr marL="804863" indent="-576263">
              <a:buAutoNum type="romanLcParenBoth"/>
            </a:pP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V </a:t>
            </a:r>
          </a:p>
          <a:p>
            <a:pPr marL="804863" indent="-576263">
              <a:buAutoNum type="romanLcParenBoth"/>
            </a:pPr>
            <a:endParaRPr lang="en-US" i="1" dirty="0">
              <a:sym typeface="Symbol" panose="05050102010706020507" pitchFamily="18" charset="2"/>
            </a:endParaRPr>
          </a:p>
          <a:p>
            <a:r>
              <a:rPr lang="en-US" dirty="0" err="1">
                <a:sym typeface="Symbol" panose="05050102010706020507" pitchFamily="18" charset="2"/>
              </a:rPr>
              <a:t>Transformasi</a:t>
            </a:r>
            <a:r>
              <a:rPr lang="en-US" dirty="0">
                <a:sym typeface="Symbol" panose="05050102010706020507" pitchFamily="18" charset="2"/>
              </a:rPr>
              <a:t> linier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 : </a:t>
            </a:r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en-US" i="1" baseline="30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en-US" i="1" baseline="30000" dirty="0">
                <a:sym typeface="Symbol" panose="05050102010706020507" pitchFamily="18" charset="2"/>
              </a:rPr>
              <a:t>m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dapat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dinyatakan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sebagai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	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b="1" dirty="0">
                <a:sym typeface="Symbol" panose="05050102010706020507" pitchFamily="18" charset="2"/>
              </a:rPr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0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31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/>
              <a:t>Jenis-Jenis</a:t>
            </a:r>
            <a:r>
              <a:rPr lang="en-US" sz="3200" b="1" dirty="0"/>
              <a:t> </a:t>
            </a:r>
            <a:r>
              <a:rPr lang="en-US" sz="3200" b="1" dirty="0" err="1"/>
              <a:t>Tranformasi</a:t>
            </a:r>
            <a:r>
              <a:rPr lang="en-US" sz="3200" b="1" dirty="0"/>
              <a:t> Linier 2D (T : R</a:t>
            </a:r>
            <a:r>
              <a:rPr lang="en-US" sz="3200" b="1" baseline="30000" dirty="0"/>
              <a:t>2</a:t>
            </a:r>
            <a:r>
              <a:rPr lang="en-US" sz="3200" baseline="30000" dirty="0"/>
              <a:t> </a:t>
            </a:r>
            <a:r>
              <a:rPr lang="en-US" sz="3200" b="1" dirty="0"/>
              <a:t> </a:t>
            </a:r>
            <a:r>
              <a:rPr lang="en-US" sz="3200" b="1" dirty="0">
                <a:sym typeface="Symbol" panose="05050102010706020507" pitchFamily="18" charset="2"/>
              </a:rPr>
              <a:t> R</a:t>
            </a:r>
            <a:r>
              <a:rPr lang="en-US" sz="3200" b="1" baseline="30000" dirty="0">
                <a:sym typeface="Symbol" panose="05050102010706020507" pitchFamily="18" charset="2"/>
              </a:rPr>
              <a:t>2</a:t>
            </a:r>
            <a:r>
              <a:rPr lang="en-US" sz="3200" b="1" dirty="0">
                <a:sym typeface="Symbol" panose="05050102010706020507" pitchFamily="18" charset="2"/>
              </a:rPr>
              <a:t>)</a:t>
            </a:r>
          </a:p>
          <a:p>
            <a:pPr marL="0" indent="0" algn="ctr">
              <a:buNone/>
            </a:pPr>
            <a:r>
              <a:rPr lang="en-US" sz="32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1903640"/>
            <a:ext cx="7020228" cy="3615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6336638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http://mathforum.org/mathimages/imgUpload/thumb/Tranformations4.png/400px-Tranformations4.png</a:t>
            </a:r>
          </a:p>
        </p:txBody>
      </p:sp>
    </p:spTree>
    <p:extLst>
      <p:ext uri="{BB962C8B-B14F-4D97-AF65-F5344CB8AC3E}">
        <p14:creationId xmlns:p14="http://schemas.microsoft.com/office/powerpoint/2010/main" val="3248184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571"/>
            <a:ext cx="10515600" cy="55129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ym typeface="Symbol" panose="05050102010706020507" pitchFamily="18" charset="2"/>
              </a:rPr>
              <a:t>1. </a:t>
            </a:r>
            <a:r>
              <a:rPr lang="en-US" b="1" dirty="0" err="1">
                <a:sym typeface="Symbol" panose="05050102010706020507" pitchFamily="18" charset="2"/>
              </a:rPr>
              <a:t>Translasi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42</a:t>
            </a:fld>
            <a:endParaRPr lang="en-US"/>
          </a:p>
        </p:txBody>
      </p:sp>
      <p:grpSp>
        <p:nvGrpSpPr>
          <p:cNvPr id="5" name="Group 13"/>
          <p:cNvGrpSpPr>
            <a:grpSpLocks noChangeAspect="1"/>
          </p:cNvGrpSpPr>
          <p:nvPr/>
        </p:nvGrpSpPr>
        <p:grpSpPr bwMode="auto">
          <a:xfrm>
            <a:off x="1209675" y="1807028"/>
            <a:ext cx="3606800" cy="2578100"/>
            <a:chOff x="912" y="1536"/>
            <a:chExt cx="2272" cy="1624"/>
          </a:xfrm>
        </p:grpSpPr>
        <p:sp>
          <p:nvSpPr>
            <p:cNvPr id="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912" y="1536"/>
              <a:ext cx="2272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940" y="1564"/>
              <a:ext cx="2224" cy="1576"/>
            </a:xfrm>
            <a:prstGeom prst="roundRect">
              <a:avLst>
                <a:gd name="adj" fmla="val 678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079" y="2276"/>
              <a:ext cx="718" cy="577"/>
              <a:chOff x="1079" y="2276"/>
              <a:chExt cx="718" cy="577"/>
            </a:xfrm>
          </p:grpSpPr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155" y="2503"/>
                <a:ext cx="574" cy="35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1079" y="2276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1514" y="2591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1227" y="2591"/>
                <a:ext cx="143" cy="2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1" y="1775"/>
              <a:ext cx="718" cy="577"/>
              <a:chOff x="2211" y="1775"/>
              <a:chExt cx="718" cy="577"/>
            </a:xfrm>
          </p:grpSpPr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287" y="2002"/>
                <a:ext cx="574" cy="35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211" y="1775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2646" y="2089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2359" y="2089"/>
                <a:ext cx="143" cy="2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406" y="1775"/>
              <a:ext cx="72" cy="71"/>
            </a:xfrm>
            <a:custGeom>
              <a:avLst/>
              <a:gdLst>
                <a:gd name="T0" fmla="*/ 0 w 9"/>
                <a:gd name="T1" fmla="*/ 9 h 9"/>
                <a:gd name="T2" fmla="*/ 5 w 9"/>
                <a:gd name="T3" fmla="*/ 9 h 9"/>
                <a:gd name="T4" fmla="*/ 9 w 9"/>
                <a:gd name="T5" fmla="*/ 9 h 9"/>
                <a:gd name="T6" fmla="*/ 5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9"/>
                    <a:pt x="3" y="9"/>
                    <a:pt x="5" y="9"/>
                  </a:cubicBezTo>
                  <a:cubicBezTo>
                    <a:pt x="6" y="9"/>
                    <a:pt x="7" y="9"/>
                    <a:pt x="9" y="9"/>
                  </a:cubicBez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1406" y="2189"/>
              <a:ext cx="72" cy="87"/>
            </a:xfrm>
            <a:custGeom>
              <a:avLst/>
              <a:gdLst>
                <a:gd name="T0" fmla="*/ 9 w 9"/>
                <a:gd name="T1" fmla="*/ 1 h 11"/>
                <a:gd name="T2" fmla="*/ 5 w 9"/>
                <a:gd name="T3" fmla="*/ 1 h 11"/>
                <a:gd name="T4" fmla="*/ 0 w 9"/>
                <a:gd name="T5" fmla="*/ 1 h 11"/>
                <a:gd name="T6" fmla="*/ 5 w 9"/>
                <a:gd name="T7" fmla="*/ 11 h 11"/>
                <a:gd name="T8" fmla="*/ 9 w 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3" y="0"/>
                    <a:pt x="2" y="1"/>
                    <a:pt x="0" y="1"/>
                  </a:cubicBezTo>
                  <a:lnTo>
                    <a:pt x="5" y="11"/>
                  </a:lnTo>
                  <a:lnTo>
                    <a:pt x="9" y="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438" y="1839"/>
              <a:ext cx="1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1231" y="1927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 altLang="en-US" u="sng" baseline="-25000" dirty="0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793" y="2810"/>
              <a:ext cx="88" cy="71"/>
            </a:xfrm>
            <a:custGeom>
              <a:avLst/>
              <a:gdLst>
                <a:gd name="T0" fmla="*/ 1 w 11"/>
                <a:gd name="T1" fmla="*/ 0 h 9"/>
                <a:gd name="T2" fmla="*/ 1 w 11"/>
                <a:gd name="T3" fmla="*/ 4 h 9"/>
                <a:gd name="T4" fmla="*/ 1 w 11"/>
                <a:gd name="T5" fmla="*/ 9 h 9"/>
                <a:gd name="T6" fmla="*/ 11 w 11"/>
                <a:gd name="T7" fmla="*/ 5 h 9"/>
                <a:gd name="T8" fmla="*/ 1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" y="0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1" y="7"/>
                    <a:pt x="1" y="9"/>
                  </a:cubicBezTo>
                  <a:lnTo>
                    <a:pt x="11" y="5"/>
                  </a:lnTo>
                  <a:lnTo>
                    <a:pt x="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1733" y="2810"/>
              <a:ext cx="80" cy="71"/>
            </a:xfrm>
            <a:custGeom>
              <a:avLst/>
              <a:gdLst>
                <a:gd name="T0" fmla="*/ 9 w 10"/>
                <a:gd name="T1" fmla="*/ 9 h 9"/>
                <a:gd name="T2" fmla="*/ 10 w 10"/>
                <a:gd name="T3" fmla="*/ 5 h 9"/>
                <a:gd name="T4" fmla="*/ 9 w 10"/>
                <a:gd name="T5" fmla="*/ 0 h 9"/>
                <a:gd name="T6" fmla="*/ 0 w 10"/>
                <a:gd name="T7" fmla="*/ 5 h 9"/>
                <a:gd name="T8" fmla="*/ 9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9"/>
                  </a:moveTo>
                  <a:cubicBezTo>
                    <a:pt x="9" y="7"/>
                    <a:pt x="10" y="6"/>
                    <a:pt x="10" y="5"/>
                  </a:cubicBezTo>
                  <a:cubicBezTo>
                    <a:pt x="10" y="3"/>
                    <a:pt x="9" y="2"/>
                    <a:pt x="9" y="0"/>
                  </a:cubicBezTo>
                  <a:lnTo>
                    <a:pt x="0" y="5"/>
                  </a:lnTo>
                  <a:lnTo>
                    <a:pt x="9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789" y="2850"/>
              <a:ext cx="10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2307" y="2643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 err="1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 err="1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US" altLang="en-US" u="sng" baseline="-25000" dirty="0"/>
            </a:p>
          </p:txBody>
        </p:sp>
      </p:grp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410552" y="1125991"/>
          <a:ext cx="22812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19040" progId="Equation.3">
                  <p:embed/>
                </p:oleObj>
              </mc:Choice>
              <mc:Fallback>
                <p:oleObj name="Equation" r:id="rId4" imgW="901440" imgH="419040" progId="Equation.3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552" y="1125991"/>
                        <a:ext cx="228123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27926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16496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9356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4116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4545240" y="553538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7440840" y="46971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V="1">
            <a:off x="72122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60692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83552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68312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7" name="Oval 31"/>
          <p:cNvSpPr>
            <a:spLocks noChangeArrowheads="1"/>
          </p:cNvSpPr>
          <p:nvPr/>
        </p:nvSpPr>
        <p:spPr bwMode="auto">
          <a:xfrm>
            <a:off x="7898040" y="5001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8431440" y="4620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7212240" y="568778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 flipV="1">
            <a:off x="7974240" y="507818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7501165" y="5652860"/>
            <a:ext cx="328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/>
              <a:t>t</a:t>
            </a:r>
            <a:r>
              <a:rPr lang="en-US" altLang="en-US" i="1" baseline="-25000" dirty="0" err="1"/>
              <a:t>x</a:t>
            </a:r>
            <a:endParaRPr lang="en-US" altLang="en-US" i="1" baseline="-25000" dirty="0"/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7974240" y="5154385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t</a:t>
            </a:r>
            <a:r>
              <a:rPr lang="en-US" altLang="en-US" i="1" baseline="-25000" dirty="0"/>
              <a:t>y</a:t>
            </a: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2259240" y="53067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8"/>
          <p:cNvSpPr>
            <a:spLocks noChangeArrowheads="1"/>
          </p:cNvSpPr>
          <p:nvPr/>
        </p:nvSpPr>
        <p:spPr bwMode="auto">
          <a:xfrm>
            <a:off x="2716440" y="5611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9"/>
          <p:cNvSpPr>
            <a:spLocks noChangeArrowheads="1"/>
          </p:cNvSpPr>
          <p:nvPr/>
        </p:nvSpPr>
        <p:spPr bwMode="auto">
          <a:xfrm>
            <a:off x="3249840" y="5230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5902325" y="2808288"/>
          <a:ext cx="32448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419040" progId="Equation.3">
                  <p:embed/>
                </p:oleObj>
              </mc:Choice>
              <mc:Fallback>
                <p:oleObj name="Equation" r:id="rId6" imgW="1282680" imgH="419040" progId="Equation.3">
                  <p:embed/>
                  <p:pic>
                    <p:nvPicPr>
                      <p:cNvPr id="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808288"/>
                        <a:ext cx="32448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12240" y="237818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atau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80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55564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Rotasi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42745" y="1723345"/>
          <a:ext cx="36972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393480" progId="Equation.3">
                  <p:embed/>
                </p:oleObj>
              </mc:Choice>
              <mc:Fallback>
                <p:oleObj name="Equation" r:id="rId2" imgW="146016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45" y="1723345"/>
                        <a:ext cx="36972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V="1">
            <a:off x="5159828" y="33233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4016828" y="45425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302828" y="4466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778828" y="32471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912428" y="439013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26428" y="41615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083628" y="4466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617028" y="4085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9350828" y="33995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8207828" y="46187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0493828" y="45425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8969828" y="3323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236028" y="454253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 rot="19046061">
            <a:off x="8817428" y="42377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 rot="19046061">
            <a:off x="9274628" y="45425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 rot="19046061">
            <a:off x="9409566" y="390118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rot="19046061">
            <a:off x="9346066" y="441394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Arc 27"/>
          <p:cNvSpPr>
            <a:spLocks/>
          </p:cNvSpPr>
          <p:nvPr/>
        </p:nvSpPr>
        <p:spPr bwMode="auto">
          <a:xfrm>
            <a:off x="9198428" y="4390130"/>
            <a:ext cx="533400" cy="266700"/>
          </a:xfrm>
          <a:custGeom>
            <a:avLst/>
            <a:gdLst>
              <a:gd name="G0" fmla="+- 0 0 0"/>
              <a:gd name="G1" fmla="+- 13488 0 0"/>
              <a:gd name="G2" fmla="+- 21600 0 0"/>
              <a:gd name="T0" fmla="*/ 16871 w 21600"/>
              <a:gd name="T1" fmla="*/ 0 h 13488"/>
              <a:gd name="T2" fmla="*/ 21600 w 21600"/>
              <a:gd name="T3" fmla="*/ 13488 h 13488"/>
              <a:gd name="T4" fmla="*/ 0 w 21600"/>
              <a:gd name="T5" fmla="*/ 13488 h 1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488" fill="none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</a:path>
              <a:path w="21600" h="13488" stroke="0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  <a:lnTo>
                  <a:pt x="0" y="1348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H="1">
            <a:off x="9731828" y="423773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10249353" y="396785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ym typeface="Symbol" panose="05050102010706020507" pitchFamily="18" charset="2"/>
              </a:rPr>
              <a:t></a:t>
            </a:r>
            <a:endParaRPr lang="en-US" altLang="en-US" i="1"/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924379" y="1510121"/>
            <a:ext cx="2722563" cy="2574925"/>
            <a:chOff x="3339" y="594"/>
            <a:chExt cx="1715" cy="1622"/>
          </a:xfrm>
        </p:grpSpPr>
        <p:sp>
          <p:nvSpPr>
            <p:cNvPr id="63" name="Arc 5"/>
            <p:cNvSpPr>
              <a:spLocks/>
            </p:cNvSpPr>
            <p:nvPr/>
          </p:nvSpPr>
          <p:spPr bwMode="auto">
            <a:xfrm>
              <a:off x="3574" y="777"/>
              <a:ext cx="70" cy="86"/>
            </a:xfrm>
            <a:custGeom>
              <a:avLst/>
              <a:gdLst>
                <a:gd name="G0" fmla="+- 8843 0 0"/>
                <a:gd name="G1" fmla="+- 0 0 0"/>
                <a:gd name="G2" fmla="+- 21600 0 0"/>
                <a:gd name="T0" fmla="*/ 17474 w 17474"/>
                <a:gd name="T1" fmla="*/ 19801 h 21600"/>
                <a:gd name="T2" fmla="*/ 0 w 17474"/>
                <a:gd name="T3" fmla="*/ 19707 h 21600"/>
                <a:gd name="T4" fmla="*/ 8843 w 1747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74" h="21600" fill="none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</a:path>
                <a:path w="17474" h="21600" stroke="0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  <a:lnTo>
                    <a:pt x="88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3609" y="853"/>
              <a:ext cx="0" cy="12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Arc 7"/>
            <p:cNvSpPr>
              <a:spLocks/>
            </p:cNvSpPr>
            <p:nvPr/>
          </p:nvSpPr>
          <p:spPr bwMode="auto">
            <a:xfrm>
              <a:off x="4819" y="2039"/>
              <a:ext cx="86" cy="69"/>
            </a:xfrm>
            <a:custGeom>
              <a:avLst/>
              <a:gdLst>
                <a:gd name="G0" fmla="+- 21600 0 0"/>
                <a:gd name="G1" fmla="+- 8749 0 0"/>
                <a:gd name="G2" fmla="+- 21600 0 0"/>
                <a:gd name="T0" fmla="*/ 1759 w 21600"/>
                <a:gd name="T1" fmla="*/ 17288 h 17288"/>
                <a:gd name="T2" fmla="*/ 1851 w 21600"/>
                <a:gd name="T3" fmla="*/ 0 h 17288"/>
                <a:gd name="T4" fmla="*/ 21600 w 21600"/>
                <a:gd name="T5" fmla="*/ 8749 h 17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88" fill="none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</a:path>
                <a:path w="21600" h="17288" stroke="0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 flipH="1">
              <a:off x="3601" y="2079"/>
              <a:ext cx="122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4655" y="1403"/>
              <a:ext cx="44" cy="4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H="1">
              <a:off x="3607" y="1429"/>
              <a:ext cx="1086" cy="6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4223" y="971"/>
              <a:ext cx="44" cy="44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V="1">
              <a:off x="3607" y="997"/>
              <a:ext cx="654" cy="10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3"/>
            <p:cNvSpPr>
              <a:spLocks noChangeArrowheads="1"/>
            </p:cNvSpPr>
            <p:nvPr/>
          </p:nvSpPr>
          <p:spPr bwMode="auto">
            <a:xfrm>
              <a:off x="4743" y="1356"/>
              <a:ext cx="31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(x, y)</a:t>
              </a:r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4257" y="870"/>
              <a:ext cx="32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</a:t>
              </a:r>
              <a:r>
                <a:rPr lang="en-US" altLang="en-US" sz="1100" dirty="0" err="1">
                  <a:solidFill>
                    <a:srgbClr val="000000"/>
                  </a:solidFill>
                  <a:latin typeface="Geneva" charset="0"/>
                </a:rPr>
                <a:t>x’,y</a:t>
              </a:r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’)</a:t>
              </a:r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3825" y="1626"/>
              <a:ext cx="16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b="1" dirty="0">
                  <a:solidFill>
                    <a:srgbClr val="000000"/>
                  </a:solidFill>
                  <a:latin typeface="Geneva" charset="0"/>
                  <a:sym typeface="Symbol" panose="05050102010706020507" pitchFamily="18" charset="2"/>
                </a:rPr>
                <a:t></a:t>
              </a:r>
              <a:endParaRPr lang="en-US" altLang="en-US" sz="1100" b="1" dirty="0">
                <a:solidFill>
                  <a:srgbClr val="000000"/>
                </a:solidFill>
                <a:latin typeface="Geneva" charset="0"/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4149" y="1575"/>
              <a:ext cx="14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900" b="1">
                  <a:solidFill>
                    <a:srgbClr val="000000"/>
                  </a:solidFill>
                  <a:latin typeface="Geneva" charset="0"/>
                </a:rPr>
                <a:t>r</a:t>
              </a:r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auto">
            <a:xfrm>
              <a:off x="3339" y="2052"/>
              <a:ext cx="3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(0,0)</a:t>
              </a: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3555" y="594"/>
              <a:ext cx="36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y-axis</a:t>
              </a:r>
            </a:p>
          </p:txBody>
        </p:sp>
        <p:sp>
          <p:nvSpPr>
            <p:cNvPr id="78" name="Arc 20"/>
            <p:cNvSpPr>
              <a:spLocks/>
            </p:cNvSpPr>
            <p:nvPr/>
          </p:nvSpPr>
          <p:spPr bwMode="auto">
            <a:xfrm>
              <a:off x="3792" y="1776"/>
              <a:ext cx="144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226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Penskalaan</a:t>
            </a:r>
            <a:r>
              <a:rPr lang="en-US" b="1" dirty="0"/>
              <a:t> (</a:t>
            </a:r>
            <a:r>
              <a:rPr lang="en-US" b="1" i="1" dirty="0"/>
              <a:t>scaling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949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1219200" y="1676400"/>
            <a:ext cx="4191000" cy="22098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7174593" y="3906838"/>
          <a:ext cx="26130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300" imgH="1092200" progId="Equation.DSMT4">
                  <p:embed/>
                </p:oleObj>
              </mc:Choice>
              <mc:Fallback>
                <p:oleObj name="Equation" r:id="rId3" imgW="1257300" imgH="1092200" progId="Equation.DSMT4">
                  <p:embed/>
                  <p:pic>
                    <p:nvPicPr>
                      <p:cNvPr id="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593" y="3906838"/>
                        <a:ext cx="261302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599918" y="1169307"/>
            <a:ext cx="3187700" cy="2112963"/>
            <a:chOff x="1017" y="950"/>
            <a:chExt cx="2008" cy="1331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017" y="1458"/>
              <a:ext cx="895" cy="823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622" y="950"/>
              <a:ext cx="1403" cy="62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99918" y="1169307"/>
            <a:ext cx="960438" cy="806450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7598456" y="1707470"/>
            <a:ext cx="2189162" cy="1574800"/>
            <a:chOff x="1646" y="1289"/>
            <a:chExt cx="1379" cy="99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912" y="1579"/>
              <a:ext cx="1113" cy="702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348" y="1289"/>
            <a:ext cx="225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646" imgH="228402" progId="Equation.DSMT4">
                    <p:embed/>
                  </p:oleObj>
                </mc:Choice>
                <mc:Fallback>
                  <p:oleObj name="Equation" r:id="rId5" imgW="177646" imgH="228402" progId="Equation.DSMT4">
                    <p:embed/>
                    <p:pic>
                      <p:nvPicPr>
                        <p:cNvPr id="1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" y="1289"/>
                          <a:ext cx="225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1646" y="1797"/>
            <a:ext cx="229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417" imgH="241195" progId="Equation.DSMT4">
                    <p:embed/>
                  </p:oleObj>
                </mc:Choice>
                <mc:Fallback>
                  <p:oleObj name="Equation" r:id="rId7" imgW="190417" imgH="241195" progId="Equation.DSMT4">
                    <p:embed/>
                    <p:pic>
                      <p:nvPicPr>
                        <p:cNvPr id="1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6" y="1797"/>
                          <a:ext cx="229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662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1888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5400000" flipH="1">
              <a:off x="1658" y="1688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rot="-5400000" flipH="1" flipV="1">
              <a:off x="1634" y="2172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80812" y="75445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6356" y="1983179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 err="1">
                <a:sym typeface="Symbol" panose="05050102010706020507" pitchFamily="18" charset="2"/>
              </a:rPr>
              <a:t>s</a:t>
            </a:r>
            <a:r>
              <a:rPr lang="en-US" baseline="-25000" dirty="0" err="1">
                <a:sym typeface="Symbol" panose="05050102010706020507" pitchFamily="18" charset="2"/>
              </a:rPr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 err="1">
                <a:sym typeface="Symbol" panose="05050102010706020507" pitchFamily="18" charset="2"/>
              </a:rPr>
              <a:t>s</a:t>
            </a:r>
            <a:r>
              <a:rPr lang="en-US" baseline="-25000" dirty="0" err="1">
                <a:sym typeface="Symbol" panose="05050102010706020507" pitchFamily="18" charset="2"/>
              </a:rPr>
              <a:t>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6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dirty="0" err="1"/>
              <a:t>Pencerminan</a:t>
            </a:r>
            <a:r>
              <a:rPr lang="en-US" b="1" dirty="0"/>
              <a:t> (</a:t>
            </a:r>
            <a:r>
              <a:rPr lang="en-US" b="1" i="1" dirty="0"/>
              <a:t>reflection</a:t>
            </a:r>
            <a:r>
              <a:rPr lang="en-US" b="1" dirty="0"/>
              <a:t>)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09999" y="2616597"/>
          <a:ext cx="270033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93480" progId="Equation.3">
                  <p:embed/>
                </p:oleObj>
              </mc:Choice>
              <mc:Fallback>
                <p:oleObj name="Equation" r:id="rId2" imgW="106668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9" y="2616597"/>
                        <a:ext cx="270033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200400" y="3942557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057400" y="53903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43400" y="53141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3000" y="523795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24200" y="5314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7600" y="4933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7000" y="50093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315200" y="4247357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72200" y="54665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458200" y="53903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239000" y="5390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772400" y="5771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81800" y="50855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90040" y="446063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4016" y="598701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–y )</a:t>
            </a:r>
          </a:p>
        </p:txBody>
      </p:sp>
    </p:spTree>
    <p:extLst>
      <p:ext uri="{BB962C8B-B14F-4D97-AF65-F5344CB8AC3E}">
        <p14:creationId xmlns:p14="http://schemas.microsoft.com/office/powerpoint/2010/main" val="33945147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b="1" dirty="0" err="1"/>
              <a:t>Peregangan</a:t>
            </a:r>
            <a:r>
              <a:rPr lang="en-US" b="1" dirty="0"/>
              <a:t> (</a:t>
            </a:r>
            <a:r>
              <a:rPr lang="en-US" b="1" i="1" dirty="0"/>
              <a:t>shear</a:t>
            </a:r>
            <a:r>
              <a:rPr lang="en-US" b="1" dirty="0"/>
              <a:t>)  </a:t>
            </a:r>
          </a:p>
          <a:p>
            <a:pPr marL="514350" indent="-514350">
              <a:buAutoNum type="arabicPeriod" startAt="5"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46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9050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620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60198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8768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628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436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8580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6388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5943600" y="4038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5105400" y="4800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1054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60960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371600" y="403860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7526338" y="1744663"/>
          <a:ext cx="26670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393480" progId="Equation.3">
                  <p:embed/>
                </p:oleObj>
              </mc:Choice>
              <mc:Fallback>
                <p:oleObj name="Equation" r:id="rId2" imgW="1054080" imgH="393480" progId="Equation.3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744663"/>
                        <a:ext cx="26670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62200" y="354447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9750" y="347293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 err="1"/>
              <a:t>k</a:t>
            </a:r>
            <a:r>
              <a:rPr lang="en-US" i="1" baseline="-25000" dirty="0" err="1"/>
              <a:t>x</a:t>
            </a:r>
            <a:r>
              <a:rPr lang="en-US" i="1" dirty="0" err="1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689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59970"/>
            <a:ext cx="10689771" cy="549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Koordinat</a:t>
            </a:r>
            <a:r>
              <a:rPr lang="en-US" b="1" dirty="0"/>
              <a:t> </a:t>
            </a:r>
            <a:r>
              <a:rPr lang="en-US" b="1" dirty="0" err="1"/>
              <a:t>Homogen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computer,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 (</a:t>
            </a:r>
            <a:r>
              <a:rPr lang="en-US" dirty="0" err="1"/>
              <a:t>kotak</a:t>
            </a:r>
            <a:r>
              <a:rPr lang="en-US" dirty="0"/>
              <a:t>, </a:t>
            </a:r>
            <a:r>
              <a:rPr lang="en-US" dirty="0" err="1"/>
              <a:t>lingkaran</a:t>
            </a:r>
            <a:r>
              <a:rPr lang="en-US" dirty="0"/>
              <a:t>, </a:t>
            </a:r>
            <a:r>
              <a:rPr lang="en-US" dirty="0" err="1"/>
              <a:t>segitiga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). </a:t>
            </a:r>
          </a:p>
          <a:p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diskalakan</a:t>
            </a:r>
            <a:r>
              <a:rPr lang="en-US" dirty="0"/>
              <a:t>, </a:t>
            </a:r>
            <a:r>
              <a:rPr lang="en-US" dirty="0" err="1"/>
              <a:t>dirotasi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ditranslasi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.</a:t>
            </a:r>
          </a:p>
          <a:p>
            <a:r>
              <a:rPr lang="en-US" dirty="0"/>
              <a:t>Agar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yang </a:t>
            </a:r>
            <a:r>
              <a:rPr lang="en-US" dirty="0" err="1"/>
              <a:t>homogen</a:t>
            </a:r>
            <a:r>
              <a:rPr lang="en-US" dirty="0"/>
              <a:t> 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homogen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i="1" dirty="0" err="1">
                <a:sym typeface="Wingdings" panose="05000000000000000000" pitchFamily="2" charset="2"/>
              </a:rPr>
              <a:t>x</a:t>
            </a:r>
            <a:r>
              <a:rPr lang="en-US" i="1" dirty="0" err="1">
                <a:sym typeface="Symbol" panose="05050102010706020507" pitchFamily="18" charset="2"/>
              </a:rPr>
              <a:t></a:t>
            </a:r>
            <a:r>
              <a:rPr lang="en-US" i="1" dirty="0" err="1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i="1" dirty="0" err="1">
                <a:sym typeface="Wingdings" panose="05000000000000000000" pitchFamily="2" charset="2"/>
              </a:rPr>
              <a:t>y</a:t>
            </a:r>
            <a:r>
              <a:rPr lang="en-US" i="1" dirty="0" err="1">
                <a:sym typeface="Symbol" panose="05050102010706020507" pitchFamily="18" charset="2"/>
              </a:rPr>
              <a:t></a:t>
            </a:r>
            <a:r>
              <a:rPr lang="en-US" i="1" dirty="0" err="1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i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)   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syarat</a:t>
            </a:r>
            <a:r>
              <a:rPr lang="en-US" dirty="0">
                <a:sym typeface="Wingdings" panose="05000000000000000000" pitchFamily="2" charset="2"/>
              </a:rPr>
              <a:t> w </a:t>
            </a:r>
            <a:r>
              <a:rPr lang="en-US" dirty="0">
                <a:sym typeface="Symbol" panose="05050102010706020507" pitchFamily="18" charset="2"/>
              </a:rPr>
              <a:t> 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8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1A0366-570C-461C-B96C-66345EEBC699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2139950" y="255585"/>
            <a:ext cx="6734175" cy="1274763"/>
            <a:chOff x="365" y="452"/>
            <a:chExt cx="4242" cy="803"/>
          </a:xfrm>
        </p:grpSpPr>
        <p:graphicFrame>
          <p:nvGraphicFramePr>
            <p:cNvPr id="7179" name="Object 4"/>
            <p:cNvGraphicFramePr>
              <a:graphicFrameLocks noChangeAspect="1"/>
            </p:cNvGraphicFramePr>
            <p:nvPr/>
          </p:nvGraphicFramePr>
          <p:xfrm>
            <a:off x="1695" y="452"/>
            <a:ext cx="2912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78100" imgH="711200" progId="Equation.DSMT4">
                    <p:embed/>
                  </p:oleObj>
                </mc:Choice>
                <mc:Fallback>
                  <p:oleObj name="Equation" r:id="rId2" imgW="2578100" imgH="711200" progId="Equation.DSMT4">
                    <p:embed/>
                    <p:pic>
                      <p:nvPicPr>
                        <p:cNvPr id="717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452"/>
                          <a:ext cx="2912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365" y="708"/>
              <a:ext cx="10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Translasi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2139950" y="1819956"/>
            <a:ext cx="7335838" cy="1274762"/>
            <a:chOff x="388" y="1647"/>
            <a:chExt cx="4621" cy="803"/>
          </a:xfrm>
        </p:grpSpPr>
        <p:graphicFrame>
          <p:nvGraphicFramePr>
            <p:cNvPr id="7177" name="Object 5"/>
            <p:cNvGraphicFramePr>
              <a:graphicFrameLocks noChangeAspect="1"/>
            </p:cNvGraphicFramePr>
            <p:nvPr/>
          </p:nvGraphicFramePr>
          <p:xfrm>
            <a:off x="1695" y="1647"/>
            <a:ext cx="3314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33700" imgH="711200" progId="Equation.DSMT4">
                    <p:embed/>
                  </p:oleObj>
                </mc:Choice>
                <mc:Fallback>
                  <p:oleObj name="Equation" r:id="rId4" imgW="2933700" imgH="711200" progId="Equation.DSMT4">
                    <p:embed/>
                    <p:pic>
                      <p:nvPicPr>
                        <p:cNvPr id="717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1647"/>
                          <a:ext cx="3314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388" y="1894"/>
              <a:ext cx="9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Rotasi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2233841" y="3517218"/>
            <a:ext cx="7010400" cy="1274762"/>
            <a:chOff x="388" y="2809"/>
            <a:chExt cx="4416" cy="803"/>
          </a:xfrm>
        </p:grpSpPr>
        <p:graphicFrame>
          <p:nvGraphicFramePr>
            <p:cNvPr id="7175" name="Object 6"/>
            <p:cNvGraphicFramePr>
              <a:graphicFrameLocks noChangeAspect="1"/>
            </p:cNvGraphicFramePr>
            <p:nvPr/>
          </p:nvGraphicFramePr>
          <p:xfrm>
            <a:off x="1677" y="2809"/>
            <a:ext cx="312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68600" imgH="711200" progId="Equation.DSMT4">
                    <p:embed/>
                  </p:oleObj>
                </mc:Choice>
                <mc:Fallback>
                  <p:oleObj name="Equation" r:id="rId6" imgW="2768600" imgH="711200" progId="Equation.DSMT4">
                    <p:embed/>
                    <p:pic>
                      <p:nvPicPr>
                        <p:cNvPr id="717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7" y="2809"/>
                          <a:ext cx="312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388" y="3055"/>
              <a:ext cx="11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Penskalaan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233841" y="4964112"/>
            <a:ext cx="7742238" cy="1749425"/>
            <a:chOff x="388" y="623"/>
            <a:chExt cx="4877" cy="1102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88" y="922"/>
            <a:ext cx="487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8000" imgH="711200" progId="Equation.DSMT4">
                    <p:embed/>
                  </p:oleObj>
                </mc:Choice>
                <mc:Fallback>
                  <p:oleObj name="Equation" r:id="rId8" imgW="4318000" imgH="711200" progId="Equation.DSMT4">
                    <p:embed/>
                    <p:pic>
                      <p:nvPicPr>
                        <p:cNvPr id="1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" y="922"/>
                          <a:ext cx="487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88" y="623"/>
              <a:ext cx="16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Transformasi</a:t>
              </a:r>
              <a:r>
                <a:rPr lang="en-US" altLang="en-US" dirty="0"/>
                <a:t> </a:t>
              </a:r>
              <a:r>
                <a:rPr lang="en-US" altLang="en-US" i="1" dirty="0"/>
                <a:t>inverse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1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92250" y="604838"/>
            <a:ext cx="7362825" cy="436562"/>
            <a:chOff x="412" y="1773"/>
            <a:chExt cx="4638" cy="275"/>
          </a:xfrm>
        </p:grpSpPr>
        <p:graphicFrame>
          <p:nvGraphicFramePr>
            <p:cNvPr id="6" name="Object 14"/>
            <p:cNvGraphicFramePr>
              <a:graphicFrameLocks noChangeAspect="1"/>
            </p:cNvGraphicFramePr>
            <p:nvPr/>
          </p:nvGraphicFramePr>
          <p:xfrm>
            <a:off x="2401" y="1773"/>
            <a:ext cx="264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38400" imgH="254000" progId="Equation.DSMT4">
                    <p:embed/>
                  </p:oleObj>
                </mc:Choice>
                <mc:Fallback>
                  <p:oleObj name="Equation" r:id="rId2" imgW="2438400" imgH="254000" progId="Equation.DSMT4">
                    <p:embed/>
                    <p:pic>
                      <p:nvPicPr>
                        <p:cNvPr id="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" y="1773"/>
                          <a:ext cx="2649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412" y="1773"/>
              <a:ext cx="18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tranformasi</a:t>
              </a:r>
              <a:r>
                <a:rPr lang="en-US" altLang="en-US" dirty="0"/>
                <a:t>: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568451" y="1583646"/>
            <a:ext cx="7483475" cy="2540000"/>
            <a:chOff x="514" y="2426"/>
            <a:chExt cx="4714" cy="1600"/>
          </a:xfrm>
        </p:grpSpPr>
        <p:graphicFrame>
          <p:nvGraphicFramePr>
            <p:cNvPr id="9" name="Object 19"/>
            <p:cNvGraphicFramePr>
              <a:graphicFrameLocks noChangeAspect="1"/>
            </p:cNvGraphicFramePr>
            <p:nvPr/>
          </p:nvGraphicFramePr>
          <p:xfrm>
            <a:off x="1324" y="2426"/>
            <a:ext cx="3904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94100" imgH="1473200" progId="Equation.DSMT4">
                    <p:embed/>
                  </p:oleObj>
                </mc:Choice>
                <mc:Fallback>
                  <p:oleObj name="Equation" r:id="rId4" imgW="3594100" imgH="1473200" progId="Equation.DSMT4">
                    <p:embed/>
                    <p:pic>
                      <p:nvPicPr>
                        <p:cNvPr id="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4" y="2426"/>
                          <a:ext cx="3904" cy="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14" y="3117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translasi</a:t>
              </a:r>
              <a:r>
                <a:rPr lang="en-US" altLang="en-US" dirty="0"/>
                <a:t>: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709737" y="4674395"/>
            <a:ext cx="7416800" cy="1620837"/>
            <a:chOff x="549" y="418"/>
            <a:chExt cx="4672" cy="1021"/>
          </a:xfrm>
        </p:grpSpPr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2324" y="418"/>
            <a:ext cx="2897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7000" imgH="939800" progId="Equation.DSMT4">
                    <p:embed/>
                  </p:oleObj>
                </mc:Choice>
                <mc:Fallback>
                  <p:oleObj name="Equation" r:id="rId6" imgW="2667000" imgH="939800" progId="Equation.DSMT4">
                    <p:embed/>
                    <p:pic>
                      <p:nvPicPr>
                        <p:cNvPr id="2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4" y="418"/>
                          <a:ext cx="2897" cy="10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49" y="695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rotasi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7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722F-8C85-4D91-AE12-FE20CF49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DEFINISI 2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V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.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 T : V </a:t>
            </a:r>
            <a:r>
              <a:rPr lang="en-US" dirty="0">
                <a:sym typeface="Symbol" panose="05050102010706020507" pitchFamily="18" charset="2"/>
              </a:rPr>
              <a:t> W</a:t>
            </a:r>
          </a:p>
          <a:p>
            <a:pPr marL="0" indent="0">
              <a:buNone/>
            </a:pP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transformasi</a:t>
            </a:r>
            <a:r>
              <a:rPr lang="en-US" b="1" dirty="0">
                <a:sym typeface="Symbol" panose="05050102010706020507" pitchFamily="18" charset="2"/>
              </a:rPr>
              <a:t> linier </a:t>
            </a:r>
            <a:r>
              <a:rPr lang="en-US" dirty="0" err="1">
                <a:sym typeface="Symbol" panose="05050102010706020507" pitchFamily="18" charset="2"/>
              </a:rPr>
              <a:t>jika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 </a:t>
            </a:r>
            <a:r>
              <a:rPr lang="en-US" dirty="0">
                <a:sym typeface="Symbol" panose="05050102010706020507" pitchFamily="18" charset="2"/>
              </a:rPr>
              <a:t>dan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berlaku</a:t>
            </a:r>
            <a:r>
              <a:rPr lang="en-US" dirty="0">
                <a:sym typeface="Symbol" panose="05050102010706020507" pitchFamily="18" charset="2"/>
              </a:rPr>
              <a:t>:</a:t>
            </a:r>
          </a:p>
          <a:p>
            <a:pPr marL="1260475" indent="-519113">
              <a:buAutoNum type="arabicParenBoth"/>
            </a:pPr>
            <a:r>
              <a:rPr lang="en-US" dirty="0">
                <a:sym typeface="Symbol" panose="05050102010706020507" pitchFamily="18" charset="2"/>
              </a:rPr>
              <a:t>T(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= T(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T(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1260475" indent="-519113">
              <a:buAutoNum type="arabicParenBoth"/>
            </a:pPr>
            <a:r>
              <a:rPr lang="en-US" dirty="0">
                <a:sym typeface="Symbol" panose="05050102010706020507" pitchFamily="18" charset="2"/>
              </a:rPr>
              <a:t>T(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 err="1"/>
              <a:t>Jika</a:t>
            </a:r>
            <a:r>
              <a:rPr lang="en-US" dirty="0"/>
              <a:t> V = W, </a:t>
            </a:r>
            <a:r>
              <a:rPr lang="en-US" dirty="0" err="1"/>
              <a:t>maka</a:t>
            </a:r>
            <a:r>
              <a:rPr lang="en-US" dirty="0"/>
              <a:t> T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/>
              <a:t>operator</a:t>
            </a:r>
            <a:r>
              <a:rPr lang="en-US" dirty="0"/>
              <a:t> linier pada V.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2B3DC-A88A-47A8-8746-AD70E909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1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50</a:t>
            </a:fld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6610" y="1761220"/>
            <a:ext cx="7564437" cy="1987551"/>
            <a:chOff x="413" y="1944"/>
            <a:chExt cx="4765" cy="1252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1440" y="1944"/>
            <a:ext cx="3738" cy="1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441700" imgH="1066800" progId="Equation.DSMT4">
                    <p:embed/>
                  </p:oleObj>
                </mc:Choice>
                <mc:Fallback>
                  <p:oleObj name="Equation" r:id="rId2" imgW="3441700" imgH="1066800" progId="Equation.DSMT4">
                    <p:embed/>
                    <p:pic>
                      <p:nvPicPr>
                        <p:cNvPr id="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4"/>
                          <a:ext cx="3738" cy="1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13" y="2789"/>
              <a:ext cx="14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penskalaan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8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637CB5-0CE6-45D5-9A1D-8B7080609478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0269" name="Line 9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0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1" name="Group 11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0273" name="AutoShape 1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74" name="Oval 1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72" name="Text Box 24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6211888" y="931863"/>
            <a:ext cx="1612900" cy="2303462"/>
            <a:chOff x="3001" y="805"/>
            <a:chExt cx="1016" cy="1451"/>
          </a:xfrm>
        </p:grpSpPr>
        <p:sp>
          <p:nvSpPr>
            <p:cNvPr id="10263" name="Line 14"/>
            <p:cNvSpPr>
              <a:spLocks noChangeShapeType="1"/>
            </p:cNvSpPr>
            <p:nvPr/>
          </p:nvSpPr>
          <p:spPr bwMode="auto">
            <a:xfrm>
              <a:off x="3677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5"/>
            <p:cNvSpPr>
              <a:spLocks noChangeShapeType="1"/>
            </p:cNvSpPr>
            <p:nvPr/>
          </p:nvSpPr>
          <p:spPr bwMode="auto">
            <a:xfrm>
              <a:off x="300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 rot="-5400000">
              <a:off x="3182" y="1639"/>
              <a:ext cx="460" cy="774"/>
              <a:chOff x="1017" y="1313"/>
              <a:chExt cx="460" cy="774"/>
            </a:xfrm>
          </p:grpSpPr>
          <p:sp>
            <p:nvSpPr>
              <p:cNvPr id="10267" name="AutoShape 17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8" name="Oval 18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6" name="Text Box 25"/>
            <p:cNvSpPr txBox="1">
              <a:spLocks noChangeArrowheads="1"/>
            </p:cNvSpPr>
            <p:nvPr/>
          </p:nvSpPr>
          <p:spPr bwMode="auto">
            <a:xfrm>
              <a:off x="3339" y="975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Rotate</a:t>
              </a: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8093076" y="931863"/>
            <a:ext cx="1844675" cy="2151062"/>
            <a:chOff x="4186" y="805"/>
            <a:chExt cx="1162" cy="1355"/>
          </a:xfrm>
        </p:grpSpPr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>
              <a:off x="4669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4210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9" name="Group 21"/>
            <p:cNvGrpSpPr>
              <a:grpSpLocks/>
            </p:cNvGrpSpPr>
            <p:nvPr/>
          </p:nvGrpSpPr>
          <p:grpSpPr bwMode="auto">
            <a:xfrm rot="-5400000">
              <a:off x="4731" y="1325"/>
              <a:ext cx="460" cy="774"/>
              <a:chOff x="1017" y="1313"/>
              <a:chExt cx="460" cy="774"/>
            </a:xfrm>
          </p:grpSpPr>
          <p:sp>
            <p:nvSpPr>
              <p:cNvPr id="10261" name="AutoShape 2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2" name="Oval 2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0" name="Text Box 26"/>
            <p:cNvSpPr txBox="1">
              <a:spLocks noChangeArrowheads="1"/>
            </p:cNvSpPr>
            <p:nvPr/>
          </p:nvSpPr>
          <p:spPr bwMode="auto">
            <a:xfrm>
              <a:off x="4186" y="985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7442" name="Object 34"/>
          <p:cNvGraphicFramePr>
            <a:graphicFrameLocks noChangeAspect="1"/>
          </p:cNvGraphicFramePr>
          <p:nvPr/>
        </p:nvGraphicFramePr>
        <p:xfrm>
          <a:off x="3362326" y="3390901"/>
          <a:ext cx="542131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1524000" progId="Equation.DSMT4">
                  <p:embed/>
                </p:oleObj>
              </mc:Choice>
              <mc:Fallback>
                <p:oleObj name="Equation" r:id="rId2" imgW="3022600" imgH="1524000" progId="Equation.DSMT4">
                  <p:embed/>
                  <p:pic>
                    <p:nvPicPr>
                      <p:cNvPr id="1744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6" y="3390901"/>
                        <a:ext cx="5421313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39"/>
          <p:cNvGrpSpPr>
            <a:grpSpLocks/>
          </p:cNvGrpSpPr>
          <p:nvPr/>
        </p:nvGrpSpPr>
        <p:grpSpPr bwMode="auto">
          <a:xfrm>
            <a:off x="2409826" y="931863"/>
            <a:ext cx="2111375" cy="2151062"/>
            <a:chOff x="558" y="587"/>
            <a:chExt cx="1330" cy="1355"/>
          </a:xfrm>
        </p:grpSpPr>
        <p:sp>
          <p:nvSpPr>
            <p:cNvPr id="10250" name="Line 5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2" name="Group 8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0255" name="AutoShape 4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56" name="Oval 7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53" name="Arc 36"/>
            <p:cNvSpPr>
              <a:spLocks/>
            </p:cNvSpPr>
            <p:nvPr/>
          </p:nvSpPr>
          <p:spPr bwMode="auto">
            <a:xfrm rot="-5400000">
              <a:off x="812" y="1132"/>
              <a:ext cx="218" cy="194"/>
            </a:xfrm>
            <a:custGeom>
              <a:avLst/>
              <a:gdLst>
                <a:gd name="T0" fmla="*/ 0 w 21600"/>
                <a:gd name="T1" fmla="*/ 0 h 21600"/>
                <a:gd name="T2" fmla="*/ 218 w 21600"/>
                <a:gd name="T3" fmla="*/ 194 h 21600"/>
                <a:gd name="T4" fmla="*/ 0 w 21600"/>
                <a:gd name="T5" fmla="*/ 1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54" name="Object 37"/>
            <p:cNvGraphicFramePr>
              <a:graphicFrameLocks noChangeAspect="1"/>
            </p:cNvGraphicFramePr>
            <p:nvPr/>
          </p:nvGraphicFramePr>
          <p:xfrm>
            <a:off x="1332" y="1125"/>
            <a:ext cx="55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4870" imgH="253780" progId="Equation.DSMT4">
                    <p:embed/>
                  </p:oleObj>
                </mc:Choice>
                <mc:Fallback>
                  <p:oleObj name="Equation" r:id="rId4" imgW="494870" imgH="253780" progId="Equation.DSMT4">
                    <p:embed/>
                    <p:pic>
                      <p:nvPicPr>
                        <p:cNvPr id="10254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1125"/>
                          <a:ext cx="55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General 2D Rotation</a:t>
            </a:r>
          </a:p>
        </p:txBody>
      </p:sp>
    </p:spTree>
    <p:extLst>
      <p:ext uri="{BB962C8B-B14F-4D97-AF65-F5344CB8AC3E}">
        <p14:creationId xmlns:p14="http://schemas.microsoft.com/office/powerpoint/2010/main" val="17001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April 2010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8483EC-BDD3-4D67-A169-B7D10FEEC3B6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1301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General 2D Scaling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1292" name="Line 5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6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7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1296" name="AutoShape 8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7" name="Oval 9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95" name="Text Box 10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211888" y="931863"/>
            <a:ext cx="1612900" cy="2151062"/>
            <a:chOff x="2953" y="587"/>
            <a:chExt cx="1016" cy="1355"/>
          </a:xfrm>
        </p:grpSpPr>
        <p:sp>
          <p:nvSpPr>
            <p:cNvPr id="11286" name="Line 12"/>
            <p:cNvSpPr>
              <a:spLocks noChangeShapeType="1"/>
            </p:cNvSpPr>
            <p:nvPr/>
          </p:nvSpPr>
          <p:spPr bwMode="auto">
            <a:xfrm>
              <a:off x="3629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3"/>
            <p:cNvSpPr>
              <a:spLocks noChangeShapeType="1"/>
            </p:cNvSpPr>
            <p:nvPr/>
          </p:nvSpPr>
          <p:spPr bwMode="auto">
            <a:xfrm>
              <a:off x="2953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8" name="Group 37"/>
            <p:cNvGrpSpPr>
              <a:grpSpLocks/>
            </p:cNvGrpSpPr>
            <p:nvPr/>
          </p:nvGrpSpPr>
          <p:grpSpPr bwMode="auto">
            <a:xfrm>
              <a:off x="3219" y="1458"/>
              <a:ext cx="605" cy="339"/>
              <a:chOff x="3219" y="1458"/>
              <a:chExt cx="605" cy="339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>
                <a:off x="3219" y="145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1" name="Oval 16"/>
              <p:cNvSpPr>
                <a:spLocks noChangeArrowheads="1"/>
              </p:cNvSpPr>
              <p:nvPr/>
            </p:nvSpPr>
            <p:spPr bwMode="auto">
              <a:xfrm>
                <a:off x="3605" y="1677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9" name="Text Box 17"/>
            <p:cNvSpPr txBox="1">
              <a:spLocks noChangeArrowheads="1"/>
            </p:cNvSpPr>
            <p:nvPr/>
          </p:nvSpPr>
          <p:spPr bwMode="auto">
            <a:xfrm>
              <a:off x="3291" y="757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Scale</a:t>
              </a:r>
            </a:p>
          </p:txBody>
        </p:sp>
      </p:grpSp>
      <p:grpSp>
        <p:nvGrpSpPr>
          <p:cNvPr id="18471" name="Group 39"/>
          <p:cNvGrpSpPr>
            <a:grpSpLocks/>
          </p:cNvGrpSpPr>
          <p:nvPr/>
        </p:nvGrpSpPr>
        <p:grpSpPr bwMode="auto">
          <a:xfrm>
            <a:off x="8093076" y="931863"/>
            <a:ext cx="1920875" cy="2151062"/>
            <a:chOff x="4138" y="587"/>
            <a:chExt cx="1210" cy="1355"/>
          </a:xfrm>
        </p:grpSpPr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4621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0"/>
            <p:cNvSpPr>
              <a:spLocks noChangeShapeType="1"/>
            </p:cNvSpPr>
            <p:nvPr/>
          </p:nvSpPr>
          <p:spPr bwMode="auto">
            <a:xfrm>
              <a:off x="4162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2" name="Group 36"/>
            <p:cNvGrpSpPr>
              <a:grpSpLocks/>
            </p:cNvGrpSpPr>
            <p:nvPr/>
          </p:nvGrpSpPr>
          <p:grpSpPr bwMode="auto">
            <a:xfrm>
              <a:off x="4743" y="1168"/>
              <a:ext cx="605" cy="339"/>
              <a:chOff x="4743" y="1168"/>
              <a:chExt cx="605" cy="339"/>
            </a:xfrm>
          </p:grpSpPr>
          <p:sp>
            <p:nvSpPr>
              <p:cNvPr id="11284" name="AutoShape 34"/>
              <p:cNvSpPr>
                <a:spLocks noChangeArrowheads="1"/>
              </p:cNvSpPr>
              <p:nvPr/>
            </p:nvSpPr>
            <p:spPr bwMode="auto">
              <a:xfrm>
                <a:off x="4743" y="116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85" name="Oval 23"/>
              <p:cNvSpPr>
                <a:spLocks noChangeArrowheads="1"/>
              </p:cNvSpPr>
              <p:nvPr/>
            </p:nvSpPr>
            <p:spPr bwMode="auto">
              <a:xfrm rot="-5400000">
                <a:off x="5131" y="1385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3" name="Text Box 24"/>
            <p:cNvSpPr txBox="1">
              <a:spLocks noChangeArrowheads="1"/>
            </p:cNvSpPr>
            <p:nvPr/>
          </p:nvSpPr>
          <p:spPr bwMode="auto">
            <a:xfrm>
              <a:off x="4138" y="767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451101" y="3736975"/>
          <a:ext cx="72437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600" imgH="787400" progId="Equation.DSMT4">
                  <p:embed/>
                </p:oleObj>
              </mc:Choice>
              <mc:Fallback>
                <p:oleObj name="Equation" r:id="rId2" imgW="4038600" imgH="787400" progId="Equation.DSMT4">
                  <p:embed/>
                  <p:pic>
                    <p:nvPicPr>
                      <p:cNvPr id="184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1" y="3736975"/>
                        <a:ext cx="724376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3" name="Group 40"/>
          <p:cNvGrpSpPr>
            <a:grpSpLocks/>
          </p:cNvGrpSpPr>
          <p:nvPr/>
        </p:nvGrpSpPr>
        <p:grpSpPr bwMode="auto">
          <a:xfrm>
            <a:off x="2409825" y="931863"/>
            <a:ext cx="2146300" cy="2151062"/>
            <a:chOff x="558" y="587"/>
            <a:chExt cx="1352" cy="1355"/>
          </a:xfrm>
        </p:grpSpPr>
        <p:sp>
          <p:nvSpPr>
            <p:cNvPr id="11274" name="Line 27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8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6" name="Group 29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1278" name="AutoShape 30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79" name="Oval 31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aphicFrame>
          <p:nvGraphicFramePr>
            <p:cNvPr id="11277" name="Object 33"/>
            <p:cNvGraphicFramePr>
              <a:graphicFrameLocks noChangeAspect="1"/>
            </p:cNvGraphicFramePr>
            <p:nvPr/>
          </p:nvGraphicFramePr>
          <p:xfrm>
            <a:off x="1311" y="1106"/>
            <a:ext cx="59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33169" imgH="279279" progId="Equation.DSMT4">
                    <p:embed/>
                  </p:oleObj>
                </mc:Choice>
                <mc:Fallback>
                  <p:oleObj name="Equation" r:id="rId4" imgW="533169" imgH="279279" progId="Equation.DSMT4">
                    <p:embed/>
                    <p:pic>
                      <p:nvPicPr>
                        <p:cNvPr id="11277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1106"/>
                          <a:ext cx="59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61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F37711-30A2-4EAB-9E95-B020DDBCBD56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2300289" y="1765301"/>
            <a:ext cx="5621337" cy="3736975"/>
            <a:chOff x="489" y="1112"/>
            <a:chExt cx="3541" cy="2354"/>
          </a:xfrm>
        </p:grpSpPr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489" y="1112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/>
                <a:t>Translation</a:t>
              </a:r>
            </a:p>
          </p:txBody>
        </p:sp>
        <p:grpSp>
          <p:nvGrpSpPr>
            <p:cNvPr id="17417" name="Group 35"/>
            <p:cNvGrpSpPr>
              <a:grpSpLocks/>
            </p:cNvGrpSpPr>
            <p:nvPr/>
          </p:nvGrpSpPr>
          <p:grpSpPr bwMode="auto">
            <a:xfrm>
              <a:off x="537" y="1337"/>
              <a:ext cx="2416" cy="2129"/>
              <a:chOff x="558" y="950"/>
              <a:chExt cx="2416" cy="2129"/>
            </a:xfrm>
          </p:grpSpPr>
          <p:sp>
            <p:nvSpPr>
              <p:cNvPr id="17419" name="Line 15"/>
              <p:cNvSpPr>
                <a:spLocks noChangeShapeType="1"/>
              </p:cNvSpPr>
              <p:nvPr/>
            </p:nvSpPr>
            <p:spPr bwMode="auto">
              <a:xfrm flipH="1">
                <a:off x="776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17"/>
              <p:cNvSpPr>
                <a:spLocks noChangeShapeType="1"/>
              </p:cNvSpPr>
              <p:nvPr/>
            </p:nvSpPr>
            <p:spPr bwMode="auto">
              <a:xfrm>
                <a:off x="1767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1" name="Group 32"/>
              <p:cNvGrpSpPr>
                <a:grpSpLocks/>
              </p:cNvGrpSpPr>
              <p:nvPr/>
            </p:nvGrpSpPr>
            <p:grpSpPr bwMode="auto">
              <a:xfrm>
                <a:off x="993" y="1724"/>
                <a:ext cx="532" cy="750"/>
                <a:chOff x="1549" y="2692"/>
                <a:chExt cx="532" cy="750"/>
              </a:xfrm>
            </p:grpSpPr>
            <p:grpSp>
              <p:nvGrpSpPr>
                <p:cNvPr id="17436" name="Group 14"/>
                <p:cNvGrpSpPr>
                  <a:grpSpLocks/>
                </p:cNvGrpSpPr>
                <p:nvPr/>
              </p:nvGrpSpPr>
              <p:grpSpPr bwMode="auto">
                <a:xfrm>
                  <a:off x="1549" y="2692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8" name="Freeform 12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9" name="Freeform 13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7" name="Oval 22"/>
                <p:cNvSpPr>
                  <a:spLocks noChangeArrowheads="1"/>
                </p:cNvSpPr>
                <p:nvPr/>
              </p:nvSpPr>
              <p:spPr bwMode="auto">
                <a:xfrm>
                  <a:off x="1767" y="3369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2" name="Group 33"/>
              <p:cNvGrpSpPr>
                <a:grpSpLocks/>
              </p:cNvGrpSpPr>
              <p:nvPr/>
            </p:nvGrpSpPr>
            <p:grpSpPr bwMode="auto">
              <a:xfrm>
                <a:off x="1937" y="1361"/>
                <a:ext cx="532" cy="751"/>
                <a:chOff x="2493" y="2329"/>
                <a:chExt cx="532" cy="751"/>
              </a:xfrm>
            </p:grpSpPr>
            <p:grpSp>
              <p:nvGrpSpPr>
                <p:cNvPr id="17432" name="Group 19"/>
                <p:cNvGrpSpPr>
                  <a:grpSpLocks/>
                </p:cNvGrpSpPr>
                <p:nvPr/>
              </p:nvGrpSpPr>
              <p:grpSpPr bwMode="auto">
                <a:xfrm>
                  <a:off x="2493" y="2329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4" name="Freeform 20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Freeform 21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3" name="Oval 23"/>
                <p:cNvSpPr>
                  <a:spLocks noChangeArrowheads="1"/>
                </p:cNvSpPr>
                <p:nvPr/>
              </p:nvSpPr>
              <p:spPr bwMode="auto">
                <a:xfrm>
                  <a:off x="2711" y="3007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3" name="Group 34"/>
              <p:cNvGrpSpPr>
                <a:grpSpLocks/>
              </p:cNvGrpSpPr>
              <p:nvPr/>
            </p:nvGrpSpPr>
            <p:grpSpPr bwMode="auto">
              <a:xfrm>
                <a:off x="582" y="2087"/>
                <a:ext cx="2337" cy="605"/>
                <a:chOff x="1138" y="3055"/>
                <a:chExt cx="2337" cy="605"/>
              </a:xfrm>
            </p:grpSpPr>
            <p:graphicFrame>
              <p:nvGraphicFramePr>
                <p:cNvPr id="17429" name="Object 24"/>
                <p:cNvGraphicFramePr>
                  <a:graphicFrameLocks noChangeAspect="1"/>
                </p:cNvGraphicFramePr>
                <p:nvPr/>
              </p:nvGraphicFramePr>
              <p:xfrm>
                <a:off x="1138" y="3320"/>
                <a:ext cx="678" cy="3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507780" imgH="253890" progId="Equation.DSMT4">
                        <p:embed/>
                      </p:oleObj>
                    </mc:Choice>
                    <mc:Fallback>
                      <p:oleObj name="Equation" r:id="rId2" imgW="507780" imgH="253890" progId="Equation.DSMT4">
                        <p:embed/>
                        <p:pic>
                          <p:nvPicPr>
                            <p:cNvPr id="17429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38" y="3320"/>
                              <a:ext cx="678" cy="3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30" name="Object 25"/>
                <p:cNvGraphicFramePr>
                  <a:graphicFrameLocks noChangeAspect="1"/>
                </p:cNvGraphicFramePr>
                <p:nvPr/>
              </p:nvGraphicFramePr>
              <p:xfrm>
                <a:off x="2807" y="3059"/>
                <a:ext cx="668" cy="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609336" imgH="253890" progId="Equation.DSMT4">
                        <p:embed/>
                      </p:oleObj>
                    </mc:Choice>
                    <mc:Fallback>
                      <p:oleObj name="Equation" r:id="rId4" imgW="609336" imgH="253890" progId="Equation.DSMT4">
                        <p:embed/>
                        <p:pic>
                          <p:nvPicPr>
                            <p:cNvPr id="1743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07" y="3059"/>
                              <a:ext cx="668" cy="2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4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91" y="3055"/>
                  <a:ext cx="920" cy="3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4" name="Group 31"/>
              <p:cNvGrpSpPr>
                <a:grpSpLocks/>
              </p:cNvGrpSpPr>
              <p:nvPr/>
            </p:nvGrpSpPr>
            <p:grpSpPr bwMode="auto">
              <a:xfrm>
                <a:off x="558" y="950"/>
                <a:ext cx="2416" cy="2129"/>
                <a:chOff x="1114" y="1918"/>
                <a:chExt cx="2416" cy="2129"/>
              </a:xfrm>
            </p:grpSpPr>
            <p:sp>
              <p:nvSpPr>
                <p:cNvPr id="174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324" y="2160"/>
                  <a:ext cx="0" cy="11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7426" name="Object 28"/>
                <p:cNvGraphicFramePr>
                  <a:graphicFrameLocks noChangeAspect="1"/>
                </p:cNvGraphicFramePr>
                <p:nvPr/>
              </p:nvGraphicFramePr>
              <p:xfrm>
                <a:off x="3340" y="3829"/>
                <a:ext cx="19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26835" imgH="139518" progId="Equation.DSMT4">
                        <p:embed/>
                      </p:oleObj>
                    </mc:Choice>
                    <mc:Fallback>
                      <p:oleObj name="Equation" r:id="rId6" imgW="126835" imgH="139518" progId="Equation.DSMT4">
                        <p:embed/>
                        <p:pic>
                          <p:nvPicPr>
                            <p:cNvPr id="17426" name="Objec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0" y="3829"/>
                              <a:ext cx="190" cy="20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7" name="Object 29"/>
                <p:cNvGraphicFramePr>
                  <a:graphicFrameLocks noChangeAspect="1"/>
                </p:cNvGraphicFramePr>
                <p:nvPr/>
              </p:nvGraphicFramePr>
              <p:xfrm>
                <a:off x="2227" y="1918"/>
                <a:ext cx="204" cy="2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39579" imgH="164957" progId="Equation.DSMT4">
                        <p:embed/>
                      </p:oleObj>
                    </mc:Choice>
                    <mc:Fallback>
                      <p:oleObj name="Equation" r:id="rId8" imgW="139579" imgH="164957" progId="Equation.DSMT4">
                        <p:embed/>
                        <p:pic>
                          <p:nvPicPr>
                            <p:cNvPr id="17427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7" y="1918"/>
                              <a:ext cx="204" cy="2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8" name="Object 30"/>
                <p:cNvGraphicFramePr>
                  <a:graphicFrameLocks noChangeAspect="1"/>
                </p:cNvGraphicFramePr>
                <p:nvPr/>
              </p:nvGraphicFramePr>
              <p:xfrm>
                <a:off x="1114" y="3829"/>
                <a:ext cx="218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26725" imgH="126725" progId="Equation.DSMT4">
                        <p:embed/>
                      </p:oleObj>
                    </mc:Choice>
                    <mc:Fallback>
                      <p:oleObj name="Equation" r:id="rId10" imgW="126725" imgH="126725" progId="Equation.DSMT4">
                        <p:embed/>
                        <p:pic>
                          <p:nvPicPr>
                            <p:cNvPr id="17428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4" y="3829"/>
                              <a:ext cx="218" cy="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7418" name="Object 36"/>
            <p:cNvGraphicFramePr>
              <a:graphicFrameLocks noChangeAspect="1"/>
            </p:cNvGraphicFramePr>
            <p:nvPr/>
          </p:nvGraphicFramePr>
          <p:xfrm>
            <a:off x="3219" y="1192"/>
            <a:ext cx="811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47700" imgH="850900" progId="Equation.DSMT4">
                    <p:embed/>
                  </p:oleObj>
                </mc:Choice>
                <mc:Fallback>
                  <p:oleObj name="Equation" r:id="rId12" imgW="647700" imgH="850900" progId="Equation.DSMT4">
                    <p:embed/>
                    <p:pic>
                      <p:nvPicPr>
                        <p:cNvPr id="17418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" y="1192"/>
                          <a:ext cx="811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657225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Transformation 3D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96064" y="4005263"/>
          <a:ext cx="326548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1000" imgH="914400" progId="Equation.DSMT4">
                  <p:embed/>
                </p:oleObj>
              </mc:Choice>
              <mc:Fallback>
                <p:oleObj name="Equation" r:id="rId14" imgW="1651000" imgH="91440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4005263"/>
                        <a:ext cx="3265487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217737" y="1189039"/>
            <a:ext cx="8482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/>
              <a:t>Mirip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transformasi</a:t>
            </a:r>
            <a:r>
              <a:rPr lang="en-US" altLang="en-US" sz="2000" dirty="0"/>
              <a:t> 2D.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matriks</a:t>
            </a:r>
            <a:r>
              <a:rPr lang="en-US" altLang="en-US" sz="2000" dirty="0"/>
              <a:t> 4x4 </a:t>
            </a:r>
          </a:p>
        </p:txBody>
      </p:sp>
    </p:spTree>
    <p:extLst>
      <p:ext uri="{BB962C8B-B14F-4D97-AF65-F5344CB8AC3E}">
        <p14:creationId xmlns:p14="http://schemas.microsoft.com/office/powerpoint/2010/main" val="2344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423368-618D-49D4-9283-65E0D4261516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6912"/>
          </a:xfrm>
        </p:spPr>
        <p:txBody>
          <a:bodyPr/>
          <a:lstStyle/>
          <a:p>
            <a:pPr eaLnBrk="1" hangingPunct="1"/>
            <a:r>
              <a:rPr lang="en-US" altLang="en-US" sz="3200" dirty="0" err="1"/>
              <a:t>Penskalaan</a:t>
            </a:r>
            <a:r>
              <a:rPr lang="en-US" altLang="en-US" sz="3200" dirty="0"/>
              <a:t> 3D</a:t>
            </a:r>
          </a:p>
        </p:txBody>
      </p:sp>
      <p:grpSp>
        <p:nvGrpSpPr>
          <p:cNvPr id="26629" name="Group 43"/>
          <p:cNvGrpSpPr>
            <a:grpSpLocks/>
          </p:cNvGrpSpPr>
          <p:nvPr/>
        </p:nvGrpSpPr>
        <p:grpSpPr bwMode="auto">
          <a:xfrm>
            <a:off x="2178051" y="1123951"/>
            <a:ext cx="2189163" cy="2366963"/>
            <a:chOff x="630" y="1797"/>
            <a:chExt cx="1379" cy="1491"/>
          </a:xfrm>
        </p:grpSpPr>
        <p:sp>
          <p:nvSpPr>
            <p:cNvPr id="26643" name="Line 7"/>
            <p:cNvSpPr>
              <a:spLocks noChangeShapeType="1"/>
            </p:cNvSpPr>
            <p:nvPr/>
          </p:nvSpPr>
          <p:spPr bwMode="auto">
            <a:xfrm flipH="1">
              <a:off x="630" y="2692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8"/>
            <p:cNvSpPr>
              <a:spLocks noChangeShapeType="1"/>
            </p:cNvSpPr>
            <p:nvPr/>
          </p:nvSpPr>
          <p:spPr bwMode="auto">
            <a:xfrm>
              <a:off x="1335" y="2692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5" name="Group 15"/>
            <p:cNvGrpSpPr>
              <a:grpSpLocks/>
            </p:cNvGrpSpPr>
            <p:nvPr/>
          </p:nvGrpSpPr>
          <p:grpSpPr bwMode="auto">
            <a:xfrm>
              <a:off x="1453" y="2184"/>
              <a:ext cx="387" cy="531"/>
              <a:chOff x="1574" y="2475"/>
              <a:chExt cx="1016" cy="1499"/>
            </a:xfrm>
          </p:grpSpPr>
          <p:sp>
            <p:nvSpPr>
              <p:cNvPr id="26650" name="Freeform 16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17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6" name="Line 24"/>
            <p:cNvSpPr>
              <a:spLocks noChangeShapeType="1"/>
            </p:cNvSpPr>
            <p:nvPr/>
          </p:nvSpPr>
          <p:spPr bwMode="auto">
            <a:xfrm flipH="1" flipV="1">
              <a:off x="1332" y="1821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47" name="Object 25"/>
            <p:cNvGraphicFramePr>
              <a:graphicFrameLocks noChangeAspect="1"/>
            </p:cNvGraphicFramePr>
            <p:nvPr/>
          </p:nvGraphicFramePr>
          <p:xfrm>
            <a:off x="1719" y="3079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835" imgH="139518" progId="Equation.DSMT4">
                    <p:embed/>
                  </p:oleObj>
                </mc:Choice>
                <mc:Fallback>
                  <p:oleObj name="Equation" r:id="rId2" imgW="126835" imgH="139518" progId="Equation.DSMT4">
                    <p:embed/>
                    <p:pic>
                      <p:nvPicPr>
                        <p:cNvPr id="2664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" y="3079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8" name="Object 26"/>
            <p:cNvGraphicFramePr>
              <a:graphicFrameLocks noChangeAspect="1"/>
            </p:cNvGraphicFramePr>
            <p:nvPr/>
          </p:nvGraphicFramePr>
          <p:xfrm>
            <a:off x="1114" y="1797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26648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" y="1797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9" name="Object 27"/>
            <p:cNvGraphicFramePr>
              <a:graphicFrameLocks noChangeAspect="1"/>
            </p:cNvGraphicFramePr>
            <p:nvPr/>
          </p:nvGraphicFramePr>
          <p:xfrm>
            <a:off x="751" y="3055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664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3055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34" name="Group 54"/>
          <p:cNvGrpSpPr>
            <a:grpSpLocks/>
          </p:cNvGrpSpPr>
          <p:nvPr/>
        </p:nvGrpSpPr>
        <p:grpSpPr bwMode="auto">
          <a:xfrm>
            <a:off x="6940550" y="1163638"/>
            <a:ext cx="2611438" cy="2366962"/>
            <a:chOff x="2372" y="1894"/>
            <a:chExt cx="1645" cy="1491"/>
          </a:xfrm>
        </p:grpSpPr>
        <p:sp>
          <p:nvSpPr>
            <p:cNvPr id="26634" name="Line 45"/>
            <p:cNvSpPr>
              <a:spLocks noChangeShapeType="1"/>
            </p:cNvSpPr>
            <p:nvPr/>
          </p:nvSpPr>
          <p:spPr bwMode="auto">
            <a:xfrm flipH="1">
              <a:off x="2372" y="2789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46"/>
            <p:cNvSpPr>
              <a:spLocks noChangeShapeType="1"/>
            </p:cNvSpPr>
            <p:nvPr/>
          </p:nvSpPr>
          <p:spPr bwMode="auto">
            <a:xfrm>
              <a:off x="3077" y="2789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6" name="Group 47"/>
            <p:cNvGrpSpPr>
              <a:grpSpLocks/>
            </p:cNvGrpSpPr>
            <p:nvPr/>
          </p:nvGrpSpPr>
          <p:grpSpPr bwMode="auto">
            <a:xfrm>
              <a:off x="3412" y="1966"/>
              <a:ext cx="605" cy="775"/>
              <a:chOff x="1574" y="2475"/>
              <a:chExt cx="1016" cy="1499"/>
            </a:xfrm>
          </p:grpSpPr>
          <p:sp>
            <p:nvSpPr>
              <p:cNvPr id="26641" name="Freeform 48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49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7" name="Line 50"/>
            <p:cNvSpPr>
              <a:spLocks noChangeShapeType="1"/>
            </p:cNvSpPr>
            <p:nvPr/>
          </p:nvSpPr>
          <p:spPr bwMode="auto">
            <a:xfrm flipH="1" flipV="1">
              <a:off x="3074" y="1918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38" name="Object 51"/>
            <p:cNvGraphicFramePr>
              <a:graphicFrameLocks noChangeAspect="1"/>
            </p:cNvGraphicFramePr>
            <p:nvPr/>
          </p:nvGraphicFramePr>
          <p:xfrm>
            <a:off x="3461" y="3176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26638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3176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52"/>
            <p:cNvGraphicFramePr>
              <a:graphicFrameLocks noChangeAspect="1"/>
            </p:cNvGraphicFramePr>
            <p:nvPr/>
          </p:nvGraphicFramePr>
          <p:xfrm>
            <a:off x="2856" y="1894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26639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1894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53"/>
            <p:cNvGraphicFramePr>
              <a:graphicFrameLocks noChangeAspect="1"/>
            </p:cNvGraphicFramePr>
            <p:nvPr/>
          </p:nvGraphicFramePr>
          <p:xfrm>
            <a:off x="2493" y="3152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725" imgH="126725" progId="Equation.DSMT4">
                    <p:embed/>
                  </p:oleObj>
                </mc:Choice>
                <mc:Fallback>
                  <p:oleObj name="Equation" r:id="rId10" imgW="126725" imgH="126725" progId="Equation.DSMT4">
                    <p:embed/>
                    <p:pic>
                      <p:nvPicPr>
                        <p:cNvPr id="2664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" y="3152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135" name="Object 55"/>
          <p:cNvGraphicFramePr>
            <a:graphicFrameLocks noChangeAspect="1"/>
          </p:cNvGraphicFramePr>
          <p:nvPr/>
        </p:nvGraphicFramePr>
        <p:xfrm>
          <a:off x="5278439" y="1277938"/>
          <a:ext cx="12017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725" imgH="850531" progId="Equation.DSMT4">
                  <p:embed/>
                </p:oleObj>
              </mc:Choice>
              <mc:Fallback>
                <p:oleObj name="Equation" r:id="rId11" imgW="634725" imgH="850531" progId="Equation.DSMT4">
                  <p:embed/>
                  <p:pic>
                    <p:nvPicPr>
                      <p:cNvPr id="4613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1277938"/>
                        <a:ext cx="12017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7" name="Object 57"/>
          <p:cNvGraphicFramePr>
            <a:graphicFrameLocks noChangeAspect="1"/>
          </p:cNvGraphicFramePr>
          <p:nvPr/>
        </p:nvGraphicFramePr>
        <p:xfrm>
          <a:off x="2179639" y="4476750"/>
          <a:ext cx="453072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27300" imgH="914400" progId="Equation.DSMT4">
                  <p:embed/>
                </p:oleObj>
              </mc:Choice>
              <mc:Fallback>
                <p:oleObj name="Equation" r:id="rId13" imgW="2527300" imgH="914400" progId="Equation.DSMT4">
                  <p:embed/>
                  <p:pic>
                    <p:nvPicPr>
                      <p:cNvPr id="4613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9" y="4476750"/>
                        <a:ext cx="4530725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3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40" y="486565"/>
            <a:ext cx="8634920" cy="5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31" y="6124802"/>
            <a:ext cx="1050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http://www.codinglabs.net/public/contents/article_world_view_projection_matrix/images/order_dependency.png</a:t>
            </a:r>
          </a:p>
        </p:txBody>
      </p:sp>
    </p:spTree>
    <p:extLst>
      <p:ext uri="{BB962C8B-B14F-4D97-AF65-F5344CB8AC3E}">
        <p14:creationId xmlns:p14="http://schemas.microsoft.com/office/powerpoint/2010/main" val="3374181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56</a:t>
            </a:fld>
            <a:endParaRPr lang="en-US"/>
          </a:p>
        </p:txBody>
      </p:sp>
      <p:pic>
        <p:nvPicPr>
          <p:cNvPr id="3" name="Computer Graphics &amp; Animation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1095" y="496957"/>
            <a:ext cx="9375029" cy="58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Shmuel </a:t>
            </a:r>
            <a:r>
              <a:rPr lang="en-US" altLang="en-US" dirty="0" err="1"/>
              <a:t>Wimer</a:t>
            </a:r>
            <a:r>
              <a:rPr lang="en-US" altLang="en-US" dirty="0"/>
              <a:t>, </a:t>
            </a:r>
            <a:r>
              <a:rPr lang="en-US" altLang="en-US" i="1" dirty="0"/>
              <a:t>Geometric Transformations for Computer Graphics</a:t>
            </a:r>
            <a:r>
              <a:rPr lang="en-US" altLang="en-US" dirty="0"/>
              <a:t>, Bar </a:t>
            </a:r>
            <a:r>
              <a:rPr lang="en-US" altLang="en-US" dirty="0" err="1"/>
              <a:t>Ilan</a:t>
            </a:r>
            <a:r>
              <a:rPr lang="en-US" altLang="en-US" dirty="0"/>
              <a:t> Univ., School of 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Larry F. Hodges, </a:t>
            </a:r>
            <a:r>
              <a:rPr lang="en-US" altLang="en-US" i="1" dirty="0"/>
              <a:t>2D Transformation</a:t>
            </a:r>
          </a:p>
          <a:p>
            <a:endParaRPr lang="en-US" alt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0400"/>
                <a:ext cx="10515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ini</a:t>
                </a:r>
                <a:r>
                  <a:rPr lang="en-US" sz="2400" dirty="0">
                    <a:sym typeface="Symbol" panose="05050102010706020507" pitchFamily="18" charset="2"/>
                  </a:rPr>
                  <a:t> T(</a:t>
                </a:r>
                <a:r>
                  <a:rPr lang="en-US" sz="2400" dirty="0" err="1">
                    <a:sym typeface="Symbol" panose="05050102010706020507" pitchFamily="18" charset="2"/>
                  </a:rPr>
                  <a:t>x,y</a:t>
                </a:r>
                <a:r>
                  <a:rPr lang="en-US" sz="2400" dirty="0">
                    <a:sym typeface="Symbol" panose="05050102010706020507" pitchFamily="18" charset="2"/>
                  </a:rPr>
                  <a:t>) = (2x, y),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ditunjukkan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linier.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Misalkan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di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(v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). </a:t>
                </a:r>
              </a:p>
              <a:p>
                <a:pPr marL="457200" indent="-457200">
                  <a:buAutoNum type="arabicParenBoth"/>
                </a:pP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(2(u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(2u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+ 2v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+ T(</a:t>
                </a:r>
                <a:r>
                  <a:rPr lang="en-US" sz="2400" b="1" dirty="0"/>
                  <a:t>v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(2)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= T(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(2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k</a:t>
                </a:r>
                <a:r>
                  <a:rPr lang="en-US" sz="2400" dirty="0" err="1"/>
                  <a:t>T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739775" indent="-739775">
                  <a:buNone/>
                </a:pPr>
                <a:r>
                  <a:rPr lang="en-US" sz="2400" dirty="0"/>
                  <a:t>Karena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+ T(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dan T(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 err="1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0400"/>
                <a:ext cx="10515600" cy="5516563"/>
              </a:xfrm>
              <a:blipFill>
                <a:blip r:embed="rId2"/>
                <a:stretch>
                  <a:fillRect l="-928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979B-7026-4389-985E-DB695EA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1686561"/>
                <a:ext cx="10515600" cy="3952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3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ini</a:t>
                </a:r>
                <a:r>
                  <a:rPr lang="en-US" sz="2400" dirty="0">
                    <a:sym typeface="Symbol" panose="05050102010706020507" pitchFamily="18" charset="2"/>
                  </a:rPr>
                  <a:t> T(</a:t>
                </a:r>
                <a:r>
                  <a:rPr lang="en-US" sz="2400" dirty="0" err="1">
                    <a:sym typeface="Symbol" panose="05050102010706020507" pitchFamily="18" charset="2"/>
                  </a:rPr>
                  <a:t>x,y</a:t>
                </a:r>
                <a:r>
                  <a:rPr lang="en-US" sz="2400" dirty="0">
                    <a:sym typeface="Symbol" panose="05050102010706020507" pitchFamily="18" charset="2"/>
                  </a:rPr>
                  <a:t>) = (x, y + 1),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ditunjukkan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u="sng" dirty="0" err="1">
                    <a:sym typeface="Symbol" panose="05050102010706020507" pitchFamily="18" charset="2"/>
                  </a:rPr>
                  <a:t>bukan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linier.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Misalkan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di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(v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). </a:t>
                </a:r>
              </a:p>
              <a:p>
                <a:pPr marL="457200" indent="-457200">
                  <a:buAutoNum type="arabicParenBoth"/>
                </a:pP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+ 1)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+ ?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Karena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 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+ T(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bukan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1686561"/>
                <a:ext cx="10515600" cy="3952240"/>
              </a:xfrm>
              <a:blipFill>
                <a:blip r:embed="rId2"/>
                <a:stretch>
                  <a:fillRect l="-928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979B-7026-4389-985E-DB695EA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5185-4876-4578-A69D-2B99C6ED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r>
              <a:rPr lang="en-US" sz="2600" dirty="0" err="1"/>
              <a:t>Jika</a:t>
            </a:r>
            <a:r>
              <a:rPr lang="en-US" sz="2600" dirty="0"/>
              <a:t>  T : V </a:t>
            </a:r>
            <a:r>
              <a:rPr lang="en-US" sz="2600" dirty="0">
                <a:sym typeface="Symbol" panose="05050102010706020507" pitchFamily="18" charset="2"/>
              </a:rPr>
              <a:t> W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transformasi</a:t>
            </a:r>
            <a:r>
              <a:rPr lang="en-US" sz="2600" dirty="0">
                <a:sym typeface="Symbol" panose="05050102010706020507" pitchFamily="18" charset="2"/>
              </a:rPr>
              <a:t> linier,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 dan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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, 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i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skalar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	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= 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=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,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 ..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, 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</a:t>
            </a:r>
            <a:r>
              <a:rPr lang="en-US" sz="2600" i="1" dirty="0">
                <a:sym typeface="Symbol" panose="05050102010706020507" pitchFamily="18" charset="2"/>
              </a:rPr>
              <a:t> 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baseline="-250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skalar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	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+ … +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) =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+ … +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 err="1">
                <a:sym typeface="Symbol" panose="05050102010706020507" pitchFamily="18" charset="2"/>
              </a:rPr>
              <a:t>T</a:t>
            </a:r>
            <a:r>
              <a:rPr lang="en-US" sz="2600" dirty="0">
                <a:sym typeface="Symbol" panose="05050102010706020507" pitchFamily="18" charset="2"/>
              </a:rPr>
              <a:t>(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)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Teorema</a:t>
            </a:r>
            <a:r>
              <a:rPr lang="en-US" sz="2600" b="1" dirty="0"/>
              <a:t> 1</a:t>
            </a:r>
            <a:r>
              <a:rPr lang="en-US" sz="2600" dirty="0"/>
              <a:t>: </a:t>
            </a:r>
            <a:r>
              <a:rPr lang="en-US" sz="2600" dirty="0" err="1"/>
              <a:t>Jika</a:t>
            </a:r>
            <a:r>
              <a:rPr lang="en-US" sz="2600" dirty="0"/>
              <a:t> T : V </a:t>
            </a:r>
            <a:r>
              <a:rPr lang="en-US" sz="2600" dirty="0">
                <a:sym typeface="Symbol" panose="05050102010706020507" pitchFamily="18" charset="2"/>
              </a:rPr>
              <a:t> W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transformasi</a:t>
            </a:r>
            <a:r>
              <a:rPr lang="en-US" sz="2600" dirty="0">
                <a:sym typeface="Symbol" panose="05050102010706020507" pitchFamily="18" charset="2"/>
              </a:rPr>
              <a:t> linier,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T(0) = 0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T(–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= –T(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dirty="0">
                <a:sym typeface="Symbol" panose="05050102010706020507" pitchFamily="18" charset="2"/>
              </a:rPr>
              <a:t> –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= T(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dirty="0">
                <a:sym typeface="Symbol" panose="05050102010706020507" pitchFamily="18" charset="2"/>
              </a:rPr>
              <a:t>) – 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21279-404B-4794-846D-9C4EBE03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E9BE-CB0F-48A3-BEB5-A2058DE0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8938"/>
          </a:xfrm>
        </p:spPr>
        <p:txBody>
          <a:bodyPr>
            <a:normAutofit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V = R</a:t>
            </a:r>
            <a:r>
              <a:rPr lang="en-US" sz="2400" baseline="30000" dirty="0"/>
              <a:t>n</a:t>
            </a:r>
            <a:r>
              <a:rPr lang="en-US" sz="2400" dirty="0"/>
              <a:t> dan W = R</a:t>
            </a:r>
            <a:r>
              <a:rPr lang="en-US" sz="2400" baseline="30000" dirty="0"/>
              <a:t>m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T :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 = 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 R</a:t>
            </a:r>
            <a:r>
              <a:rPr lang="en-US" sz="2400" baseline="30000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b="1" dirty="0"/>
              <a:t>w</a:t>
            </a:r>
            <a:r>
              <a:rPr lang="en-US" sz="2400" dirty="0"/>
              <a:t> = (w</a:t>
            </a:r>
            <a:r>
              <a:rPr lang="en-US" sz="2400" baseline="-25000" dirty="0"/>
              <a:t>1</a:t>
            </a:r>
            <a:r>
              <a:rPr lang="en-US" sz="2400" dirty="0"/>
              <a:t>, w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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(w</a:t>
            </a:r>
            <a:r>
              <a:rPr lang="en-US" sz="2400" baseline="-25000" dirty="0"/>
              <a:t>1</a:t>
            </a:r>
            <a:r>
              <a:rPr lang="en-US" sz="2400" dirty="0"/>
              <a:t>, w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) = T(x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	w</a:t>
            </a:r>
            <a:r>
              <a:rPr lang="en-US" sz="2400" baseline="-25000" dirty="0"/>
              <a:t>1</a:t>
            </a:r>
            <a:r>
              <a:rPr lang="en-US" sz="2400" dirty="0"/>
              <a:t> =  f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w</a:t>
            </a:r>
            <a:r>
              <a:rPr lang="en-US" sz="2400" baseline="-25000" dirty="0"/>
              <a:t>2</a:t>
            </a:r>
            <a:r>
              <a:rPr lang="en-US" sz="2400" dirty="0"/>
              <a:t> =  f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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 = 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C0638-A9E9-4D62-9AAF-E977251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716D87-A061-4330-A08C-1F084514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R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R</a:t>
            </a:r>
            <a:r>
              <a:rPr lang="en-US" b="1" baseline="30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1144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2358</Words>
  <Application>Microsoft Office PowerPoint</Application>
  <PresentationFormat>Widescreen</PresentationFormat>
  <Paragraphs>352</Paragraphs>
  <Slides>57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Geneva</vt:lpstr>
      <vt:lpstr>Office Theme</vt:lpstr>
      <vt:lpstr>Equation</vt:lpstr>
      <vt:lpstr>Ruang Vektor Umum (bagian 4)   dan Transformasi Linier</vt:lpstr>
      <vt:lpstr>PowerPoint Presentation</vt:lpstr>
      <vt:lpstr>Transformasi Linier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Matriks dari Rn ke Rm</vt:lpstr>
      <vt:lpstr>PowerPoint Presentation</vt:lpstr>
      <vt:lpstr>PowerPoint Presentation</vt:lpstr>
      <vt:lpstr>PowerPoint Presentation</vt:lpstr>
      <vt:lpstr>Prosedur Menemukan Matriks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 Rotasi</vt:lpstr>
      <vt:lpstr>PowerPoint Presentation</vt:lpstr>
      <vt:lpstr>Dilatasi dan Kontraksi</vt:lpstr>
      <vt:lpstr>PowerPoint Presentation</vt:lpstr>
      <vt:lpstr>Ekspansi dan Kompresi</vt:lpstr>
      <vt:lpstr>Shear</vt:lpstr>
      <vt:lpstr>Geometri Operator Matriks di R2 </vt:lpstr>
      <vt:lpstr>PowerPoint Presentation</vt:lpstr>
      <vt:lpstr>PowerPoint Presentation</vt:lpstr>
      <vt:lpstr>Komposisi Transformasi</vt:lpstr>
      <vt:lpstr>PowerPoint Presentation</vt:lpstr>
      <vt:lpstr>PowerPoint Presentation</vt:lpstr>
      <vt:lpstr>PowerPoint Presentation</vt:lpstr>
      <vt:lpstr>PowerPoint Presentation</vt:lpstr>
      <vt:lpstr>Latihan </vt:lpstr>
      <vt:lpstr>PowerPoint Presentation</vt:lpstr>
      <vt:lpstr>Materi Pelengkap  (Opsional)</vt:lpstr>
      <vt:lpstr>Aplikasi Transformasi Linier di dalam Computer Graphics</vt:lpstr>
      <vt:lpstr>Aplikasi Transformasi Linier di dalam Computer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2D Rotation</vt:lpstr>
      <vt:lpstr>General 2D Scaling</vt:lpstr>
      <vt:lpstr>Transformation 3D</vt:lpstr>
      <vt:lpstr>Penskalaan 3D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Vektor Umum (bagian 4)   dan Transformasi Linier</dc:title>
  <dc:creator>Rinaldi Munir</dc:creator>
  <cp:lastModifiedBy>Rinaldi Munir</cp:lastModifiedBy>
  <cp:revision>304</cp:revision>
  <dcterms:created xsi:type="dcterms:W3CDTF">2020-09-19T08:47:06Z</dcterms:created>
  <dcterms:modified xsi:type="dcterms:W3CDTF">2022-09-21T05:02:32Z</dcterms:modified>
</cp:coreProperties>
</file>