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4" r:id="rId10"/>
    <p:sldId id="285" r:id="rId11"/>
    <p:sldId id="282" r:id="rId12"/>
    <p:sldId id="283" r:id="rId13"/>
    <p:sldId id="286" r:id="rId14"/>
    <p:sldId id="289" r:id="rId15"/>
    <p:sldId id="287" r:id="rId16"/>
    <p:sldId id="293" r:id="rId17"/>
    <p:sldId id="290" r:id="rId18"/>
    <p:sldId id="291" r:id="rId19"/>
    <p:sldId id="292" r:id="rId20"/>
    <p:sldId id="29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#15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5428-74D2-410F-8A32-253F37F6F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, solusi SPL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x</a:t>
            </a:r>
            <a:r>
              <a:rPr lang="en-US" dirty="0"/>
              <a:t> = s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t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= (–1, 1, 0, 0, 0)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= (–1, 0, –1, 0, 1)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Solusi SPL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V.  </a:t>
            </a:r>
            <a:r>
              <a:rPr lang="en-US" dirty="0" err="1"/>
              <a:t>Jadi</a:t>
            </a:r>
            <a:r>
              <a:rPr lang="en-US" dirty="0"/>
              <a:t>, V</a:t>
            </a:r>
            <a:r>
              <a:rPr lang="en-US" i="1" baseline="-25000" dirty="0"/>
              <a:t> </a:t>
            </a:r>
            <a:r>
              <a:rPr lang="en-US" dirty="0" err="1"/>
              <a:t>dibangun</a:t>
            </a:r>
            <a:r>
              <a:rPr lang="en-US" dirty="0"/>
              <a:t> oleh 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.  </a:t>
            </a:r>
          </a:p>
          <a:p>
            <a:pPr marL="0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 err="1"/>
              <a:t>bebas</a:t>
            </a:r>
            <a:r>
              <a:rPr lang="en-US" dirty="0"/>
              <a:t> linier (</a:t>
            </a:r>
            <a:r>
              <a:rPr lang="en-US" dirty="0" err="1"/>
              <a:t>buktikan</a:t>
            </a:r>
            <a:r>
              <a:rPr lang="en-US" dirty="0"/>
              <a:t>!). </a:t>
            </a:r>
          </a:p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 basis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solusi SPL </a:t>
            </a:r>
            <a:r>
              <a:rPr lang="en-US" dirty="0" err="1"/>
              <a:t>adalah</a:t>
            </a:r>
            <a:r>
              <a:rPr lang="en-US" dirty="0"/>
              <a:t>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 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/>
              <a:t>} dan dim(V) = 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B0E52-2304-4A09-9B97-62212612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5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936A-6F33-4B74-B8B3-715AF9A48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Koordinat</a:t>
            </a:r>
            <a:r>
              <a:rPr lang="en-US" b="1" dirty="0"/>
              <a:t> </a:t>
            </a:r>
            <a:r>
              <a:rPr lang="en-US" sz="3600" b="1" dirty="0"/>
              <a:t>(</a:t>
            </a:r>
            <a:r>
              <a:rPr lang="en-US" sz="3600" b="1" dirty="0" err="1"/>
              <a:t>relatif</a:t>
            </a:r>
            <a:r>
              <a:rPr lang="en-US" sz="3600" b="1" dirty="0"/>
              <a:t> pada basis)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110430-E7C4-4530-A633-30A72FF002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Jika S = {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, …, </a:t>
                </a:r>
                <a:r>
                  <a:rPr lang="en-US" b="1" dirty="0" err="1"/>
                  <a:t>v</a:t>
                </a:r>
                <a:r>
                  <a:rPr lang="en-US" b="1" baseline="-25000" dirty="0" err="1"/>
                  <a:t>n</a:t>
                </a:r>
                <a:r>
                  <a:rPr lang="en-US" dirty="0"/>
                  <a:t>} </a:t>
                </a:r>
                <a:r>
                  <a:rPr lang="en-US" dirty="0" err="1"/>
                  <a:t>adalah</a:t>
                </a:r>
                <a:r>
                  <a:rPr lang="en-US" dirty="0"/>
                  <a:t>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V,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 </a:t>
                </a:r>
                <a:r>
                  <a:rPr lang="en-US" dirty="0"/>
                  <a:t>di </a:t>
                </a:r>
                <a:r>
                  <a:rPr lang="en-US" dirty="0" err="1"/>
                  <a:t>dalam</a:t>
                </a:r>
                <a:r>
                  <a:rPr lang="en-US" dirty="0"/>
                  <a:t> V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1" dirty="0"/>
                  <a:t> v</a:t>
                </a:r>
                <a:r>
                  <a:rPr lang="en-US" dirty="0"/>
                  <a:t> = c</a:t>
                </a:r>
                <a:r>
                  <a:rPr lang="en-US" baseline="-25000" dirty="0"/>
                  <a:t>1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 </a:t>
                </a:r>
                <a:r>
                  <a:rPr lang="en-US" dirty="0"/>
                  <a:t>+ c</a:t>
                </a:r>
                <a:r>
                  <a:rPr lang="en-US" baseline="-25000" dirty="0"/>
                  <a:t>2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 </a:t>
                </a:r>
                <a:r>
                  <a:rPr lang="en-US" dirty="0"/>
                  <a:t> + …. +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n</a:t>
                </a:r>
                <a:r>
                  <a:rPr lang="en-US" b="1" dirty="0" err="1"/>
                  <a:t>v</a:t>
                </a:r>
                <a:r>
                  <a:rPr lang="en-US" b="1" baseline="-25000" dirty="0" err="1"/>
                  <a:t>n</a:t>
                </a:r>
                <a:r>
                  <a:rPr lang="en-US" baseline="-25000" dirty="0"/>
                  <a:t> </a:t>
                </a:r>
              </a:p>
              <a:p>
                <a:pPr marL="0" indent="0">
                  <a:buNone/>
                </a:pPr>
                <a:r>
                  <a:rPr lang="en-US" baseline="-25000" dirty="0"/>
                  <a:t>   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relatif</a:t>
                </a:r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basis S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(</a:t>
                </a:r>
                <a:r>
                  <a:rPr lang="en-US" b="1" dirty="0"/>
                  <a:t>v</a:t>
                </a:r>
                <a:r>
                  <a:rPr lang="en-US" dirty="0"/>
                  <a:t>)</a:t>
                </a:r>
                <a:r>
                  <a:rPr lang="en-US" baseline="-25000" dirty="0"/>
                  <a:t>S</a:t>
                </a:r>
                <a:r>
                  <a:rPr lang="en-US" dirty="0"/>
                  <a:t> = (c</a:t>
                </a:r>
                <a:r>
                  <a:rPr lang="en-US" baseline="-25000" dirty="0"/>
                  <a:t>1</a:t>
                </a:r>
                <a:r>
                  <a:rPr lang="en-US" dirty="0"/>
                  <a:t>, c</a:t>
                </a:r>
                <a:r>
                  <a:rPr lang="en-US" baseline="-25000" dirty="0"/>
                  <a:t>2</a:t>
                </a:r>
                <a:r>
                  <a:rPr lang="en-US" dirty="0"/>
                  <a:t>,  ….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n</a:t>
                </a:r>
                <a:r>
                  <a:rPr lang="en-US" dirty="0"/>
                  <a:t>)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baseline="-25000" dirty="0"/>
                  <a:t>  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 [</a:t>
                </a:r>
                <a:r>
                  <a:rPr lang="en-US" b="1" dirty="0"/>
                  <a:t>v</a:t>
                </a:r>
                <a:r>
                  <a:rPr lang="en-US" dirty="0"/>
                  <a:t>]</a:t>
                </a:r>
                <a:r>
                  <a:rPr lang="en-US" baseline="-25000" dirty="0"/>
                  <a:t>S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110430-E7C4-4530-A633-30A72FF002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BC26E-CB67-4838-BEC8-1E21162D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A8D4C2-60D8-4C2A-B25A-7C5D417C5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7584" y="4193425"/>
            <a:ext cx="2974496" cy="2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820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27EDE-A8B7-44AA-AFEC-685082A9F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862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14</a:t>
            </a:r>
            <a:r>
              <a:rPr lang="en-US" sz="2400" dirty="0"/>
              <a:t>: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dibuktikan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12 </a:t>
            </a:r>
            <a:r>
              <a:rPr lang="en-US" sz="2400" dirty="0" err="1"/>
              <a:t>bahwa</a:t>
            </a:r>
            <a:r>
              <a:rPr lang="en-US" sz="2400" dirty="0"/>
              <a:t> 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2, 1),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9, 0)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3, 4)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 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 = (5, –1, 9)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terhadapa</a:t>
            </a:r>
            <a:r>
              <a:rPr lang="en-US" sz="2400" dirty="0"/>
              <a:t> basis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Carilah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yang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(–1, 3, 2)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(a) </a:t>
            </a:r>
            <a:r>
              <a:rPr lang="en-US" sz="2400" b="1" dirty="0"/>
              <a:t> v</a:t>
            </a:r>
            <a:r>
              <a:rPr lang="en-US" sz="2400" dirty="0"/>
              <a:t> = c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c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c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(5, –1, 9) = c</a:t>
            </a:r>
            <a:r>
              <a:rPr lang="en-US" sz="2400" baseline="-25000" dirty="0"/>
              <a:t>1</a:t>
            </a:r>
            <a:r>
              <a:rPr lang="en-US" sz="2400" dirty="0"/>
              <a:t>(1, 2, 1) + c</a:t>
            </a:r>
            <a:r>
              <a:rPr lang="en-US" sz="2400" baseline="-25000" dirty="0"/>
              <a:t>2</a:t>
            </a:r>
            <a:r>
              <a:rPr lang="en-US" sz="2400" dirty="0"/>
              <a:t>(2, 9, 0) + c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</a:p>
          <a:p>
            <a:pPr marL="0" indent="0">
              <a:buNone/>
            </a:pPr>
            <a:r>
              <a:rPr lang="en-US" sz="2400" dirty="0"/>
              <a:t>       </a:t>
            </a:r>
            <a:r>
              <a:rPr lang="en-US" sz="2400" dirty="0" err="1"/>
              <a:t>Diperoleh</a:t>
            </a:r>
            <a:r>
              <a:rPr lang="en-US" sz="2400" dirty="0"/>
              <a:t> SPL:</a:t>
            </a:r>
          </a:p>
          <a:p>
            <a:pPr marL="0" indent="0">
              <a:buNone/>
            </a:pPr>
            <a:r>
              <a:rPr lang="en-US" sz="2400" dirty="0"/>
              <a:t> 	c</a:t>
            </a:r>
            <a:r>
              <a:rPr lang="en-US" sz="2400" baseline="-25000" dirty="0"/>
              <a:t>1</a:t>
            </a:r>
            <a:r>
              <a:rPr lang="en-US" sz="2400" dirty="0"/>
              <a:t> +  2c</a:t>
            </a:r>
            <a:r>
              <a:rPr lang="en-US" sz="2400" baseline="-25000" dirty="0"/>
              <a:t>2</a:t>
            </a:r>
            <a:r>
              <a:rPr lang="en-US" sz="2400" dirty="0"/>
              <a:t> + 3c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  <a:endParaRPr lang="en-US" sz="2400" baseline="-25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2c</a:t>
            </a:r>
            <a:r>
              <a:rPr lang="en-US" sz="2400" baseline="-25000" dirty="0"/>
              <a:t>1</a:t>
            </a:r>
            <a:r>
              <a:rPr lang="en-US" sz="2400" dirty="0"/>
              <a:t> +  9c</a:t>
            </a:r>
            <a:r>
              <a:rPr lang="en-US" sz="2400" baseline="-25000" dirty="0"/>
              <a:t>2</a:t>
            </a:r>
            <a:r>
              <a:rPr lang="en-US" sz="2400" dirty="0"/>
              <a:t> + 3c</a:t>
            </a:r>
            <a:r>
              <a:rPr lang="en-US" sz="2400" baseline="-25000" dirty="0"/>
              <a:t>3</a:t>
            </a:r>
            <a:r>
              <a:rPr lang="en-US" sz="2400" dirty="0"/>
              <a:t> = –1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c</a:t>
            </a:r>
            <a:r>
              <a:rPr lang="en-US" sz="2400" baseline="-25000" dirty="0"/>
              <a:t>1</a:t>
            </a:r>
            <a:r>
              <a:rPr lang="en-US" sz="2400" dirty="0"/>
              <a:t>            + 4c</a:t>
            </a:r>
            <a:r>
              <a:rPr lang="en-US" sz="2400" baseline="-25000" dirty="0"/>
              <a:t>3</a:t>
            </a:r>
            <a:r>
              <a:rPr lang="en-US" sz="2400" dirty="0"/>
              <a:t> = 9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dirty="0"/>
              <a:t>       Solusi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c</a:t>
            </a:r>
            <a:r>
              <a:rPr lang="en-US" sz="2400" baseline="-25000" dirty="0"/>
              <a:t>1</a:t>
            </a:r>
            <a:r>
              <a:rPr lang="en-US" sz="2400" dirty="0"/>
              <a:t> = 1, c</a:t>
            </a:r>
            <a:r>
              <a:rPr lang="en-US" sz="2400" baseline="-25000" dirty="0"/>
              <a:t>2</a:t>
            </a:r>
            <a:r>
              <a:rPr lang="en-US" sz="2400" dirty="0"/>
              <a:t> = –1, c</a:t>
            </a:r>
            <a:r>
              <a:rPr lang="en-US" sz="2400" baseline="-25000" dirty="0"/>
              <a:t>3</a:t>
            </a:r>
            <a:r>
              <a:rPr lang="en-US" sz="2400" dirty="0"/>
              <a:t> = 2, </a:t>
            </a:r>
            <a:r>
              <a:rPr lang="en-US" sz="2400" dirty="0" err="1"/>
              <a:t>maka</a:t>
            </a:r>
            <a:r>
              <a:rPr lang="en-US" sz="2400" dirty="0"/>
              <a:t> (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(1, –1, 2)</a:t>
            </a:r>
            <a:r>
              <a:rPr lang="en-US" sz="2400" baseline="-250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b="1" dirty="0"/>
              <a:t>v</a:t>
            </a:r>
            <a:r>
              <a:rPr lang="en-US" sz="2400" dirty="0"/>
              <a:t> = c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c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c</a:t>
            </a:r>
            <a:r>
              <a:rPr lang="en-US" sz="2400" baseline="-25000" dirty="0" err="1"/>
              <a:t>n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n</a:t>
            </a:r>
            <a:r>
              <a:rPr lang="en-US" sz="2400" baseline="-25000" dirty="0"/>
              <a:t> </a:t>
            </a:r>
            <a:r>
              <a:rPr lang="en-US" sz="2400" dirty="0"/>
              <a:t>= (–1)(1, 2, 1) + 3(2, 9, 0) + 2(3, 3, 4) = (11, 31, 7)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00597-5D25-4D50-B0B1-918764A0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7341E-CB1A-4F9F-94D1-FF7BCA75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Mengubah</a:t>
            </a:r>
            <a:r>
              <a:rPr lang="en-US" b="1" dirty="0"/>
              <a:t>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F5BB8-6D08-472E-93EC-E2568AF1C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93363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 dan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basis V </a:t>
            </a:r>
            <a:r>
              <a:rPr lang="en-US" dirty="0" err="1"/>
              <a:t>dari</a:t>
            </a:r>
            <a:r>
              <a:rPr lang="en-US" dirty="0"/>
              <a:t> basis B </a:t>
            </a:r>
            <a:r>
              <a:rPr lang="en-US" dirty="0" err="1"/>
              <a:t>menjadi</a:t>
            </a:r>
            <a:r>
              <a:rPr lang="en-US" dirty="0"/>
              <a:t> basis B’,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</a:t>
            </a:r>
            <a:r>
              <a:rPr lang="en-US" dirty="0"/>
              <a:t>? 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basis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</a:t>
            </a:r>
            <a:r>
              <a:rPr lang="en-US" dirty="0" err="1"/>
              <a:t>dari</a:t>
            </a:r>
            <a:r>
              <a:rPr lang="en-US" dirty="0"/>
              <a:t> basis lama B = {</a:t>
            </a:r>
            <a:r>
              <a:rPr lang="en-US" b="1" dirty="0"/>
              <a:t>u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u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/>
              <a:t>u</a:t>
            </a:r>
            <a:r>
              <a:rPr lang="en-US" b="1" baseline="-25000" dirty="0"/>
              <a:t>n</a:t>
            </a:r>
            <a:r>
              <a:rPr lang="en-US" dirty="0"/>
              <a:t>} </a:t>
            </a:r>
            <a:r>
              <a:rPr lang="en-US" dirty="0" err="1"/>
              <a:t>menjadi</a:t>
            </a:r>
            <a:r>
              <a:rPr lang="en-US" dirty="0"/>
              <a:t> basis </a:t>
            </a:r>
            <a:r>
              <a:rPr lang="en-US" dirty="0" err="1"/>
              <a:t>baru</a:t>
            </a:r>
            <a:r>
              <a:rPr lang="en-US" dirty="0"/>
              <a:t> B’ = {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u</a:t>
            </a:r>
            <a:r>
              <a:rPr lang="en-US" dirty="0" err="1"/>
              <a:t>’</a:t>
            </a:r>
            <a:r>
              <a:rPr lang="en-US" b="1" baseline="-25000" dirty="0" err="1"/>
              <a:t>n</a:t>
            </a:r>
            <a:r>
              <a:rPr lang="en-US" dirty="0"/>
              <a:t>},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V, </a:t>
            </a:r>
            <a:r>
              <a:rPr lang="en-US" dirty="0" err="1"/>
              <a:t>koordinat</a:t>
            </a:r>
            <a:r>
              <a:rPr lang="en-US" dirty="0"/>
              <a:t> lama </a:t>
            </a:r>
            <a:r>
              <a:rPr lang="en-US" dirty="0" err="1"/>
              <a:t>vektor</a:t>
            </a:r>
            <a:r>
              <a:rPr lang="en-US" dirty="0"/>
              <a:t> 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 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		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dirty="0"/>
              <a:t>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</a:t>
            </a:r>
            <a:endParaRPr lang="en-US" dirty="0"/>
          </a:p>
          <a:p>
            <a:pPr marL="173038" indent="-173038">
              <a:buNone/>
            </a:pPr>
            <a:r>
              <a:rPr lang="en-US" dirty="0"/>
              <a:t>  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basis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basis lama,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endParaRPr lang="en-US" dirty="0"/>
          </a:p>
          <a:p>
            <a:pPr marL="173038" indent="-173038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dirty="0"/>
              <a:t>            	[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1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, [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2</a:t>
            </a:r>
            <a:r>
              <a:rPr lang="en-US" dirty="0"/>
              <a:t>]</a:t>
            </a:r>
            <a:r>
              <a:rPr lang="en-US" baseline="-25000" dirty="0"/>
              <a:t>B </a:t>
            </a:r>
            <a:r>
              <a:rPr lang="en-US" dirty="0"/>
              <a:t>, …, [</a:t>
            </a:r>
            <a:r>
              <a:rPr lang="en-US" b="1" dirty="0" err="1"/>
              <a:t>u</a:t>
            </a:r>
            <a:r>
              <a:rPr lang="en-US" dirty="0" err="1"/>
              <a:t>’</a:t>
            </a:r>
            <a:r>
              <a:rPr lang="en-US" b="1" baseline="-25000" dirty="0" err="1"/>
              <a:t>n</a:t>
            </a:r>
            <a:r>
              <a:rPr lang="en-US" dirty="0"/>
              <a:t>]</a:t>
            </a:r>
            <a:r>
              <a:rPr lang="en-US" baseline="-25000" dirty="0"/>
              <a:t>B </a:t>
            </a:r>
          </a:p>
          <a:p>
            <a:pPr>
              <a:spcBef>
                <a:spcPts val="1200"/>
              </a:spcBef>
            </a:pPr>
            <a:r>
              <a:rPr lang="en-US" dirty="0"/>
              <a:t>P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</a:t>
            </a:r>
            <a:r>
              <a:rPr lang="en-US" b="1" dirty="0" err="1"/>
              <a:t>transisi</a:t>
            </a:r>
            <a:r>
              <a:rPr lang="en-US" b="1" dirty="0"/>
              <a:t> </a:t>
            </a:r>
            <a:r>
              <a:rPr lang="en-US" dirty="0" err="1"/>
              <a:t>dari</a:t>
            </a:r>
            <a:r>
              <a:rPr lang="en-US" dirty="0"/>
              <a:t> basis B’ </a:t>
            </a:r>
            <a:r>
              <a:rPr lang="en-US" dirty="0" err="1"/>
              <a:t>ke</a:t>
            </a:r>
            <a:r>
              <a:rPr lang="en-US" dirty="0"/>
              <a:t> basis B.</a:t>
            </a:r>
          </a:p>
          <a:p>
            <a:pPr>
              <a:spcBef>
                <a:spcPts val="1200"/>
              </a:spcBef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basis B’ </a:t>
            </a:r>
            <a:r>
              <a:rPr lang="en-US" dirty="0" err="1"/>
              <a:t>ke</a:t>
            </a:r>
            <a:r>
              <a:rPr lang="en-US" dirty="0"/>
              <a:t> basis B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dibalikkan</a:t>
            </a:r>
            <a:r>
              <a:rPr lang="en-US" dirty="0"/>
              <a:t> dan P</a:t>
            </a:r>
            <a:r>
              <a:rPr lang="en-US" baseline="30000" dirty="0"/>
              <a:t>–1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mariks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 </a:t>
            </a:r>
            <a:r>
              <a:rPr lang="en-US" dirty="0" err="1"/>
              <a:t>ke</a:t>
            </a:r>
            <a:r>
              <a:rPr lang="en-US" dirty="0"/>
              <a:t> B’.</a:t>
            </a:r>
          </a:p>
          <a:p>
            <a:pPr marL="173038" indent="-173038">
              <a:buNone/>
            </a:pPr>
            <a:endParaRPr lang="en-US" dirty="0"/>
          </a:p>
          <a:p>
            <a:pPr marL="173038" indent="-173038">
              <a:buNone/>
            </a:pPr>
            <a:endParaRPr lang="en-US" dirty="0"/>
          </a:p>
          <a:p>
            <a:pPr marL="173038" indent="-173038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FDB83-84C6-471D-8098-9D2333BE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8E9F-B9B2-4C8E-9812-5894ACEB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607"/>
            <a:ext cx="10515600" cy="5052356"/>
          </a:xfrm>
        </p:spPr>
        <p:txBody>
          <a:bodyPr/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menghitung</a:t>
            </a:r>
            <a:r>
              <a:rPr lang="en-US" b="1" dirty="0"/>
              <a:t> P</a:t>
            </a:r>
            <a:r>
              <a:rPr lang="en-US" b="1" baseline="-25000" dirty="0"/>
              <a:t>B</a:t>
            </a:r>
            <a:r>
              <a:rPr lang="en-US" b="1" baseline="-25000" dirty="0">
                <a:sym typeface="Symbol" panose="05050102010706020507" pitchFamily="18" charset="2"/>
              </a:rPr>
              <a:t>B’ </a:t>
            </a:r>
            <a:r>
              <a:rPr lang="en-US" dirty="0">
                <a:sym typeface="Symbol" panose="05050102010706020507" pitchFamily="18" charset="2"/>
              </a:rPr>
              <a:t>: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1: </a:t>
            </a:r>
            <a:r>
              <a:rPr lang="en-US" dirty="0" err="1">
                <a:sym typeface="Symbol" panose="05050102010706020507" pitchFamily="18" charset="2"/>
              </a:rPr>
              <a:t>Bentuklah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[B’ | B]</a:t>
            </a:r>
          </a:p>
          <a:p>
            <a:pPr marL="1311275" indent="-1311275">
              <a:buNone/>
            </a:pPr>
            <a:r>
              <a:rPr lang="en-US" dirty="0">
                <a:sym typeface="Symbol" panose="05050102010706020507" pitchFamily="18" charset="2"/>
              </a:rPr>
              <a:t>   Step 2: </a:t>
            </a:r>
            <a:r>
              <a:rPr lang="en-US" dirty="0" err="1">
                <a:sym typeface="Symbol" panose="05050102010706020507" pitchFamily="18" charset="2"/>
              </a:rPr>
              <a:t>Lakukan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operasi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baris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elementer</a:t>
            </a:r>
            <a:r>
              <a:rPr lang="en-US" dirty="0">
                <a:sym typeface="Symbol" panose="05050102010706020507" pitchFamily="18" charset="2"/>
              </a:rPr>
              <a:t> (OBE) </a:t>
            </a:r>
            <a:r>
              <a:rPr lang="en-US" dirty="0" err="1">
                <a:sym typeface="Symbol" panose="05050102010706020507" pitchFamily="18" charset="2"/>
              </a:rPr>
              <a:t>untuk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mereduksi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step 1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eselon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baris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tereduksi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3: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hasil</a:t>
            </a:r>
            <a:r>
              <a:rPr lang="en-US" dirty="0">
                <a:sym typeface="Symbol" panose="05050102010706020507" pitchFamily="18" charset="2"/>
              </a:rPr>
              <a:t> step 2 </a:t>
            </a:r>
            <a:r>
              <a:rPr lang="en-US" dirty="0" err="1">
                <a:sym typeface="Symbol" panose="05050102010706020507" pitchFamily="18" charset="2"/>
              </a:rPr>
              <a:t>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[ I |</a:t>
            </a:r>
            <a:r>
              <a:rPr lang="en-US" dirty="0"/>
              <a:t> P</a:t>
            </a:r>
            <a:r>
              <a:rPr lang="en-US" baseline="-25000" dirty="0"/>
              <a:t>B</a:t>
            </a:r>
            <a:r>
              <a:rPr lang="en-US" baseline="-25000" dirty="0">
                <a:sym typeface="Symbol" panose="05050102010706020507" pitchFamily="18" charset="2"/>
              </a:rPr>
              <a:t>B’</a:t>
            </a:r>
            <a:r>
              <a:rPr lang="en-US" dirty="0">
                <a:sym typeface="Symbol" panose="05050102010706020507" pitchFamily="18" charset="2"/>
              </a:rPr>
              <a:t> ]	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4: </a:t>
            </a:r>
            <a:r>
              <a:rPr lang="en-US" dirty="0" err="1">
                <a:sym typeface="Symbol" panose="05050102010706020507" pitchFamily="18" charset="2"/>
              </a:rPr>
              <a:t>Ruas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kanan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hasil</a:t>
            </a:r>
            <a:r>
              <a:rPr lang="en-US" dirty="0">
                <a:sym typeface="Symbol" panose="05050102010706020507" pitchFamily="18" charset="2"/>
              </a:rPr>
              <a:t> step 3 (</a:t>
            </a:r>
            <a:r>
              <a:rPr lang="en-US" dirty="0" err="1">
                <a:sym typeface="Symbol" panose="05050102010706020507" pitchFamily="18" charset="2"/>
              </a:rPr>
              <a:t>sebelah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tanda</a:t>
            </a:r>
            <a:r>
              <a:rPr lang="en-US" dirty="0">
                <a:sym typeface="Symbol" panose="05050102010706020507" pitchFamily="18" charset="2"/>
              </a:rPr>
              <a:t> |)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P</a:t>
            </a:r>
            <a:r>
              <a:rPr lang="en-US" baseline="-25000" dirty="0"/>
              <a:t>B</a:t>
            </a:r>
            <a:r>
              <a:rPr lang="en-US" baseline="-25000" dirty="0">
                <a:sym typeface="Symbol" panose="05050102010706020507" pitchFamily="18" charset="2"/>
              </a:rPr>
              <a:t>B’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Algoritma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diringkas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800" dirty="0"/>
              <a:t>     [ basis </a:t>
            </a:r>
            <a:r>
              <a:rPr lang="en-US" sz="2800" dirty="0" err="1"/>
              <a:t>baru</a:t>
            </a:r>
            <a:r>
              <a:rPr lang="en-US" sz="2800" dirty="0"/>
              <a:t> | basis lama]          </a:t>
            </a:r>
            <a:r>
              <a:rPr lang="en-US" sz="2800" dirty="0">
                <a:sym typeface="Symbol" panose="05050102010706020507" pitchFamily="18" charset="2"/>
              </a:rPr>
              <a:t> [ 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dirty="0">
                <a:sym typeface="Symbol" panose="05050102010706020507" pitchFamily="18" charset="2"/>
              </a:rPr>
              <a:t> |</a:t>
            </a:r>
            <a:r>
              <a:rPr lang="en-US" sz="2800" dirty="0"/>
              <a:t> P</a:t>
            </a:r>
            <a:r>
              <a:rPr lang="en-US" sz="2800" baseline="-25000" dirty="0"/>
              <a:t>B</a:t>
            </a:r>
            <a:r>
              <a:rPr lang="en-US" sz="2800" baseline="-25000" dirty="0">
                <a:sym typeface="Symbol" panose="05050102010706020507" pitchFamily="18" charset="2"/>
              </a:rPr>
              <a:t>B’</a:t>
            </a:r>
            <a:r>
              <a:rPr lang="en-US" sz="2800" dirty="0">
                <a:sym typeface="Symbol" panose="05050102010706020507" pitchFamily="18" charset="2"/>
              </a:rPr>
              <a:t> ]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35777-3FA4-4ED5-AFE8-D7A8D93C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3433C9-05DE-4643-8B2C-D86E3C9AFF38}"/>
              </a:ext>
            </a:extLst>
          </p:cNvPr>
          <p:cNvSpPr txBox="1"/>
          <p:nvPr/>
        </p:nvSpPr>
        <p:spPr>
          <a:xfrm>
            <a:off x="5608320" y="5364061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53BE323-897A-4E7E-A1F0-62D815CE0286}"/>
              </a:ext>
            </a:extLst>
          </p:cNvPr>
          <p:cNvSpPr/>
          <p:nvPr/>
        </p:nvSpPr>
        <p:spPr>
          <a:xfrm>
            <a:off x="5516880" y="5733393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20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12D904-366E-4935-A487-F6F29EB76D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1946"/>
                <a:ext cx="10515600" cy="60854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15</a:t>
                </a:r>
                <a:r>
                  <a:rPr lang="en-US" sz="2400" dirty="0"/>
                  <a:t>: 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, basis </a:t>
                </a:r>
                <a:r>
                  <a:rPr lang="en-US" sz="2400" dirty="0" err="1"/>
                  <a:t>standardnya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 = {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} = {</a:t>
                </a:r>
                <a:r>
                  <a:rPr lang="en-US" sz="2400" b="1" dirty="0" err="1"/>
                  <a:t>i</a:t>
                </a:r>
                <a:r>
                  <a:rPr lang="en-US" sz="2400" dirty="0"/>
                  <a:t>, </a:t>
                </a:r>
                <a:r>
                  <a:rPr lang="en-US" sz="2400" b="1" dirty="0"/>
                  <a:t>j</a:t>
                </a:r>
                <a:r>
                  <a:rPr lang="en-US" sz="2400" dirty="0"/>
                  <a:t>} = {(1,0), (0, 1)}. Basis yang lain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B’= {</a:t>
                </a:r>
                <a:r>
                  <a:rPr lang="en-US" sz="2400" b="1" dirty="0"/>
                  <a:t>u</a:t>
                </a:r>
                <a:r>
                  <a:rPr lang="en-US" sz="2400" dirty="0"/>
                  <a:t>’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b="1" dirty="0"/>
                  <a:t>u</a:t>
                </a:r>
                <a:r>
                  <a:rPr lang="en-US" sz="2400" dirty="0"/>
                  <a:t>’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} = {(1, 1), (2, 1)}</a:t>
                </a:r>
              </a:p>
              <a:p>
                <a:pPr marL="514350" indent="-514350">
                  <a:buAutoNum type="alphaLcParenBoth"/>
                </a:pP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B’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</a:t>
                </a:r>
              </a:p>
              <a:p>
                <a:pPr marL="514350" indent="-514350">
                  <a:buAutoNum type="alphaLcParenBoth"/>
                </a:pP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B’  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Pada </a:t>
                </a:r>
                <a:r>
                  <a:rPr lang="en-US" sz="2400" dirty="0" err="1"/>
                  <a:t>kasus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, B’ = basis lama, dan B =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[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| basis lama ]  =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      Karena </a:t>
                </a:r>
                <a:r>
                  <a:rPr lang="en-US" sz="2400" dirty="0" err="1"/>
                  <a:t>ruas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identitas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perlu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dilakukan</a:t>
                </a:r>
                <a:r>
                  <a:rPr lang="en-US" sz="2400" dirty="0"/>
                  <a:t> OBE, </a:t>
                </a:r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(b)  Pada </a:t>
                </a:r>
                <a:r>
                  <a:rPr lang="en-US" sz="2400" dirty="0" err="1"/>
                  <a:t>kasus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, B = basis lama, dan B’ =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[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| basis lama ]  = 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      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B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B’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	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12D904-366E-4935-A487-F6F29EB76D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1946"/>
                <a:ext cx="10515600" cy="6085488"/>
              </a:xfrm>
              <a:blipFill>
                <a:blip r:embed="rId2"/>
                <a:stretch>
                  <a:fillRect l="-928" t="-1403" r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FAA0D-4D8B-494D-8CE5-BB211144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7EAF5B-06A6-4D4F-A522-C8AABA540279}"/>
                  </a:ext>
                </a:extLst>
              </p:cNvPr>
              <p:cNvSpPr/>
              <p:nvPr/>
            </p:nvSpPr>
            <p:spPr>
              <a:xfrm>
                <a:off x="5228508" y="2954973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7EAF5B-06A6-4D4F-A522-C8AABA5402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508" y="2954973"/>
                <a:ext cx="2143760" cy="749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389A11A8-7F34-4D30-9C5F-554F4D3FC8A4}"/>
              </a:ext>
            </a:extLst>
          </p:cNvPr>
          <p:cNvSpPr/>
          <p:nvPr/>
        </p:nvSpPr>
        <p:spPr>
          <a:xfrm>
            <a:off x="7059962" y="3298395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8EBD7B-4874-469A-A298-53F850657334}"/>
              </a:ext>
            </a:extLst>
          </p:cNvPr>
          <p:cNvSpPr/>
          <p:nvPr/>
        </p:nvSpPr>
        <p:spPr>
          <a:xfrm>
            <a:off x="7790168" y="3098954"/>
            <a:ext cx="161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[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|</a:t>
            </a:r>
            <a:r>
              <a:rPr lang="en-US" sz="2400" dirty="0"/>
              <a:t> P</a:t>
            </a:r>
            <a:r>
              <a:rPr lang="en-US" sz="2400" baseline="-25000" dirty="0"/>
              <a:t>B’</a:t>
            </a:r>
            <a:r>
              <a:rPr lang="en-US" sz="2400" baseline="-25000" dirty="0">
                <a:sym typeface="Symbol" panose="05050102010706020507" pitchFamily="18" charset="2"/>
              </a:rPr>
              <a:t>B</a:t>
            </a:r>
            <a:r>
              <a:rPr lang="en-US" sz="2400" dirty="0">
                <a:sym typeface="Symbol" panose="05050102010706020507" pitchFamily="18" charset="2"/>
              </a:rPr>
              <a:t> ]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7B84DD7-503F-4F91-B2A0-C584C9808DE9}"/>
                  </a:ext>
                </a:extLst>
              </p:cNvPr>
              <p:cNvSpPr/>
              <p:nvPr/>
            </p:nvSpPr>
            <p:spPr>
              <a:xfrm>
                <a:off x="5249020" y="5020255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7B84DD7-503F-4F91-B2A0-C584C9808D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020" y="5020255"/>
                <a:ext cx="2143760" cy="7496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4DACEF62-AF0B-442E-B639-97C4337E5F81}"/>
              </a:ext>
            </a:extLst>
          </p:cNvPr>
          <p:cNvSpPr/>
          <p:nvPr/>
        </p:nvSpPr>
        <p:spPr>
          <a:xfrm>
            <a:off x="7124532" y="5330605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D0D30C-16CF-4498-8BEF-34C058A8CD07}"/>
                  </a:ext>
                </a:extLst>
              </p:cNvPr>
              <p:cNvSpPr/>
              <p:nvPr/>
            </p:nvSpPr>
            <p:spPr>
              <a:xfrm>
                <a:off x="7838440" y="5020255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D0D30C-16CF-4498-8BEF-34C058A8CD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440" y="5020255"/>
                <a:ext cx="2143760" cy="749629"/>
              </a:xfrm>
              <a:prstGeom prst="rect">
                <a:avLst/>
              </a:prstGeom>
              <a:blipFill>
                <a:blip r:embed="rId5"/>
                <a:stretch>
                  <a:fillRect r="-28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EF2350D-ADC5-41FF-8FCD-CCB5129B5EB8}"/>
              </a:ext>
            </a:extLst>
          </p:cNvPr>
          <p:cNvSpPr txBox="1"/>
          <p:nvPr/>
        </p:nvSpPr>
        <p:spPr>
          <a:xfrm>
            <a:off x="7080282" y="302111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31B443-61A2-42CC-9F7E-BF82854F023B}"/>
              </a:ext>
            </a:extLst>
          </p:cNvPr>
          <p:cNvSpPr txBox="1"/>
          <p:nvPr/>
        </p:nvSpPr>
        <p:spPr>
          <a:xfrm>
            <a:off x="7151402" y="502573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</p:spTree>
    <p:extLst>
      <p:ext uri="{BB962C8B-B14F-4D97-AF65-F5344CB8AC3E}">
        <p14:creationId xmlns:p14="http://schemas.microsoft.com/office/powerpoint/2010/main" val="1844092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D37A8C-7427-4D7D-903E-EB48035C33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34720"/>
                <a:ext cx="10515600" cy="5242243"/>
              </a:xfrm>
            </p:spPr>
            <p:txBody>
              <a:bodyPr/>
              <a:lstStyle/>
              <a:p>
                <a:r>
                  <a:rPr lang="en-US" sz="2400" dirty="0"/>
                  <a:t>Menghitung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basis B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B’: 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B’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  </a:t>
                </a:r>
              </a:p>
              <a:p>
                <a:pPr marL="0" indent="0">
                  <a:buNone/>
                </a:pPr>
                <a:endParaRPr lang="en-US" sz="2400" baseline="-25000" dirty="0"/>
              </a:p>
              <a:p>
                <a:r>
                  <a:rPr lang="en-US" sz="2400" dirty="0" err="1"/>
                  <a:t>Menghitung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basis B’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B: 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   </a:t>
                </a:r>
              </a:p>
              <a:p>
                <a:pPr marL="0" indent="0">
                  <a:buNone/>
                </a:pPr>
                <a:endParaRPr lang="en-US" baseline="-25000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16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Contoh</a:t>
                </a:r>
                <a:r>
                  <a:rPr lang="en-US" sz="2400" dirty="0"/>
                  <a:t> 15,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pada basis B’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maka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pada basis B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D37A8C-7427-4D7D-903E-EB48035C33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34720"/>
                <a:ext cx="10515600" cy="5242243"/>
              </a:xfrm>
              <a:blipFill>
                <a:blip r:embed="rId2"/>
                <a:stretch>
                  <a:fillRect l="-928" t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F60CC-2ED1-42F6-A68C-AEAB747C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0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AF0-AE0C-4A50-9DF4-7A8C4958A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17 (</a:t>
            </a:r>
            <a:r>
              <a:rPr lang="en-US" sz="2400" b="1" dirty="0" err="1"/>
              <a:t>soal</a:t>
            </a:r>
            <a:r>
              <a:rPr lang="en-US" sz="2400" b="1" dirty="0"/>
              <a:t> </a:t>
            </a:r>
            <a:r>
              <a:rPr lang="en-US" sz="2400" b="1" dirty="0" err="1"/>
              <a:t>kuis</a:t>
            </a:r>
            <a:r>
              <a:rPr lang="en-US" sz="2400" b="1" dirty="0"/>
              <a:t> 2 </a:t>
            </a:r>
            <a:r>
              <a:rPr lang="en-US" sz="2400" b="1" dirty="0" err="1"/>
              <a:t>tahun</a:t>
            </a:r>
            <a:r>
              <a:rPr lang="en-US" sz="2400" b="1" dirty="0"/>
              <a:t> 2019): </a:t>
            </a:r>
            <a:r>
              <a:rPr lang="en-US" sz="2400" dirty="0" err="1"/>
              <a:t>Diketahui</a:t>
            </a:r>
            <a:r>
              <a:rPr lang="en-US" sz="2400" dirty="0"/>
              <a:t> basis B = {</a:t>
            </a:r>
            <a:r>
              <a:rPr lang="en-US" sz="2400" b="1" dirty="0"/>
              <a:t>u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b="1" baseline="-25000" dirty="0"/>
              <a:t>3</a:t>
            </a:r>
            <a:r>
              <a:rPr lang="en-US" sz="2400" dirty="0"/>
              <a:t>} dan basis B’ = {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3</a:t>
            </a:r>
            <a:r>
              <a:rPr lang="en-US" sz="2400" dirty="0"/>
              <a:t>}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  <a:r>
              <a:rPr lang="en-US" sz="2400" b="1" dirty="0"/>
              <a:t>  u</a:t>
            </a:r>
            <a:r>
              <a:rPr lang="en-US" sz="2400" b="1" baseline="-25000" dirty="0"/>
              <a:t>1 </a:t>
            </a:r>
            <a:r>
              <a:rPr lang="en-US" sz="2400" dirty="0"/>
              <a:t>= (2, 1, 1), </a:t>
            </a:r>
            <a:r>
              <a:rPr lang="en-US" sz="2400" b="1" dirty="0"/>
              <a:t>u</a:t>
            </a:r>
            <a:r>
              <a:rPr lang="en-US" sz="2400" b="1" baseline="-25000" dirty="0"/>
              <a:t>2</a:t>
            </a:r>
            <a:r>
              <a:rPr lang="en-US" sz="2400" dirty="0"/>
              <a:t> = (2,  –1, 1), </a:t>
            </a:r>
            <a:r>
              <a:rPr lang="en-US" sz="2400" b="1" dirty="0"/>
              <a:t>u</a:t>
            </a:r>
            <a:r>
              <a:rPr lang="en-US" sz="2400" b="1" baseline="-25000" dirty="0"/>
              <a:t>3 </a:t>
            </a:r>
            <a:r>
              <a:rPr lang="en-US" sz="2400" dirty="0"/>
              <a:t>= (1, 2, 1)  dan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1</a:t>
            </a:r>
            <a:r>
              <a:rPr lang="en-US" sz="2400" dirty="0"/>
              <a:t> = (3, 1, –5),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2 </a:t>
            </a:r>
            <a:r>
              <a:rPr lang="en-US" sz="2400" dirty="0"/>
              <a:t>= (1, 1, –3),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3  </a:t>
            </a:r>
            <a:r>
              <a:rPr lang="en-US" sz="2400" dirty="0"/>
              <a:t>= (–1, 0, 2).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 </a:t>
            </a:r>
            <a:r>
              <a:rPr lang="en-US" sz="2400" dirty="0" err="1"/>
              <a:t>ke</a:t>
            </a:r>
            <a:r>
              <a:rPr lang="en-US" sz="2400" dirty="0"/>
              <a:t> B’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B’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B,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W pada basis standard (S)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b="1" dirty="0"/>
              <a:t>w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(–5, 8, –5).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 </a:t>
            </a:r>
            <a:r>
              <a:rPr lang="en-US" sz="2400" dirty="0" err="1"/>
              <a:t>ke</a:t>
            </a:r>
            <a:r>
              <a:rPr lang="en-US" sz="2400" dirty="0"/>
              <a:t> B’: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F1702-D183-4F7D-BF5A-1FF32B68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B55F9D7-2A0A-4ECA-B122-A25F0BB2583B}"/>
                  </a:ext>
                </a:extLst>
              </p:cNvPr>
              <p:cNvSpPr/>
              <p:nvPr/>
            </p:nvSpPr>
            <p:spPr>
              <a:xfrm>
                <a:off x="1361440" y="4290294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B55F9D7-2A0A-4ECA-B122-A25F0BB25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440" y="4290294"/>
                <a:ext cx="3901440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39A39D2-C4B6-48C8-B9D5-0AB40C9639C3}"/>
                  </a:ext>
                </a:extLst>
              </p:cNvPr>
              <p:cNvSpPr/>
              <p:nvPr/>
            </p:nvSpPr>
            <p:spPr>
              <a:xfrm>
                <a:off x="5786120" y="4281363"/>
                <a:ext cx="5567680" cy="1110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39A39D2-C4B6-48C8-B9D5-0AB40C963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120" y="4281363"/>
                <a:ext cx="5567680" cy="11104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278E5C4-06DB-4A78-A2FD-FF91D590A29A}"/>
              </a:ext>
            </a:extLst>
          </p:cNvPr>
          <p:cNvSpPr txBox="1"/>
          <p:nvPr/>
        </p:nvSpPr>
        <p:spPr>
          <a:xfrm>
            <a:off x="5262880" y="43741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944B90C-E4D0-4854-B043-3265BEE6DF1F}"/>
              </a:ext>
            </a:extLst>
          </p:cNvPr>
          <p:cNvSpPr/>
          <p:nvPr/>
        </p:nvSpPr>
        <p:spPr>
          <a:xfrm>
            <a:off x="5171440" y="4786634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7BB9EB-C1BB-4A82-98F9-4AF70897898A}"/>
              </a:ext>
            </a:extLst>
          </p:cNvPr>
          <p:cNvSpPr/>
          <p:nvPr/>
        </p:nvSpPr>
        <p:spPr>
          <a:xfrm>
            <a:off x="1361440" y="5893326"/>
            <a:ext cx="3696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B’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31D1AA-9A1D-4233-A6C9-7A98D45EA55B}"/>
                  </a:ext>
                </a:extLst>
              </p:cNvPr>
              <p:cNvSpPr/>
              <p:nvPr/>
            </p:nvSpPr>
            <p:spPr>
              <a:xfrm>
                <a:off x="4916980" y="5547472"/>
                <a:ext cx="2632772" cy="1110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31D1AA-9A1D-4233-A6C9-7A98D45EA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980" y="5547472"/>
                <a:ext cx="2632772" cy="11104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632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04B02-3864-4B66-845F-E1597279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60407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basis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(c)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basis B’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3E334-0B25-4593-84BE-8E461B3A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3E177B3-0D5C-4E7D-87D1-B4A8E1F8803E}"/>
                  </a:ext>
                </a:extLst>
              </p:cNvPr>
              <p:cNvSpPr/>
              <p:nvPr/>
            </p:nvSpPr>
            <p:spPr>
              <a:xfrm>
                <a:off x="1789475" y="1305683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3E177B3-0D5C-4E7D-87D1-B4A8E1F880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75" y="1305683"/>
                <a:ext cx="3901440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8EC872-BCBF-4108-884F-90E208452DFB}"/>
                  </a:ext>
                </a:extLst>
              </p:cNvPr>
              <p:cNvSpPr/>
              <p:nvPr/>
            </p:nvSpPr>
            <p:spPr>
              <a:xfrm>
                <a:off x="5613399" y="1304483"/>
                <a:ext cx="6357883" cy="11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8EC872-BCBF-4108-884F-90E208452D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399" y="1304483"/>
                <a:ext cx="6357883" cy="11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4945F9B-6403-4C57-BDFB-3FC332C02263}"/>
              </a:ext>
            </a:extLst>
          </p:cNvPr>
          <p:cNvSpPr txBox="1"/>
          <p:nvPr/>
        </p:nvSpPr>
        <p:spPr>
          <a:xfrm>
            <a:off x="5090160" y="139727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8D54FBE-8C5C-40C6-9E80-78F74D1F3511}"/>
              </a:ext>
            </a:extLst>
          </p:cNvPr>
          <p:cNvSpPr/>
          <p:nvPr/>
        </p:nvSpPr>
        <p:spPr>
          <a:xfrm>
            <a:off x="4998720" y="1809754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D223E6-ED5D-4C2A-A248-3DFE215B9C40}"/>
              </a:ext>
            </a:extLst>
          </p:cNvPr>
          <p:cNvSpPr/>
          <p:nvPr/>
        </p:nvSpPr>
        <p:spPr>
          <a:xfrm>
            <a:off x="1188720" y="2916446"/>
            <a:ext cx="3739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S</a:t>
            </a:r>
            <a:r>
              <a:rPr lang="en-US" sz="2400" baseline="-25000" dirty="0">
                <a:sym typeface="Symbol" panose="05050102010706020507" pitchFamily="18" charset="2"/>
              </a:rPr>
              <a:t>B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DCCAA4-710A-4BD5-9581-D4066A79F5C7}"/>
                  </a:ext>
                </a:extLst>
              </p:cNvPr>
              <p:cNvSpPr/>
              <p:nvPr/>
            </p:nvSpPr>
            <p:spPr>
              <a:xfrm>
                <a:off x="4744260" y="2570592"/>
                <a:ext cx="3273973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DCCAA4-710A-4BD5-9581-D4066A79F5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260" y="2570592"/>
                <a:ext cx="3273973" cy="11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FF0564B-ED30-4B7A-A505-622E751D8BCA}"/>
              </a:ext>
            </a:extLst>
          </p:cNvPr>
          <p:cNvSpPr txBox="1">
            <a:spLocks/>
          </p:cNvSpPr>
          <p:nvPr/>
        </p:nvSpPr>
        <p:spPr>
          <a:xfrm>
            <a:off x="8348542" y="62522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CB61F5-5B20-4404-A1F0-7AE4ED8B0066}" type="slidenum">
              <a:rPr lang="en-US" smtClean="0"/>
              <a:pPr/>
              <a:t>18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50931A-D5E3-4074-BA6C-4B5BA8B4DA87}"/>
                  </a:ext>
                </a:extLst>
              </p:cNvPr>
              <p:cNvSpPr/>
              <p:nvPr/>
            </p:nvSpPr>
            <p:spPr>
              <a:xfrm>
                <a:off x="1290758" y="4164570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50931A-D5E3-4074-BA6C-4B5BA8B4DA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758" y="4164570"/>
                <a:ext cx="390144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424D4E5-5AFA-4694-9BEC-656A3790E32B}"/>
                  </a:ext>
                </a:extLst>
              </p:cNvPr>
              <p:cNvSpPr/>
              <p:nvPr/>
            </p:nvSpPr>
            <p:spPr>
              <a:xfrm>
                <a:off x="5524061" y="4177261"/>
                <a:ext cx="6357883" cy="11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424D4E5-5AFA-4694-9BEC-656A3790E3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061" y="4177261"/>
                <a:ext cx="6357883" cy="11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CFA454E-B234-4CEA-BCD7-5CDB07FB60A5}"/>
              </a:ext>
            </a:extLst>
          </p:cNvPr>
          <p:cNvSpPr txBox="1"/>
          <p:nvPr/>
        </p:nvSpPr>
        <p:spPr>
          <a:xfrm>
            <a:off x="5000822" y="427005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8ABBC32-5532-42B7-AE40-5D8FC836398F}"/>
              </a:ext>
            </a:extLst>
          </p:cNvPr>
          <p:cNvSpPr/>
          <p:nvPr/>
        </p:nvSpPr>
        <p:spPr>
          <a:xfrm>
            <a:off x="4909382" y="4682532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984A4E-0D9A-41BD-A5FC-96143656A250}"/>
              </a:ext>
            </a:extLst>
          </p:cNvPr>
          <p:cNvSpPr/>
          <p:nvPr/>
        </p:nvSpPr>
        <p:spPr>
          <a:xfrm>
            <a:off x="1099382" y="5789224"/>
            <a:ext cx="3696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S</a:t>
            </a:r>
            <a:r>
              <a:rPr lang="en-US" sz="2400" baseline="-25000" dirty="0">
                <a:sym typeface="Symbol" panose="05050102010706020507" pitchFamily="18" charset="2"/>
              </a:rPr>
              <a:t>B’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9F62851-D84B-4848-96C7-599A3FD721D6}"/>
                  </a:ext>
                </a:extLst>
              </p:cNvPr>
              <p:cNvSpPr/>
              <p:nvPr/>
            </p:nvSpPr>
            <p:spPr>
              <a:xfrm>
                <a:off x="4654922" y="5443370"/>
                <a:ext cx="2724144" cy="1100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9F62851-D84B-4848-96C7-599A3FD721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2" y="5443370"/>
                <a:ext cx="2724144" cy="11005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346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93FC0-BB88-49A7-A0CE-011E37B77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(d)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B,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standard </a:t>
            </a:r>
            <a:r>
              <a:rPr lang="en-US" sz="2400" dirty="0" err="1"/>
              <a:t>adalah</a:t>
            </a:r>
            <a:r>
              <a:rPr lang="en-US" sz="2400" dirty="0"/>
              <a:t> [w]</a:t>
            </a:r>
            <a:r>
              <a:rPr lang="en-US" sz="2400" baseline="-25000" dirty="0"/>
              <a:t>S</a:t>
            </a:r>
            <a:r>
              <a:rPr lang="en-US" sz="2400" dirty="0"/>
              <a:t> = (–5, 8, –5)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1B281-7E92-4D01-A6D3-ABEB2144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CDB0386-86E6-42AF-999B-4C9FF07B7858}"/>
                  </a:ext>
                </a:extLst>
              </p:cNvPr>
              <p:cNvSpPr/>
              <p:nvPr/>
            </p:nvSpPr>
            <p:spPr>
              <a:xfrm>
                <a:off x="2468420" y="1879712"/>
                <a:ext cx="4993034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CDB0386-86E6-42AF-999B-4C9FF07B7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420" y="1879712"/>
                <a:ext cx="4993034" cy="1102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6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B572-F1AF-4269-8F61-A11E78C9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A05C6-B25D-4B1A-8383-CD13E8046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5278-6C90-4C3A-8DA9-C453DDD8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62B87-4A77-46F0-809A-BEC17B12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0E4BF-F9C4-4129-9E71-0A72351F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V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dan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S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/>
              <a:t>basis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V </a:t>
            </a:r>
            <a:r>
              <a:rPr lang="en-US" dirty="0" err="1"/>
              <a:t>jika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(a) S </a:t>
            </a:r>
            <a:r>
              <a:rPr lang="en-US" dirty="0" err="1"/>
              <a:t>bebas</a:t>
            </a:r>
            <a:r>
              <a:rPr lang="en-US" dirty="0"/>
              <a:t> linier</a:t>
            </a:r>
          </a:p>
          <a:p>
            <a:pPr marL="0" indent="0">
              <a:buNone/>
            </a:pPr>
            <a:r>
              <a:rPr lang="en-US" dirty="0"/>
              <a:t>	(b) S </a:t>
            </a:r>
            <a:r>
              <a:rPr lang="en-US" dirty="0" err="1"/>
              <a:t>membangun</a:t>
            </a:r>
            <a:r>
              <a:rPr lang="en-US" dirty="0"/>
              <a:t> V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di V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</a:t>
            </a:r>
          </a:p>
          <a:p>
            <a:pPr marL="0" indent="0">
              <a:buNone/>
            </a:pPr>
            <a:r>
              <a:rPr lang="en-US" b="1" dirty="0"/>
              <a:t>	v</a:t>
            </a:r>
            <a:r>
              <a:rPr lang="en-US" dirty="0"/>
              <a:t> = c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 </a:t>
            </a:r>
            <a:r>
              <a:rPr lang="en-US" dirty="0"/>
              <a:t>+ c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/>
              <a:t> + …. +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baseline="-25000" dirty="0"/>
              <a:t> </a:t>
            </a:r>
          </a:p>
          <a:p>
            <a:pPr marL="0" indent="0">
              <a:buNone/>
            </a:pPr>
            <a:r>
              <a:rPr lang="en-US" baseline="-25000" dirty="0"/>
              <a:t>   </a:t>
            </a:r>
            <a:r>
              <a:rPr lang="en-US" dirty="0" err="1"/>
              <a:t>tepat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9E127-703A-43B7-A4BF-FD256F0D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0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32DBA-5183-452D-ACB8-16AE3EB74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11</a:t>
            </a:r>
            <a:r>
              <a:rPr lang="en-US" dirty="0"/>
              <a:t>: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 </a:t>
            </a:r>
            <a:r>
              <a:rPr lang="en-US" dirty="0" err="1"/>
              <a:t>adalah</a:t>
            </a:r>
            <a:r>
              <a:rPr lang="en-US" dirty="0"/>
              <a:t> basis standard </a:t>
            </a:r>
            <a:r>
              <a:rPr lang="en-US" dirty="0" err="1"/>
              <a:t>untuk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, </a:t>
            </a:r>
            <a:r>
              <a:rPr lang="en-US" dirty="0" err="1"/>
              <a:t>karena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10 </a:t>
            </a:r>
            <a:r>
              <a:rPr lang="en-US" dirty="0" err="1"/>
              <a:t>bahwa</a:t>
            </a:r>
            <a:r>
              <a:rPr lang="en-US" dirty="0"/>
              <a:t> 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 </a:t>
            </a:r>
            <a:r>
              <a:rPr lang="en-US" dirty="0" err="1"/>
              <a:t>bebas</a:t>
            </a:r>
            <a:r>
              <a:rPr lang="en-US" dirty="0"/>
              <a:t> linier</a:t>
            </a:r>
          </a:p>
          <a:p>
            <a:pPr marL="514350" indent="-514350">
              <a:buAutoNum type="alphaLcParenBoth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3 </a:t>
            </a:r>
            <a:r>
              <a:rPr lang="en-US" dirty="0" err="1"/>
              <a:t>bahwa</a:t>
            </a:r>
            <a:r>
              <a:rPr lang="en-US" dirty="0"/>
              <a:t> 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 </a:t>
            </a:r>
            <a:r>
              <a:rPr lang="en-US" dirty="0" err="1"/>
              <a:t>membangun</a:t>
            </a:r>
            <a:r>
              <a:rPr lang="en-US" dirty="0"/>
              <a:t> R</a:t>
            </a:r>
            <a:r>
              <a:rPr lang="en-US" baseline="30000" dirty="0"/>
              <a:t>3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vektor-vektor</a:t>
            </a:r>
            <a:r>
              <a:rPr lang="en-US" dirty="0"/>
              <a:t>  </a:t>
            </a:r>
            <a:r>
              <a:rPr lang="en-US" dirty="0" err="1"/>
              <a:t>satuan</a:t>
            </a:r>
            <a:r>
              <a:rPr lang="en-US" dirty="0"/>
              <a:t> standard,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 e</a:t>
            </a:r>
            <a:r>
              <a:rPr lang="en-US" b="1" baseline="-25000" dirty="0"/>
              <a:t>1</a:t>
            </a:r>
            <a:r>
              <a:rPr lang="en-US" dirty="0"/>
              <a:t> = (1, 0, 0, …, 0), </a:t>
            </a:r>
            <a:r>
              <a:rPr lang="en-US" b="1" dirty="0"/>
              <a:t>e</a:t>
            </a:r>
            <a:r>
              <a:rPr lang="en-US" b="1" baseline="-25000" dirty="0"/>
              <a:t>2</a:t>
            </a:r>
            <a:r>
              <a:rPr lang="en-US" dirty="0"/>
              <a:t> = (0, 1, 0, …, 0), …, dan </a:t>
            </a:r>
            <a:r>
              <a:rPr lang="en-US" b="1" dirty="0" err="1"/>
              <a:t>e</a:t>
            </a:r>
            <a:r>
              <a:rPr lang="en-US" b="1" baseline="-25000" dirty="0" err="1"/>
              <a:t>n</a:t>
            </a:r>
            <a:r>
              <a:rPr lang="en-US" dirty="0"/>
              <a:t> = (0, 0, 0, …, 1), </a:t>
            </a:r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basis standard </a:t>
            </a:r>
            <a:r>
              <a:rPr lang="en-US" dirty="0" err="1"/>
              <a:t>untuk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68ECF-FA32-4787-A695-47F63594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7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91017-637B-4355-9252-EA9FFF215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240"/>
            <a:ext cx="10515600" cy="63252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12</a:t>
            </a:r>
            <a:r>
              <a:rPr lang="en-US" sz="2400" dirty="0"/>
              <a:t>: </a:t>
            </a:r>
            <a:r>
              <a:rPr lang="en-US" sz="2400" dirty="0" err="1"/>
              <a:t>Perlihatkan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2, 1),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9, 0)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3, 4)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(1, 2, 1) + k</a:t>
            </a:r>
            <a:r>
              <a:rPr lang="en-US" sz="2400" baseline="-25000" dirty="0"/>
              <a:t>2</a:t>
            </a:r>
            <a:r>
              <a:rPr lang="en-US" sz="2400" dirty="0"/>
              <a:t>(2, 9, 0) + k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k</a:t>
            </a:r>
            <a:r>
              <a:rPr lang="en-US" sz="2400" baseline="-25000" dirty="0"/>
              <a:t>1</a:t>
            </a:r>
            <a:r>
              <a:rPr lang="en-US" sz="2400" dirty="0"/>
              <a:t>             +   4k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solusi SPL </a:t>
            </a:r>
            <a:r>
              <a:rPr lang="en-US" sz="2400" dirty="0" err="1"/>
              <a:t>adalah</a:t>
            </a:r>
            <a:r>
              <a:rPr lang="en-US" sz="2400" dirty="0"/>
              <a:t> trivial </a:t>
            </a:r>
            <a:r>
              <a:rPr lang="en-US" sz="2400" dirty="0" err="1"/>
              <a:t>yaitu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membangun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di R</a:t>
            </a:r>
            <a:r>
              <a:rPr lang="en-US" sz="2400" baseline="30000" dirty="0"/>
              <a:t>3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=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/>
              <a:t> </a:t>
            </a:r>
            <a:r>
              <a:rPr lang="en-US" sz="2400" dirty="0"/>
              <a:t>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 = k</a:t>
            </a:r>
            <a:r>
              <a:rPr lang="en-US" sz="2400" baseline="-25000" dirty="0"/>
              <a:t>1</a:t>
            </a:r>
            <a:r>
              <a:rPr lang="en-US" sz="2400" dirty="0"/>
              <a:t>(1, 2 , 1) + k</a:t>
            </a:r>
            <a:r>
              <a:rPr lang="en-US" sz="2400" baseline="-25000" dirty="0"/>
              <a:t>2</a:t>
            </a:r>
            <a:r>
              <a:rPr lang="en-US" sz="2400" dirty="0"/>
              <a:t>(2, 9, 0) + k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  <a:r>
              <a:rPr lang="en-US" sz="2400" baseline="-25000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SPL:</a:t>
            </a:r>
          </a:p>
          <a:p>
            <a:pPr marL="0" indent="0">
              <a:buNone/>
            </a:pPr>
            <a:r>
              <a:rPr lang="en-US" sz="2400" dirty="0"/>
              <a:t>	         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1</a:t>
            </a:r>
          </a:p>
          <a:p>
            <a:pPr marL="0" indent="0">
              <a:buNone/>
            </a:pPr>
            <a:r>
              <a:rPr lang="en-US" sz="2400" dirty="0"/>
              <a:t>   	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2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	          k</a:t>
            </a:r>
            <a:r>
              <a:rPr lang="en-US" sz="2400" baseline="-25000" dirty="0"/>
              <a:t>1</a:t>
            </a:r>
            <a:r>
              <a:rPr lang="en-US" sz="2400" dirty="0"/>
              <a:t>            + 4k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3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C82F1-5E49-4424-BE36-1108DC08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5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AAC9-CEC5-4777-88FA-2D48EB4DA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6182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(a) dan (b)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 (</a:t>
            </a:r>
            <a:r>
              <a:rPr lang="en-US" sz="2400" i="1" dirty="0"/>
              <a:t>invers</a:t>
            </a:r>
            <a:r>
              <a:rPr lang="en-US" sz="2400" dirty="0"/>
              <a:t>), </a:t>
            </a:r>
            <a:r>
              <a:rPr lang="en-US" sz="2400" dirty="0" err="1"/>
              <a:t>yaitu</a:t>
            </a:r>
            <a:r>
              <a:rPr lang="en-US" sz="2400" dirty="0"/>
              <a:t> det(A) </a:t>
            </a:r>
            <a:r>
              <a:rPr lang="en-US" sz="2400" dirty="0">
                <a:sym typeface="Symbol" panose="05050102010706020507" pitchFamily="18" charset="2"/>
              </a:rPr>
              <a:t> 0</a:t>
            </a:r>
            <a:r>
              <a:rPr lang="en-US" sz="2400" dirty="0"/>
              <a:t>. Karena det(A) =  –1 (</a:t>
            </a:r>
            <a:r>
              <a:rPr lang="en-US" sz="2400" dirty="0" err="1"/>
              <a:t>periksa</a:t>
            </a:r>
            <a:r>
              <a:rPr lang="en-US" sz="2400" dirty="0"/>
              <a:t>!),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dibalikkan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	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k</a:t>
            </a:r>
            <a:r>
              <a:rPr lang="en-US" sz="2400" baseline="-25000" dirty="0"/>
              <a:t>1</a:t>
            </a:r>
            <a:r>
              <a:rPr lang="en-US" sz="2400" dirty="0"/>
              <a:t>             +   4k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/>
              <a:t>memiliki</a:t>
            </a:r>
            <a:r>
              <a:rPr lang="en-US" sz="2400" dirty="0"/>
              <a:t> solusi trivial, dan SPL:</a:t>
            </a:r>
          </a:p>
          <a:p>
            <a:pPr marL="0" indent="0">
              <a:buNone/>
            </a:pPr>
            <a:r>
              <a:rPr lang="en-US" sz="2400" dirty="0"/>
              <a:t>	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2k</a:t>
            </a:r>
            <a:r>
              <a:rPr lang="en-US" sz="2400" baseline="-25000" dirty="0"/>
              <a:t>1</a:t>
            </a:r>
            <a:r>
              <a:rPr lang="en-US" sz="2400" dirty="0"/>
              <a:t> + 9k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2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  k</a:t>
            </a:r>
            <a:r>
              <a:rPr lang="en-US" sz="2400" baseline="-25000" dirty="0"/>
              <a:t>1</a:t>
            </a:r>
            <a:r>
              <a:rPr lang="en-US" sz="2400" dirty="0"/>
              <a:t>            + 4k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/>
              <a:t>= w</a:t>
            </a:r>
            <a:r>
              <a:rPr lang="en-US" sz="2400" baseline="-25000"/>
              <a:t>3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84DE1-F5A0-4776-AEA9-AE35020C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792EE7-09D1-41E0-BCB4-7D7520F11DCF}"/>
                  </a:ext>
                </a:extLst>
              </p:cNvPr>
              <p:cNvSpPr/>
              <p:nvPr/>
            </p:nvSpPr>
            <p:spPr>
              <a:xfrm>
                <a:off x="2670453" y="1140055"/>
                <a:ext cx="2025234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792EE7-09D1-41E0-BCB4-7D7520F11D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453" y="1140055"/>
                <a:ext cx="2025234" cy="1068947"/>
              </a:xfrm>
              <a:prstGeom prst="rect">
                <a:avLst/>
              </a:prstGeom>
              <a:blipFill>
                <a:blip r:embed="rId2"/>
                <a:stretch>
                  <a:fillRect l="-4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24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5C2176-1882-4AA3-BD7C-43B791BA12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</p:spPr>
            <p:txBody>
              <a:bodyPr/>
              <a:lstStyle/>
              <a:p>
                <a:r>
                  <a:rPr lang="en-US" dirty="0"/>
                  <a:t>Contoh basis </a:t>
                </a:r>
                <a:r>
                  <a:rPr lang="en-US" dirty="0" err="1"/>
                  <a:t>lainnya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1.   S = {1, x, x</a:t>
                </a:r>
                <a:r>
                  <a:rPr lang="en-US" baseline="30000" dirty="0"/>
                  <a:t>2</a:t>
                </a:r>
                <a:r>
                  <a:rPr lang="en-US" dirty="0"/>
                  <a:t>, …, </a:t>
                </a:r>
                <a:r>
                  <a:rPr lang="en-US" dirty="0" err="1"/>
                  <a:t>x</a:t>
                </a:r>
                <a:r>
                  <a:rPr lang="en-US" baseline="30000" dirty="0" err="1"/>
                  <a:t>n</a:t>
                </a:r>
                <a:r>
                  <a:rPr lang="en-US" dirty="0"/>
                  <a:t>}  </a:t>
                </a:r>
                <a:r>
                  <a:rPr lang="en-US" dirty="0" err="1"/>
                  <a:t>adalah</a:t>
                </a:r>
                <a:r>
                  <a:rPr lang="en-US" dirty="0"/>
                  <a:t>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polinom</a:t>
                </a:r>
                <a:r>
                  <a:rPr lang="en-US" dirty="0"/>
                  <a:t> </a:t>
                </a:r>
                <a:r>
                  <a:rPr lang="en-US" dirty="0" err="1"/>
                  <a:t>P</a:t>
                </a:r>
                <a:r>
                  <a:rPr lang="en-US" baseline="-25000" dirty="0" err="1"/>
                  <a:t>n</a:t>
                </a:r>
                <a:r>
                  <a:rPr lang="en-US" baseline="-25000" dirty="0"/>
                  <a:t>  </a:t>
                </a:r>
              </a:p>
              <a:p>
                <a:pPr marL="0" indent="0">
                  <a:buNone/>
                </a:pPr>
                <a:r>
                  <a:rPr lang="en-US" baseline="-25000" dirty="0"/>
                  <a:t>   </a:t>
                </a:r>
              </a:p>
              <a:p>
                <a:pPr marL="741363" indent="-741363">
                  <a:buNone/>
                </a:pPr>
                <a:r>
                  <a:rPr lang="en-US" baseline="-25000" dirty="0"/>
                  <a:t>    </a:t>
                </a:r>
                <a:r>
                  <a:rPr lang="en-US" dirty="0"/>
                  <a:t>2.   </a:t>
                </a:r>
                <a:r>
                  <a:rPr lang="en-US" i="1" dirty="0"/>
                  <a:t>M</a:t>
                </a:r>
                <a:r>
                  <a:rPr lang="en-US" baseline="-25000" dirty="0"/>
                  <a:t>1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:r>
                  <a:rPr lang="en-US" i="1" dirty="0"/>
                  <a:t>M</a:t>
                </a:r>
                <a:r>
                  <a:rPr lang="en-US" baseline="-25000" dirty="0"/>
                  <a:t>2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:r>
                  <a:rPr lang="en-US" i="1" dirty="0"/>
                  <a:t>M</a:t>
                </a:r>
                <a:r>
                  <a:rPr lang="en-US" baseline="-25000" dirty="0"/>
                  <a:t>3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dan </a:t>
                </a:r>
                <a:r>
                  <a:rPr lang="en-US" i="1" dirty="0"/>
                  <a:t>M</a:t>
                </a:r>
                <a:r>
                  <a:rPr lang="en-US" baseline="-25000" dirty="0"/>
                  <a:t>4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adalah</a:t>
                </a:r>
              </a:p>
              <a:p>
                <a:pPr marL="741363" indent="-741363">
                  <a:buNone/>
                </a:pPr>
                <a:r>
                  <a:rPr lang="en-US" dirty="0"/>
                  <a:t>       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2 x 2, </a:t>
                </a:r>
                <a:r>
                  <a:rPr lang="en-US" dirty="0" err="1"/>
                  <a:t>yaitu</a:t>
                </a:r>
                <a:r>
                  <a:rPr lang="en-US" dirty="0"/>
                  <a:t> M</a:t>
                </a:r>
                <a:r>
                  <a:rPr lang="en-US" baseline="-25000" dirty="0"/>
                  <a:t>22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5C2176-1882-4AA3-BD7C-43B791BA12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  <a:blipFill>
                <a:blip r:embed="rId2"/>
                <a:stretch>
                  <a:fillRect l="-1043" t="-1866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EFCA0-21FB-41AF-8792-B7D5D7AD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5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146A-E460-402F-AC85-935786966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Dimensi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2FF4-78A1-452D-BDBF-F65747B8C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yang </a:t>
            </a:r>
            <a:r>
              <a:rPr lang="en-US" dirty="0" err="1"/>
              <a:t>berhingga</a:t>
            </a:r>
            <a:r>
              <a:rPr lang="en-US" dirty="0"/>
              <a:t>,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dim(V),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basis. 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(</a:t>
            </a:r>
            <a:r>
              <a:rPr lang="en-US" dirty="0" err="1"/>
              <a:t>i</a:t>
            </a:r>
            <a:r>
              <a:rPr lang="en-US" dirty="0"/>
              <a:t>) dim(R</a:t>
            </a:r>
            <a:r>
              <a:rPr lang="en-US" baseline="30000" dirty="0"/>
              <a:t>2</a:t>
            </a:r>
            <a:r>
              <a:rPr lang="en-US" dirty="0"/>
              <a:t>) = 2,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2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b="1" dirty="0" err="1"/>
              <a:t>i</a:t>
            </a:r>
            <a:r>
              <a:rPr lang="en-US" dirty="0"/>
              <a:t> dan </a:t>
            </a:r>
            <a:r>
              <a:rPr lang="en-US" b="1" dirty="0"/>
              <a:t>j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(ii) dim(R</a:t>
            </a:r>
            <a:r>
              <a:rPr lang="en-US" baseline="30000" dirty="0"/>
              <a:t>3</a:t>
            </a:r>
            <a:r>
              <a:rPr lang="en-US" dirty="0"/>
              <a:t>) = 3,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b="1" dirty="0" err="1"/>
              <a:t>i</a:t>
            </a:r>
            <a:r>
              <a:rPr lang="en-US" dirty="0"/>
              <a:t> , </a:t>
            </a:r>
            <a:r>
              <a:rPr lang="en-US" b="1" dirty="0"/>
              <a:t>j </a:t>
            </a:r>
            <a:r>
              <a:rPr lang="en-US" dirty="0"/>
              <a:t>dan </a:t>
            </a:r>
            <a:r>
              <a:rPr lang="en-US" b="1" dirty="0"/>
              <a:t>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(iii) dim(R</a:t>
            </a:r>
            <a:r>
              <a:rPr lang="en-US" baseline="30000" dirty="0"/>
              <a:t>n</a:t>
            </a:r>
            <a:r>
              <a:rPr lang="en-US" dirty="0"/>
              <a:t>) = n,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n </a:t>
            </a:r>
            <a:r>
              <a:rPr lang="en-US" dirty="0" err="1"/>
              <a:t>vektor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(iv) dim(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) = n + 1,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n + 1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  {1,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   (v) dim(</a:t>
            </a:r>
            <a:r>
              <a:rPr lang="en-US" dirty="0" err="1"/>
              <a:t>M</a:t>
            </a:r>
            <a:r>
              <a:rPr lang="en-US" baseline="-25000" dirty="0" err="1"/>
              <a:t>mn</a:t>
            </a:r>
            <a:r>
              <a:rPr lang="en-US" dirty="0"/>
              <a:t>) = </a:t>
            </a:r>
            <a:r>
              <a:rPr lang="en-US" dirty="0" err="1"/>
              <a:t>mn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FA1FE-7F9E-4F3F-ADD7-2DC1CDD8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12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36D9-BCF8-4457-82C4-2806B00E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13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dan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solusi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u="sng" dirty="0" err="1"/>
              <a:t>Jawaban</a:t>
            </a:r>
            <a:r>
              <a:rPr lang="en-US" sz="2400" dirty="0"/>
              <a:t>: </a:t>
            </a:r>
            <a:r>
              <a:rPr lang="en-US" sz="2400" dirty="0" err="1"/>
              <a:t>Bila</a:t>
            </a:r>
            <a:r>
              <a:rPr lang="en-US" sz="2400" dirty="0"/>
              <a:t>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diselesaikan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x</a:t>
            </a:r>
            <a:r>
              <a:rPr lang="en-US" sz="2400" baseline="-25000" dirty="0"/>
              <a:t>1</a:t>
            </a:r>
            <a:r>
              <a:rPr lang="en-US" sz="2400" dirty="0"/>
              <a:t> = –s – t ; x</a:t>
            </a:r>
            <a:r>
              <a:rPr lang="en-US" sz="2400" baseline="-25000" dirty="0"/>
              <a:t>2</a:t>
            </a:r>
            <a:r>
              <a:rPr lang="en-US" sz="2400" dirty="0"/>
              <a:t> = s, x</a:t>
            </a:r>
            <a:r>
              <a:rPr lang="en-US" sz="2400" baseline="-25000" dirty="0"/>
              <a:t>3</a:t>
            </a:r>
            <a:r>
              <a:rPr lang="en-US" sz="2400" dirty="0"/>
              <a:t> = –t; x</a:t>
            </a:r>
            <a:r>
              <a:rPr lang="en-US" sz="2400" baseline="-25000" dirty="0"/>
              <a:t>4</a:t>
            </a:r>
            <a:r>
              <a:rPr lang="en-US" sz="2400" dirty="0"/>
              <a:t> = 0, x</a:t>
            </a:r>
            <a:r>
              <a:rPr lang="en-US" sz="2400" baseline="-25000" dirty="0"/>
              <a:t>5</a:t>
            </a:r>
            <a:r>
              <a:rPr lang="en-US" sz="2400" dirty="0"/>
              <a:t> = t  </a:t>
            </a:r>
          </a:p>
          <a:p>
            <a:pPr marL="0" indent="0">
              <a:buNone/>
            </a:pPr>
            <a:r>
              <a:rPr lang="en-US" sz="2400" dirty="0"/>
              <a:t>Solusi SPL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(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):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84685-50CE-4627-BA14-7CE0DBD6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8DBE8-CA5C-4E9C-B902-DF4FA2D7D86B}"/>
              </a:ext>
            </a:extLst>
          </p:cNvPr>
          <p:cNvSpPr/>
          <p:nvPr/>
        </p:nvSpPr>
        <p:spPr>
          <a:xfrm>
            <a:off x="2905760" y="94671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–   x</a:t>
            </a:r>
            <a:r>
              <a:rPr lang="en-US" sz="2400" baseline="-25000" dirty="0"/>
              <a:t>3</a:t>
            </a:r>
            <a:r>
              <a:rPr lang="en-US" sz="2400" dirty="0"/>
              <a:t>            + x</a:t>
            </a:r>
            <a:r>
              <a:rPr lang="en-US" sz="2400" baseline="-25000" dirty="0"/>
              <a:t>5</a:t>
            </a:r>
            <a:r>
              <a:rPr lang="en-US" sz="2400" dirty="0"/>
              <a:t> =  0</a:t>
            </a:r>
          </a:p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  –    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– 3x</a:t>
            </a:r>
            <a:r>
              <a:rPr lang="en-US" sz="2400" baseline="-25000" dirty="0"/>
              <a:t>4</a:t>
            </a:r>
            <a:r>
              <a:rPr lang="en-US" sz="2400" dirty="0"/>
              <a:t> +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+    x</a:t>
            </a:r>
            <a:r>
              <a:rPr lang="en-US" sz="2400" baseline="-25000" dirty="0"/>
              <a:t>2</a:t>
            </a:r>
            <a:r>
              <a:rPr lang="en-US" sz="2400" dirty="0"/>
              <a:t>  – 2x</a:t>
            </a:r>
            <a:r>
              <a:rPr lang="en-US" sz="2400" baseline="-25000" dirty="0"/>
              <a:t>3</a:t>
            </a:r>
            <a:r>
              <a:rPr lang="en-US" sz="2400" dirty="0"/>
              <a:t>          –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dirty="0"/>
              <a:t>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 + x</a:t>
            </a:r>
            <a:r>
              <a:rPr lang="en-US" sz="2400" baseline="-25000" dirty="0"/>
              <a:t>4</a:t>
            </a:r>
            <a:r>
              <a:rPr lang="en-US" sz="2400" dirty="0"/>
              <a:t>  +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9BAF89-1592-4CD1-8E3A-A280E9322EAD}"/>
                  </a:ext>
                </a:extLst>
              </p:cNvPr>
              <p:cNvSpPr/>
              <p:nvPr/>
            </p:nvSpPr>
            <p:spPr>
              <a:xfrm>
                <a:off x="1796588" y="4244198"/>
                <a:ext cx="6801414" cy="17914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r>
                      <m:rPr>
                        <m:nor/>
                      </m:rPr>
                      <a:rPr lang="en-US" sz="2400" b="0" i="1" dirty="0" smtClean="0"/>
                      <m:t>t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9BAF89-1592-4CD1-8E3A-A280E9322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588" y="4244198"/>
                <a:ext cx="6801414" cy="1791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40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3143</TotalTime>
  <Words>2228</Words>
  <Application>Microsoft Office PowerPoint</Application>
  <PresentationFormat>Widescreen</PresentationFormat>
  <Paragraphs>227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Ruang Vektor Umum (bagian 2)</vt:lpstr>
      <vt:lpstr>PowerPoint Presentation</vt:lpstr>
      <vt:lpstr>Basis</vt:lpstr>
      <vt:lpstr>PowerPoint Presentation</vt:lpstr>
      <vt:lpstr>PowerPoint Presentation</vt:lpstr>
      <vt:lpstr>PowerPoint Presentation</vt:lpstr>
      <vt:lpstr>PowerPoint Presentation</vt:lpstr>
      <vt:lpstr>Dimensi</vt:lpstr>
      <vt:lpstr>PowerPoint Presentation</vt:lpstr>
      <vt:lpstr>PowerPoint Presentation</vt:lpstr>
      <vt:lpstr>Vektor Koordinat (relatif pada basis)</vt:lpstr>
      <vt:lpstr>PowerPoint Presentation</vt:lpstr>
      <vt:lpstr>Mengubah 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2)</dc:title>
  <dc:creator>Rinaldi Munir</dc:creator>
  <cp:lastModifiedBy>Rinaldi Munir</cp:lastModifiedBy>
  <cp:revision>227</cp:revision>
  <dcterms:created xsi:type="dcterms:W3CDTF">2020-09-19T08:47:06Z</dcterms:created>
  <dcterms:modified xsi:type="dcterms:W3CDTF">2022-09-30T21:53:48Z</dcterms:modified>
</cp:coreProperties>
</file>