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8" r:id="rId5"/>
    <p:sldId id="269" r:id="rId6"/>
    <p:sldId id="260" r:id="rId7"/>
    <p:sldId id="261" r:id="rId8"/>
    <p:sldId id="262" r:id="rId9"/>
    <p:sldId id="265" r:id="rId10"/>
    <p:sldId id="267" r:id="rId11"/>
    <p:sldId id="266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4CD-7794-4E22-9FE6-C61353A883E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874CD-7794-4E22-9FE6-C61353A883E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120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/>
          <a:lstStyle/>
          <a:p>
            <a:r>
              <a:rPr lang="en-US" b="1" dirty="0" err="1"/>
              <a:t>Vektor</a:t>
            </a:r>
            <a:r>
              <a:rPr lang="en-US" b="1" dirty="0"/>
              <a:t> di </a:t>
            </a:r>
            <a:r>
              <a:rPr lang="en-US" b="1" dirty="0" err="1"/>
              <a:t>Ruang</a:t>
            </a:r>
            <a:r>
              <a:rPr lang="en-US" b="1" dirty="0"/>
              <a:t> Euclidean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B92C77-93E9-4B01-9CEC-24284DD336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45931"/>
                <a:ext cx="10515600" cy="5231032"/>
              </a:xfrm>
            </p:spPr>
            <p:txBody>
              <a:bodyPr/>
              <a:lstStyle/>
              <a:p>
                <a:r>
                  <a:rPr lang="en-US" dirty="0"/>
                  <a:t>Perkalian </a:t>
                </a:r>
                <a:r>
                  <a:rPr lang="en-US" dirty="0" err="1"/>
                  <a:t>silang</a:t>
                </a:r>
                <a:r>
                  <a:rPr lang="en-US" dirty="0"/>
                  <a:t> </a:t>
                </a:r>
                <a:r>
                  <a:rPr lang="en-US" b="1" dirty="0" err="1"/>
                  <a:t>i</a:t>
                </a:r>
                <a:r>
                  <a:rPr lang="en-US" dirty="0"/>
                  <a:t> dan </a:t>
                </a:r>
                <a:r>
                  <a:rPr lang="en-US" b="1" dirty="0"/>
                  <a:t>j</a:t>
                </a:r>
                <a:r>
                  <a:rPr lang="en-US" dirty="0"/>
                  <a:t>:   </a:t>
                </a:r>
                <a:r>
                  <a:rPr lang="en-US" b="1" dirty="0" err="1"/>
                  <a:t>i</a:t>
                </a:r>
                <a:r>
                  <a:rPr lang="en-US" dirty="0"/>
                  <a:t> = (1, 0, 0) dan </a:t>
                </a:r>
                <a:r>
                  <a:rPr lang="en-US" b="1" dirty="0"/>
                  <a:t>j</a:t>
                </a:r>
                <a:r>
                  <a:rPr lang="en-US" dirty="0"/>
                  <a:t> = (0, 1, 0),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 panose="02040503050406030204" pitchFamily="18" charset="0"/>
                      </a:rPr>
                      <m:t>𝐢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𝐣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k         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𝐣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b="1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𝐤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i         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𝐤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𝐢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j    </a:t>
                </a:r>
              </a:p>
              <a:p>
                <a:pPr marL="0" indent="0">
                  <a:buNone/>
                </a:pPr>
                <a:r>
                  <a:rPr lang="en-US" b="1" dirty="0"/>
                  <a:t> 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𝐣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b="1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𝐢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𝐤</m:t>
                    </m:r>
                  </m:oMath>
                </a14:m>
                <a:r>
                  <a:rPr lang="en-US" b="1" dirty="0"/>
                  <a:t>     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𝐤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b="1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𝐣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𝐢</m:t>
                    </m:r>
                  </m:oMath>
                </a14:m>
                <a:r>
                  <a:rPr lang="en-US" b="1" dirty="0"/>
                  <a:t>      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𝐢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b="1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𝐤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b="1" dirty="0"/>
                  <a:t>j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B92C77-93E9-4B01-9CEC-24284DD336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45931"/>
                <a:ext cx="10515600" cy="5231032"/>
              </a:xfrm>
              <a:blipFill>
                <a:blip r:embed="rId4"/>
                <a:stretch>
                  <a:fillRect l="-1043" t="-1865" b="-3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4F13E57-1AD5-482B-BB98-5D7C33E14AD2}"/>
                  </a:ext>
                </a:extLst>
              </p:cNvPr>
              <p:cNvSpPr/>
              <p:nvPr/>
            </p:nvSpPr>
            <p:spPr>
              <a:xfrm>
                <a:off x="2906258" y="2779318"/>
                <a:ext cx="5349926" cy="1720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𝐢</m:t>
                    </m:r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𝐣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) </a:t>
                </a:r>
              </a:p>
              <a:p>
                <a:r>
                  <a:rPr lang="en-US" sz="2800" dirty="0"/>
                  <a:t> </a:t>
                </a:r>
              </a:p>
              <a:p>
                <a:r>
                  <a:rPr lang="en-US" sz="2800" dirty="0"/>
                  <a:t>            = (0, 0, 1)  = </a:t>
                </a:r>
                <a:r>
                  <a:rPr lang="en-US" sz="2800" b="1" dirty="0"/>
                  <a:t>k</a:t>
                </a:r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4F13E57-1AD5-482B-BB98-5D7C33E14A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6258" y="2779318"/>
                <a:ext cx="5349926" cy="1720984"/>
              </a:xfrm>
              <a:prstGeom prst="rect">
                <a:avLst/>
              </a:prstGeom>
              <a:blipFill>
                <a:blip r:embed="rId5"/>
                <a:stretch>
                  <a:fillRect b="-9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A04A580-3FB2-4882-888B-6C8B4867117D}"/>
                  </a:ext>
                </a:extLst>
              </p:cNvPr>
              <p:cNvSpPr/>
              <p:nvPr/>
            </p:nvSpPr>
            <p:spPr>
              <a:xfrm>
                <a:off x="4219667" y="1712555"/>
                <a:ext cx="1612172" cy="7496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A04A580-3FB2-4882-888B-6C8B486711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9667" y="1712555"/>
                <a:ext cx="1612172" cy="7496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73E5CB04-5EEC-4456-A532-3BAE31D8FA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4262" y="4154861"/>
            <a:ext cx="2080698" cy="214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630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0DBA912-6973-4683-9BAF-94567A8FE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5931"/>
            <a:ext cx="10515600" cy="5231032"/>
          </a:xfrm>
        </p:spPr>
        <p:txBody>
          <a:bodyPr/>
          <a:lstStyle/>
          <a:p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 = (u</a:t>
            </a:r>
            <a:r>
              <a:rPr lang="en-US" baseline="-25000" dirty="0"/>
              <a:t>1</a:t>
            </a:r>
            <a:r>
              <a:rPr lang="en-US" dirty="0"/>
              <a:t>, u</a:t>
            </a:r>
            <a:r>
              <a:rPr lang="en-US" baseline="-25000" dirty="0"/>
              <a:t>2</a:t>
            </a:r>
            <a:r>
              <a:rPr lang="en-US" dirty="0"/>
              <a:t>, u</a:t>
            </a:r>
            <a:r>
              <a:rPr lang="en-US" baseline="-25000" dirty="0"/>
              <a:t>3</a:t>
            </a:r>
            <a:r>
              <a:rPr lang="en-US" dirty="0"/>
              <a:t>)  = u</a:t>
            </a:r>
            <a:r>
              <a:rPr lang="en-US" baseline="-25000" dirty="0"/>
              <a:t>1</a:t>
            </a:r>
            <a:r>
              <a:rPr lang="en-US" b="1" dirty="0"/>
              <a:t>i</a:t>
            </a:r>
            <a:r>
              <a:rPr lang="en-US" dirty="0"/>
              <a:t> + u</a:t>
            </a:r>
            <a:r>
              <a:rPr lang="en-US" baseline="-25000" dirty="0"/>
              <a:t>2</a:t>
            </a:r>
            <a:r>
              <a:rPr lang="en-US" b="1" dirty="0"/>
              <a:t>j</a:t>
            </a:r>
            <a:r>
              <a:rPr lang="en-US" dirty="0"/>
              <a:t> + u</a:t>
            </a:r>
            <a:r>
              <a:rPr lang="en-US" baseline="-25000" dirty="0"/>
              <a:t>3</a:t>
            </a:r>
            <a:r>
              <a:rPr lang="en-US" b="1" dirty="0"/>
              <a:t>k</a:t>
            </a:r>
          </a:p>
          <a:p>
            <a:pPr marL="0" indent="0">
              <a:buNone/>
            </a:pPr>
            <a:r>
              <a:rPr lang="en-US" dirty="0"/>
              <a:t>            dan </a:t>
            </a:r>
            <a:r>
              <a:rPr lang="en-US" b="1" dirty="0"/>
              <a:t>v</a:t>
            </a:r>
            <a:r>
              <a:rPr lang="en-US" dirty="0"/>
              <a:t> = (v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, v</a:t>
            </a:r>
            <a:r>
              <a:rPr lang="en-US" baseline="-25000" dirty="0"/>
              <a:t>3</a:t>
            </a:r>
            <a:r>
              <a:rPr lang="en-US" dirty="0"/>
              <a:t>) = v</a:t>
            </a:r>
            <a:r>
              <a:rPr lang="en-US" baseline="-25000" dirty="0"/>
              <a:t>1</a:t>
            </a:r>
            <a:r>
              <a:rPr lang="en-US" b="1" dirty="0"/>
              <a:t>i</a:t>
            </a:r>
            <a:r>
              <a:rPr lang="en-US" dirty="0"/>
              <a:t> + v</a:t>
            </a:r>
            <a:r>
              <a:rPr lang="en-US" baseline="-25000" dirty="0"/>
              <a:t>2</a:t>
            </a:r>
            <a:r>
              <a:rPr lang="en-US" b="1" dirty="0"/>
              <a:t>j</a:t>
            </a:r>
            <a:r>
              <a:rPr lang="en-US" dirty="0"/>
              <a:t> + v</a:t>
            </a:r>
            <a:r>
              <a:rPr lang="en-US" baseline="-25000" dirty="0"/>
              <a:t>3</a:t>
            </a:r>
            <a:r>
              <a:rPr lang="en-US" b="1" dirty="0"/>
              <a:t>k 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maka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ekspansi</a:t>
            </a:r>
            <a:r>
              <a:rPr lang="en-US" dirty="0"/>
              <a:t> </a:t>
            </a:r>
            <a:r>
              <a:rPr lang="en-US" dirty="0" err="1"/>
              <a:t>kofaktor</a:t>
            </a:r>
            <a:r>
              <a:rPr lang="en-US" dirty="0"/>
              <a:t>: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8CEF446-6CD4-48EF-93B5-76FA4D5F6C59}"/>
                  </a:ext>
                </a:extLst>
              </p:cNvPr>
              <p:cNvSpPr/>
              <p:nvPr/>
            </p:nvSpPr>
            <p:spPr>
              <a:xfrm>
                <a:off x="1571507" y="3162322"/>
                <a:ext cx="9351855" cy="14618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smtClean="0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1" i="0" dirty="0" smtClean="0">
                                  <a:latin typeface="Cambria Math" panose="02040503050406030204" pitchFamily="18" charset="0"/>
                                </a:rPr>
                                <m:t>𝐢</m:t>
                              </m:r>
                            </m:e>
                            <m:e>
                              <m:r>
                                <a:rPr lang="en-US" sz="2800" b="1" i="0" dirty="0" smtClean="0">
                                  <a:latin typeface="Cambria Math" panose="02040503050406030204" pitchFamily="18" charset="0"/>
                                </a:rPr>
                                <m:t>𝐣</m:t>
                              </m:r>
                            </m:e>
                            <m:e>
                              <m:r>
                                <a:rPr lang="en-US" sz="2800" b="1" i="0" dirty="0" smtClean="0">
                                  <a:latin typeface="Cambria Math" panose="02040503050406030204" pitchFamily="18" charset="0"/>
                                </a:rPr>
                                <m:t>𝐤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en-US" sz="2800" b="1" dirty="0"/>
                  <a:t>i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en-US" sz="2800" b="1" dirty="0"/>
                  <a:t>j </a:t>
                </a:r>
                <a:r>
                  <a:rPr lang="en-US" sz="2800" dirty="0"/>
                  <a:t>+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en-US" sz="2800" b="1" dirty="0"/>
                  <a:t>k</a:t>
                </a: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8CEF446-6CD4-48EF-93B5-76FA4D5F6C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507" y="3162322"/>
                <a:ext cx="9351855" cy="14618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1482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92C77-93E9-4B01-9CEC-24284DD33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5931"/>
            <a:ext cx="10515600" cy="5231032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2</a:t>
            </a:r>
            <a:r>
              <a:rPr lang="en-US" dirty="0"/>
              <a:t>:  </a:t>
            </a:r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1, </a:t>
            </a:r>
          </a:p>
          <a:p>
            <a:pPr marL="0" indent="0">
              <a:buNone/>
            </a:pPr>
            <a:r>
              <a:rPr lang="en-US" b="1" dirty="0"/>
              <a:t>		u</a:t>
            </a:r>
            <a:r>
              <a:rPr lang="en-US" dirty="0"/>
              <a:t> = (0, 1, 7) = </a:t>
            </a:r>
            <a:r>
              <a:rPr lang="en-US" b="1" dirty="0"/>
              <a:t>j </a:t>
            </a:r>
            <a:r>
              <a:rPr lang="en-US" dirty="0"/>
              <a:t>+ 7</a:t>
            </a:r>
            <a:r>
              <a:rPr lang="en-US" b="1" dirty="0"/>
              <a:t>k</a:t>
            </a:r>
          </a:p>
          <a:p>
            <a:pPr marL="0" indent="0">
              <a:buNone/>
            </a:pPr>
            <a:r>
              <a:rPr lang="en-US" dirty="0"/>
              <a:t>	           </a:t>
            </a:r>
            <a:r>
              <a:rPr lang="en-US" b="1" dirty="0"/>
              <a:t>v</a:t>
            </a:r>
            <a:r>
              <a:rPr lang="en-US" dirty="0"/>
              <a:t> = (1, 4, 5) = </a:t>
            </a:r>
            <a:r>
              <a:rPr lang="en-US" b="1" dirty="0" err="1"/>
              <a:t>i</a:t>
            </a:r>
            <a:r>
              <a:rPr lang="en-US" dirty="0"/>
              <a:t> + 4</a:t>
            </a:r>
            <a:r>
              <a:rPr lang="en-US" b="1" dirty="0"/>
              <a:t>j</a:t>
            </a:r>
            <a:r>
              <a:rPr lang="en-US" dirty="0"/>
              <a:t> + 5</a:t>
            </a:r>
            <a:r>
              <a:rPr lang="en-US" b="1" dirty="0"/>
              <a:t>k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4F13E57-1AD5-482B-BB98-5D7C33E14AD2}"/>
                  </a:ext>
                </a:extLst>
              </p:cNvPr>
              <p:cNvSpPr/>
              <p:nvPr/>
            </p:nvSpPr>
            <p:spPr>
              <a:xfrm>
                <a:off x="2286504" y="3329311"/>
                <a:ext cx="8012771" cy="29775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smtClean="0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1" i="0" dirty="0" smtClean="0">
                                  <a:latin typeface="Cambria Math" panose="02040503050406030204" pitchFamily="18" charset="0"/>
                                </a:rPr>
                                <m:t>𝐢</m:t>
                              </m:r>
                            </m:e>
                            <m:e>
                              <m:r>
                                <a:rPr lang="en-US" sz="2800" b="1" i="0" dirty="0" smtClean="0">
                                  <a:latin typeface="Cambria Math" panose="02040503050406030204" pitchFamily="18" charset="0"/>
                                </a:rPr>
                                <m:t>𝐣</m:t>
                              </m:r>
                            </m:e>
                            <m:e>
                              <m:r>
                                <a:rPr lang="en-US" sz="2800" b="1" i="0" dirty="0" smtClean="0">
                                  <a:latin typeface="Cambria Math" panose="02040503050406030204" pitchFamily="18" charset="0"/>
                                </a:rPr>
                                <m:t>𝐤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r>
                      <a:rPr lang="en-US" sz="2800" b="0" i="0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en-US" sz="2800" b="1" dirty="0"/>
                  <a:t>i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en-US" sz="2800" b="1" dirty="0"/>
                  <a:t>j</a:t>
                </a:r>
                <a:r>
                  <a:rPr lang="en-US" sz="2800" dirty="0"/>
                  <a:t> +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en-US" sz="2800" b="1" dirty="0"/>
                  <a:t>k</a:t>
                </a:r>
                <a:r>
                  <a:rPr lang="en-US" sz="2800" dirty="0"/>
                  <a:t> </a:t>
                </a:r>
              </a:p>
              <a:p>
                <a:r>
                  <a:rPr lang="en-US" sz="2800" dirty="0"/>
                  <a:t> </a:t>
                </a:r>
              </a:p>
              <a:p>
                <a:r>
                  <a:rPr lang="en-US" sz="2800" dirty="0"/>
                  <a:t>           = (5 – 28)</a:t>
                </a:r>
                <a:r>
                  <a:rPr lang="en-US" sz="2800" b="1" dirty="0" err="1"/>
                  <a:t>i</a:t>
                </a:r>
                <a:r>
                  <a:rPr lang="en-US" sz="2800" dirty="0"/>
                  <a:t> – (0 – 7)</a:t>
                </a:r>
                <a:r>
                  <a:rPr lang="en-US" sz="2800" b="1" dirty="0"/>
                  <a:t>j</a:t>
                </a:r>
                <a:r>
                  <a:rPr lang="en-US" sz="2800" dirty="0"/>
                  <a:t> + (0 – 1)</a:t>
                </a:r>
                <a:r>
                  <a:rPr lang="en-US" sz="2800" b="1" dirty="0"/>
                  <a:t>k</a:t>
                </a:r>
              </a:p>
              <a:p>
                <a:endParaRPr lang="en-US" sz="2800" dirty="0"/>
              </a:p>
              <a:p>
                <a:r>
                  <a:rPr lang="en-US" sz="2800" dirty="0"/>
                  <a:t>           = –23</a:t>
                </a:r>
                <a:r>
                  <a:rPr lang="en-US" sz="2800" b="1" dirty="0"/>
                  <a:t>i</a:t>
                </a:r>
                <a:r>
                  <a:rPr lang="en-US" sz="2800" dirty="0"/>
                  <a:t>  + 7</a:t>
                </a:r>
                <a:r>
                  <a:rPr lang="en-US" sz="2800" b="1" dirty="0"/>
                  <a:t>j</a:t>
                </a:r>
                <a:r>
                  <a:rPr lang="en-US" sz="2800" dirty="0"/>
                  <a:t> – </a:t>
                </a:r>
                <a:r>
                  <a:rPr lang="en-US" sz="2800" b="1" dirty="0"/>
                  <a:t>k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4F13E57-1AD5-482B-BB98-5D7C33E14A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504" y="3329311"/>
                <a:ext cx="8012771" cy="2977546"/>
              </a:xfrm>
              <a:prstGeom prst="rect">
                <a:avLst/>
              </a:prstGeom>
              <a:blipFill>
                <a:blip r:embed="rId4"/>
                <a:stretch>
                  <a:fillRect b="-4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2091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C9462-7ADB-4EC9-8438-1AAC1F0D0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Aplikasi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r>
              <a:rPr lang="en-US" b="1" dirty="0"/>
              <a:t> </a:t>
            </a:r>
            <a:r>
              <a:rPr lang="en-US" b="1" dirty="0" err="1"/>
              <a:t>Perkalian</a:t>
            </a:r>
            <a:r>
              <a:rPr lang="en-US" b="1" dirty="0"/>
              <a:t> Silang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7DAFE-45EC-4D8F-A35D-ECD595461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 err="1"/>
              <a:t>Menghitung</a:t>
            </a:r>
            <a:r>
              <a:rPr lang="en-US" b="1" dirty="0"/>
              <a:t> </a:t>
            </a:r>
            <a:r>
              <a:rPr lang="en-US" b="1" dirty="0" err="1"/>
              <a:t>luas</a:t>
            </a:r>
            <a:r>
              <a:rPr lang="en-US" b="1" dirty="0"/>
              <a:t> area </a:t>
            </a:r>
            <a:r>
              <a:rPr lang="en-US" b="1" i="1" dirty="0"/>
              <a:t>parallelogram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i="1" dirty="0"/>
              <a:t>Parallelogram</a:t>
            </a:r>
            <a:r>
              <a:rPr lang="en-US" dirty="0"/>
              <a:t>: area </a:t>
            </a:r>
            <a:r>
              <a:rPr lang="en-US" dirty="0" err="1"/>
              <a:t>paralel</a:t>
            </a:r>
            <a:r>
              <a:rPr lang="en-US" dirty="0"/>
              <a:t> yang </a:t>
            </a:r>
            <a:r>
              <a:rPr lang="en-US" dirty="0" err="1"/>
              <a:t>dibentuk</a:t>
            </a:r>
            <a:r>
              <a:rPr lang="en-US" dirty="0"/>
              <a:t> oleh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vektor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AB7DFA-FA68-46F8-A3BB-DC9B60AAD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891" y="3052079"/>
            <a:ext cx="3435576" cy="2830243"/>
          </a:xfrm>
          <a:prstGeom prst="rect">
            <a:avLst/>
          </a:prstGeom>
        </p:spPr>
      </p:pic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527D2358-EEA9-419C-8392-58602A2F28A4}"/>
              </a:ext>
            </a:extLst>
          </p:cNvPr>
          <p:cNvCxnSpPr>
            <a:cxnSpLocks/>
          </p:cNvCxnSpPr>
          <p:nvPr/>
        </p:nvCxnSpPr>
        <p:spPr>
          <a:xfrm>
            <a:off x="4181467" y="3423920"/>
            <a:ext cx="1524000" cy="47752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48A4FA3-3D04-4334-9AE5-374329B6919A}"/>
                  </a:ext>
                </a:extLst>
              </p:cNvPr>
              <p:cNvSpPr txBox="1"/>
              <p:nvPr/>
            </p:nvSpPr>
            <p:spPr>
              <a:xfrm>
                <a:off x="5855227" y="3181370"/>
                <a:ext cx="5348812" cy="2985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800" dirty="0"/>
              </a:p>
              <a:p>
                <a:r>
                  <a:rPr lang="en-US" sz="2800" dirty="0"/>
                  <a:t>Luas parallelogram = A</a:t>
                </a:r>
              </a:p>
              <a:p>
                <a:r>
                  <a:rPr lang="en-US" sz="2800" dirty="0"/>
                  <a:t>A = alas x </a:t>
                </a:r>
                <a:r>
                  <a:rPr lang="en-US" sz="2800" dirty="0" err="1"/>
                  <a:t>tinggi</a:t>
                </a:r>
                <a:r>
                  <a:rPr lang="en-US" sz="2800" dirty="0"/>
                  <a:t>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800" dirty="0"/>
                  <a:t>    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</m:d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sz="2800" b="1" dirty="0"/>
                  <a:t> </a:t>
                </a:r>
                <a:r>
                  <a:rPr lang="en-US" sz="2800" dirty="0"/>
                  <a:t>sin </a:t>
                </a:r>
                <a:r>
                  <a:rPr lang="en-US" sz="2800" dirty="0">
                    <a:sym typeface="Symbol" panose="05050102010706020507" pitchFamily="18" charset="2"/>
                  </a:rPr>
                  <a:t>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800" dirty="0">
                    <a:sym typeface="Symbol" panose="05050102010706020507" pitchFamily="18" charset="2"/>
                  </a:rPr>
                  <a:t>    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</m:t>
                        </m:r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sz="2800" dirty="0">
                    <a:sym typeface="Symbol" panose="05050102010706020507" pitchFamily="18" charset="2"/>
                  </a:rPr>
                  <a:t>  </a:t>
                </a:r>
              </a:p>
              <a:p>
                <a:r>
                  <a:rPr lang="en-US" sz="2800" dirty="0">
                    <a:sym typeface="Symbol" panose="05050102010706020507" pitchFamily="18" charset="2"/>
                  </a:rPr>
                  <a:t>    </a:t>
                </a:r>
                <a:endParaRPr lang="en-US" sz="28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48A4FA3-3D04-4334-9AE5-374329B69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5227" y="3181370"/>
                <a:ext cx="5348812" cy="2985433"/>
              </a:xfrm>
              <a:prstGeom prst="rect">
                <a:avLst/>
              </a:prstGeom>
              <a:blipFill>
                <a:blip r:embed="rId3"/>
                <a:stretch>
                  <a:fillRect l="-2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3927313-D10B-4593-AEF7-605B2436E9A9}"/>
                  </a:ext>
                </a:extLst>
              </p:cNvPr>
              <p:cNvSpPr/>
              <p:nvPr/>
            </p:nvSpPr>
            <p:spPr>
              <a:xfrm>
                <a:off x="3006509" y="6248548"/>
                <a:ext cx="91385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err="1"/>
                  <a:t>Jadi</a:t>
                </a:r>
                <a:r>
                  <a:rPr lang="en-US" sz="2000" b="1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000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</m:t>
                        </m:r>
                        <m:r>
                          <a:rPr lang="en-US" sz="2000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menyatakan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luas</a:t>
                </a:r>
                <a:r>
                  <a:rPr lang="en-US" sz="2000" dirty="0"/>
                  <a:t> area </a:t>
                </a:r>
                <a:r>
                  <a:rPr lang="en-US" sz="2000" dirty="0" err="1"/>
                  <a:t>paraleogram</a:t>
                </a:r>
                <a:r>
                  <a:rPr lang="en-US" sz="2000" dirty="0"/>
                  <a:t> yang </a:t>
                </a:r>
                <a:r>
                  <a:rPr lang="en-US" sz="2000" dirty="0" err="1"/>
                  <a:t>ditentukan</a:t>
                </a:r>
                <a:r>
                  <a:rPr lang="en-US" sz="2000" dirty="0"/>
                  <a:t> oleh </a:t>
                </a:r>
                <a:r>
                  <a:rPr lang="en-US" sz="2000" dirty="0" err="1"/>
                  <a:t>vektor</a:t>
                </a:r>
                <a:r>
                  <a:rPr lang="en-US" sz="2000" dirty="0"/>
                  <a:t> </a:t>
                </a:r>
                <a:r>
                  <a:rPr lang="en-US" sz="2000" b="1" dirty="0"/>
                  <a:t>u</a:t>
                </a:r>
                <a:r>
                  <a:rPr lang="en-US" sz="2000" dirty="0"/>
                  <a:t> dan </a:t>
                </a:r>
                <a:r>
                  <a:rPr lang="en-US" sz="2000" b="1" dirty="0"/>
                  <a:t>v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3927313-D10B-4593-AEF7-605B2436E9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6509" y="6248548"/>
                <a:ext cx="9138592" cy="400110"/>
              </a:xfrm>
              <a:prstGeom prst="rect">
                <a:avLst/>
              </a:prstGeom>
              <a:blipFill>
                <a:blip r:embed="rId6"/>
                <a:stretch>
                  <a:fillRect l="-667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row: Right 16">
            <a:extLst>
              <a:ext uri="{FF2B5EF4-FFF2-40B4-BE49-F238E27FC236}">
                <a16:creationId xmlns:a16="http://schemas.microsoft.com/office/drawing/2014/main" id="{D6715C8D-670A-4A25-B8C4-36977182DE8C}"/>
              </a:ext>
            </a:extLst>
          </p:cNvPr>
          <p:cNvSpPr/>
          <p:nvPr/>
        </p:nvSpPr>
        <p:spPr>
          <a:xfrm>
            <a:off x="7965440" y="5425904"/>
            <a:ext cx="589280" cy="223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3E3D59D-AE2A-4F90-B92D-655FBC00AEC9}"/>
              </a:ext>
            </a:extLst>
          </p:cNvPr>
          <p:cNvSpPr txBox="1"/>
          <p:nvPr/>
        </p:nvSpPr>
        <p:spPr>
          <a:xfrm>
            <a:off x="8554720" y="5365988"/>
            <a:ext cx="2443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kesamaan</a:t>
            </a:r>
            <a:r>
              <a:rPr lang="en-US" dirty="0"/>
              <a:t> Lagrange</a:t>
            </a:r>
          </a:p>
        </p:txBody>
      </p:sp>
    </p:spTree>
    <p:extLst>
      <p:ext uri="{BB962C8B-B14F-4D97-AF65-F5344CB8AC3E}">
        <p14:creationId xmlns:p14="http://schemas.microsoft.com/office/powerpoint/2010/main" val="2044260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D051E-52C0-4C8C-9D50-C9C30EEDD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624" y="609600"/>
            <a:ext cx="10796752" cy="5567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3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segitiga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 oleh </a:t>
            </a:r>
            <a:r>
              <a:rPr lang="en-US" dirty="0" err="1"/>
              <a:t>titik</a:t>
            </a:r>
            <a:r>
              <a:rPr lang="en-US" dirty="0"/>
              <a:t> P</a:t>
            </a:r>
            <a:r>
              <a:rPr lang="en-US" baseline="-25000" dirty="0"/>
              <a:t>1</a:t>
            </a:r>
            <a:r>
              <a:rPr lang="en-US" dirty="0"/>
              <a:t>(2, 2, 0), P</a:t>
            </a:r>
            <a:r>
              <a:rPr lang="en-US" baseline="-25000" dirty="0"/>
              <a:t>2</a:t>
            </a:r>
            <a:r>
              <a:rPr lang="en-US" dirty="0"/>
              <a:t>(–1, 0, 2), dan P</a:t>
            </a:r>
            <a:r>
              <a:rPr lang="en-US" baseline="-25000" dirty="0"/>
              <a:t>3</a:t>
            </a:r>
            <a:r>
              <a:rPr lang="en-US" dirty="0"/>
              <a:t>(0, 4, 3).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DE424A-ECAC-43A9-B846-3FF4A17B3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186" y="1837654"/>
            <a:ext cx="3445854" cy="327357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E93091D-811D-4855-B8F9-CE3FE350B41C}"/>
                  </a:ext>
                </a:extLst>
              </p:cNvPr>
              <p:cNvSpPr txBox="1"/>
              <p:nvPr/>
            </p:nvSpPr>
            <p:spPr>
              <a:xfrm>
                <a:off x="5180114" y="1500875"/>
                <a:ext cx="6372269" cy="5138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u="sng" dirty="0"/>
                  <a:t>Penyelesaian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segitiga</a:t>
                </a:r>
                <a:r>
                  <a:rPr lang="en-US" sz="2400" dirty="0"/>
                  <a:t> = ½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parallelogram</a:t>
                </a:r>
              </a:p>
              <a:p>
                <a:endParaRPr lang="en-US" sz="2400" dirty="0"/>
              </a:p>
              <a:p>
                <a:r>
                  <a:rPr lang="en-US" sz="2400" b="1" dirty="0"/>
                  <a:t>u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=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–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 = (–1, 0, 2) – (2, 2, 0)</a:t>
                </a:r>
              </a:p>
              <a:p>
                <a:r>
                  <a:rPr lang="en-US" sz="2400" dirty="0"/>
                  <a:t>                                           = (–3, –2, 2)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b="1" dirty="0"/>
                  <a:t>v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=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–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  = (0, 4, 3) – (2, 2, 0)</a:t>
                </a:r>
              </a:p>
              <a:p>
                <a:r>
                  <a:rPr lang="en-US" sz="2400" dirty="0"/>
                  <a:t>                                           = (–2, 2, 3)</a:t>
                </a:r>
              </a:p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en-US" sz="2400" b="1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sz="2400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sz="24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) </a:t>
                </a:r>
              </a:p>
              <a:p>
                <a:r>
                  <a:rPr lang="en-US" sz="2400" dirty="0"/>
                  <a:t>            = (–10, 5, –10)</a:t>
                </a:r>
              </a:p>
              <a:p>
                <a:endParaRPr lang="en-US" sz="2400" dirty="0"/>
              </a:p>
              <a:p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</m:t>
                        </m:r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</m:e>
                    </m:d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(−10)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−10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225</m:t>
                        </m:r>
                      </m:e>
                    </m:rad>
                  </m:oMath>
                </a14:m>
                <a:r>
                  <a:rPr lang="en-US" sz="2400" dirty="0"/>
                  <a:t> = 15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Luas </a:t>
                </a:r>
                <a:r>
                  <a:rPr lang="en-US" sz="2400" dirty="0" err="1"/>
                  <a:t>segitiga</a:t>
                </a:r>
                <a:r>
                  <a:rPr lang="en-US" sz="2400" dirty="0"/>
                  <a:t> P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P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P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½ (15) = 7.5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E93091D-811D-4855-B8F9-CE3FE350B4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0114" y="1500875"/>
                <a:ext cx="6372269" cy="5138458"/>
              </a:xfrm>
              <a:prstGeom prst="rect">
                <a:avLst/>
              </a:prstGeom>
              <a:blipFill>
                <a:blip r:embed="rId3"/>
                <a:stretch>
                  <a:fillRect l="-1531" t="-949" b="-17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A55FA4C2-9BED-4315-8FF6-1B682392D094}"/>
              </a:ext>
            </a:extLst>
          </p:cNvPr>
          <p:cNvSpPr/>
          <p:nvPr/>
        </p:nvSpPr>
        <p:spPr>
          <a:xfrm>
            <a:off x="2904128" y="5444040"/>
            <a:ext cx="22179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Luas parallelogram:</a:t>
            </a:r>
          </a:p>
        </p:txBody>
      </p:sp>
    </p:spTree>
    <p:extLst>
      <p:ext uri="{BB962C8B-B14F-4D97-AF65-F5344CB8AC3E}">
        <p14:creationId xmlns:p14="http://schemas.microsoft.com/office/powerpoint/2010/main" val="2373115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968B4-D9A7-4AFD-87BD-BD27F0857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3760"/>
            <a:ext cx="10515600" cy="530320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dirty="0" err="1"/>
              <a:t>Menghitung</a:t>
            </a:r>
            <a:r>
              <a:rPr lang="en-US" b="1" dirty="0"/>
              <a:t> volume </a:t>
            </a:r>
            <a:r>
              <a:rPr lang="en-US" b="1" i="1" dirty="0" err="1"/>
              <a:t>parallelepide</a:t>
            </a:r>
            <a:r>
              <a:rPr lang="en-US" b="1" i="1" dirty="0"/>
              <a:t> </a:t>
            </a:r>
          </a:p>
          <a:p>
            <a:pPr marL="346075" indent="-346075">
              <a:buNone/>
            </a:pPr>
            <a:r>
              <a:rPr lang="en-US" dirty="0"/>
              <a:t>    </a:t>
            </a:r>
            <a:r>
              <a:rPr lang="en-US" i="1" dirty="0" err="1"/>
              <a:t>Parallelepide</a:t>
            </a:r>
            <a:r>
              <a:rPr lang="en-US" dirty="0"/>
              <a:t>: </a:t>
            </a:r>
            <a:r>
              <a:rPr lang="en-US" dirty="0" err="1"/>
              <a:t>bangun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yang </a:t>
            </a:r>
            <a:r>
              <a:rPr lang="en-US" dirty="0" err="1"/>
              <a:t>dibentuk</a:t>
            </a:r>
            <a:r>
              <a:rPr lang="en-US" dirty="0"/>
              <a:t> oleh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R</a:t>
            </a:r>
            <a:r>
              <a:rPr lang="en-US" baseline="30000" dirty="0"/>
              <a:t>3</a:t>
            </a:r>
            <a:r>
              <a:rPr lang="en-US" dirty="0"/>
              <a:t>. </a:t>
            </a:r>
          </a:p>
        </p:txBody>
      </p:sp>
      <p:pic>
        <p:nvPicPr>
          <p:cNvPr id="6" name="Picture 5" descr="Chart, surface chart&#10;&#10;Description automatically generated">
            <a:extLst>
              <a:ext uri="{FF2B5EF4-FFF2-40B4-BE49-F238E27FC236}">
                <a16:creationId xmlns:a16="http://schemas.microsoft.com/office/drawing/2014/main" id="{97F0D010-EC4D-4584-BFCA-A1F8DAE871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682" y="2207904"/>
            <a:ext cx="5622332" cy="4078288"/>
          </a:xfrm>
          <a:prstGeom prst="rect">
            <a:avLst/>
          </a:prstGeom>
        </p:spPr>
      </p:pic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DFCB7B83-3A11-4C96-81AB-057CFA75E8F2}"/>
              </a:ext>
            </a:extLst>
          </p:cNvPr>
          <p:cNvCxnSpPr>
            <a:cxnSpLocks/>
          </p:cNvCxnSpPr>
          <p:nvPr/>
        </p:nvCxnSpPr>
        <p:spPr>
          <a:xfrm>
            <a:off x="6637105" y="3709649"/>
            <a:ext cx="1524000" cy="47752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A175871-1BB5-4624-85A1-7AE0F875C2A8}"/>
              </a:ext>
            </a:extLst>
          </p:cNvPr>
          <p:cNvSpPr/>
          <p:nvPr/>
        </p:nvSpPr>
        <p:spPr>
          <a:xfrm>
            <a:off x="8229441" y="3948409"/>
            <a:ext cx="1873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/>
              <a:t>Parallelepide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7592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3C10BAC-4B2C-48A3-9BF4-F6D88091E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976" y="1125514"/>
            <a:ext cx="4127261" cy="392787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3A0197F-A151-4683-822F-40C54E16F4E6}"/>
              </a:ext>
            </a:extLst>
          </p:cNvPr>
          <p:cNvSpPr/>
          <p:nvPr/>
        </p:nvSpPr>
        <p:spPr>
          <a:xfrm>
            <a:off x="5527040" y="913477"/>
            <a:ext cx="243047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Tinjau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:</a:t>
            </a:r>
          </a:p>
          <a:p>
            <a:r>
              <a:rPr lang="en-US" b="1" dirty="0"/>
              <a:t> </a:t>
            </a:r>
            <a:r>
              <a:rPr lang="en-US" sz="2400" b="1" dirty="0"/>
              <a:t>  u </a:t>
            </a:r>
            <a:r>
              <a:rPr lang="en-US" sz="2400" dirty="0"/>
              <a:t>= (u</a:t>
            </a:r>
            <a:r>
              <a:rPr lang="en-US" sz="2400" baseline="-25000" dirty="0"/>
              <a:t>1</a:t>
            </a:r>
            <a:r>
              <a:rPr lang="en-US" sz="2400" dirty="0"/>
              <a:t>, u</a:t>
            </a:r>
            <a:r>
              <a:rPr lang="en-US" sz="2400" baseline="-25000" dirty="0"/>
              <a:t>2</a:t>
            </a:r>
            <a:r>
              <a:rPr lang="en-US" sz="2400" dirty="0"/>
              <a:t>, u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endParaRPr lang="en-US" sz="2400" b="1" dirty="0"/>
          </a:p>
          <a:p>
            <a:r>
              <a:rPr lang="en-US" b="1" dirty="0"/>
              <a:t>    </a:t>
            </a:r>
            <a:r>
              <a:rPr lang="en-US" sz="2400" b="1" dirty="0"/>
              <a:t>v </a:t>
            </a:r>
            <a:r>
              <a:rPr lang="en-US" sz="2400" dirty="0"/>
              <a:t>= (v</a:t>
            </a:r>
            <a:r>
              <a:rPr lang="en-US" sz="2400" baseline="-25000" dirty="0"/>
              <a:t>1</a:t>
            </a:r>
            <a:r>
              <a:rPr lang="en-US" sz="2400" dirty="0"/>
              <a:t>, v</a:t>
            </a:r>
            <a:r>
              <a:rPr lang="en-US" sz="2400" baseline="-25000" dirty="0"/>
              <a:t>2</a:t>
            </a:r>
            <a:r>
              <a:rPr lang="en-US" sz="2400" dirty="0"/>
              <a:t>,  v</a:t>
            </a:r>
            <a:r>
              <a:rPr lang="en-US" sz="2400" baseline="-25000" dirty="0"/>
              <a:t>3</a:t>
            </a:r>
            <a:r>
              <a:rPr lang="en-US" sz="2400" dirty="0"/>
              <a:t>) </a:t>
            </a:r>
          </a:p>
          <a:p>
            <a:r>
              <a:rPr lang="en-US" sz="2400" dirty="0"/>
              <a:t>   </a:t>
            </a:r>
            <a:r>
              <a:rPr lang="en-US" sz="2400" b="1" dirty="0"/>
              <a:t>w </a:t>
            </a:r>
            <a:r>
              <a:rPr lang="en-US" sz="2400" dirty="0"/>
              <a:t>= (w</a:t>
            </a:r>
            <a:r>
              <a:rPr lang="en-US" sz="2400" baseline="-25000" dirty="0"/>
              <a:t>1</a:t>
            </a:r>
            <a:r>
              <a:rPr lang="en-US" sz="2400" dirty="0"/>
              <a:t>, w</a:t>
            </a:r>
            <a:r>
              <a:rPr lang="en-US" sz="2400" baseline="-25000" dirty="0"/>
              <a:t>2</a:t>
            </a:r>
            <a:r>
              <a:rPr lang="en-US" sz="2400" dirty="0"/>
              <a:t>, w</a:t>
            </a:r>
            <a:r>
              <a:rPr lang="en-US" sz="2400" baseline="-25000" dirty="0"/>
              <a:t>3</a:t>
            </a:r>
            <a:r>
              <a:rPr lang="en-US" sz="2400" dirty="0"/>
              <a:t>)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571662-6A01-4927-87A8-B1DC721933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237" y="2743780"/>
            <a:ext cx="7351543" cy="27527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A09C8E8-9B51-433B-BA20-27F35F87D2F5}"/>
              </a:ext>
            </a:extLst>
          </p:cNvPr>
          <p:cNvSpPr txBox="1"/>
          <p:nvPr/>
        </p:nvSpPr>
        <p:spPr>
          <a:xfrm>
            <a:off x="10627360" y="4653280"/>
            <a:ext cx="1405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determinan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27972AC3-4BA9-4A34-8440-9990C049F4D5}"/>
              </a:ext>
            </a:extLst>
          </p:cNvPr>
          <p:cNvSpPr/>
          <p:nvPr/>
        </p:nvSpPr>
        <p:spPr>
          <a:xfrm>
            <a:off x="10261600" y="4797455"/>
            <a:ext cx="38608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57B275A-D0DD-4237-B8C3-DCE43025BD36}"/>
                  </a:ext>
                </a:extLst>
              </p:cNvPr>
              <p:cNvSpPr txBox="1"/>
              <p:nvPr/>
            </p:nvSpPr>
            <p:spPr>
              <a:xfrm>
                <a:off x="779844" y="5732486"/>
                <a:ext cx="112641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Nilai </a:t>
                </a:r>
                <a:r>
                  <a:rPr lang="en-US" sz="2400" dirty="0" err="1"/>
                  <a:t>mutlak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determinan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 </m:t>
                        </m:r>
                        <m:d>
                          <m:d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b="1" i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𝐯</m:t>
                            </m:r>
                            <m:r>
                              <a:rPr lang="en-US" sz="2400" b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 </m:t>
                            </m:r>
                            <m:r>
                              <a:rPr lang="en-US" sz="2400" b="1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𝐰</m:t>
                            </m:r>
                          </m:e>
                        </m:d>
                      </m:e>
                    </m:d>
                    <m:r>
                      <a:rPr lang="en-US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menyatakan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volume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𝑝𝑎𝑟𝑎𝑙𝑙𝑒𝑙𝑒𝑝𝑖𝑝𝑒𝑑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57B275A-D0DD-4237-B8C3-DCE43025BD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844" y="5732486"/>
                <a:ext cx="11264109" cy="461665"/>
              </a:xfrm>
              <a:prstGeom prst="rect">
                <a:avLst/>
              </a:prstGeom>
              <a:blipFill>
                <a:blip r:embed="rId6"/>
                <a:stretch>
                  <a:fillRect l="-866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6610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3001E3-367C-420E-9266-67924EFEF1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22960"/>
                <a:ext cx="10515600" cy="564896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Contoh 4:</a:t>
                </a:r>
                <a:r>
                  <a:rPr lang="en-US" dirty="0"/>
                  <a:t> </a:t>
                </a:r>
                <a:r>
                  <a:rPr lang="en-US" dirty="0" err="1"/>
                  <a:t>Tentukan</a:t>
                </a:r>
                <a:r>
                  <a:rPr lang="en-US" dirty="0"/>
                  <a:t> volume </a:t>
                </a:r>
                <a:r>
                  <a:rPr lang="en-US" i="1" dirty="0" err="1"/>
                  <a:t>paralellepiped</a:t>
                </a:r>
                <a:r>
                  <a:rPr lang="en-US" dirty="0"/>
                  <a:t> yang </a:t>
                </a:r>
                <a:r>
                  <a:rPr lang="en-US" dirty="0" err="1"/>
                  <a:t>dibentuk</a:t>
                </a:r>
                <a:r>
                  <a:rPr lang="en-US" dirty="0"/>
                  <a:t> oleh </a:t>
                </a:r>
                <a:r>
                  <a:rPr lang="en-US" dirty="0" err="1"/>
                  <a:t>tiga</a:t>
                </a:r>
                <a:r>
                  <a:rPr lang="en-US" dirty="0"/>
                  <a:t> </a:t>
                </a:r>
                <a:r>
                  <a:rPr lang="en-US" dirty="0" err="1"/>
                  <a:t>buah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b="1" dirty="0"/>
                  <a:t>u</a:t>
                </a:r>
                <a:r>
                  <a:rPr lang="en-US" dirty="0"/>
                  <a:t> = 3</a:t>
                </a:r>
                <a:r>
                  <a:rPr lang="en-US" b="1" dirty="0"/>
                  <a:t>i</a:t>
                </a:r>
                <a:r>
                  <a:rPr lang="en-US" dirty="0"/>
                  <a:t> – 2</a:t>
                </a:r>
                <a:r>
                  <a:rPr lang="en-US" b="1" dirty="0"/>
                  <a:t>j</a:t>
                </a:r>
                <a:r>
                  <a:rPr lang="en-US" dirty="0"/>
                  <a:t> – 5</a:t>
                </a:r>
                <a:r>
                  <a:rPr lang="en-US" b="1" dirty="0"/>
                  <a:t>k</a:t>
                </a:r>
                <a:r>
                  <a:rPr lang="en-US" dirty="0"/>
                  <a:t>,  </a:t>
                </a:r>
                <a:r>
                  <a:rPr lang="en-US" b="1" dirty="0"/>
                  <a:t>v</a:t>
                </a:r>
                <a:r>
                  <a:rPr lang="en-US" dirty="0"/>
                  <a:t> = </a:t>
                </a:r>
                <a:r>
                  <a:rPr lang="en-US" b="1" dirty="0" err="1"/>
                  <a:t>i</a:t>
                </a:r>
                <a:r>
                  <a:rPr lang="en-US" dirty="0"/>
                  <a:t> + 4</a:t>
                </a:r>
                <a:r>
                  <a:rPr lang="en-US" b="1" dirty="0"/>
                  <a:t>j</a:t>
                </a:r>
                <a:r>
                  <a:rPr lang="en-US" dirty="0"/>
                  <a:t> – 4</a:t>
                </a:r>
                <a:r>
                  <a:rPr lang="en-US" b="1" dirty="0"/>
                  <a:t>k</a:t>
                </a:r>
                <a:r>
                  <a:rPr lang="en-US" dirty="0"/>
                  <a:t>, dan </a:t>
                </a:r>
                <a:r>
                  <a:rPr lang="en-US" b="1" dirty="0"/>
                  <a:t>w</a:t>
                </a:r>
                <a:r>
                  <a:rPr lang="en-US" dirty="0"/>
                  <a:t> = 3</a:t>
                </a:r>
                <a:r>
                  <a:rPr lang="en-US" b="1" dirty="0"/>
                  <a:t>j</a:t>
                </a:r>
                <a:r>
                  <a:rPr lang="en-US" dirty="0"/>
                  <a:t> + 2</a:t>
                </a:r>
                <a:r>
                  <a:rPr lang="en-US" b="1" dirty="0"/>
                  <a:t>k 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u="sng" dirty="0" err="1"/>
                  <a:t>Penyelesaian</a:t>
                </a:r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 </m:t>
                    </m:r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b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 </m:t>
                        </m:r>
                        <m: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𝐰</m:t>
                        </m:r>
                      </m:e>
                    </m:d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               = 3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–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(−2)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(−5)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   = 60 + 4 – 15 </a:t>
                </a:r>
              </a:p>
              <a:p>
                <a:pPr marL="0" indent="0">
                  <a:buNone/>
                </a:pPr>
                <a:r>
                  <a:rPr lang="en-US" dirty="0"/>
                  <a:t>		   = 49	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Volume parallelepiped </a:t>
                </a:r>
                <a:r>
                  <a:rPr lang="en-US" dirty="0" err="1"/>
                  <a:t>adalah</a:t>
                </a:r>
                <a:r>
                  <a:rPr lang="en-US" dirty="0"/>
                  <a:t> |49| = 49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3001E3-367C-420E-9266-67924EFEF1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22960"/>
                <a:ext cx="10515600" cy="5648960"/>
              </a:xfrm>
              <a:blipFill>
                <a:blip r:embed="rId4"/>
                <a:stretch>
                  <a:fillRect l="-1043" t="-2157" b="-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2041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B749B-2689-47BD-B2E5-8AB8B3FEC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Tafsiran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r>
              <a:rPr lang="en-US" b="1" dirty="0"/>
              <a:t> </a:t>
            </a:r>
            <a:r>
              <a:rPr lang="en-US" b="1" dirty="0" err="1"/>
              <a:t>Determinan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778211-8C0B-4AE7-A264-8EB4F4AD77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70280" y="1690688"/>
                <a:ext cx="8387080" cy="490982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Kembali </a:t>
                </a:r>
                <a:r>
                  <a:rPr lang="en-US" dirty="0" err="1"/>
                  <a:t>ke</a:t>
                </a:r>
                <a:r>
                  <a:rPr lang="en-US" dirty="0"/>
                  <a:t> </a:t>
                </a:r>
                <a:r>
                  <a:rPr lang="en-US" dirty="0" err="1"/>
                  <a:t>determinan</a:t>
                </a:r>
                <a:r>
                  <a:rPr lang="en-US" dirty="0"/>
                  <a:t> 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dirty="0" err="1"/>
                  <a:t>Misalkan</a:t>
                </a:r>
                <a:r>
                  <a:rPr lang="en-US" dirty="0"/>
                  <a:t> </a:t>
                </a:r>
                <a:r>
                  <a:rPr lang="en-US" b="1" dirty="0"/>
                  <a:t>u</a:t>
                </a:r>
                <a:r>
                  <a:rPr lang="en-US" dirty="0"/>
                  <a:t> = (u</a:t>
                </a:r>
                <a:r>
                  <a:rPr lang="en-US" baseline="-25000" dirty="0"/>
                  <a:t>1</a:t>
                </a:r>
                <a:r>
                  <a:rPr lang="en-US" dirty="0"/>
                  <a:t>, u</a:t>
                </a:r>
                <a:r>
                  <a:rPr lang="en-US" baseline="-25000" dirty="0"/>
                  <a:t>2</a:t>
                </a:r>
                <a:r>
                  <a:rPr lang="en-US" dirty="0"/>
                  <a:t>) dan </a:t>
                </a:r>
                <a:r>
                  <a:rPr lang="en-US" b="1" dirty="0"/>
                  <a:t>v</a:t>
                </a:r>
                <a:r>
                  <a:rPr lang="en-US" dirty="0"/>
                  <a:t> = (v</a:t>
                </a:r>
                <a:r>
                  <a:rPr lang="en-US" baseline="-25000" dirty="0"/>
                  <a:t>1</a:t>
                </a:r>
                <a:r>
                  <a:rPr lang="en-US" dirty="0"/>
                  <a:t>, v</a:t>
                </a:r>
                <a:r>
                  <a:rPr lang="en-US" baseline="-25000" dirty="0"/>
                  <a:t>2</a:t>
                </a:r>
                <a:r>
                  <a:rPr lang="en-US" dirty="0"/>
                  <a:t>)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vektor-vektor</a:t>
                </a:r>
                <a:r>
                  <a:rPr lang="en-US" dirty="0"/>
                  <a:t> di R</a:t>
                </a:r>
                <a:r>
                  <a:rPr lang="en-US" baseline="30000" dirty="0"/>
                  <a:t>2</a:t>
                </a:r>
                <a:r>
                  <a:rPr lang="en-US" dirty="0"/>
                  <a:t>. Nilai </a:t>
                </a:r>
                <a:r>
                  <a:rPr lang="en-US" dirty="0" err="1"/>
                  <a:t>mutlak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determinan</a:t>
                </a:r>
                <a:endParaRPr lang="en-US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	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    </a:t>
                </a:r>
                <a:r>
                  <a:rPr lang="en-US" dirty="0" err="1"/>
                  <a:t>menyatakan</a:t>
                </a:r>
                <a:r>
                  <a:rPr lang="en-US" dirty="0"/>
                  <a:t> </a:t>
                </a:r>
                <a:r>
                  <a:rPr lang="en-US" dirty="0" err="1"/>
                  <a:t>luas</a:t>
                </a:r>
                <a:r>
                  <a:rPr lang="en-US" dirty="0"/>
                  <a:t> </a:t>
                </a:r>
                <a:r>
                  <a:rPr lang="en-US" i="1" dirty="0"/>
                  <a:t>parallelogram</a:t>
                </a:r>
                <a:r>
                  <a:rPr lang="en-US" dirty="0"/>
                  <a:t> yang </a:t>
                </a:r>
                <a:r>
                  <a:rPr lang="en-US" dirty="0" err="1"/>
                  <a:t>dibentuk</a:t>
                </a:r>
                <a:r>
                  <a:rPr lang="en-US" dirty="0"/>
                  <a:t> oleh </a:t>
                </a:r>
                <a:r>
                  <a:rPr lang="en-US" b="1" dirty="0"/>
                  <a:t>u</a:t>
                </a:r>
                <a:r>
                  <a:rPr lang="en-US" dirty="0"/>
                  <a:t> dan </a:t>
                </a:r>
                <a:r>
                  <a:rPr lang="en-US" b="1" dirty="0"/>
                  <a:t>v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pPr>
                  <a:spcAft>
                    <a:spcPts val="1200"/>
                  </a:spcAft>
                </a:pPr>
                <a:r>
                  <a:rPr lang="en-US" dirty="0" err="1"/>
                  <a:t>Misalkan</a:t>
                </a:r>
                <a:r>
                  <a:rPr lang="en-US" dirty="0"/>
                  <a:t> </a:t>
                </a:r>
                <a:r>
                  <a:rPr lang="en-US" b="1" dirty="0"/>
                  <a:t>u</a:t>
                </a:r>
                <a:r>
                  <a:rPr lang="en-US" dirty="0"/>
                  <a:t> = (u</a:t>
                </a:r>
                <a:r>
                  <a:rPr lang="en-US" baseline="-25000" dirty="0"/>
                  <a:t>1</a:t>
                </a:r>
                <a:r>
                  <a:rPr lang="en-US" dirty="0"/>
                  <a:t>, u</a:t>
                </a:r>
                <a:r>
                  <a:rPr lang="en-US" baseline="-25000" dirty="0"/>
                  <a:t>2</a:t>
                </a:r>
                <a:r>
                  <a:rPr lang="en-US" dirty="0"/>
                  <a:t>, u</a:t>
                </a:r>
                <a:r>
                  <a:rPr lang="en-US" baseline="-25000" dirty="0"/>
                  <a:t>3</a:t>
                </a:r>
                <a:r>
                  <a:rPr lang="en-US" dirty="0"/>
                  <a:t>), </a:t>
                </a:r>
                <a:r>
                  <a:rPr lang="en-US" b="1" dirty="0"/>
                  <a:t>v</a:t>
                </a:r>
                <a:r>
                  <a:rPr lang="en-US" dirty="0"/>
                  <a:t> = (v</a:t>
                </a:r>
                <a:r>
                  <a:rPr lang="en-US" baseline="-25000" dirty="0"/>
                  <a:t>1</a:t>
                </a:r>
                <a:r>
                  <a:rPr lang="en-US" dirty="0"/>
                  <a:t>, v</a:t>
                </a:r>
                <a:r>
                  <a:rPr lang="en-US" baseline="-25000" dirty="0"/>
                  <a:t>2</a:t>
                </a:r>
                <a:r>
                  <a:rPr lang="en-US" dirty="0"/>
                  <a:t>, v</a:t>
                </a:r>
                <a:r>
                  <a:rPr lang="en-US" baseline="-25000" dirty="0"/>
                  <a:t>3</a:t>
                </a:r>
                <a:r>
                  <a:rPr lang="en-US" dirty="0"/>
                  <a:t>), dan </a:t>
                </a:r>
                <a:r>
                  <a:rPr lang="en-US" b="1" dirty="0"/>
                  <a:t>w</a:t>
                </a:r>
                <a:r>
                  <a:rPr lang="en-US" dirty="0"/>
                  <a:t> = (w</a:t>
                </a:r>
                <a:r>
                  <a:rPr lang="en-US" baseline="-25000" dirty="0"/>
                  <a:t>1</a:t>
                </a:r>
                <a:r>
                  <a:rPr lang="en-US" dirty="0"/>
                  <a:t>, w</a:t>
                </a:r>
                <a:r>
                  <a:rPr lang="en-US" baseline="-25000" dirty="0"/>
                  <a:t>2</a:t>
                </a:r>
                <a:r>
                  <a:rPr lang="en-US" dirty="0"/>
                  <a:t>, w</a:t>
                </a:r>
                <a:r>
                  <a:rPr lang="en-US" baseline="-25000" dirty="0"/>
                  <a:t>3</a:t>
                </a:r>
                <a:r>
                  <a:rPr lang="en-US" dirty="0"/>
                  <a:t>),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vektor-vektor</a:t>
                </a:r>
                <a:r>
                  <a:rPr lang="en-US" dirty="0"/>
                  <a:t> di R</a:t>
                </a:r>
                <a:r>
                  <a:rPr lang="en-US" baseline="30000" dirty="0"/>
                  <a:t>3</a:t>
                </a:r>
                <a:r>
                  <a:rPr lang="en-US" dirty="0"/>
                  <a:t>. Nilai </a:t>
                </a:r>
                <a:r>
                  <a:rPr lang="en-US" dirty="0" err="1"/>
                  <a:t>mutlak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determinan</a:t>
                </a:r>
                <a:endParaRPr lang="en-US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	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menyatakan volume </a:t>
                </a:r>
                <a:r>
                  <a:rPr lang="en-US" i="1" dirty="0"/>
                  <a:t>parallelepiped </a:t>
                </a:r>
                <a:r>
                  <a:rPr lang="en-US" dirty="0"/>
                  <a:t>yang dibentuk oleh  </a:t>
                </a:r>
                <a:r>
                  <a:rPr lang="en-US" b="1" dirty="0"/>
                  <a:t>u, v</a:t>
                </a:r>
                <a:r>
                  <a:rPr lang="en-US" dirty="0"/>
                  <a:t> dan </a:t>
                </a:r>
                <a:r>
                  <a:rPr lang="en-US" b="1" dirty="0"/>
                  <a:t>w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778211-8C0B-4AE7-A264-8EB4F4AD77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0280" y="1690688"/>
                <a:ext cx="8387080" cy="4909820"/>
              </a:xfrm>
              <a:blipFill>
                <a:blip r:embed="rId4"/>
                <a:stretch>
                  <a:fillRect l="-945" t="-2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4BA14335-C793-4A0B-B2C1-810BD5B1C4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26855" y="1991547"/>
            <a:ext cx="2226945" cy="19954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8291A7-2F63-45BE-B78B-4F6C5B9356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26855" y="4287837"/>
            <a:ext cx="2418398" cy="228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237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B7A1DF-B9A8-4010-9220-7E8D351BB6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60400"/>
                <a:ext cx="10795000" cy="5770880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Contoh 5:</a:t>
                </a:r>
                <a:r>
                  <a:rPr lang="en-US" dirty="0"/>
                  <a:t> </a:t>
                </a: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luas</a:t>
                </a:r>
                <a:r>
                  <a:rPr lang="en-US" dirty="0"/>
                  <a:t> </a:t>
                </a:r>
                <a:r>
                  <a:rPr lang="en-US" i="1" dirty="0" err="1"/>
                  <a:t>paralellogram</a:t>
                </a:r>
                <a:r>
                  <a:rPr lang="en-US" dirty="0"/>
                  <a:t> yang </a:t>
                </a:r>
                <a:r>
                  <a:rPr lang="en-US" dirty="0" err="1"/>
                  <a:t>dibentuk</a:t>
                </a:r>
                <a:r>
                  <a:rPr lang="en-US" dirty="0"/>
                  <a:t> oleh </a:t>
                </a:r>
                <a:r>
                  <a:rPr lang="en-US" dirty="0" err="1"/>
                  <a:t>dua</a:t>
                </a:r>
                <a:r>
                  <a:rPr lang="en-US" dirty="0"/>
                  <a:t> </a:t>
                </a:r>
                <a:r>
                  <a:rPr lang="en-US" dirty="0" err="1"/>
                  <a:t>buah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b="1" dirty="0"/>
                  <a:t>u</a:t>
                </a:r>
                <a:r>
                  <a:rPr lang="en-US" dirty="0"/>
                  <a:t> = 4</a:t>
                </a:r>
                <a:r>
                  <a:rPr lang="en-US" b="1" dirty="0"/>
                  <a:t>i</a:t>
                </a:r>
                <a:r>
                  <a:rPr lang="en-US" dirty="0"/>
                  <a:t> + 3</a:t>
                </a:r>
                <a:r>
                  <a:rPr lang="en-US" b="1" dirty="0"/>
                  <a:t>j</a:t>
                </a:r>
                <a:r>
                  <a:rPr lang="en-US" dirty="0"/>
                  <a:t>  dan </a:t>
                </a:r>
                <a:r>
                  <a:rPr lang="en-US" b="1" dirty="0"/>
                  <a:t>v</a:t>
                </a:r>
                <a:r>
                  <a:rPr lang="en-US" dirty="0"/>
                  <a:t> = 3</a:t>
                </a:r>
                <a:r>
                  <a:rPr lang="en-US" b="1" dirty="0"/>
                  <a:t>i</a:t>
                </a:r>
                <a:r>
                  <a:rPr lang="en-US" dirty="0"/>
                  <a:t> – 4</a:t>
                </a:r>
                <a:r>
                  <a:rPr lang="en-US" b="1" dirty="0"/>
                  <a:t>j 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u="sng" dirty="0" err="1"/>
                  <a:t>Penyelesaian</a:t>
                </a:r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r>
                  <a:rPr lang="en-US" dirty="0"/>
                  <a:t>          det(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)=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= –16 – 9 = –25</a:t>
                </a:r>
              </a:p>
              <a:p>
                <a:pPr marL="0" indent="0">
                  <a:buNone/>
                </a:pPr>
                <a:r>
                  <a:rPr lang="en-US" dirty="0"/>
                  <a:t>	Luas </a:t>
                </a:r>
                <a:r>
                  <a:rPr lang="en-US" dirty="0" err="1"/>
                  <a:t>parellogram</a:t>
                </a:r>
                <a:r>
                  <a:rPr lang="en-US" dirty="0"/>
                  <a:t> yang </a:t>
                </a:r>
                <a:r>
                  <a:rPr lang="en-US" dirty="0" err="1"/>
                  <a:t>dibentuk</a:t>
                </a:r>
                <a:r>
                  <a:rPr lang="en-US" dirty="0"/>
                  <a:t> oleh </a:t>
                </a:r>
                <a:r>
                  <a:rPr lang="en-US" b="1" dirty="0"/>
                  <a:t>u</a:t>
                </a:r>
                <a:r>
                  <a:rPr lang="en-US" dirty="0"/>
                  <a:t> dan </a:t>
                </a:r>
                <a:r>
                  <a:rPr lang="en-US" b="1" dirty="0"/>
                  <a:t>v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|–25| = 25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 err="1"/>
                  <a:t>Contoh</a:t>
                </a:r>
                <a:r>
                  <a:rPr lang="en-US" b="1" dirty="0"/>
                  <a:t> 6:</a:t>
                </a:r>
                <a:r>
                  <a:rPr lang="en-US" dirty="0"/>
                  <a:t>  </a:t>
                </a:r>
                <a:r>
                  <a:rPr lang="en-US" dirty="0" err="1"/>
                  <a:t>Misalkan</a:t>
                </a:r>
                <a:r>
                  <a:rPr lang="en-US" dirty="0"/>
                  <a:t> </a:t>
                </a:r>
                <a:r>
                  <a:rPr lang="en-US" dirty="0" err="1"/>
                  <a:t>tiga</a:t>
                </a:r>
                <a:r>
                  <a:rPr lang="en-US" dirty="0"/>
                  <a:t> </a:t>
                </a:r>
                <a:r>
                  <a:rPr lang="en-US" dirty="0" err="1"/>
                  <a:t>buah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di R</a:t>
                </a:r>
                <a:r>
                  <a:rPr lang="en-US" baseline="30000" dirty="0"/>
                  <a:t>3</a:t>
                </a:r>
                <a:r>
                  <a:rPr lang="en-US" dirty="0"/>
                  <a:t> </a:t>
                </a:r>
                <a:r>
                  <a:rPr lang="en-US" dirty="0" err="1"/>
                  <a:t>berikut</a:t>
                </a:r>
                <a:r>
                  <a:rPr lang="en-US" dirty="0"/>
                  <a:t> </a:t>
                </a:r>
                <a:r>
                  <a:rPr lang="en-US" b="1" dirty="0"/>
                  <a:t> </a:t>
                </a:r>
                <a:r>
                  <a:rPr lang="en-US" dirty="0" err="1"/>
                  <a:t>memiliki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asal</a:t>
                </a:r>
                <a:r>
                  <a:rPr lang="en-US" dirty="0"/>
                  <a:t> yang </a:t>
                </a:r>
                <a:r>
                  <a:rPr lang="en-US" dirty="0" err="1"/>
                  <a:t>sama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b="1" dirty="0"/>
                  <a:t>	u</a:t>
                </a:r>
                <a:r>
                  <a:rPr lang="en-US" dirty="0"/>
                  <a:t> = (1, 1, 2) , </a:t>
                </a:r>
                <a:r>
                  <a:rPr lang="en-US" b="1" dirty="0"/>
                  <a:t>v</a:t>
                </a:r>
                <a:r>
                  <a:rPr lang="en-US" dirty="0"/>
                  <a:t> = (1, 1, 5), dan </a:t>
                </a:r>
                <a:r>
                  <a:rPr lang="en-US" b="1" dirty="0"/>
                  <a:t>w</a:t>
                </a:r>
                <a:r>
                  <a:rPr lang="en-US" dirty="0"/>
                  <a:t> = (3, 3, 1) </a:t>
                </a:r>
              </a:p>
              <a:p>
                <a:pPr marL="0" indent="0">
                  <a:buNone/>
                </a:pPr>
                <a:r>
                  <a:rPr lang="en-US" dirty="0" err="1"/>
                  <a:t>Perlihatkan</a:t>
                </a:r>
                <a:r>
                  <a:rPr lang="en-US" dirty="0"/>
                  <a:t> </a:t>
                </a:r>
                <a:r>
                  <a:rPr lang="en-US" dirty="0" err="1"/>
                  <a:t>bahwa</a:t>
                </a:r>
                <a:r>
                  <a:rPr lang="en-US" dirty="0"/>
                  <a:t> </a:t>
                </a:r>
                <a:r>
                  <a:rPr lang="en-US" dirty="0" err="1"/>
                  <a:t>ketiga</a:t>
                </a:r>
                <a:r>
                  <a:rPr lang="en-US" dirty="0"/>
                  <a:t> </a:t>
                </a:r>
                <a:r>
                  <a:rPr lang="en-US" dirty="0" err="1"/>
                  <a:t>buah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dirty="0" err="1"/>
                  <a:t>tersebut</a:t>
                </a:r>
                <a:r>
                  <a:rPr lang="en-US" dirty="0"/>
                  <a:t> </a:t>
                </a:r>
                <a:r>
                  <a:rPr lang="en-US" dirty="0" err="1"/>
                  <a:t>terletak</a:t>
                </a:r>
                <a:r>
                  <a:rPr lang="en-US" dirty="0"/>
                  <a:t> pada </a:t>
                </a:r>
                <a:r>
                  <a:rPr lang="en-US" dirty="0" err="1"/>
                  <a:t>satu</a:t>
                </a:r>
                <a:r>
                  <a:rPr lang="en-US" dirty="0"/>
                  <a:t> </a:t>
                </a:r>
                <a:r>
                  <a:rPr lang="en-US" dirty="0" err="1"/>
                  <a:t>bidang</a:t>
                </a:r>
                <a:r>
                  <a:rPr lang="en-US" dirty="0"/>
                  <a:t> yang </a:t>
                </a:r>
                <a:r>
                  <a:rPr lang="en-US" dirty="0" err="1"/>
                  <a:t>sama</a:t>
                </a:r>
                <a:r>
                  <a:rPr lang="en-US" dirty="0"/>
                  <a:t>. </a:t>
                </a:r>
              </a:p>
              <a:p>
                <a:pPr marL="0" indent="0">
                  <a:buNone/>
                </a:pPr>
                <a:r>
                  <a:rPr lang="en-US" u="sng" dirty="0" err="1"/>
                  <a:t>Penyelesaian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	 det(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(1)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– (1)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+ (2)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		     = (1)(–14)  – (1)(–14) +  (2)(0) = –14 + 14 + 0 = 0</a:t>
                </a:r>
              </a:p>
              <a:p>
                <a:pPr marL="0" indent="0">
                  <a:buNone/>
                </a:pPr>
                <a:r>
                  <a:rPr lang="en-US" dirty="0"/>
                  <a:t>Karena </a:t>
                </a:r>
                <a:r>
                  <a:rPr lang="en-US" dirty="0" err="1"/>
                  <a:t>determinan</a:t>
                </a:r>
                <a:r>
                  <a:rPr lang="en-US" dirty="0"/>
                  <a:t> = 0, </a:t>
                </a:r>
                <a:r>
                  <a:rPr lang="en-US" dirty="0" err="1"/>
                  <a:t>berarti</a:t>
                </a:r>
                <a:r>
                  <a:rPr lang="en-US" dirty="0"/>
                  <a:t> volume </a:t>
                </a:r>
                <a:r>
                  <a:rPr lang="en-US" i="1" dirty="0" err="1"/>
                  <a:t>parallelpiped</a:t>
                </a:r>
                <a:r>
                  <a:rPr lang="en-US" dirty="0"/>
                  <a:t> = 0, </a:t>
                </a:r>
                <a:r>
                  <a:rPr lang="en-US" dirty="0" err="1"/>
                  <a:t>dengan</a:t>
                </a:r>
                <a:r>
                  <a:rPr lang="en-US" dirty="0"/>
                  <a:t> kata lain </a:t>
                </a:r>
                <a:r>
                  <a:rPr lang="en-US" dirty="0" err="1"/>
                  <a:t>ketiga</a:t>
                </a:r>
                <a:r>
                  <a:rPr lang="en-US" dirty="0"/>
                  <a:t> </a:t>
                </a:r>
                <a:r>
                  <a:rPr lang="en-US" dirty="0" err="1"/>
                  <a:t>buah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dirty="0" err="1"/>
                  <a:t>tersebut</a:t>
                </a:r>
                <a:r>
                  <a:rPr lang="en-US" dirty="0"/>
                  <a:t> </a:t>
                </a:r>
                <a:r>
                  <a:rPr lang="en-US" dirty="0" err="1"/>
                  <a:t>terletak</a:t>
                </a:r>
                <a:r>
                  <a:rPr lang="en-US" dirty="0"/>
                  <a:t> pada </a:t>
                </a:r>
                <a:r>
                  <a:rPr lang="en-US" dirty="0" err="1"/>
                  <a:t>satu</a:t>
                </a:r>
                <a:r>
                  <a:rPr lang="en-US" dirty="0"/>
                  <a:t> </a:t>
                </a:r>
                <a:r>
                  <a:rPr lang="en-US" dirty="0" err="1"/>
                  <a:t>bidang</a:t>
                </a:r>
                <a:r>
                  <a:rPr lang="en-US" dirty="0"/>
                  <a:t> yang </a:t>
                </a:r>
                <a:r>
                  <a:rPr lang="en-US" dirty="0" err="1"/>
                  <a:t>sama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B7A1DF-B9A8-4010-9220-7E8D351BB6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60400"/>
                <a:ext cx="10795000" cy="5770880"/>
              </a:xfrm>
              <a:blipFill>
                <a:blip r:embed="rId4"/>
                <a:stretch>
                  <a:fillRect l="-904" t="-2429" r="-734" b="-1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719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D490A-0166-447A-A19F-841A20F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Perkalian</a:t>
            </a:r>
            <a:r>
              <a:rPr lang="en-US" b="1" dirty="0"/>
              <a:t> Silang (</a:t>
            </a:r>
            <a:r>
              <a:rPr lang="en-US" b="1" i="1" dirty="0"/>
              <a:t>cross product</a:t>
            </a:r>
            <a:r>
              <a:rPr lang="en-US" b="1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DF0B1-F6DA-4C7D-AF8E-6B7AD3845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12062" cy="4667250"/>
          </a:xfrm>
        </p:spPr>
        <p:txBody>
          <a:bodyPr>
            <a:normAutofit/>
          </a:bodyPr>
          <a:lstStyle/>
          <a:p>
            <a:pPr lvl="0"/>
            <a:r>
              <a:rPr lang="en-US" dirty="0" err="1">
                <a:solidFill>
                  <a:prstClr val="black"/>
                </a:solidFill>
              </a:rPr>
              <a:t>Jika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u</a:t>
            </a:r>
            <a:r>
              <a:rPr lang="en-US" dirty="0">
                <a:solidFill>
                  <a:prstClr val="black"/>
                </a:solidFill>
              </a:rPr>
              <a:t> = (u</a:t>
            </a:r>
            <a:r>
              <a:rPr lang="en-US" baseline="-25000" dirty="0">
                <a:solidFill>
                  <a:prstClr val="black"/>
                </a:solidFill>
              </a:rPr>
              <a:t>1</a:t>
            </a:r>
            <a:r>
              <a:rPr lang="en-US" dirty="0">
                <a:solidFill>
                  <a:prstClr val="black"/>
                </a:solidFill>
              </a:rPr>
              <a:t>, u</a:t>
            </a:r>
            <a:r>
              <a:rPr lang="en-US" baseline="-25000" dirty="0">
                <a:solidFill>
                  <a:prstClr val="black"/>
                </a:solidFill>
              </a:rPr>
              <a:t>2</a:t>
            </a:r>
            <a:r>
              <a:rPr lang="en-US" dirty="0">
                <a:solidFill>
                  <a:prstClr val="black"/>
                </a:solidFill>
              </a:rPr>
              <a:t>, u</a:t>
            </a:r>
            <a:r>
              <a:rPr lang="en-US" baseline="-25000" dirty="0">
                <a:solidFill>
                  <a:prstClr val="black"/>
                </a:solidFill>
              </a:rPr>
              <a:t>3</a:t>
            </a:r>
            <a:r>
              <a:rPr lang="en-US" dirty="0">
                <a:solidFill>
                  <a:prstClr val="black"/>
                </a:solidFill>
              </a:rPr>
              <a:t>) dan </a:t>
            </a:r>
            <a:r>
              <a:rPr lang="en-US" b="1" dirty="0">
                <a:solidFill>
                  <a:prstClr val="black"/>
                </a:solidFill>
              </a:rPr>
              <a:t>v</a:t>
            </a:r>
            <a:r>
              <a:rPr lang="en-US" dirty="0">
                <a:solidFill>
                  <a:prstClr val="black"/>
                </a:solidFill>
              </a:rPr>
              <a:t> = (v</a:t>
            </a:r>
            <a:r>
              <a:rPr lang="en-US" baseline="-25000" dirty="0">
                <a:solidFill>
                  <a:prstClr val="black"/>
                </a:solidFill>
              </a:rPr>
              <a:t>1</a:t>
            </a:r>
            <a:r>
              <a:rPr lang="en-US" dirty="0">
                <a:solidFill>
                  <a:prstClr val="black"/>
                </a:solidFill>
              </a:rPr>
              <a:t>, v</a:t>
            </a:r>
            <a:r>
              <a:rPr lang="en-US" baseline="-25000" dirty="0">
                <a:solidFill>
                  <a:prstClr val="black"/>
                </a:solidFill>
              </a:rPr>
              <a:t>2</a:t>
            </a:r>
            <a:r>
              <a:rPr lang="en-US" dirty="0">
                <a:solidFill>
                  <a:prstClr val="black"/>
                </a:solidFill>
              </a:rPr>
              <a:t>, v</a:t>
            </a:r>
            <a:r>
              <a:rPr lang="en-US" baseline="-25000" dirty="0">
                <a:solidFill>
                  <a:prstClr val="black"/>
                </a:solidFill>
              </a:rPr>
              <a:t>3</a:t>
            </a:r>
            <a:r>
              <a:rPr lang="en-US" dirty="0">
                <a:solidFill>
                  <a:prstClr val="black"/>
                </a:solidFill>
              </a:rPr>
              <a:t>) </a:t>
            </a:r>
            <a:r>
              <a:rPr lang="en-US" dirty="0" err="1">
                <a:solidFill>
                  <a:prstClr val="black"/>
                </a:solidFill>
              </a:rPr>
              <a:t>adalah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dua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vektor</a:t>
            </a:r>
            <a:r>
              <a:rPr lang="en-US" dirty="0">
                <a:solidFill>
                  <a:prstClr val="black"/>
                </a:solidFill>
              </a:rPr>
              <a:t>  di R</a:t>
            </a:r>
            <a:r>
              <a:rPr lang="en-US" baseline="30000" dirty="0">
                <a:solidFill>
                  <a:prstClr val="black"/>
                </a:solidFill>
              </a:rPr>
              <a:t>3 </a:t>
            </a:r>
            <a:r>
              <a:rPr lang="en-US" dirty="0" err="1">
                <a:solidFill>
                  <a:prstClr val="black"/>
                </a:solidFill>
              </a:rPr>
              <a:t>maka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perkalian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silang</a:t>
            </a:r>
            <a:r>
              <a:rPr lang="en-US" dirty="0">
                <a:solidFill>
                  <a:prstClr val="black"/>
                </a:solidFill>
              </a:rPr>
              <a:t> (</a:t>
            </a:r>
            <a:r>
              <a:rPr lang="en-US" i="1" dirty="0">
                <a:solidFill>
                  <a:prstClr val="black"/>
                </a:solidFill>
              </a:rPr>
              <a:t>cross product</a:t>
            </a:r>
            <a:r>
              <a:rPr lang="en-US" dirty="0">
                <a:solidFill>
                  <a:prstClr val="black"/>
                </a:solidFill>
              </a:rPr>
              <a:t>) </a:t>
            </a:r>
            <a:r>
              <a:rPr lang="en-US" dirty="0" err="1">
                <a:solidFill>
                  <a:prstClr val="black"/>
                </a:solidFill>
              </a:rPr>
              <a:t>antara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u</a:t>
            </a:r>
            <a:r>
              <a:rPr lang="en-US" dirty="0">
                <a:solidFill>
                  <a:prstClr val="black"/>
                </a:solidFill>
              </a:rPr>
              <a:t> dan </a:t>
            </a:r>
            <a:r>
              <a:rPr lang="en-US" b="1" dirty="0">
                <a:solidFill>
                  <a:prstClr val="black"/>
                </a:solidFill>
              </a:rPr>
              <a:t>v</a:t>
            </a:r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adalah</a:t>
            </a:r>
            <a:endParaRPr lang="en-US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en-US" dirty="0" err="1">
                <a:solidFill>
                  <a:prstClr val="black"/>
                </a:solidFill>
              </a:rPr>
              <a:t>Perkalian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silang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menghasilkan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vektor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perkalian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titik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menghasilkan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skalar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E3D0AB7E-247D-4667-BD5F-DB8C06F3CA42}"/>
                  </a:ext>
                </a:extLst>
              </p:cNvPr>
              <p:cNvSpPr/>
              <p:nvPr/>
            </p:nvSpPr>
            <p:spPr>
              <a:xfrm>
                <a:off x="2699267" y="3607680"/>
                <a:ext cx="6249788" cy="859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smtClean="0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)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E3D0AB7E-247D-4667-BD5F-DB8C06F3CA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267" y="3607680"/>
                <a:ext cx="6249788" cy="859210"/>
              </a:xfrm>
              <a:prstGeom prst="rect">
                <a:avLst/>
              </a:prstGeom>
              <a:blipFill>
                <a:blip r:embed="rId4"/>
                <a:stretch>
                  <a:fillRect r="-1561" b="-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54850D8-AAE4-4F2D-AEFB-DF0C03A6D923}"/>
                  </a:ext>
                </a:extLst>
              </p:cNvPr>
              <p:cNvSpPr txBox="1"/>
              <p:nvPr/>
            </p:nvSpPr>
            <p:spPr>
              <a:xfrm>
                <a:off x="2921451" y="4932929"/>
                <a:ext cx="2635722" cy="7496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Tips: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54850D8-AAE4-4F2D-AEFB-DF0C03A6D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451" y="4932929"/>
                <a:ext cx="2635722" cy="749629"/>
              </a:xfrm>
              <a:prstGeom prst="rect">
                <a:avLst/>
              </a:prstGeom>
              <a:blipFill>
                <a:blip r:embed="rId5"/>
                <a:stretch>
                  <a:fillRect l="-3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4C43312-900C-4F8F-9F4B-9BDDB91B9BCB}"/>
                  </a:ext>
                </a:extLst>
              </p:cNvPr>
              <p:cNvSpPr txBox="1"/>
              <p:nvPr/>
            </p:nvSpPr>
            <p:spPr>
              <a:xfrm>
                <a:off x="5658616" y="4932927"/>
                <a:ext cx="2635722" cy="749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4C43312-900C-4F8F-9F4B-9BDDB91B9B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616" y="4932927"/>
                <a:ext cx="2635722" cy="7496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9EC5A8C-7032-4006-8D6F-F21B8FDDBB26}"/>
                  </a:ext>
                </a:extLst>
              </p:cNvPr>
              <p:cNvSpPr txBox="1"/>
              <p:nvPr/>
            </p:nvSpPr>
            <p:spPr>
              <a:xfrm>
                <a:off x="7742155" y="4932926"/>
                <a:ext cx="2635722" cy="749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9EC5A8C-7032-4006-8D6F-F21B8FDDBB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155" y="4932926"/>
                <a:ext cx="2635722" cy="7496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32B0AE21-9E6D-4B7C-8156-D36028D1DEA5}"/>
              </a:ext>
            </a:extLst>
          </p:cNvPr>
          <p:cNvSpPr/>
          <p:nvPr/>
        </p:nvSpPr>
        <p:spPr>
          <a:xfrm>
            <a:off x="4357733" y="4941757"/>
            <a:ext cx="990502" cy="7496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228BED-A871-4F5F-946B-18144248B7D4}"/>
              </a:ext>
            </a:extLst>
          </p:cNvPr>
          <p:cNvSpPr/>
          <p:nvPr/>
        </p:nvSpPr>
        <p:spPr>
          <a:xfrm>
            <a:off x="7958553" y="4936285"/>
            <a:ext cx="990502" cy="7496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109179-34B4-4C1D-80F8-17C9F0927D7F}"/>
              </a:ext>
            </a:extLst>
          </p:cNvPr>
          <p:cNvSpPr/>
          <p:nvPr/>
        </p:nvSpPr>
        <p:spPr>
          <a:xfrm>
            <a:off x="5898915" y="4931247"/>
            <a:ext cx="349141" cy="7496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B48E5CD-4696-4043-9608-277A8397E0E9}"/>
              </a:ext>
            </a:extLst>
          </p:cNvPr>
          <p:cNvSpPr/>
          <p:nvPr/>
        </p:nvSpPr>
        <p:spPr>
          <a:xfrm>
            <a:off x="7129265" y="4929568"/>
            <a:ext cx="349141" cy="7496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C970F44-B5B1-4A1E-BE2A-B9E81891708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88431" y="2733510"/>
            <a:ext cx="6919249" cy="642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11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A4F5-17D2-49E0-87FD-156B9A9E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8600" y="269176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TAMAT</a:t>
            </a:r>
          </a:p>
        </p:txBody>
      </p:sp>
    </p:spTree>
    <p:extLst>
      <p:ext uri="{BB962C8B-B14F-4D97-AF65-F5344CB8AC3E}">
        <p14:creationId xmlns:p14="http://schemas.microsoft.com/office/powerpoint/2010/main" val="215280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92C77-93E9-4B01-9CEC-24284DD33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5931"/>
            <a:ext cx="10515600" cy="5231032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1</a:t>
            </a:r>
            <a:r>
              <a:rPr lang="en-US" dirty="0"/>
              <a:t>: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 = (0, 1, 7) dan </a:t>
            </a:r>
            <a:r>
              <a:rPr lang="en-US" b="1" dirty="0"/>
              <a:t>v</a:t>
            </a:r>
            <a:r>
              <a:rPr lang="en-US" dirty="0"/>
              <a:t> = (1, 4, 5), </a:t>
            </a:r>
            <a:r>
              <a:rPr lang="en-US" dirty="0" err="1"/>
              <a:t>maka</a:t>
            </a:r>
            <a:r>
              <a:rPr lang="en-US" dirty="0"/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4F13E57-1AD5-482B-BB98-5D7C33E14AD2}"/>
                  </a:ext>
                </a:extLst>
              </p:cNvPr>
              <p:cNvSpPr/>
              <p:nvPr/>
            </p:nvSpPr>
            <p:spPr>
              <a:xfrm>
                <a:off x="2885938" y="3242453"/>
                <a:ext cx="5295617" cy="2582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smtClean="0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) </a:t>
                </a:r>
              </a:p>
              <a:p>
                <a:r>
                  <a:rPr lang="en-US" sz="2800" dirty="0"/>
                  <a:t> </a:t>
                </a:r>
              </a:p>
              <a:p>
                <a:r>
                  <a:rPr lang="en-US" sz="2800" dirty="0"/>
                  <a:t>           = (5 – 28, –(0 – 7), 0 – 1)</a:t>
                </a:r>
              </a:p>
              <a:p>
                <a:endParaRPr lang="en-US" sz="2800" dirty="0"/>
              </a:p>
              <a:p>
                <a:r>
                  <a:rPr lang="en-US" sz="2800" dirty="0"/>
                  <a:t>           =(–23, 7, –1)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4F13E57-1AD5-482B-BB98-5D7C33E14A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938" y="3242453"/>
                <a:ext cx="5295617" cy="2582758"/>
              </a:xfrm>
              <a:prstGeom prst="rect">
                <a:avLst/>
              </a:prstGeom>
              <a:blipFill>
                <a:blip r:embed="rId4"/>
                <a:stretch>
                  <a:fillRect r="-2186" b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A04A580-3FB2-4882-888B-6C8B4867117D}"/>
                  </a:ext>
                </a:extLst>
              </p:cNvPr>
              <p:cNvSpPr/>
              <p:nvPr/>
            </p:nvSpPr>
            <p:spPr>
              <a:xfrm>
                <a:off x="4483827" y="1875115"/>
                <a:ext cx="1612173" cy="7496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A04A580-3FB2-4882-888B-6C8B486711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827" y="1875115"/>
                <a:ext cx="1612173" cy="7496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1739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4A1545-80CC-4572-9480-231859E6CA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03680"/>
                <a:ext cx="10515600" cy="495808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>
                    <a:sym typeface="Symbol" panose="05050102010706020507" pitchFamily="18" charset="2"/>
                  </a:rPr>
                  <a:t>Jika 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  <m:r>
                      <a:rPr lang="en-US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1" dirty="0"/>
                  <a:t> w </a:t>
                </a:r>
                <a:r>
                  <a:rPr lang="en-US" dirty="0" err="1"/>
                  <a:t>maka</a:t>
                </a:r>
                <a:r>
                  <a:rPr lang="en-US" b="1" dirty="0"/>
                  <a:t>  w </a:t>
                </a:r>
                <a:r>
                  <a:rPr lang="en-US" b="1" dirty="0">
                    <a:sym typeface="Symbol" panose="05050102010706020507" pitchFamily="18" charset="2"/>
                  </a:rPr>
                  <a:t> u </a:t>
                </a:r>
                <a:r>
                  <a:rPr lang="en-US" dirty="0">
                    <a:sym typeface="Symbol" panose="05050102010706020507" pitchFamily="18" charset="2"/>
                  </a:rPr>
                  <a:t>dan</a:t>
                </a:r>
                <a:r>
                  <a:rPr lang="en-US" b="1" dirty="0">
                    <a:sym typeface="Symbol" panose="05050102010706020507" pitchFamily="18" charset="2"/>
                  </a:rPr>
                  <a:t> </a:t>
                </a:r>
                <a:r>
                  <a:rPr lang="en-US" b="1" dirty="0"/>
                  <a:t>w </a:t>
                </a:r>
                <a:r>
                  <a:rPr lang="en-US" b="1" dirty="0">
                    <a:sym typeface="Symbol" panose="05050102010706020507" pitchFamily="18" charset="2"/>
                  </a:rPr>
                  <a:t> v </a:t>
                </a:r>
                <a:endParaRPr lang="en-US" dirty="0">
                  <a:sym typeface="Symbol" panose="05050102010706020507" pitchFamily="18" charset="2"/>
                </a:endParaRPr>
              </a:p>
              <a:p>
                <a:endParaRPr lang="en-US" dirty="0"/>
              </a:p>
              <a:p>
                <a:r>
                  <a:rPr lang="en-US" dirty="0"/>
                  <a:t>Pada </a:t>
                </a:r>
                <a:r>
                  <a:rPr lang="en-US" dirty="0" err="1"/>
                  <a:t>Contoh</a:t>
                </a:r>
                <a:r>
                  <a:rPr lang="en-US" dirty="0"/>
                  <a:t> 1 </a:t>
                </a:r>
                <a:r>
                  <a:rPr lang="en-US" dirty="0" err="1"/>
                  <a:t>sebelumnya</a:t>
                </a:r>
                <a:r>
                  <a:rPr lang="en-US" dirty="0"/>
                  <a:t>, </a:t>
                </a:r>
                <a:r>
                  <a:rPr lang="en-US" b="1" dirty="0"/>
                  <a:t>u</a:t>
                </a:r>
                <a:r>
                  <a:rPr lang="en-US" dirty="0"/>
                  <a:t> = (0, 1, 7) dan </a:t>
                </a:r>
                <a:r>
                  <a:rPr lang="en-US" b="1" dirty="0"/>
                  <a:t>v</a:t>
                </a:r>
                <a:r>
                  <a:rPr lang="en-US" dirty="0"/>
                  <a:t> = (1, 4, 5), dan </a:t>
                </a:r>
                <a:r>
                  <a:rPr lang="en-US" dirty="0" err="1"/>
                  <a:t>sudah</a:t>
                </a:r>
                <a:r>
                  <a:rPr lang="en-US" dirty="0"/>
                  <a:t> </a:t>
                </a:r>
                <a:r>
                  <a:rPr lang="en-US" dirty="0" err="1"/>
                  <a:t>dihitung</a:t>
                </a:r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r>
                  <a:rPr lang="en-US" dirty="0"/>
                  <a:t>	     	 (0, 1, 7)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 </m:t>
                    </m:r>
                  </m:oMath>
                </a14:m>
                <a:r>
                  <a:rPr lang="en-US" dirty="0"/>
                  <a:t>(1, 4, 5) = (–23, 7, –1)  </a:t>
                </a:r>
              </a:p>
              <a:p>
                <a:pPr marL="0" indent="0">
                  <a:buNone/>
                </a:pPr>
                <a:r>
                  <a:rPr lang="en-US" dirty="0"/>
                  <a:t>		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         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b="1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   </m:t>
                    </m:r>
                    <m:r>
                      <a:rPr lang="en-US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</m:t>
                    </m:r>
                  </m:oMath>
                </a14:m>
                <a:r>
                  <a:rPr lang="en-US" b="1" dirty="0"/>
                  <a:t>   w  </a:t>
                </a:r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dirty="0"/>
                  <a:t>  	</a:t>
                </a:r>
                <a:r>
                  <a:rPr lang="en-US" b="1" dirty="0"/>
                  <a:t>w </a:t>
                </a:r>
                <a:r>
                  <a:rPr lang="en-US" b="1" dirty="0">
                    <a:sym typeface="Symbol" panose="05050102010706020507" pitchFamily="18" charset="2"/>
                  </a:rPr>
                  <a:t> u </a:t>
                </a:r>
                <a:r>
                  <a:rPr lang="en-US" dirty="0">
                    <a:sym typeface="Symbol" panose="05050102010706020507" pitchFamily="18" charset="2"/>
                  </a:rPr>
                  <a:t>= </a:t>
                </a:r>
                <a:r>
                  <a:rPr lang="en-US" dirty="0"/>
                  <a:t>(–23, 7, –1) </a:t>
                </a:r>
                <a:r>
                  <a:rPr lang="en-US" b="1" dirty="0">
                    <a:sym typeface="Symbol" panose="05050102010706020507" pitchFamily="18" charset="2"/>
                  </a:rPr>
                  <a:t> </a:t>
                </a:r>
                <a:r>
                  <a:rPr lang="en-US" dirty="0">
                    <a:sym typeface="Symbol" panose="05050102010706020507" pitchFamily="18" charset="2"/>
                  </a:rPr>
                  <a:t>(0, 1, 7) = </a:t>
                </a:r>
                <a:r>
                  <a:rPr lang="en-US" dirty="0"/>
                  <a:t>(–23)(0) + (7)(1) + (–1)(7) </a:t>
                </a:r>
              </a:p>
              <a:p>
                <a:pPr marL="0" indent="0">
                  <a:buNone/>
                </a:pPr>
                <a:r>
                  <a:rPr lang="en-US" dirty="0"/>
                  <a:t>				               = 0  + 7 – 7 = 0 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b="1" dirty="0"/>
                  <a:t>w </a:t>
                </a:r>
                <a:r>
                  <a:rPr lang="en-US" b="1" dirty="0">
                    <a:sym typeface="Symbol" panose="05050102010706020507" pitchFamily="18" charset="2"/>
                  </a:rPr>
                  <a:t> u </a:t>
                </a:r>
                <a:endParaRPr lang="en-US" dirty="0"/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b="1" dirty="0"/>
                  <a:t>  	w </a:t>
                </a:r>
                <a:r>
                  <a:rPr lang="en-US" b="1" dirty="0">
                    <a:sym typeface="Symbol" panose="05050102010706020507" pitchFamily="18" charset="2"/>
                  </a:rPr>
                  <a:t> v </a:t>
                </a:r>
                <a:r>
                  <a:rPr lang="en-US" dirty="0">
                    <a:sym typeface="Symbol" panose="05050102010706020507" pitchFamily="18" charset="2"/>
                  </a:rPr>
                  <a:t>= </a:t>
                </a:r>
                <a:r>
                  <a:rPr lang="en-US" dirty="0"/>
                  <a:t>(–23, 7, –1) </a:t>
                </a:r>
                <a:r>
                  <a:rPr lang="en-US" b="1" dirty="0">
                    <a:sym typeface="Symbol" panose="05050102010706020507" pitchFamily="18" charset="2"/>
                  </a:rPr>
                  <a:t> </a:t>
                </a:r>
                <a:r>
                  <a:rPr lang="en-US" dirty="0">
                    <a:sym typeface="Symbol" panose="05050102010706020507" pitchFamily="18" charset="2"/>
                  </a:rPr>
                  <a:t>(1, 4, 5) = </a:t>
                </a:r>
                <a:r>
                  <a:rPr lang="en-US" dirty="0"/>
                  <a:t>(–23)(1) + (7)(4) + (–1)(5) </a:t>
                </a:r>
              </a:p>
              <a:p>
                <a:pPr marL="0" indent="0">
                  <a:buNone/>
                </a:pPr>
                <a:r>
                  <a:rPr lang="en-US" dirty="0"/>
                  <a:t>				              = –23  + 28 – 5 = 0   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b="1" dirty="0"/>
                  <a:t>w </a:t>
                </a:r>
                <a:r>
                  <a:rPr lang="en-US" b="1" dirty="0">
                    <a:sym typeface="Symbol" panose="05050102010706020507" pitchFamily="18" charset="2"/>
                  </a:rPr>
                  <a:t> v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4A1545-80CC-4572-9480-231859E6CA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03680"/>
                <a:ext cx="10515600" cy="4958080"/>
              </a:xfrm>
              <a:blipFill>
                <a:blip r:embed="rId4"/>
                <a:stretch>
                  <a:fillRect l="-928" t="-3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CE6EF8B2-9B41-4250-8EAD-310FA49988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952" y="0"/>
            <a:ext cx="4031121" cy="234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54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4DA47446-F346-4DFE-8360-CF25C43908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420" y="1023112"/>
            <a:ext cx="8007638" cy="500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712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2286A-7387-4541-A510-376BD208D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Sifat-sifat</a:t>
            </a:r>
            <a:r>
              <a:rPr lang="en-US" b="1" dirty="0"/>
              <a:t> </a:t>
            </a:r>
            <a:r>
              <a:rPr lang="en-US" b="1" dirty="0" err="1"/>
              <a:t>Perkalian</a:t>
            </a:r>
            <a:r>
              <a:rPr lang="en-US" b="1" dirty="0"/>
              <a:t> Silang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2853791-610B-422E-812E-AC718447D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984642"/>
            <a:ext cx="10452737" cy="4080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7840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B352B-63D3-4304-93B0-ADAAC5DFE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Perkalian</a:t>
            </a:r>
            <a:r>
              <a:rPr lang="en-US" b="1" dirty="0"/>
              <a:t> Silang dan </a:t>
            </a:r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endParaRPr lang="en-US" b="1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713854D-1BCE-4987-B46C-C1AECEB85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678" y="1894840"/>
            <a:ext cx="10666321" cy="3489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6281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F65633-0306-4D55-9E02-D8934434DD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92480"/>
                <a:ext cx="10515600" cy="5384483"/>
              </a:xfrm>
            </p:spPr>
            <p:txBody>
              <a:bodyPr/>
              <a:lstStyle/>
              <a:p>
                <a:r>
                  <a:rPr lang="en-US" dirty="0" err="1"/>
                  <a:t>Menurut</a:t>
                </a:r>
                <a:r>
                  <a:rPr lang="en-US" dirty="0"/>
                  <a:t> </a:t>
                </a:r>
                <a:r>
                  <a:rPr lang="en-US" dirty="0" err="1"/>
                  <a:t>kesamaan</a:t>
                </a:r>
                <a:r>
                  <a:rPr lang="en-US" dirty="0"/>
                  <a:t> Lagrange (</a:t>
                </a:r>
                <a:r>
                  <a:rPr lang="en-US" dirty="0" err="1"/>
                  <a:t>Teorema</a:t>
                </a:r>
                <a:r>
                  <a:rPr lang="en-US" dirty="0"/>
                  <a:t> 3.5.1(c)):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𝐮</m:t>
                            </m:r>
                            <m:r>
                              <a:rPr lang="en-US" b="1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b="1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𝐮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– (</a:t>
                </a:r>
                <a:r>
                  <a:rPr lang="en-US" b="1" dirty="0"/>
                  <a:t>u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 </a:t>
                </a:r>
                <a:r>
                  <a:rPr lang="en-US" b="1" dirty="0">
                    <a:sym typeface="Symbol" panose="05050102010706020507" pitchFamily="18" charset="2"/>
                  </a:rPr>
                  <a:t>v</a:t>
                </a:r>
                <a:r>
                  <a:rPr lang="en-US" dirty="0">
                    <a:sym typeface="Symbol" panose="05050102010706020507" pitchFamily="18" charset="2"/>
                  </a:rPr>
                  <a:t>)</a:t>
                </a:r>
                <a:r>
                  <a:rPr lang="en-US" baseline="30000" dirty="0">
                    <a:sym typeface="Symbol" panose="05050102010706020507" pitchFamily="18" charset="2"/>
                  </a:rPr>
                  <a:t>2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  			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𝐮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– (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</m:d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cos </a:t>
                </a:r>
                <a:r>
                  <a:rPr lang="en-US" dirty="0">
                    <a:sym typeface="Symbol" panose="05050102010706020507" pitchFamily="18" charset="2"/>
                  </a:rPr>
                  <a:t></a:t>
                </a:r>
                <a:r>
                  <a:rPr lang="en-US" b="1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)</a:t>
                </a:r>
                <a:r>
                  <a:rPr lang="en-US" baseline="30000" dirty="0">
                    <a:sym typeface="Symbol" panose="05050102010706020507" pitchFamily="18" charset="2"/>
                  </a:rPr>
                  <a:t>2</a:t>
                </a:r>
                <a:r>
                  <a:rPr lang="en-US" dirty="0">
                    <a:sym typeface="Symbol" panose="05050102010706020507" pitchFamily="18" charset="2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                             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𝐮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–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𝐮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cos</a:t>
                </a:r>
                <a:r>
                  <a:rPr lang="en-US" baseline="30000" dirty="0"/>
                  <a:t>2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)  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 			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𝐮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(1 – cos</a:t>
                </a:r>
                <a:r>
                  <a:rPr lang="en-US" baseline="30000" dirty="0"/>
                  <a:t>2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)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		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𝐮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sin</a:t>
                </a:r>
                <a:r>
                  <a:rPr lang="en-US" baseline="30000" dirty="0"/>
                  <a:t>2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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                 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 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</m:d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sin </a:t>
                </a:r>
                <a:r>
                  <a:rPr lang="en-US" dirty="0">
                    <a:sym typeface="Symbol" panose="05050102010706020507" pitchFamily="18" charset="2"/>
                  </a:rPr>
                  <a:t></a:t>
                </a:r>
                <a:r>
                  <a:rPr lang="en-US" b="1" dirty="0"/>
                  <a:t>      </a:t>
                </a:r>
                <a:r>
                  <a:rPr lang="en-US" dirty="0">
                    <a:sym typeface="Symbol" panose="05050102010706020507" pitchFamily="18" charset="2"/>
                  </a:rPr>
                  <a:t> </a:t>
                </a:r>
                <a:r>
                  <a:rPr lang="en-US" dirty="0" err="1">
                    <a:sym typeface="Symbol" panose="05050102010706020507" pitchFamily="18" charset="2"/>
                  </a:rPr>
                  <a:t>adalah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sudut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antara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b="1" dirty="0">
                    <a:sym typeface="Symbol" panose="05050102010706020507" pitchFamily="18" charset="2"/>
                  </a:rPr>
                  <a:t>u</a:t>
                </a:r>
                <a:r>
                  <a:rPr lang="en-US" dirty="0">
                    <a:sym typeface="Symbol" panose="05050102010706020507" pitchFamily="18" charset="2"/>
                  </a:rPr>
                  <a:t> dan </a:t>
                </a:r>
                <a:r>
                  <a:rPr lang="en-US" b="1" dirty="0">
                    <a:sym typeface="Symbol" panose="05050102010706020507" pitchFamily="18" charset="2"/>
                  </a:rPr>
                  <a:t>v </a:t>
                </a:r>
              </a:p>
              <a:p>
                <a:pPr marL="0" indent="0">
                  <a:buNone/>
                </a:pPr>
                <a:endParaRPr lang="en-US" b="1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F65633-0306-4D55-9E02-D8934434DD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92480"/>
                <a:ext cx="10515600" cy="5384483"/>
              </a:xfrm>
              <a:blipFill>
                <a:blip r:embed="rId4"/>
                <a:stretch>
                  <a:fillRect l="-1043" t="-1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B1EC87B7-C7DC-46D4-9A6A-7E98DD5BB39A}"/>
              </a:ext>
            </a:extLst>
          </p:cNvPr>
          <p:cNvSpPr/>
          <p:nvPr/>
        </p:nvSpPr>
        <p:spPr>
          <a:xfrm>
            <a:off x="2225041" y="4622800"/>
            <a:ext cx="3870959" cy="99746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45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C49A3-270C-4E05-BF98-9AD319F2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Perkalian</a:t>
            </a:r>
            <a:r>
              <a:rPr lang="en-US" b="1" dirty="0"/>
              <a:t> Silang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Satuan</a:t>
            </a:r>
            <a:r>
              <a:rPr lang="en-US" b="1" dirty="0"/>
              <a:t> Standard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02C10C-C152-4755-85A9-04338902E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standard di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 err="1"/>
              <a:t>i</a:t>
            </a:r>
            <a:r>
              <a:rPr lang="en-US" dirty="0"/>
              <a:t> dan </a:t>
            </a:r>
            <a:r>
              <a:rPr lang="en-US" b="1" dirty="0"/>
              <a:t>j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err="1"/>
              <a:t>i</a:t>
            </a:r>
            <a:r>
              <a:rPr lang="en-US" dirty="0"/>
              <a:t> = (1, 0) dan </a:t>
            </a:r>
            <a:r>
              <a:rPr lang="en-US" b="1" dirty="0"/>
              <a:t>j</a:t>
            </a:r>
            <a:r>
              <a:rPr lang="en-US" dirty="0"/>
              <a:t> = (0, 1)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= (v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)  di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 </a:t>
            </a:r>
          </a:p>
          <a:p>
            <a:pPr marL="0" indent="0">
              <a:buNone/>
            </a:pPr>
            <a:r>
              <a:rPr lang="en-US" b="1" dirty="0"/>
              <a:t>             v</a:t>
            </a:r>
            <a:r>
              <a:rPr lang="en-US" dirty="0"/>
              <a:t> = v</a:t>
            </a:r>
            <a:r>
              <a:rPr lang="en-US" baseline="-25000" dirty="0"/>
              <a:t>1</a:t>
            </a:r>
            <a:r>
              <a:rPr lang="en-US" b="1" dirty="0"/>
              <a:t>i</a:t>
            </a:r>
            <a:r>
              <a:rPr lang="en-US" dirty="0"/>
              <a:t> + v</a:t>
            </a:r>
            <a:r>
              <a:rPr lang="en-US" baseline="-25000" dirty="0"/>
              <a:t>2</a:t>
            </a:r>
            <a:r>
              <a:rPr lang="en-US" b="1" dirty="0"/>
              <a:t>j</a:t>
            </a:r>
          </a:p>
          <a:p>
            <a:endParaRPr lang="en-US" dirty="0"/>
          </a:p>
          <a:p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standard di R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 err="1"/>
              <a:t>i</a:t>
            </a:r>
            <a:r>
              <a:rPr lang="en-US" dirty="0"/>
              <a:t>, </a:t>
            </a:r>
            <a:r>
              <a:rPr lang="en-US" b="1" dirty="0"/>
              <a:t>j</a:t>
            </a:r>
            <a:r>
              <a:rPr lang="en-US" dirty="0"/>
              <a:t>, dan </a:t>
            </a:r>
            <a:r>
              <a:rPr lang="en-US" b="1" dirty="0"/>
              <a:t>k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err="1"/>
              <a:t>i</a:t>
            </a:r>
            <a:r>
              <a:rPr lang="en-US" dirty="0"/>
              <a:t> = (1, 0, 0), </a:t>
            </a:r>
            <a:r>
              <a:rPr lang="en-US" b="1" dirty="0"/>
              <a:t>j</a:t>
            </a:r>
            <a:r>
              <a:rPr lang="en-US" dirty="0"/>
              <a:t> = (0, 1, 0), dan </a:t>
            </a:r>
            <a:r>
              <a:rPr lang="en-US" b="1" dirty="0"/>
              <a:t>k</a:t>
            </a:r>
            <a:r>
              <a:rPr lang="en-US" dirty="0"/>
              <a:t> = (0, 0, 1), </a:t>
            </a:r>
          </a:p>
          <a:p>
            <a:endParaRPr lang="en-US" dirty="0"/>
          </a:p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= (v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, v</a:t>
            </a:r>
            <a:r>
              <a:rPr lang="en-US" baseline="-25000" dirty="0"/>
              <a:t>3</a:t>
            </a:r>
            <a:r>
              <a:rPr lang="en-US" dirty="0"/>
              <a:t>) di R</a:t>
            </a:r>
            <a:r>
              <a:rPr lang="en-US" baseline="30000" dirty="0"/>
              <a:t>3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kombinasi</a:t>
            </a:r>
            <a:r>
              <a:rPr lang="en-US" dirty="0"/>
              <a:t> liner  </a:t>
            </a:r>
            <a:r>
              <a:rPr lang="en-US" b="1" dirty="0"/>
              <a:t>v</a:t>
            </a:r>
            <a:r>
              <a:rPr lang="en-US" dirty="0"/>
              <a:t> = v</a:t>
            </a:r>
            <a:r>
              <a:rPr lang="en-US" baseline="-25000" dirty="0"/>
              <a:t>1</a:t>
            </a:r>
            <a:r>
              <a:rPr lang="en-US" b="1" dirty="0"/>
              <a:t>i</a:t>
            </a:r>
            <a:r>
              <a:rPr lang="en-US" dirty="0"/>
              <a:t> + v</a:t>
            </a:r>
            <a:r>
              <a:rPr lang="en-US" baseline="-25000" dirty="0"/>
              <a:t>2</a:t>
            </a:r>
            <a:r>
              <a:rPr lang="en-US" b="1" dirty="0"/>
              <a:t>j </a:t>
            </a:r>
            <a:r>
              <a:rPr lang="en-US" dirty="0"/>
              <a:t>+ v</a:t>
            </a:r>
            <a:r>
              <a:rPr lang="en-US" baseline="-25000" dirty="0"/>
              <a:t>3</a:t>
            </a:r>
            <a:r>
              <a:rPr lang="en-US" b="1" dirty="0"/>
              <a:t>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6FEB08-3A39-4144-8B11-CA0DD28D0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1696" y="3538680"/>
            <a:ext cx="3021184" cy="2760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55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1435</Words>
  <Application>Microsoft Office PowerPoint</Application>
  <PresentationFormat>Widescreen</PresentationFormat>
  <Paragraphs>155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Office Theme</vt:lpstr>
      <vt:lpstr>Vektor di Ruang Euclidean (bagian 3)</vt:lpstr>
      <vt:lpstr>Perkalian Silang (cross product)</vt:lpstr>
      <vt:lpstr>PowerPoint Presentation</vt:lpstr>
      <vt:lpstr>PowerPoint Presentation</vt:lpstr>
      <vt:lpstr>PowerPoint Presentation</vt:lpstr>
      <vt:lpstr>Sifat-sifat Perkalian Silang</vt:lpstr>
      <vt:lpstr>Perkalian Silang dan Perkalian Titik</vt:lpstr>
      <vt:lpstr>PowerPoint Presentation</vt:lpstr>
      <vt:lpstr>Perkalian Silang Vektor Satuan Standard</vt:lpstr>
      <vt:lpstr>PowerPoint Presentation</vt:lpstr>
      <vt:lpstr>PowerPoint Presentation</vt:lpstr>
      <vt:lpstr>PowerPoint Presentation</vt:lpstr>
      <vt:lpstr>Aplikasi Geometri Perkalian Silang</vt:lpstr>
      <vt:lpstr>PowerPoint Presentation</vt:lpstr>
      <vt:lpstr>PowerPoint Presentation</vt:lpstr>
      <vt:lpstr>PowerPoint Presentation</vt:lpstr>
      <vt:lpstr>PowerPoint Presentation</vt:lpstr>
      <vt:lpstr>Tafsiran Geometri Determinan</vt:lpstr>
      <vt:lpstr>PowerPoint Presentation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Vektor di Ruang Euclidean (bagian 2)</dc:title>
  <dc:creator>Rinaldi Munir</dc:creator>
  <cp:lastModifiedBy>Rinaldi Munir</cp:lastModifiedBy>
  <cp:revision>119</cp:revision>
  <dcterms:created xsi:type="dcterms:W3CDTF">2020-09-19T08:47:06Z</dcterms:created>
  <dcterms:modified xsi:type="dcterms:W3CDTF">2020-09-28T09:43:56Z</dcterms:modified>
</cp:coreProperties>
</file>