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332" r:id="rId3"/>
    <p:sldId id="336" r:id="rId4"/>
    <p:sldId id="337" r:id="rId5"/>
    <p:sldId id="333" r:id="rId6"/>
    <p:sldId id="334" r:id="rId7"/>
    <p:sldId id="345" r:id="rId8"/>
    <p:sldId id="335" r:id="rId9"/>
    <p:sldId id="338" r:id="rId10"/>
    <p:sldId id="347" r:id="rId11"/>
    <p:sldId id="340" r:id="rId12"/>
    <p:sldId id="339" r:id="rId13"/>
    <p:sldId id="341" r:id="rId14"/>
    <p:sldId id="342" r:id="rId15"/>
    <p:sldId id="343" r:id="rId16"/>
    <p:sldId id="344" r:id="rId17"/>
    <p:sldId id="346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32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997058-0A06-49A3-8298-F7D0CA4C5F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15DE73E-330A-440F-8121-3E3BB089A02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3B9626-44E9-4AC5-A98F-7D287F63F6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5BA97-01D1-405D-A40F-AA4A45AD5262}" type="datetimeFigureOut">
              <a:rPr lang="en-US" smtClean="0"/>
              <a:t>9/23/2020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BA0687-6650-467B-9ED5-8FD0D4A0C0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D4DE1F-79C9-4D52-A8F9-BEC7BC2849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1D90B-A1B5-446F-A1B6-9C39D3EC04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9329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D54517-C79D-4C3B-988D-E5EC48C1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DA2CA78-DC53-42E8-A572-963564E61B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08F410-79AA-4AB4-8890-99A4CEB337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5BA97-01D1-405D-A40F-AA4A45AD5262}" type="datetimeFigureOut">
              <a:rPr lang="en-US" smtClean="0"/>
              <a:t>9/23/2020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827625-5AB2-471C-A653-45F340C6B2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6CB4ED-BFD5-4471-BB98-1FD38587B5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1D90B-A1B5-446F-A1B6-9C39D3EC04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0798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0254DCE-D63F-4BC9-81FD-F1A7ED9F0C1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271BAC5-3463-451B-9788-0D7B3C9343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BAED1C-4D2D-4EA1-A9BC-7CF402722F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5BA97-01D1-405D-A40F-AA4A45AD5262}" type="datetimeFigureOut">
              <a:rPr lang="en-US" smtClean="0"/>
              <a:t>9/23/2020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F2A02E-17B2-49A4-B4D2-E4A118FBC6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41F7F5-4482-4266-BA81-FC9B904F26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1D90B-A1B5-446F-A1B6-9C39D3EC04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2097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7A7911-045A-460E-9C5A-B7A8A2EC6C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DD10DD-6334-49DF-9BE8-81656CB758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6440BC-0B89-4F61-8FD7-15AC9FEBFA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5BA97-01D1-405D-A40F-AA4A45AD5262}" type="datetimeFigureOut">
              <a:rPr lang="en-US" smtClean="0"/>
              <a:t>9/23/2020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028D45-003D-4549-8CB0-1B1F85D38C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185AE2-830B-4D8D-A629-E39376EDB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1D90B-A1B5-446F-A1B6-9C39D3EC04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007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44C075-C4B5-49DD-BCF3-A6AB590F2F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4A3714D-69E0-47E1-93EE-F38D074BAC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549B35-DE94-4C38-97CA-18C88A8410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5BA97-01D1-405D-A40F-AA4A45AD5262}" type="datetimeFigureOut">
              <a:rPr lang="en-US" smtClean="0"/>
              <a:t>9/23/2020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E716D1-4A38-4DB5-805D-1AC9020BDC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6FC28E-B7A3-4D59-817E-9DB327BB4F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1D90B-A1B5-446F-A1B6-9C39D3EC04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66070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9FCFE6-2207-40D9-AF06-80421C2821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FC35FD-7653-4EF4-A639-2A02FD3DBEA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A59FDCC-6605-4E49-A1EF-84895A9EFF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765B27-A144-4FE8-834F-0717A99CCA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5BA97-01D1-405D-A40F-AA4A45AD5262}" type="datetimeFigureOut">
              <a:rPr lang="en-US" smtClean="0"/>
              <a:t>9/23/2020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A5B0C4-34A6-485A-97E1-A6E04E8156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1E3F1B3-1907-4727-B8F6-FD038F0A94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1D90B-A1B5-446F-A1B6-9C39D3EC04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6417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DBD602-5124-497D-B2D5-1A1C110E53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1C5E43-98E8-4309-9C2E-59D80CC131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69C2DE3-9E85-42A3-A5E3-B9A55EF259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D8729C2-061B-4B82-9A6B-CB053E14CB5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DCC5AB0-BD11-46C1-9930-8C33CD0F85C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CAC7FD0-83AF-4616-B929-799E821F8D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5BA97-01D1-405D-A40F-AA4A45AD5262}" type="datetimeFigureOut">
              <a:rPr lang="en-US" smtClean="0"/>
              <a:t>9/23/2020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EF7C685-FD31-4957-BD96-E97E6115B3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9F46339-7809-44D3-8E43-583C0EC99B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1D90B-A1B5-446F-A1B6-9C39D3EC04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18083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C54E93-6940-4FF4-A5BF-FC754302A0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EE61DC7-89B0-4D6B-9E77-630CCDA26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5BA97-01D1-405D-A40F-AA4A45AD5262}" type="datetimeFigureOut">
              <a:rPr lang="en-US" smtClean="0"/>
              <a:t>9/23/2020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1D83B96-39CC-4DD8-81C0-86E90C26C8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3DBCCF2-7EC3-4E1E-AA2F-998C7A09BF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1D90B-A1B5-446F-A1B6-9C39D3EC04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1467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F5B41B7-B1AE-49ED-9B1C-B528A870E1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5BA97-01D1-405D-A40F-AA4A45AD5262}" type="datetimeFigureOut">
              <a:rPr lang="en-US" smtClean="0"/>
              <a:t>9/23/2020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844F95F-4D63-45FD-9CBC-D04EDDF6B0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7DC30E0-E0F7-4F5C-B3A5-01752AB26D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1D90B-A1B5-446F-A1B6-9C39D3EC04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2890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F3A9E3-1DAE-43FA-88E0-468D7E152A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0CC2DB-8523-47D1-B858-380901DFFF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1947D9C-B0F3-409C-9084-30F092F8B2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526249B-09DF-4523-9256-D6F5EDA39C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5BA97-01D1-405D-A40F-AA4A45AD5262}" type="datetimeFigureOut">
              <a:rPr lang="en-US" smtClean="0"/>
              <a:t>9/23/2020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2BD1015-1E99-4E66-9CB5-21C49149B2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2EF88BB-FAA4-484D-8844-411AE1AB40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1D90B-A1B5-446F-A1B6-9C39D3EC04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1696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71A954-A312-4BA9-9BC4-C32B3CD62E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7925F40-0242-420B-A54C-98EB58E273E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385465C-FE63-4925-A18F-FBD14E5B7E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A3CE4B1-194F-4830-BD5C-3BC14BDC16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5BA97-01D1-405D-A40F-AA4A45AD5262}" type="datetimeFigureOut">
              <a:rPr lang="en-US" smtClean="0"/>
              <a:t>9/23/2020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367E6C-D7B5-4DFF-84E6-CBB1C08A8F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BAD6F0F-DBFA-4CEE-9876-1A4A5F3695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1D90B-A1B5-446F-A1B6-9C39D3EC04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2008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206622C-AB6E-4716-B5B1-D944D039B4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307D6E-C2D9-4372-805B-E76F66E870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060838-FCED-4AAB-8957-3B7232997AE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45BA97-01D1-405D-A40F-AA4A45AD5262}" type="datetimeFigureOut">
              <a:rPr lang="en-US" smtClean="0"/>
              <a:t>9/23/2020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C3B78E-B01E-4BDC-B01F-39A48B400F4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86F43B-B4F3-41A3-8B29-8A397190CA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D1D90B-A1B5-446F-A1B6-9C39D3EC04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2360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oleObject" Target="../embeddings/oleObject1.bin"/><Relationship Id="rId7" Type="http://schemas.openxmlformats.org/officeDocument/2006/relationships/image" Target="../media/image10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7.w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12" Type="http://schemas.openxmlformats.org/officeDocument/2006/relationships/image" Target="../media/image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9.wmf"/><Relationship Id="rId11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10" Type="http://schemas.openxmlformats.org/officeDocument/2006/relationships/image" Target="../media/image15.png"/><Relationship Id="rId4" Type="http://schemas.openxmlformats.org/officeDocument/2006/relationships/image" Target="../media/image8.w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1A3491-7631-4FD5-BAFE-F488737450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12520" y="1041400"/>
            <a:ext cx="9966960" cy="2387600"/>
          </a:xfrm>
        </p:spPr>
        <p:txBody>
          <a:bodyPr>
            <a:normAutofit/>
          </a:bodyPr>
          <a:lstStyle/>
          <a:p>
            <a:r>
              <a:rPr lang="en-US" b="1" dirty="0" err="1"/>
              <a:t>Aplikasi</a:t>
            </a:r>
            <a:r>
              <a:rPr lang="en-US" b="1" dirty="0"/>
              <a:t> </a:t>
            </a:r>
            <a:r>
              <a:rPr lang="en-US" b="1" i="1" dirty="0"/>
              <a:t>Dot Product </a:t>
            </a:r>
            <a:r>
              <a:rPr lang="en-US" b="1" dirty="0"/>
              <a:t>pada </a:t>
            </a:r>
            <a:r>
              <a:rPr lang="en-US" b="1" dirty="0" err="1"/>
              <a:t>Sistem</a:t>
            </a:r>
            <a:r>
              <a:rPr lang="en-US" b="1" dirty="0"/>
              <a:t> </a:t>
            </a:r>
            <a:r>
              <a:rPr lang="en-US" b="1" dirty="0" err="1"/>
              <a:t>Temu-balik</a:t>
            </a:r>
            <a:r>
              <a:rPr lang="en-US" b="1" dirty="0"/>
              <a:t> </a:t>
            </a:r>
            <a:r>
              <a:rPr lang="en-US" b="1" dirty="0" err="1"/>
              <a:t>Informasi</a:t>
            </a:r>
            <a:br>
              <a:rPr lang="en-US" dirty="0"/>
            </a:br>
            <a:r>
              <a:rPr lang="en-US" sz="4400" dirty="0"/>
              <a:t>(</a:t>
            </a:r>
            <a:r>
              <a:rPr lang="en-US" sz="4400" i="1" dirty="0"/>
              <a:t>Information Retrieval System</a:t>
            </a:r>
            <a:r>
              <a:rPr lang="en-US" sz="4400" dirty="0"/>
              <a:t>)</a:t>
            </a:r>
            <a:endParaRPr lang="en-US" sz="4000" b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A71AE1D-41FE-4F1A-8CCF-26B677DAE77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Bahan</a:t>
            </a:r>
            <a:r>
              <a:rPr lang="en-US" dirty="0"/>
              <a:t> </a:t>
            </a:r>
            <a:r>
              <a:rPr lang="en-US" dirty="0" err="1"/>
              <a:t>kuliah</a:t>
            </a:r>
            <a:r>
              <a:rPr lang="en-US" dirty="0"/>
              <a:t> IF2123 </a:t>
            </a:r>
            <a:r>
              <a:rPr lang="en-US" dirty="0" err="1"/>
              <a:t>Aljabar</a:t>
            </a:r>
            <a:r>
              <a:rPr lang="en-US" dirty="0"/>
              <a:t> Linier dan </a:t>
            </a:r>
            <a:r>
              <a:rPr lang="en-US" dirty="0" err="1"/>
              <a:t>Geometri</a:t>
            </a:r>
            <a:endParaRPr lang="en-US" dirty="0"/>
          </a:p>
          <a:p>
            <a:endParaRPr lang="en-US" dirty="0"/>
          </a:p>
          <a:p>
            <a:r>
              <a:rPr lang="en-US" dirty="0"/>
              <a:t>Oleh: Rinaldi Munir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2BC65914-AF0F-45C9-B40C-FAF194785A8F}"/>
              </a:ext>
            </a:extLst>
          </p:cNvPr>
          <p:cNvSpPr txBox="1">
            <a:spLocks/>
          </p:cNvSpPr>
          <p:nvPr/>
        </p:nvSpPr>
        <p:spPr>
          <a:xfrm>
            <a:off x="1666240" y="5903754"/>
            <a:ext cx="9144000" cy="73580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/>
              <a:t>Program </a:t>
            </a:r>
            <a:r>
              <a:rPr lang="en-US" b="1" dirty="0" err="1"/>
              <a:t>Studi</a:t>
            </a:r>
            <a:r>
              <a:rPr lang="en-US" b="1" dirty="0"/>
              <a:t> Teknik </a:t>
            </a:r>
            <a:r>
              <a:rPr lang="en-US" b="1" dirty="0" err="1"/>
              <a:t>Informatika</a:t>
            </a:r>
            <a:endParaRPr lang="en-US" b="1" dirty="0"/>
          </a:p>
          <a:p>
            <a:r>
              <a:rPr lang="en-US" b="1" dirty="0"/>
              <a:t>STEI-ITB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143E1C2-87A8-4F5F-8524-4A2CFDC7F168}"/>
              </a:ext>
            </a:extLst>
          </p:cNvPr>
          <p:cNvSpPr/>
          <p:nvPr/>
        </p:nvSpPr>
        <p:spPr>
          <a:xfrm>
            <a:off x="4093801" y="406697"/>
            <a:ext cx="371217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Seri </a:t>
            </a:r>
            <a:r>
              <a:rPr lang="en-US" sz="2400" b="1" dirty="0" err="1">
                <a:solidFill>
                  <a:srgbClr val="FF0000"/>
                </a:solidFill>
              </a:rPr>
              <a:t>bahan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kuliah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Algeo</a:t>
            </a:r>
            <a:r>
              <a:rPr lang="en-US" sz="2400" b="1" dirty="0">
                <a:solidFill>
                  <a:srgbClr val="FF0000"/>
                </a:solidFill>
              </a:rPr>
              <a:t> #12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612915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4CCEFE-D2C8-4A3C-8107-CEF0DBF023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5360" y="914401"/>
            <a:ext cx="10281920" cy="52117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>
                <a:solidFill>
                  <a:prstClr val="black"/>
                </a:solidFill>
              </a:rPr>
              <a:t>D</a:t>
            </a:r>
            <a:r>
              <a:rPr lang="en-US" b="1" baseline="-25000" dirty="0">
                <a:solidFill>
                  <a:prstClr val="black"/>
                </a:solidFill>
              </a:rPr>
              <a:t>2</a:t>
            </a:r>
            <a:r>
              <a:rPr lang="en-US" b="1" dirty="0">
                <a:solidFill>
                  <a:prstClr val="black"/>
                </a:solidFill>
              </a:rPr>
              <a:t> </a:t>
            </a:r>
            <a:r>
              <a:rPr lang="en-US" dirty="0">
                <a:solidFill>
                  <a:prstClr val="black"/>
                </a:solidFill>
              </a:rPr>
              <a:t>= (3, 7, 1) </a:t>
            </a:r>
            <a:r>
              <a:rPr lang="en-US" dirty="0" err="1">
                <a:solidFill>
                  <a:prstClr val="black"/>
                </a:solidFill>
              </a:rPr>
              <a:t>artinya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dokumen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i="1" dirty="0">
                <a:solidFill>
                  <a:prstClr val="black"/>
                </a:solidFill>
              </a:rPr>
              <a:t>D</a:t>
            </a:r>
            <a:r>
              <a:rPr lang="en-US" baseline="-25000" dirty="0">
                <a:solidFill>
                  <a:prstClr val="black"/>
                </a:solidFill>
              </a:rPr>
              <a:t>2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mengandung</a:t>
            </a:r>
            <a:r>
              <a:rPr lang="en-US" dirty="0">
                <a:solidFill>
                  <a:prstClr val="black"/>
                </a:solidFill>
              </a:rPr>
              <a:t> 3 </a:t>
            </a:r>
            <a:r>
              <a:rPr lang="en-US" dirty="0" err="1">
                <a:solidFill>
                  <a:prstClr val="black"/>
                </a:solidFill>
              </a:rPr>
              <a:t>buah</a:t>
            </a:r>
            <a:r>
              <a:rPr lang="en-US" dirty="0">
                <a:solidFill>
                  <a:prstClr val="black"/>
                </a:solidFill>
              </a:rPr>
              <a:t> kata </a:t>
            </a:r>
            <a:r>
              <a:rPr lang="en-US" i="1" dirty="0">
                <a:solidFill>
                  <a:prstClr val="black"/>
                </a:solidFill>
              </a:rPr>
              <a:t>T</a:t>
            </a:r>
            <a:r>
              <a:rPr lang="en-US" baseline="-25000" dirty="0">
                <a:solidFill>
                  <a:prstClr val="black"/>
                </a:solidFill>
              </a:rPr>
              <a:t>1</a:t>
            </a:r>
            <a:r>
              <a:rPr lang="en-US" dirty="0">
                <a:solidFill>
                  <a:prstClr val="black"/>
                </a:solidFill>
              </a:rPr>
              <a:t>, 7 </a:t>
            </a:r>
            <a:r>
              <a:rPr lang="en-US" dirty="0" err="1">
                <a:solidFill>
                  <a:prstClr val="black"/>
                </a:solidFill>
              </a:rPr>
              <a:t>buah</a:t>
            </a:r>
            <a:r>
              <a:rPr lang="en-US" dirty="0">
                <a:solidFill>
                  <a:prstClr val="black"/>
                </a:solidFill>
              </a:rPr>
              <a:t> kata </a:t>
            </a:r>
            <a:r>
              <a:rPr lang="en-US" i="1" dirty="0">
                <a:solidFill>
                  <a:prstClr val="black"/>
                </a:solidFill>
              </a:rPr>
              <a:t>T</a:t>
            </a:r>
            <a:r>
              <a:rPr lang="en-US" baseline="-25000" dirty="0">
                <a:solidFill>
                  <a:prstClr val="black"/>
                </a:solidFill>
              </a:rPr>
              <a:t>2</a:t>
            </a:r>
            <a:r>
              <a:rPr lang="en-US" dirty="0">
                <a:solidFill>
                  <a:prstClr val="black"/>
                </a:solidFill>
              </a:rPr>
              <a:t>, dan </a:t>
            </a:r>
            <a:r>
              <a:rPr lang="en-US" dirty="0" err="1">
                <a:solidFill>
                  <a:prstClr val="black"/>
                </a:solidFill>
              </a:rPr>
              <a:t>satu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buah</a:t>
            </a:r>
            <a:r>
              <a:rPr lang="en-US" dirty="0">
                <a:solidFill>
                  <a:prstClr val="black"/>
                </a:solidFill>
              </a:rPr>
              <a:t> kata </a:t>
            </a:r>
            <a:r>
              <a:rPr lang="en-US" i="1" dirty="0">
                <a:solidFill>
                  <a:prstClr val="black"/>
                </a:solidFill>
              </a:rPr>
              <a:t>T</a:t>
            </a:r>
            <a:r>
              <a:rPr lang="en-US" baseline="-25000" dirty="0">
                <a:solidFill>
                  <a:prstClr val="black"/>
                </a:solidFill>
              </a:rPr>
              <a:t>3</a:t>
            </a:r>
            <a:r>
              <a:rPr lang="en-US" dirty="0">
                <a:solidFill>
                  <a:prstClr val="black"/>
                </a:solidFill>
              </a:rPr>
              <a:t>. </a:t>
            </a:r>
          </a:p>
          <a:p>
            <a:pPr marL="0" indent="0">
              <a:buNone/>
            </a:pPr>
            <a:endParaRPr lang="en-US" i="1" dirty="0">
              <a:solidFill>
                <a:prstClr val="black"/>
              </a:solidFill>
            </a:endParaRPr>
          </a:p>
          <a:p>
            <a:pPr marL="0" indent="0">
              <a:buNone/>
            </a:pPr>
            <a:r>
              <a:rPr lang="en-US" i="1" dirty="0" err="1">
                <a:solidFill>
                  <a:prstClr val="black"/>
                </a:solidFill>
              </a:rPr>
              <a:t>Contoh</a:t>
            </a:r>
            <a:r>
              <a:rPr lang="en-US" i="1" dirty="0">
                <a:solidFill>
                  <a:prstClr val="black"/>
                </a:solidFill>
              </a:rPr>
              <a:t>: D</a:t>
            </a:r>
            <a:r>
              <a:rPr lang="en-US" i="1" baseline="-25000" dirty="0">
                <a:solidFill>
                  <a:prstClr val="black"/>
                </a:solidFill>
              </a:rPr>
              <a:t>2</a:t>
            </a:r>
            <a:r>
              <a:rPr lang="en-US" i="1" dirty="0">
                <a:solidFill>
                  <a:prstClr val="black"/>
                </a:solidFill>
              </a:rPr>
              <a:t>= </a:t>
            </a:r>
            <a:r>
              <a:rPr lang="en-US" i="1" dirty="0" err="1">
                <a:solidFill>
                  <a:prstClr val="black"/>
                </a:solidFill>
              </a:rPr>
              <a:t>Gubernur</a:t>
            </a:r>
            <a:r>
              <a:rPr lang="en-US" i="1" dirty="0">
                <a:solidFill>
                  <a:prstClr val="black"/>
                </a:solidFill>
              </a:rPr>
              <a:t> </a:t>
            </a:r>
            <a:r>
              <a:rPr lang="en-US" i="1" dirty="0" err="1">
                <a:solidFill>
                  <a:prstClr val="black"/>
                </a:solidFill>
              </a:rPr>
              <a:t>Jabar</a:t>
            </a:r>
            <a:r>
              <a:rPr lang="en-US" i="1" dirty="0">
                <a:solidFill>
                  <a:prstClr val="black"/>
                </a:solidFill>
              </a:rPr>
              <a:t> </a:t>
            </a:r>
            <a:r>
              <a:rPr lang="en-US" i="1" dirty="0" err="1">
                <a:solidFill>
                  <a:prstClr val="black"/>
                </a:solidFill>
              </a:rPr>
              <a:t>me</a:t>
            </a:r>
            <a:r>
              <a:rPr lang="en-US" i="1" dirty="0" err="1">
                <a:solidFill>
                  <a:srgbClr val="00B0F0"/>
                </a:solidFill>
              </a:rPr>
              <a:t>minta</a:t>
            </a:r>
            <a:r>
              <a:rPr lang="en-US" i="1" dirty="0">
                <a:solidFill>
                  <a:prstClr val="black"/>
                </a:solidFill>
              </a:rPr>
              <a:t> </a:t>
            </a:r>
            <a:r>
              <a:rPr lang="en-US" i="1" dirty="0" err="1">
                <a:solidFill>
                  <a:prstClr val="black"/>
                </a:solidFill>
              </a:rPr>
              <a:t>waktu</a:t>
            </a:r>
            <a:r>
              <a:rPr lang="en-US" i="1" dirty="0">
                <a:solidFill>
                  <a:prstClr val="black"/>
                </a:solidFill>
              </a:rPr>
              <a:t> </a:t>
            </a:r>
            <a:r>
              <a:rPr lang="en-US" i="1" dirty="0" err="1">
                <a:solidFill>
                  <a:prstClr val="black"/>
                </a:solidFill>
              </a:rPr>
              <a:t>ketemu</a:t>
            </a:r>
            <a:r>
              <a:rPr lang="en-US" i="1" dirty="0">
                <a:solidFill>
                  <a:prstClr val="black"/>
                </a:solidFill>
              </a:rPr>
              <a:t> </a:t>
            </a:r>
            <a:r>
              <a:rPr lang="en-US" i="1" dirty="0">
                <a:solidFill>
                  <a:srgbClr val="FF0000"/>
                </a:solidFill>
              </a:rPr>
              <a:t>Menteri</a:t>
            </a:r>
            <a:r>
              <a:rPr lang="en-US" i="1" dirty="0">
                <a:solidFill>
                  <a:prstClr val="black"/>
                </a:solidFill>
              </a:rPr>
              <a:t> </a:t>
            </a:r>
            <a:r>
              <a:rPr lang="en-US" i="1" dirty="0" err="1">
                <a:solidFill>
                  <a:prstClr val="black"/>
                </a:solidFill>
              </a:rPr>
              <a:t>Sosial</a:t>
            </a:r>
            <a:r>
              <a:rPr lang="en-US" i="1" dirty="0">
                <a:solidFill>
                  <a:prstClr val="black"/>
                </a:solidFill>
              </a:rPr>
              <a:t>. </a:t>
            </a:r>
            <a:r>
              <a:rPr lang="en-US" i="1" dirty="0" err="1">
                <a:solidFill>
                  <a:prstClr val="black"/>
                </a:solidFill>
              </a:rPr>
              <a:t>Dia</a:t>
            </a:r>
            <a:r>
              <a:rPr lang="en-US" i="1" dirty="0">
                <a:solidFill>
                  <a:prstClr val="black"/>
                </a:solidFill>
              </a:rPr>
              <a:t> </a:t>
            </a:r>
            <a:r>
              <a:rPr lang="en-US" i="1" dirty="0" err="1">
                <a:solidFill>
                  <a:prstClr val="black"/>
                </a:solidFill>
              </a:rPr>
              <a:t>me</a:t>
            </a:r>
            <a:r>
              <a:rPr lang="en-US" i="1" dirty="0" err="1">
                <a:solidFill>
                  <a:srgbClr val="00B0F0"/>
                </a:solidFill>
              </a:rPr>
              <a:t>minta</a:t>
            </a:r>
            <a:r>
              <a:rPr lang="en-US" i="1" dirty="0">
                <a:solidFill>
                  <a:prstClr val="black"/>
                </a:solidFill>
              </a:rPr>
              <a:t> Pak  </a:t>
            </a:r>
            <a:r>
              <a:rPr lang="en-US" i="1" dirty="0">
                <a:solidFill>
                  <a:srgbClr val="FF0000"/>
                </a:solidFill>
              </a:rPr>
              <a:t>Menteri</a:t>
            </a:r>
            <a:r>
              <a:rPr lang="en-US" i="1" dirty="0">
                <a:solidFill>
                  <a:prstClr val="black"/>
                </a:solidFill>
              </a:rPr>
              <a:t> </a:t>
            </a:r>
            <a:r>
              <a:rPr lang="en-US" i="1" dirty="0" err="1">
                <a:solidFill>
                  <a:prstClr val="black"/>
                </a:solidFill>
              </a:rPr>
              <a:t>mengunjungi</a:t>
            </a:r>
            <a:r>
              <a:rPr lang="en-US" i="1" dirty="0">
                <a:solidFill>
                  <a:prstClr val="black"/>
                </a:solidFill>
              </a:rPr>
              <a:t> </a:t>
            </a:r>
            <a:r>
              <a:rPr lang="en-US" i="1" dirty="0" err="1">
                <a:solidFill>
                  <a:prstClr val="black"/>
                </a:solidFill>
              </a:rPr>
              <a:t>panti</a:t>
            </a:r>
            <a:r>
              <a:rPr lang="en-US" i="1" dirty="0">
                <a:solidFill>
                  <a:prstClr val="black"/>
                </a:solidFill>
              </a:rPr>
              <a:t>. </a:t>
            </a:r>
            <a:r>
              <a:rPr lang="en-US" i="1" dirty="0" err="1">
                <a:solidFill>
                  <a:prstClr val="black"/>
                </a:solidFill>
              </a:rPr>
              <a:t>Per</a:t>
            </a:r>
            <a:r>
              <a:rPr lang="en-US" i="1" dirty="0" err="1">
                <a:solidFill>
                  <a:srgbClr val="00B0F0"/>
                </a:solidFill>
              </a:rPr>
              <a:t>minta</a:t>
            </a:r>
            <a:r>
              <a:rPr lang="en-US" i="1" dirty="0" err="1">
                <a:solidFill>
                  <a:prstClr val="black"/>
                </a:solidFill>
              </a:rPr>
              <a:t>an</a:t>
            </a:r>
            <a:r>
              <a:rPr lang="en-US" i="1" dirty="0">
                <a:solidFill>
                  <a:prstClr val="black"/>
                </a:solidFill>
              </a:rPr>
              <a:t> yang </a:t>
            </a:r>
            <a:r>
              <a:rPr lang="en-US" i="1" dirty="0" err="1">
                <a:solidFill>
                  <a:prstClr val="black"/>
                </a:solidFill>
              </a:rPr>
              <a:t>wajar</a:t>
            </a:r>
            <a:r>
              <a:rPr lang="en-US" i="1" dirty="0">
                <a:solidFill>
                  <a:prstClr val="black"/>
                </a:solidFill>
              </a:rPr>
              <a:t>. </a:t>
            </a:r>
            <a:r>
              <a:rPr lang="en-US" i="1" dirty="0" err="1">
                <a:solidFill>
                  <a:prstClr val="black"/>
                </a:solidFill>
              </a:rPr>
              <a:t>Sekretaris</a:t>
            </a:r>
            <a:r>
              <a:rPr lang="en-US" i="1" dirty="0">
                <a:solidFill>
                  <a:prstClr val="black"/>
                </a:solidFill>
              </a:rPr>
              <a:t> </a:t>
            </a:r>
            <a:r>
              <a:rPr lang="en-US" i="1" dirty="0" err="1">
                <a:solidFill>
                  <a:prstClr val="black"/>
                </a:solidFill>
              </a:rPr>
              <a:t>Gubernur</a:t>
            </a:r>
            <a:r>
              <a:rPr lang="en-US" i="1" dirty="0">
                <a:solidFill>
                  <a:prstClr val="black"/>
                </a:solidFill>
              </a:rPr>
              <a:t> </a:t>
            </a:r>
            <a:r>
              <a:rPr lang="en-US" i="1" dirty="0" err="1">
                <a:solidFill>
                  <a:prstClr val="black"/>
                </a:solidFill>
              </a:rPr>
              <a:t>mengirim</a:t>
            </a:r>
            <a:r>
              <a:rPr lang="en-US" i="1" dirty="0">
                <a:solidFill>
                  <a:prstClr val="black"/>
                </a:solidFill>
              </a:rPr>
              <a:t> </a:t>
            </a:r>
            <a:r>
              <a:rPr lang="en-US" i="1" dirty="0" err="1">
                <a:solidFill>
                  <a:prstClr val="black"/>
                </a:solidFill>
              </a:rPr>
              <a:t>surat</a:t>
            </a:r>
            <a:r>
              <a:rPr lang="en-US" i="1" dirty="0">
                <a:solidFill>
                  <a:prstClr val="black"/>
                </a:solidFill>
              </a:rPr>
              <a:t> </a:t>
            </a:r>
            <a:r>
              <a:rPr lang="en-US" i="1" dirty="0" err="1">
                <a:solidFill>
                  <a:prstClr val="black"/>
                </a:solidFill>
              </a:rPr>
              <a:t>per</a:t>
            </a:r>
            <a:r>
              <a:rPr lang="en-US" i="1" dirty="0" err="1">
                <a:solidFill>
                  <a:srgbClr val="00B0F0"/>
                </a:solidFill>
              </a:rPr>
              <a:t>minta</a:t>
            </a:r>
            <a:r>
              <a:rPr lang="en-US" i="1" dirty="0" err="1">
                <a:solidFill>
                  <a:prstClr val="black"/>
                </a:solidFill>
              </a:rPr>
              <a:t>an</a:t>
            </a:r>
            <a:r>
              <a:rPr lang="en-US" i="1" dirty="0">
                <a:solidFill>
                  <a:prstClr val="black"/>
                </a:solidFill>
              </a:rPr>
              <a:t> </a:t>
            </a:r>
            <a:r>
              <a:rPr lang="en-US" i="1" dirty="0" err="1">
                <a:solidFill>
                  <a:prstClr val="black"/>
                </a:solidFill>
              </a:rPr>
              <a:t>kepada</a:t>
            </a:r>
            <a:r>
              <a:rPr lang="en-US" i="1" dirty="0">
                <a:solidFill>
                  <a:prstClr val="black"/>
                </a:solidFill>
              </a:rPr>
              <a:t> </a:t>
            </a:r>
            <a:r>
              <a:rPr lang="en-US" i="1" dirty="0">
                <a:solidFill>
                  <a:srgbClr val="FF0000"/>
                </a:solidFill>
              </a:rPr>
              <a:t>Menteri</a:t>
            </a:r>
            <a:r>
              <a:rPr lang="en-US" i="1" dirty="0">
                <a:solidFill>
                  <a:prstClr val="black"/>
                </a:solidFill>
              </a:rPr>
              <a:t> </a:t>
            </a:r>
            <a:r>
              <a:rPr lang="en-US" i="1" dirty="0" err="1">
                <a:solidFill>
                  <a:prstClr val="black"/>
                </a:solidFill>
              </a:rPr>
              <a:t>tersebut</a:t>
            </a:r>
            <a:r>
              <a:rPr lang="en-US" i="1" dirty="0">
                <a:solidFill>
                  <a:prstClr val="black"/>
                </a:solidFill>
              </a:rPr>
              <a:t>. </a:t>
            </a:r>
            <a:r>
              <a:rPr lang="en-US" i="1" dirty="0" err="1">
                <a:solidFill>
                  <a:prstClr val="black"/>
                </a:solidFill>
              </a:rPr>
              <a:t>Apakah</a:t>
            </a:r>
            <a:r>
              <a:rPr lang="en-US" i="1" dirty="0">
                <a:solidFill>
                  <a:prstClr val="black"/>
                </a:solidFill>
              </a:rPr>
              <a:t> </a:t>
            </a:r>
            <a:r>
              <a:rPr lang="en-US" i="1" dirty="0" err="1">
                <a:solidFill>
                  <a:prstClr val="black"/>
                </a:solidFill>
              </a:rPr>
              <a:t>me</a:t>
            </a:r>
            <a:r>
              <a:rPr lang="en-US" i="1" dirty="0" err="1">
                <a:solidFill>
                  <a:srgbClr val="00B0F0"/>
                </a:solidFill>
              </a:rPr>
              <a:t>minta</a:t>
            </a:r>
            <a:r>
              <a:rPr lang="en-US" i="1" dirty="0" err="1">
                <a:solidFill>
                  <a:prstClr val="black"/>
                </a:solidFill>
              </a:rPr>
              <a:t>-</a:t>
            </a:r>
            <a:r>
              <a:rPr lang="en-US" i="1" dirty="0" err="1">
                <a:solidFill>
                  <a:srgbClr val="00B0F0"/>
                </a:solidFill>
              </a:rPr>
              <a:t>minta</a:t>
            </a:r>
            <a:r>
              <a:rPr lang="en-US" i="1" dirty="0">
                <a:solidFill>
                  <a:prstClr val="black"/>
                </a:solidFill>
              </a:rPr>
              <a:t> </a:t>
            </a:r>
            <a:r>
              <a:rPr lang="en-US" i="1" dirty="0" err="1">
                <a:solidFill>
                  <a:prstClr val="black"/>
                </a:solidFill>
              </a:rPr>
              <a:t>termasuk</a:t>
            </a:r>
            <a:r>
              <a:rPr lang="en-US" i="1" dirty="0">
                <a:solidFill>
                  <a:prstClr val="black"/>
                </a:solidFill>
              </a:rPr>
              <a:t> </a:t>
            </a:r>
            <a:r>
              <a:rPr lang="en-US" i="1" dirty="0" err="1">
                <a:solidFill>
                  <a:prstClr val="black"/>
                </a:solidFill>
              </a:rPr>
              <a:t>perbuatan</a:t>
            </a:r>
            <a:r>
              <a:rPr lang="en-US" i="1" dirty="0">
                <a:solidFill>
                  <a:prstClr val="black"/>
                </a:solidFill>
              </a:rPr>
              <a:t> </a:t>
            </a:r>
            <a:r>
              <a:rPr lang="en-US" i="1" dirty="0" err="1">
                <a:solidFill>
                  <a:srgbClr val="00B050"/>
                </a:solidFill>
              </a:rPr>
              <a:t>korupsi</a:t>
            </a:r>
            <a:r>
              <a:rPr lang="en-US" i="1" dirty="0">
                <a:solidFill>
                  <a:prstClr val="black"/>
                </a:solidFill>
              </a:rPr>
              <a:t>? </a:t>
            </a:r>
            <a:r>
              <a:rPr lang="en-US" i="1" dirty="0" err="1">
                <a:solidFill>
                  <a:prstClr val="black"/>
                </a:solidFill>
              </a:rPr>
              <a:t>Tidak</a:t>
            </a:r>
            <a:r>
              <a:rPr lang="en-US" i="1" dirty="0">
                <a:solidFill>
                  <a:prstClr val="black"/>
                </a:solidFill>
              </a:rPr>
              <a:t> </a:t>
            </a:r>
            <a:r>
              <a:rPr lang="en-US" i="1" dirty="0" err="1">
                <a:solidFill>
                  <a:prstClr val="black"/>
                </a:solidFill>
              </a:rPr>
              <a:t>selalu</a:t>
            </a:r>
            <a:r>
              <a:rPr lang="en-US" i="1" dirty="0">
                <a:solidFill>
                  <a:prstClr val="black"/>
                </a:solidFill>
              </a:rPr>
              <a:t>, </a:t>
            </a:r>
            <a:r>
              <a:rPr lang="en-US" i="1" dirty="0" err="1">
                <a:solidFill>
                  <a:prstClr val="black"/>
                </a:solidFill>
              </a:rPr>
              <a:t>bukan</a:t>
            </a:r>
            <a:r>
              <a:rPr lang="en-US" i="1" dirty="0">
                <a:solidFill>
                  <a:prstClr val="black"/>
                </a:solidFill>
              </a:rPr>
              <a:t>? </a:t>
            </a:r>
            <a:r>
              <a:rPr lang="en-US" i="1" dirty="0" err="1">
                <a:solidFill>
                  <a:prstClr val="black"/>
                </a:solidFill>
              </a:rPr>
              <a:t>Me</a:t>
            </a:r>
            <a:r>
              <a:rPr lang="en-US" i="1" dirty="0" err="1">
                <a:solidFill>
                  <a:srgbClr val="00B0F0"/>
                </a:solidFill>
              </a:rPr>
              <a:t>minta</a:t>
            </a:r>
            <a:r>
              <a:rPr lang="en-US" i="1" dirty="0">
                <a:solidFill>
                  <a:prstClr val="black"/>
                </a:solidFill>
              </a:rPr>
              <a:t> </a:t>
            </a:r>
            <a:r>
              <a:rPr lang="en-US" i="1" dirty="0" err="1">
                <a:solidFill>
                  <a:prstClr val="black"/>
                </a:solidFill>
              </a:rPr>
              <a:t>waktu</a:t>
            </a:r>
            <a:r>
              <a:rPr lang="en-US" i="1" dirty="0">
                <a:solidFill>
                  <a:prstClr val="black"/>
                </a:solidFill>
              </a:rPr>
              <a:t> </a:t>
            </a:r>
            <a:r>
              <a:rPr lang="en-US" i="1" dirty="0" err="1">
                <a:solidFill>
                  <a:prstClr val="black"/>
                </a:solidFill>
              </a:rPr>
              <a:t>saja</a:t>
            </a:r>
            <a:r>
              <a:rPr lang="en-US" i="1" dirty="0">
                <a:solidFill>
                  <a:prstClr val="black"/>
                </a:solidFill>
              </a:rPr>
              <a:t>.</a:t>
            </a:r>
          </a:p>
          <a:p>
            <a:pPr marL="0" indent="0">
              <a:buNone/>
            </a:pPr>
            <a:endParaRPr lang="en-US" dirty="0">
              <a:solidFill>
                <a:prstClr val="black"/>
              </a:solidFill>
            </a:endParaRPr>
          </a:p>
          <a:p>
            <a:pPr marL="0" indent="0">
              <a:buNone/>
            </a:pPr>
            <a:r>
              <a:rPr lang="en-US" b="1" dirty="0">
                <a:solidFill>
                  <a:prstClr val="black"/>
                </a:solidFill>
              </a:rPr>
              <a:t>Q</a:t>
            </a:r>
            <a:r>
              <a:rPr lang="en-US" dirty="0">
                <a:solidFill>
                  <a:prstClr val="black"/>
                </a:solidFill>
              </a:rPr>
              <a:t> = (0, 0, 2) </a:t>
            </a:r>
            <a:r>
              <a:rPr lang="en-US" dirty="0" err="1">
                <a:solidFill>
                  <a:prstClr val="black"/>
                </a:solidFill>
              </a:rPr>
              <a:t>artinya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i="1" dirty="0">
                <a:solidFill>
                  <a:prstClr val="black"/>
                </a:solidFill>
              </a:rPr>
              <a:t>query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i="1" dirty="0">
                <a:solidFill>
                  <a:prstClr val="black"/>
                </a:solidFill>
              </a:rPr>
              <a:t>Q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hanya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mengandung</a:t>
            </a:r>
            <a:r>
              <a:rPr lang="en-US" dirty="0">
                <a:solidFill>
                  <a:prstClr val="black"/>
                </a:solidFill>
              </a:rPr>
              <a:t> 2 </a:t>
            </a:r>
            <a:r>
              <a:rPr lang="en-US" dirty="0" err="1">
                <a:solidFill>
                  <a:prstClr val="black"/>
                </a:solidFill>
              </a:rPr>
              <a:t>buah</a:t>
            </a:r>
            <a:r>
              <a:rPr lang="en-US" dirty="0">
                <a:solidFill>
                  <a:prstClr val="black"/>
                </a:solidFill>
              </a:rPr>
              <a:t> kata </a:t>
            </a:r>
            <a:r>
              <a:rPr lang="en-US" i="1" dirty="0">
                <a:solidFill>
                  <a:prstClr val="black"/>
                </a:solidFill>
              </a:rPr>
              <a:t>T</a:t>
            </a:r>
            <a:r>
              <a:rPr lang="en-US" baseline="-25000" dirty="0">
                <a:solidFill>
                  <a:prstClr val="black"/>
                </a:solidFill>
              </a:rPr>
              <a:t>3</a:t>
            </a:r>
            <a:r>
              <a:rPr lang="en-US" dirty="0">
                <a:solidFill>
                  <a:prstClr val="black"/>
                </a:solidFill>
              </a:rPr>
              <a:t>. </a:t>
            </a:r>
          </a:p>
          <a:p>
            <a:pPr marL="0" indent="0">
              <a:buNone/>
            </a:pPr>
            <a:endParaRPr lang="en-US" i="1" dirty="0">
              <a:solidFill>
                <a:prstClr val="black"/>
              </a:solidFill>
            </a:endParaRPr>
          </a:p>
          <a:p>
            <a:pPr marL="0" indent="0">
              <a:buNone/>
            </a:pPr>
            <a:r>
              <a:rPr lang="en-US" i="1" dirty="0" err="1">
                <a:solidFill>
                  <a:prstClr val="black"/>
                </a:solidFill>
              </a:rPr>
              <a:t>Contoh</a:t>
            </a:r>
            <a:r>
              <a:rPr lang="en-US" i="1" dirty="0">
                <a:solidFill>
                  <a:prstClr val="black"/>
                </a:solidFill>
              </a:rPr>
              <a:t>: </a:t>
            </a:r>
            <a:r>
              <a:rPr lang="en-US" b="1" dirty="0">
                <a:solidFill>
                  <a:prstClr val="black"/>
                </a:solidFill>
              </a:rPr>
              <a:t>Q </a:t>
            </a:r>
            <a:r>
              <a:rPr lang="en-US" i="1" dirty="0">
                <a:solidFill>
                  <a:prstClr val="black"/>
                </a:solidFill>
              </a:rPr>
              <a:t>= </a:t>
            </a:r>
            <a:r>
              <a:rPr lang="en-US" i="1" dirty="0" err="1">
                <a:solidFill>
                  <a:srgbClr val="00B050"/>
                </a:solidFill>
              </a:rPr>
              <a:t>Korupsi</a:t>
            </a:r>
            <a:r>
              <a:rPr lang="en-US" i="1" dirty="0">
                <a:solidFill>
                  <a:prstClr val="black"/>
                </a:solidFill>
              </a:rPr>
              <a:t> </a:t>
            </a:r>
            <a:r>
              <a:rPr lang="en-US" i="1" dirty="0" err="1">
                <a:solidFill>
                  <a:prstClr val="black"/>
                </a:solidFill>
              </a:rPr>
              <a:t>besar</a:t>
            </a:r>
            <a:r>
              <a:rPr lang="en-US" i="1" dirty="0">
                <a:solidFill>
                  <a:prstClr val="black"/>
                </a:solidFill>
              </a:rPr>
              <a:t> </a:t>
            </a:r>
            <a:r>
              <a:rPr lang="en-US" i="1" dirty="0" err="1">
                <a:solidFill>
                  <a:prstClr val="black"/>
                </a:solidFill>
              </a:rPr>
              <a:t>atau</a:t>
            </a:r>
            <a:r>
              <a:rPr lang="en-US" i="1" dirty="0">
                <a:solidFill>
                  <a:prstClr val="black"/>
                </a:solidFill>
              </a:rPr>
              <a:t> </a:t>
            </a:r>
            <a:r>
              <a:rPr lang="en-US" i="1" dirty="0" err="1">
                <a:solidFill>
                  <a:prstClr val="black"/>
                </a:solidFill>
              </a:rPr>
              <a:t>kecil</a:t>
            </a:r>
            <a:r>
              <a:rPr lang="en-US" i="1" dirty="0">
                <a:solidFill>
                  <a:prstClr val="black"/>
                </a:solidFill>
              </a:rPr>
              <a:t> </a:t>
            </a:r>
            <a:r>
              <a:rPr lang="en-US" i="1" dirty="0" err="1">
                <a:solidFill>
                  <a:prstClr val="black"/>
                </a:solidFill>
              </a:rPr>
              <a:t>tetap</a:t>
            </a:r>
            <a:r>
              <a:rPr lang="en-US" i="1" dirty="0">
                <a:solidFill>
                  <a:prstClr val="black"/>
                </a:solidFill>
              </a:rPr>
              <a:t> </a:t>
            </a:r>
            <a:r>
              <a:rPr lang="en-US" i="1" dirty="0" err="1">
                <a:solidFill>
                  <a:prstClr val="black"/>
                </a:solidFill>
              </a:rPr>
              <a:t>saja</a:t>
            </a:r>
            <a:r>
              <a:rPr lang="en-US" i="1" dirty="0">
                <a:solidFill>
                  <a:prstClr val="black"/>
                </a:solidFill>
              </a:rPr>
              <a:t> </a:t>
            </a:r>
            <a:r>
              <a:rPr lang="en-US" i="1" dirty="0" err="1">
                <a:solidFill>
                  <a:srgbClr val="00B050"/>
                </a:solidFill>
              </a:rPr>
              <a:t>korupsi</a:t>
            </a:r>
            <a:r>
              <a:rPr lang="en-US" i="1" dirty="0">
                <a:solidFill>
                  <a:prstClr val="black"/>
                </a:solidFill>
              </a:rPr>
              <a:t>.  </a:t>
            </a:r>
            <a:endParaRPr lang="en-US" dirty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en-US" sz="2000" dirty="0">
              <a:solidFill>
                <a:prstClr val="black"/>
              </a:solidFill>
            </a:endParaRP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DD157E2-1520-4361-872E-5CCB5B6613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Rinaldi Munir - IF2123 Aljabar Geometri</a:t>
            </a: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5B467D-9F9E-4771-AD90-581E429412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628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0000"/>
              </a:buClr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Char char="–"/>
              <a:defRPr sz="2400">
                <a:solidFill>
                  <a:srgbClr val="000099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CC00"/>
              </a:buClr>
              <a:buChar char="•"/>
              <a:defRPr sz="2400">
                <a:solidFill>
                  <a:srgbClr val="3366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CC00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CC00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C00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C00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C00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C00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CAA51C93-57B5-4A47-8967-BFD7C34E345F}" type="slidenum">
              <a:rPr lang="en-US" altLang="en-US" sz="1200">
                <a:solidFill>
                  <a:srgbClr val="CC6600"/>
                </a:solidFill>
                <a:latin typeface="Helvetica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11</a:t>
            </a:fld>
            <a:endParaRPr lang="en-US" altLang="en-US" sz="1200">
              <a:solidFill>
                <a:srgbClr val="CC6600"/>
              </a:solidFill>
            </a:endParaRPr>
          </a:p>
        </p:txBody>
      </p:sp>
      <p:sp>
        <p:nvSpPr>
          <p:cNvPr id="3993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zh-TW" sz="4000" dirty="0" err="1">
                <a:ea typeface="新細明體" panose="02020500000000000000" pitchFamily="18" charset="-120"/>
              </a:rPr>
              <a:t>Representasi</a:t>
            </a:r>
            <a:r>
              <a:rPr lang="en-US" altLang="zh-TW" sz="4000" dirty="0">
                <a:ea typeface="新細明體" panose="02020500000000000000" pitchFamily="18" charset="-120"/>
              </a:rPr>
              <a:t> </a:t>
            </a:r>
            <a:r>
              <a:rPr lang="en-US" altLang="zh-TW" sz="4000" dirty="0" err="1">
                <a:ea typeface="新細明體" panose="02020500000000000000" pitchFamily="18" charset="-120"/>
              </a:rPr>
              <a:t>grafik</a:t>
            </a:r>
            <a:r>
              <a:rPr lang="en-US" altLang="zh-TW" sz="4000" dirty="0">
                <a:ea typeface="新細明體" panose="02020500000000000000" pitchFamily="18" charset="-120"/>
              </a:rPr>
              <a:t> </a:t>
            </a:r>
            <a:r>
              <a:rPr lang="en-US" altLang="zh-TW" sz="4000" dirty="0" err="1">
                <a:ea typeface="新細明體" panose="02020500000000000000" pitchFamily="18" charset="-120"/>
              </a:rPr>
              <a:t>vektor</a:t>
            </a:r>
            <a:endParaRPr lang="en-US" altLang="zh-TW" sz="4000" dirty="0">
              <a:ea typeface="新細明體" panose="02020500000000000000" pitchFamily="18" charset="-120"/>
            </a:endParaRPr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1" y="1454151"/>
            <a:ext cx="2519363" cy="1528763"/>
          </a:xfrm>
          <a:solidFill>
            <a:srgbClr val="CCFFCC"/>
          </a:solidFill>
        </p:spPr>
        <p:txBody>
          <a:bodyPr>
            <a:normAutofit lnSpcReduction="10000"/>
          </a:bodyPr>
          <a:lstStyle/>
          <a:p>
            <a:pPr eaLnBrk="1" hangingPunct="1">
              <a:buFontTx/>
              <a:buNone/>
            </a:pPr>
            <a:r>
              <a:rPr lang="en-US" altLang="zh-TW" sz="2000" dirty="0" err="1">
                <a:ea typeface="新細明體" panose="02020500000000000000" pitchFamily="18" charset="-120"/>
              </a:rPr>
              <a:t>Contoh</a:t>
            </a:r>
            <a:r>
              <a:rPr lang="en-US" altLang="zh-TW" sz="2000" i="1" dirty="0">
                <a:ea typeface="新細明體" panose="02020500000000000000" pitchFamily="18" charset="-120"/>
              </a:rPr>
              <a:t>:</a:t>
            </a:r>
          </a:p>
          <a:p>
            <a:pPr eaLnBrk="1" hangingPunct="1">
              <a:buFontTx/>
              <a:buNone/>
            </a:pPr>
            <a:r>
              <a:rPr lang="en-US" altLang="zh-TW" sz="2000" b="1" dirty="0">
                <a:ea typeface="新細明體" panose="02020500000000000000" pitchFamily="18" charset="-120"/>
              </a:rPr>
              <a:t>D</a:t>
            </a:r>
            <a:r>
              <a:rPr lang="en-US" altLang="zh-TW" sz="2000" b="1" baseline="-25000" dirty="0">
                <a:ea typeface="新細明體" panose="02020500000000000000" pitchFamily="18" charset="-120"/>
              </a:rPr>
              <a:t>1</a:t>
            </a:r>
            <a:r>
              <a:rPr lang="en-US" altLang="zh-TW" sz="2000" i="1" dirty="0">
                <a:ea typeface="新細明體" panose="02020500000000000000" pitchFamily="18" charset="-120"/>
              </a:rPr>
              <a:t> = (2, 3, 5)</a:t>
            </a:r>
            <a:endParaRPr lang="en-US" altLang="zh-TW" sz="2000" i="1" baseline="-25000" dirty="0">
              <a:ea typeface="新細明體" panose="02020500000000000000" pitchFamily="18" charset="-120"/>
            </a:endParaRPr>
          </a:p>
          <a:p>
            <a:pPr eaLnBrk="1" hangingPunct="1">
              <a:buFontTx/>
              <a:buNone/>
            </a:pPr>
            <a:r>
              <a:rPr lang="en-US" altLang="zh-TW" sz="2000" b="1" dirty="0">
                <a:ea typeface="新細明體" panose="02020500000000000000" pitchFamily="18" charset="-120"/>
              </a:rPr>
              <a:t>D</a:t>
            </a:r>
            <a:r>
              <a:rPr lang="en-US" altLang="zh-TW" sz="2000" b="1" baseline="-25000" dirty="0">
                <a:ea typeface="新細明體" panose="02020500000000000000" pitchFamily="18" charset="-120"/>
              </a:rPr>
              <a:t>2</a:t>
            </a:r>
            <a:r>
              <a:rPr lang="en-US" altLang="zh-TW" sz="2000" i="1" dirty="0">
                <a:ea typeface="新細明體" panose="02020500000000000000" pitchFamily="18" charset="-120"/>
              </a:rPr>
              <a:t> = (3, 7, 1)</a:t>
            </a:r>
            <a:endParaRPr lang="en-US" altLang="zh-TW" sz="2000" i="1" baseline="-25000" dirty="0">
              <a:ea typeface="新細明體" panose="02020500000000000000" pitchFamily="18" charset="-120"/>
            </a:endParaRPr>
          </a:p>
          <a:p>
            <a:pPr eaLnBrk="1" hangingPunct="1">
              <a:buFontTx/>
              <a:buNone/>
            </a:pPr>
            <a:r>
              <a:rPr lang="en-US" altLang="zh-TW" sz="2000" b="1" dirty="0">
                <a:ea typeface="新細明體" panose="02020500000000000000" pitchFamily="18" charset="-120"/>
              </a:rPr>
              <a:t>Q</a:t>
            </a:r>
            <a:r>
              <a:rPr lang="en-US" altLang="zh-TW" sz="2000" i="1" dirty="0">
                <a:ea typeface="新細明體" panose="02020500000000000000" pitchFamily="18" charset="-120"/>
              </a:rPr>
              <a:t> = (0, 0, 2)</a:t>
            </a:r>
            <a:endParaRPr lang="en-US" altLang="zh-TW" sz="2000" i="1" baseline="-25000" dirty="0">
              <a:ea typeface="新細明體" panose="02020500000000000000" pitchFamily="18" charset="-120"/>
            </a:endParaRPr>
          </a:p>
        </p:txBody>
      </p:sp>
      <p:sp>
        <p:nvSpPr>
          <p:cNvPr id="39941" name="Line 4"/>
          <p:cNvSpPr>
            <a:spLocks noChangeShapeType="1"/>
          </p:cNvSpPr>
          <p:nvPr/>
        </p:nvSpPr>
        <p:spPr bwMode="auto">
          <a:xfrm>
            <a:off x="6003926" y="4419600"/>
            <a:ext cx="3597275" cy="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pSp>
        <p:nvGrpSpPr>
          <p:cNvPr id="2" name="Group 33"/>
          <p:cNvGrpSpPr>
            <a:grpSpLocks/>
          </p:cNvGrpSpPr>
          <p:nvPr/>
        </p:nvGrpSpPr>
        <p:grpSpPr bwMode="auto">
          <a:xfrm>
            <a:off x="3367087" y="1828801"/>
            <a:ext cx="6280150" cy="4176713"/>
            <a:chOff x="1305" y="1248"/>
            <a:chExt cx="3956" cy="2631"/>
          </a:xfrm>
        </p:grpSpPr>
        <p:sp>
          <p:nvSpPr>
            <p:cNvPr id="39944" name="Text Box 6"/>
            <p:cNvSpPr txBox="1">
              <a:spLocks noChangeArrowheads="1"/>
            </p:cNvSpPr>
            <p:nvPr/>
          </p:nvSpPr>
          <p:spPr bwMode="auto">
            <a:xfrm>
              <a:off x="3216" y="1257"/>
              <a:ext cx="269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FF0000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Char char="–"/>
                <a:defRPr sz="2400">
                  <a:solidFill>
                    <a:srgbClr val="000099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CC00"/>
                </a:buClr>
                <a:buChar char="•"/>
                <a:defRPr sz="2400">
                  <a:solidFill>
                    <a:srgbClr val="336600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CC00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CC00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CC00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CC00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CC00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CC00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kumimoji="1" lang="en-US" altLang="zh-TW" sz="2000"/>
                <a:t>T</a:t>
              </a:r>
              <a:r>
                <a:rPr kumimoji="1" lang="en-US" altLang="zh-TW" sz="2000" baseline="-25000"/>
                <a:t>3</a:t>
              </a:r>
              <a:endParaRPr kumimoji="1" lang="en-US" altLang="zh-TW" sz="2000"/>
            </a:p>
          </p:txBody>
        </p:sp>
        <p:sp>
          <p:nvSpPr>
            <p:cNvPr id="39945" name="Line 7"/>
            <p:cNvSpPr>
              <a:spLocks noChangeShapeType="1"/>
            </p:cNvSpPr>
            <p:nvPr/>
          </p:nvSpPr>
          <p:spPr bwMode="auto">
            <a:xfrm>
              <a:off x="3143" y="2871"/>
              <a:ext cx="189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39946" name="Line 8"/>
            <p:cNvSpPr>
              <a:spLocks noChangeShapeType="1"/>
            </p:cNvSpPr>
            <p:nvPr/>
          </p:nvSpPr>
          <p:spPr bwMode="auto">
            <a:xfrm flipH="1">
              <a:off x="1543" y="2869"/>
              <a:ext cx="1587" cy="101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9947" name="Line 9"/>
            <p:cNvSpPr>
              <a:spLocks noChangeShapeType="1"/>
            </p:cNvSpPr>
            <p:nvPr/>
          </p:nvSpPr>
          <p:spPr bwMode="auto">
            <a:xfrm flipV="1">
              <a:off x="3130" y="1248"/>
              <a:ext cx="0" cy="16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9948" name="Line 10"/>
            <p:cNvSpPr>
              <a:spLocks noChangeShapeType="1"/>
            </p:cNvSpPr>
            <p:nvPr/>
          </p:nvSpPr>
          <p:spPr bwMode="auto">
            <a:xfrm flipH="1">
              <a:off x="2784" y="2862"/>
              <a:ext cx="730" cy="49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39949" name="Line 11"/>
            <p:cNvSpPr>
              <a:spLocks noChangeShapeType="1"/>
            </p:cNvSpPr>
            <p:nvPr/>
          </p:nvSpPr>
          <p:spPr bwMode="auto">
            <a:xfrm>
              <a:off x="2352" y="3360"/>
              <a:ext cx="475" cy="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39950" name="Line 12"/>
            <p:cNvSpPr>
              <a:spLocks noChangeShapeType="1"/>
            </p:cNvSpPr>
            <p:nvPr/>
          </p:nvSpPr>
          <p:spPr bwMode="auto">
            <a:xfrm flipV="1">
              <a:off x="2784" y="2112"/>
              <a:ext cx="0" cy="12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39951" name="Line 13"/>
            <p:cNvSpPr>
              <a:spLocks noChangeShapeType="1"/>
            </p:cNvSpPr>
            <p:nvPr/>
          </p:nvSpPr>
          <p:spPr bwMode="auto">
            <a:xfrm flipH="1" flipV="1">
              <a:off x="2784" y="2016"/>
              <a:ext cx="346" cy="823"/>
            </a:xfrm>
            <a:prstGeom prst="line">
              <a:avLst/>
            </a:prstGeom>
            <a:noFill/>
            <a:ln w="57150">
              <a:solidFill>
                <a:schemeClr val="tx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39952" name="Line 14"/>
            <p:cNvSpPr>
              <a:spLocks noChangeShapeType="1"/>
            </p:cNvSpPr>
            <p:nvPr/>
          </p:nvSpPr>
          <p:spPr bwMode="auto">
            <a:xfrm flipH="1">
              <a:off x="2371" y="2880"/>
              <a:ext cx="1339" cy="86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39953" name="Line 15"/>
            <p:cNvSpPr>
              <a:spLocks noChangeShapeType="1"/>
            </p:cNvSpPr>
            <p:nvPr/>
          </p:nvSpPr>
          <p:spPr bwMode="auto">
            <a:xfrm flipH="1" flipV="1">
              <a:off x="1839" y="3701"/>
              <a:ext cx="558" cy="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39954" name="Line 16"/>
            <p:cNvSpPr>
              <a:spLocks noChangeShapeType="1"/>
            </p:cNvSpPr>
            <p:nvPr/>
          </p:nvSpPr>
          <p:spPr bwMode="auto">
            <a:xfrm flipV="1">
              <a:off x="2419" y="3504"/>
              <a:ext cx="0" cy="22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9955" name="Line 17"/>
            <p:cNvSpPr>
              <a:spLocks noChangeShapeType="1"/>
            </p:cNvSpPr>
            <p:nvPr/>
          </p:nvSpPr>
          <p:spPr bwMode="auto">
            <a:xfrm flipH="1">
              <a:off x="2408" y="2858"/>
              <a:ext cx="710" cy="666"/>
            </a:xfrm>
            <a:prstGeom prst="line">
              <a:avLst/>
            </a:prstGeom>
            <a:noFill/>
            <a:ln w="57150">
              <a:solidFill>
                <a:srgbClr val="F83F24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39956" name="Line 18"/>
            <p:cNvSpPr>
              <a:spLocks noChangeShapeType="1"/>
            </p:cNvSpPr>
            <p:nvPr/>
          </p:nvSpPr>
          <p:spPr bwMode="auto">
            <a:xfrm flipV="1">
              <a:off x="3130" y="2496"/>
              <a:ext cx="0" cy="373"/>
            </a:xfrm>
            <a:prstGeom prst="line">
              <a:avLst/>
            </a:prstGeom>
            <a:noFill/>
            <a:ln w="57150">
              <a:solidFill>
                <a:schemeClr val="accent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39957" name="Text Box 19"/>
            <p:cNvSpPr txBox="1">
              <a:spLocks noChangeArrowheads="1"/>
            </p:cNvSpPr>
            <p:nvPr/>
          </p:nvSpPr>
          <p:spPr bwMode="auto">
            <a:xfrm>
              <a:off x="4992" y="2832"/>
              <a:ext cx="269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FF0000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Char char="–"/>
                <a:defRPr sz="2400">
                  <a:solidFill>
                    <a:srgbClr val="000099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CC00"/>
                </a:buClr>
                <a:buChar char="•"/>
                <a:defRPr sz="2400">
                  <a:solidFill>
                    <a:srgbClr val="336600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CC00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CC00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CC00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CC00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CC00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CC00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kumimoji="1" lang="en-US" altLang="zh-TW" sz="2000"/>
                <a:t>T</a:t>
              </a:r>
              <a:r>
                <a:rPr kumimoji="1" lang="en-US" altLang="zh-TW" sz="2000" baseline="-25000"/>
                <a:t>1</a:t>
              </a:r>
              <a:endParaRPr kumimoji="1" lang="en-US" altLang="zh-TW" sz="2000"/>
            </a:p>
          </p:txBody>
        </p:sp>
        <p:sp>
          <p:nvSpPr>
            <p:cNvPr id="39958" name="Text Box 20"/>
            <p:cNvSpPr txBox="1">
              <a:spLocks noChangeArrowheads="1"/>
            </p:cNvSpPr>
            <p:nvPr/>
          </p:nvSpPr>
          <p:spPr bwMode="auto">
            <a:xfrm>
              <a:off x="1305" y="3597"/>
              <a:ext cx="269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FF0000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Char char="–"/>
                <a:defRPr sz="2400">
                  <a:solidFill>
                    <a:srgbClr val="000099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CC00"/>
                </a:buClr>
                <a:buChar char="•"/>
                <a:defRPr sz="2400">
                  <a:solidFill>
                    <a:srgbClr val="336600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CC00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CC00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CC00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CC00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CC00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CC00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kumimoji="1" lang="en-US" altLang="zh-TW" sz="2000"/>
                <a:t>T</a:t>
              </a:r>
              <a:r>
                <a:rPr kumimoji="1" lang="en-US" altLang="zh-TW" sz="2000" baseline="-25000"/>
                <a:t>2</a:t>
              </a:r>
              <a:endParaRPr kumimoji="1" lang="en-US" altLang="zh-TW" sz="2000"/>
            </a:p>
          </p:txBody>
        </p:sp>
        <p:sp>
          <p:nvSpPr>
            <p:cNvPr id="39959" name="Text Box 21"/>
            <p:cNvSpPr txBox="1">
              <a:spLocks noChangeArrowheads="1"/>
            </p:cNvSpPr>
            <p:nvPr/>
          </p:nvSpPr>
          <p:spPr bwMode="auto">
            <a:xfrm>
              <a:off x="2335" y="2068"/>
              <a:ext cx="270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FF0000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Char char="–"/>
                <a:defRPr sz="2400">
                  <a:solidFill>
                    <a:srgbClr val="000099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CC00"/>
                </a:buClr>
                <a:buChar char="•"/>
                <a:defRPr sz="2400">
                  <a:solidFill>
                    <a:srgbClr val="336600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CC00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CC00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CC00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CC00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CC00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CC00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kumimoji="1" lang="en-US" altLang="zh-TW" sz="1800" b="1" dirty="0"/>
                <a:t>D</a:t>
              </a:r>
              <a:r>
                <a:rPr kumimoji="1" lang="en-US" altLang="zh-TW" sz="1800" b="1" baseline="-25000" dirty="0"/>
                <a:t>1</a:t>
              </a:r>
            </a:p>
          </p:txBody>
        </p:sp>
        <p:sp>
          <p:nvSpPr>
            <p:cNvPr id="39960" name="Text Box 22"/>
            <p:cNvSpPr txBox="1">
              <a:spLocks noChangeArrowheads="1"/>
            </p:cNvSpPr>
            <p:nvPr/>
          </p:nvSpPr>
          <p:spPr bwMode="auto">
            <a:xfrm>
              <a:off x="1889" y="3122"/>
              <a:ext cx="294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FF0000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Char char="–"/>
                <a:defRPr sz="2400">
                  <a:solidFill>
                    <a:srgbClr val="000099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CC00"/>
                </a:buClr>
                <a:buChar char="•"/>
                <a:defRPr sz="2400">
                  <a:solidFill>
                    <a:srgbClr val="336600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CC00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CC00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CC00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CC00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CC00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CC00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kumimoji="1" lang="en-US" altLang="zh-TW" sz="1800" b="1" dirty="0"/>
                <a:t>D</a:t>
              </a:r>
              <a:r>
                <a:rPr kumimoji="1" lang="en-US" altLang="zh-TW" sz="1800" b="1" baseline="-25000" dirty="0"/>
                <a:t>2</a:t>
              </a:r>
              <a:r>
                <a:rPr kumimoji="1" lang="en-US" altLang="zh-TW" sz="1800" baseline="-25000" dirty="0"/>
                <a:t> </a:t>
              </a:r>
            </a:p>
          </p:txBody>
        </p:sp>
        <p:sp>
          <p:nvSpPr>
            <p:cNvPr id="39961" name="Text Box 23"/>
            <p:cNvSpPr txBox="1">
              <a:spLocks noChangeArrowheads="1"/>
            </p:cNvSpPr>
            <p:nvPr/>
          </p:nvSpPr>
          <p:spPr bwMode="auto">
            <a:xfrm>
              <a:off x="3168" y="2400"/>
              <a:ext cx="229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FF0000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Char char="–"/>
                <a:defRPr sz="2400">
                  <a:solidFill>
                    <a:srgbClr val="000099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CC00"/>
                </a:buClr>
                <a:buChar char="•"/>
                <a:defRPr sz="2400">
                  <a:solidFill>
                    <a:srgbClr val="336600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CC00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CC00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CC00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CC00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CC00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CC00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kumimoji="1" lang="en-US" altLang="zh-TW" sz="1800" b="1" dirty="0"/>
                <a:t>Q</a:t>
              </a:r>
              <a:endParaRPr kumimoji="1" lang="en-US" altLang="zh-TW" sz="1800" b="1" baseline="-25000" dirty="0"/>
            </a:p>
          </p:txBody>
        </p:sp>
        <p:sp>
          <p:nvSpPr>
            <p:cNvPr id="39962" name="Line 24"/>
            <p:cNvSpPr>
              <a:spLocks noChangeShapeType="1"/>
            </p:cNvSpPr>
            <p:nvPr/>
          </p:nvSpPr>
          <p:spPr bwMode="auto">
            <a:xfrm flipH="1">
              <a:off x="2784" y="1824"/>
              <a:ext cx="336" cy="21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39963" name="Freeform 26"/>
            <p:cNvSpPr>
              <a:spLocks/>
            </p:cNvSpPr>
            <p:nvPr/>
          </p:nvSpPr>
          <p:spPr bwMode="auto">
            <a:xfrm>
              <a:off x="2448" y="2016"/>
              <a:ext cx="288" cy="104"/>
            </a:xfrm>
            <a:custGeom>
              <a:avLst/>
              <a:gdLst>
                <a:gd name="T0" fmla="*/ 0 w 288"/>
                <a:gd name="T1" fmla="*/ 104 h 104"/>
                <a:gd name="T2" fmla="*/ 48 w 288"/>
                <a:gd name="T3" fmla="*/ 8 h 104"/>
                <a:gd name="T4" fmla="*/ 192 w 288"/>
                <a:gd name="T5" fmla="*/ 56 h 104"/>
                <a:gd name="T6" fmla="*/ 288 w 288"/>
                <a:gd name="T7" fmla="*/ 56 h 10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88"/>
                <a:gd name="T13" fmla="*/ 0 h 104"/>
                <a:gd name="T14" fmla="*/ 288 w 288"/>
                <a:gd name="T15" fmla="*/ 104 h 10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88" h="104">
                  <a:moveTo>
                    <a:pt x="0" y="104"/>
                  </a:moveTo>
                  <a:cubicBezTo>
                    <a:pt x="8" y="60"/>
                    <a:pt x="16" y="16"/>
                    <a:pt x="48" y="8"/>
                  </a:cubicBezTo>
                  <a:cubicBezTo>
                    <a:pt x="80" y="0"/>
                    <a:pt x="152" y="48"/>
                    <a:pt x="192" y="56"/>
                  </a:cubicBezTo>
                  <a:cubicBezTo>
                    <a:pt x="232" y="64"/>
                    <a:pt x="260" y="60"/>
                    <a:pt x="288" y="56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64" name="Freeform 27"/>
            <p:cNvSpPr>
              <a:spLocks/>
            </p:cNvSpPr>
            <p:nvPr/>
          </p:nvSpPr>
          <p:spPr bwMode="auto">
            <a:xfrm>
              <a:off x="2116" y="3244"/>
              <a:ext cx="284" cy="212"/>
            </a:xfrm>
            <a:custGeom>
              <a:avLst/>
              <a:gdLst>
                <a:gd name="T0" fmla="*/ 0 w 284"/>
                <a:gd name="T1" fmla="*/ 13 h 212"/>
                <a:gd name="T2" fmla="*/ 139 w 284"/>
                <a:gd name="T3" fmla="*/ 33 h 212"/>
                <a:gd name="T4" fmla="*/ 284 w 284"/>
                <a:gd name="T5" fmla="*/ 212 h 212"/>
                <a:gd name="T6" fmla="*/ 0 60000 65536"/>
                <a:gd name="T7" fmla="*/ 0 60000 65536"/>
                <a:gd name="T8" fmla="*/ 0 60000 65536"/>
                <a:gd name="T9" fmla="*/ 0 w 284"/>
                <a:gd name="T10" fmla="*/ 0 h 212"/>
                <a:gd name="T11" fmla="*/ 284 w 284"/>
                <a:gd name="T12" fmla="*/ 212 h 21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4" h="212">
                  <a:moveTo>
                    <a:pt x="0" y="13"/>
                  </a:moveTo>
                  <a:cubicBezTo>
                    <a:pt x="23" y="16"/>
                    <a:pt x="92" y="0"/>
                    <a:pt x="139" y="33"/>
                  </a:cubicBezTo>
                  <a:cubicBezTo>
                    <a:pt x="186" y="66"/>
                    <a:pt x="254" y="175"/>
                    <a:pt x="284" y="212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65" name="Text Box 28"/>
            <p:cNvSpPr txBox="1">
              <a:spLocks noChangeArrowheads="1"/>
            </p:cNvSpPr>
            <p:nvPr/>
          </p:nvSpPr>
          <p:spPr bwMode="auto">
            <a:xfrm>
              <a:off x="1680" y="3504"/>
              <a:ext cx="18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FF0000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Char char="–"/>
                <a:defRPr sz="2400">
                  <a:solidFill>
                    <a:srgbClr val="000099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CC00"/>
                </a:buClr>
                <a:buChar char="•"/>
                <a:defRPr sz="2400">
                  <a:solidFill>
                    <a:srgbClr val="336600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CC00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CC00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CC00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CC00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CC00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CC00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kumimoji="1" lang="zh-TW" altLang="en-US" sz="1600">
                  <a:solidFill>
                    <a:schemeClr val="accent2"/>
                  </a:solidFill>
                </a:rPr>
                <a:t>7</a:t>
              </a:r>
              <a:endParaRPr kumimoji="1" lang="zh-TW" altLang="en-US" sz="2400"/>
            </a:p>
          </p:txBody>
        </p:sp>
        <p:sp>
          <p:nvSpPr>
            <p:cNvPr id="39966" name="Text Box 29"/>
            <p:cNvSpPr txBox="1">
              <a:spLocks noChangeArrowheads="1"/>
            </p:cNvSpPr>
            <p:nvPr/>
          </p:nvSpPr>
          <p:spPr bwMode="auto">
            <a:xfrm>
              <a:off x="3600" y="2688"/>
              <a:ext cx="18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FF0000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Char char="–"/>
                <a:defRPr sz="2400">
                  <a:solidFill>
                    <a:srgbClr val="000099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CC00"/>
                </a:buClr>
                <a:buChar char="•"/>
                <a:defRPr sz="2400">
                  <a:solidFill>
                    <a:srgbClr val="336600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CC00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CC00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CC00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CC00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CC00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CC00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kumimoji="1" lang="zh-TW" altLang="en-US" sz="1600">
                  <a:solidFill>
                    <a:schemeClr val="accent2"/>
                  </a:solidFill>
                </a:rPr>
                <a:t>3</a:t>
              </a:r>
              <a:endParaRPr kumimoji="1" lang="zh-TW" altLang="en-US" sz="2400"/>
            </a:p>
          </p:txBody>
        </p:sp>
        <p:sp>
          <p:nvSpPr>
            <p:cNvPr id="39967" name="Text Box 30"/>
            <p:cNvSpPr txBox="1">
              <a:spLocks noChangeArrowheads="1"/>
            </p:cNvSpPr>
            <p:nvPr/>
          </p:nvSpPr>
          <p:spPr bwMode="auto">
            <a:xfrm>
              <a:off x="3408" y="2688"/>
              <a:ext cx="18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FF0000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Char char="–"/>
                <a:defRPr sz="2400">
                  <a:solidFill>
                    <a:srgbClr val="000099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CC00"/>
                </a:buClr>
                <a:buChar char="•"/>
                <a:defRPr sz="2400">
                  <a:solidFill>
                    <a:srgbClr val="336600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CC00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CC00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CC00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CC00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CC00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CC00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kumimoji="1" lang="zh-TW" altLang="en-US" sz="1600">
                  <a:solidFill>
                    <a:schemeClr val="accent2"/>
                  </a:solidFill>
                </a:rPr>
                <a:t>2</a:t>
              </a:r>
              <a:endParaRPr kumimoji="1" lang="zh-TW" altLang="en-US" sz="2400"/>
            </a:p>
          </p:txBody>
        </p:sp>
        <p:sp>
          <p:nvSpPr>
            <p:cNvPr id="39968" name="Text Box 31"/>
            <p:cNvSpPr txBox="1">
              <a:spLocks noChangeArrowheads="1"/>
            </p:cNvSpPr>
            <p:nvPr/>
          </p:nvSpPr>
          <p:spPr bwMode="auto">
            <a:xfrm>
              <a:off x="3120" y="1680"/>
              <a:ext cx="18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FF0000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Char char="–"/>
                <a:defRPr sz="2400">
                  <a:solidFill>
                    <a:srgbClr val="000099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CC00"/>
                </a:buClr>
                <a:buChar char="•"/>
                <a:defRPr sz="2400">
                  <a:solidFill>
                    <a:srgbClr val="336600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CC00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CC00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CC00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CC00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CC00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CC00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kumimoji="1" lang="zh-TW" altLang="en-US" sz="1600">
                  <a:solidFill>
                    <a:schemeClr val="accent2"/>
                  </a:solidFill>
                </a:rPr>
                <a:t>5</a:t>
              </a:r>
              <a:endParaRPr kumimoji="1" lang="zh-TW" altLang="en-US" sz="2400"/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3646314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17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177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1177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1177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763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2320" y="802640"/>
            <a:ext cx="10363200" cy="5553710"/>
          </a:xfrm>
        </p:spPr>
        <p:txBody>
          <a:bodyPr>
            <a:normAutofit lnSpcReduction="10000"/>
          </a:bodyPr>
          <a:lstStyle/>
          <a:p>
            <a:r>
              <a:rPr lang="en-US" sz="2600" dirty="0" err="1"/>
              <a:t>Penentuan</a:t>
            </a:r>
            <a:r>
              <a:rPr lang="en-US" sz="2600" dirty="0"/>
              <a:t> </a:t>
            </a:r>
            <a:r>
              <a:rPr lang="en-US" sz="2600" dirty="0" err="1"/>
              <a:t>dokumen</a:t>
            </a:r>
            <a:r>
              <a:rPr lang="en-US" sz="2600" dirty="0"/>
              <a:t> mana yang </a:t>
            </a:r>
            <a:r>
              <a:rPr lang="en-US" sz="2600" dirty="0" err="1"/>
              <a:t>relevan</a:t>
            </a:r>
            <a:r>
              <a:rPr lang="en-US" sz="2600" dirty="0"/>
              <a:t>  </a:t>
            </a:r>
            <a:r>
              <a:rPr lang="en-US" sz="2600" dirty="0" err="1"/>
              <a:t>dengan</a:t>
            </a:r>
            <a:r>
              <a:rPr lang="en-US" sz="2600" dirty="0"/>
              <a:t> </a:t>
            </a:r>
            <a:r>
              <a:rPr lang="en-US" sz="2600" i="1" dirty="0"/>
              <a:t>query</a:t>
            </a:r>
            <a:r>
              <a:rPr lang="en-US" sz="2600" dirty="0"/>
              <a:t> </a:t>
            </a:r>
            <a:r>
              <a:rPr lang="en-US" sz="2600" dirty="0" err="1"/>
              <a:t>dipandang</a:t>
            </a:r>
            <a:r>
              <a:rPr lang="en-US" sz="2600" dirty="0"/>
              <a:t> </a:t>
            </a:r>
            <a:r>
              <a:rPr lang="en-US" sz="2600" dirty="0" err="1"/>
              <a:t>sebagai</a:t>
            </a:r>
            <a:r>
              <a:rPr lang="en-US" sz="2600" dirty="0"/>
              <a:t> </a:t>
            </a:r>
            <a:r>
              <a:rPr lang="en-US" sz="2600" dirty="0" err="1"/>
              <a:t>pengukuran</a:t>
            </a:r>
            <a:r>
              <a:rPr lang="en-US" sz="2600" dirty="0"/>
              <a:t> </a:t>
            </a:r>
            <a:r>
              <a:rPr lang="en-US" sz="2600" dirty="0" err="1"/>
              <a:t>kesamaan</a:t>
            </a:r>
            <a:r>
              <a:rPr lang="en-US" sz="2600" dirty="0"/>
              <a:t> (</a:t>
            </a:r>
            <a:r>
              <a:rPr lang="en-US" sz="2600" i="1" dirty="0"/>
              <a:t>similarity measure</a:t>
            </a:r>
            <a:r>
              <a:rPr lang="en-US" sz="2600" dirty="0"/>
              <a:t>) </a:t>
            </a:r>
            <a:r>
              <a:rPr lang="en-US" sz="2600" dirty="0" err="1"/>
              <a:t>antara</a:t>
            </a:r>
            <a:r>
              <a:rPr lang="en-US" sz="2600" dirty="0"/>
              <a:t> </a:t>
            </a:r>
            <a:r>
              <a:rPr lang="en-US" sz="2600" i="1" dirty="0"/>
              <a:t>query</a:t>
            </a:r>
            <a:r>
              <a:rPr lang="en-US" sz="2600" dirty="0"/>
              <a:t> </a:t>
            </a:r>
            <a:r>
              <a:rPr lang="en-US" sz="2600" dirty="0" err="1"/>
              <a:t>dengan</a:t>
            </a:r>
            <a:r>
              <a:rPr lang="en-US" sz="2600" dirty="0"/>
              <a:t> </a:t>
            </a:r>
            <a:r>
              <a:rPr lang="en-US" sz="2600" dirty="0" err="1"/>
              <a:t>dokumen</a:t>
            </a:r>
            <a:r>
              <a:rPr lang="en-US" sz="2600" dirty="0"/>
              <a:t>.</a:t>
            </a:r>
          </a:p>
          <a:p>
            <a:r>
              <a:rPr lang="en-US" sz="2600" dirty="0" err="1"/>
              <a:t>Semakin</a:t>
            </a:r>
            <a:r>
              <a:rPr lang="en-US" sz="2600" dirty="0"/>
              <a:t> </a:t>
            </a:r>
            <a:r>
              <a:rPr lang="en-US" sz="2600" dirty="0" err="1"/>
              <a:t>sama</a:t>
            </a:r>
            <a:r>
              <a:rPr lang="en-US" sz="2600" dirty="0"/>
              <a:t> </a:t>
            </a:r>
            <a:r>
              <a:rPr lang="en-US" sz="2600" dirty="0" err="1"/>
              <a:t>suatu</a:t>
            </a:r>
            <a:r>
              <a:rPr lang="en-US" sz="2600" dirty="0"/>
              <a:t> </a:t>
            </a:r>
            <a:r>
              <a:rPr lang="en-US" sz="2600" dirty="0" err="1"/>
              <a:t>vektor</a:t>
            </a:r>
            <a:r>
              <a:rPr lang="en-US" sz="2600" dirty="0"/>
              <a:t> </a:t>
            </a:r>
            <a:r>
              <a:rPr lang="en-US" sz="2600" dirty="0" err="1"/>
              <a:t>dokumen</a:t>
            </a:r>
            <a:r>
              <a:rPr lang="en-US" sz="2600" dirty="0"/>
              <a:t> </a:t>
            </a:r>
            <a:r>
              <a:rPr lang="en-US" sz="2600" dirty="0" err="1"/>
              <a:t>dengan</a:t>
            </a:r>
            <a:r>
              <a:rPr lang="en-US" sz="2600" dirty="0"/>
              <a:t> </a:t>
            </a:r>
            <a:r>
              <a:rPr lang="en-US" sz="2600" dirty="0" err="1"/>
              <a:t>vektor</a:t>
            </a:r>
            <a:r>
              <a:rPr lang="en-US" sz="2600" dirty="0"/>
              <a:t> </a:t>
            </a:r>
            <a:r>
              <a:rPr lang="en-US" sz="2600" i="1" dirty="0"/>
              <a:t>query</a:t>
            </a:r>
            <a:r>
              <a:rPr lang="en-US" sz="2600" dirty="0"/>
              <a:t>, </a:t>
            </a:r>
            <a:r>
              <a:rPr lang="en-US" sz="2600" dirty="0" err="1"/>
              <a:t>semakin</a:t>
            </a:r>
            <a:r>
              <a:rPr lang="en-US" sz="2600" dirty="0"/>
              <a:t> </a:t>
            </a:r>
            <a:r>
              <a:rPr lang="en-US" sz="2600" dirty="0" err="1"/>
              <a:t>relevan</a:t>
            </a:r>
            <a:r>
              <a:rPr lang="en-US" sz="2600" dirty="0"/>
              <a:t> </a:t>
            </a:r>
            <a:r>
              <a:rPr lang="en-US" sz="2600" dirty="0" err="1"/>
              <a:t>dokumen</a:t>
            </a:r>
            <a:r>
              <a:rPr lang="en-US" sz="2600" dirty="0"/>
              <a:t> </a:t>
            </a:r>
            <a:r>
              <a:rPr lang="en-US" sz="2600" dirty="0" err="1"/>
              <a:t>tersebut</a:t>
            </a:r>
            <a:r>
              <a:rPr lang="en-US" sz="2600" dirty="0"/>
              <a:t> </a:t>
            </a:r>
            <a:r>
              <a:rPr lang="en-US" sz="2600" dirty="0" err="1"/>
              <a:t>dengan</a:t>
            </a:r>
            <a:r>
              <a:rPr lang="en-US" sz="2600" dirty="0"/>
              <a:t> </a:t>
            </a:r>
            <a:r>
              <a:rPr lang="en-US" sz="2600" i="1" dirty="0"/>
              <a:t>query</a:t>
            </a:r>
            <a:r>
              <a:rPr lang="en-US" sz="2600" dirty="0"/>
              <a:t>.</a:t>
            </a:r>
          </a:p>
          <a:p>
            <a:r>
              <a:rPr lang="en-US" sz="2600" dirty="0" err="1"/>
              <a:t>Kesamaan</a:t>
            </a:r>
            <a:r>
              <a:rPr lang="en-US" sz="2600" dirty="0"/>
              <a:t> (</a:t>
            </a:r>
            <a:r>
              <a:rPr lang="en-US" sz="2600" i="1" dirty="0"/>
              <a:t>sim</a:t>
            </a:r>
            <a:r>
              <a:rPr lang="en-US" sz="2600" dirty="0"/>
              <a:t>) </a:t>
            </a:r>
            <a:r>
              <a:rPr lang="en-US" sz="2600" dirty="0" err="1"/>
              <a:t>antara</a:t>
            </a:r>
            <a:r>
              <a:rPr lang="en-US" sz="2600" dirty="0"/>
              <a:t> </a:t>
            </a:r>
            <a:r>
              <a:rPr lang="en-US" sz="2600" dirty="0" err="1"/>
              <a:t>dua</a:t>
            </a:r>
            <a:r>
              <a:rPr lang="en-US" sz="2600" dirty="0"/>
              <a:t> </a:t>
            </a:r>
            <a:r>
              <a:rPr lang="en-US" sz="2600" dirty="0" err="1"/>
              <a:t>vektor</a:t>
            </a:r>
            <a:r>
              <a:rPr lang="en-US" sz="2600" dirty="0"/>
              <a:t> </a:t>
            </a:r>
            <a:r>
              <a:rPr lang="en-US" sz="2600" b="1" dirty="0"/>
              <a:t>Q</a:t>
            </a:r>
            <a:r>
              <a:rPr lang="en-US" sz="2600" dirty="0"/>
              <a:t> = (</a:t>
            </a:r>
            <a:r>
              <a:rPr lang="en-US" sz="2600" i="1" dirty="0"/>
              <a:t>q</a:t>
            </a:r>
            <a:r>
              <a:rPr lang="en-US" sz="2600" baseline="-25000" dirty="0"/>
              <a:t>1</a:t>
            </a:r>
            <a:r>
              <a:rPr lang="en-US" sz="2600" dirty="0"/>
              <a:t>, </a:t>
            </a:r>
            <a:r>
              <a:rPr lang="en-US" sz="2600" i="1" dirty="0"/>
              <a:t>q</a:t>
            </a:r>
            <a:r>
              <a:rPr lang="en-US" sz="2600" baseline="-25000" dirty="0"/>
              <a:t>2</a:t>
            </a:r>
            <a:r>
              <a:rPr lang="en-US" sz="2600" dirty="0"/>
              <a:t>, …, </a:t>
            </a:r>
            <a:r>
              <a:rPr lang="en-US" sz="2600" i="1" dirty="0" err="1"/>
              <a:t>q</a:t>
            </a:r>
            <a:r>
              <a:rPr lang="en-US" sz="2600" i="1" baseline="-25000" dirty="0" err="1"/>
              <a:t>n</a:t>
            </a:r>
            <a:r>
              <a:rPr lang="en-US" sz="2600" dirty="0"/>
              <a:t>) dan </a:t>
            </a:r>
            <a:r>
              <a:rPr lang="en-US" sz="2600" b="1" dirty="0"/>
              <a:t>D</a:t>
            </a:r>
            <a:r>
              <a:rPr lang="en-US" sz="2600" dirty="0"/>
              <a:t> = (</a:t>
            </a:r>
            <a:r>
              <a:rPr lang="en-US" sz="2600" i="1" dirty="0"/>
              <a:t>d</a:t>
            </a:r>
            <a:r>
              <a:rPr lang="en-US" sz="2600" baseline="-25000" dirty="0"/>
              <a:t>1</a:t>
            </a:r>
            <a:r>
              <a:rPr lang="en-US" sz="2600" dirty="0"/>
              <a:t>, </a:t>
            </a:r>
            <a:r>
              <a:rPr lang="en-US" sz="2600" i="1" dirty="0"/>
              <a:t>d</a:t>
            </a:r>
            <a:r>
              <a:rPr lang="en-US" sz="2600" baseline="-25000" dirty="0"/>
              <a:t>2</a:t>
            </a:r>
            <a:r>
              <a:rPr lang="en-US" sz="2600" dirty="0"/>
              <a:t>, …, </a:t>
            </a:r>
            <a:r>
              <a:rPr lang="en-US" sz="2600" i="1" dirty="0" err="1"/>
              <a:t>d</a:t>
            </a:r>
            <a:r>
              <a:rPr lang="en-US" sz="2600" i="1" baseline="-25000" dirty="0" err="1"/>
              <a:t>n</a:t>
            </a:r>
            <a:r>
              <a:rPr lang="en-US" sz="2600" dirty="0"/>
              <a:t>) </a:t>
            </a:r>
            <a:r>
              <a:rPr lang="en-US" sz="2600" dirty="0" err="1"/>
              <a:t>diukur</a:t>
            </a:r>
            <a:r>
              <a:rPr lang="en-US" sz="2600" dirty="0"/>
              <a:t> </a:t>
            </a:r>
            <a:r>
              <a:rPr lang="en-US" sz="2600" dirty="0" err="1"/>
              <a:t>dengan</a:t>
            </a:r>
            <a:r>
              <a:rPr lang="en-US" sz="2600" dirty="0"/>
              <a:t> </a:t>
            </a:r>
            <a:r>
              <a:rPr lang="en-US" sz="2600" dirty="0" err="1"/>
              <a:t>rumus</a:t>
            </a:r>
            <a:r>
              <a:rPr lang="en-US" sz="2600" dirty="0"/>
              <a:t> </a:t>
            </a:r>
            <a:r>
              <a:rPr lang="en-US" sz="2600" i="1" dirty="0" err="1"/>
              <a:t>cosinus</a:t>
            </a:r>
            <a:r>
              <a:rPr lang="en-US" sz="2600" i="1" dirty="0"/>
              <a:t> similarity </a:t>
            </a:r>
            <a:r>
              <a:rPr lang="en-US" sz="2600" dirty="0"/>
              <a:t>yang </a:t>
            </a:r>
            <a:r>
              <a:rPr lang="en-US" sz="2600" dirty="0" err="1"/>
              <a:t>merupakan</a:t>
            </a:r>
            <a:r>
              <a:rPr lang="en-US" sz="2600" dirty="0"/>
              <a:t> </a:t>
            </a:r>
            <a:r>
              <a:rPr lang="en-US" sz="2600" dirty="0" err="1"/>
              <a:t>bagian</a:t>
            </a:r>
            <a:r>
              <a:rPr lang="en-US" sz="2600" dirty="0"/>
              <a:t> </a:t>
            </a:r>
            <a:r>
              <a:rPr lang="en-US" sz="2600" dirty="0" err="1"/>
              <a:t>dari</a:t>
            </a:r>
            <a:r>
              <a:rPr lang="en-US" sz="2600" dirty="0"/>
              <a:t> </a:t>
            </a:r>
            <a:r>
              <a:rPr lang="en-US" sz="2600" dirty="0" err="1"/>
              <a:t>rumus</a:t>
            </a:r>
            <a:r>
              <a:rPr lang="en-US" sz="2600" dirty="0"/>
              <a:t> </a:t>
            </a:r>
            <a:r>
              <a:rPr lang="en-US" sz="2600" dirty="0" err="1"/>
              <a:t>perkalian</a:t>
            </a:r>
            <a:r>
              <a:rPr lang="en-US" sz="2600" dirty="0"/>
              <a:t> </a:t>
            </a:r>
            <a:r>
              <a:rPr lang="en-US" sz="2600" dirty="0" err="1"/>
              <a:t>titik</a:t>
            </a:r>
            <a:r>
              <a:rPr lang="en-US" sz="2600" dirty="0"/>
              <a:t> (</a:t>
            </a:r>
            <a:r>
              <a:rPr lang="en-US" sz="2600" i="1" dirty="0"/>
              <a:t>dot product</a:t>
            </a:r>
            <a:r>
              <a:rPr lang="en-US" sz="2600" dirty="0"/>
              <a:t>) </a:t>
            </a:r>
            <a:r>
              <a:rPr lang="en-US" sz="2600" dirty="0" err="1"/>
              <a:t>dua</a:t>
            </a:r>
            <a:r>
              <a:rPr lang="en-US" sz="2600" dirty="0"/>
              <a:t> </a:t>
            </a:r>
            <a:r>
              <a:rPr lang="en-US" sz="2600" dirty="0" err="1"/>
              <a:t>buah</a:t>
            </a:r>
            <a:r>
              <a:rPr lang="en-US" sz="2600" dirty="0"/>
              <a:t> </a:t>
            </a:r>
            <a:r>
              <a:rPr lang="en-US" sz="2600" dirty="0" err="1"/>
              <a:t>vektor</a:t>
            </a:r>
            <a:r>
              <a:rPr lang="en-US" sz="2600" dirty="0"/>
              <a:t>:</a:t>
            </a:r>
          </a:p>
          <a:p>
            <a:endParaRPr lang="en-US" sz="2600" dirty="0"/>
          </a:p>
          <a:p>
            <a:endParaRPr lang="en-US" sz="2600" dirty="0"/>
          </a:p>
          <a:p>
            <a:endParaRPr lang="en-US" sz="2600" dirty="0"/>
          </a:p>
          <a:p>
            <a:pPr marL="0" indent="0">
              <a:buNone/>
            </a:pPr>
            <a:r>
              <a:rPr lang="en-US" sz="2600" dirty="0"/>
              <a:t>     </a:t>
            </a:r>
            <a:r>
              <a:rPr lang="en-US" sz="2600" dirty="0" err="1"/>
              <a:t>dengan</a:t>
            </a:r>
            <a:r>
              <a:rPr lang="en-US" sz="2600" dirty="0"/>
              <a:t> </a:t>
            </a:r>
            <a:r>
              <a:rPr lang="en-US" sz="2600" b="1" dirty="0"/>
              <a:t>Q</a:t>
            </a:r>
            <a:r>
              <a:rPr lang="en-US" sz="2600" dirty="0">
                <a:sym typeface="Symbol" panose="05050102010706020507" pitchFamily="18" charset="2"/>
              </a:rPr>
              <a:t> </a:t>
            </a:r>
            <a:r>
              <a:rPr lang="en-US" sz="2600" b="1" dirty="0">
                <a:sym typeface="Symbol" panose="05050102010706020507" pitchFamily="18" charset="2"/>
              </a:rPr>
              <a:t>D</a:t>
            </a:r>
            <a:r>
              <a:rPr lang="en-US" sz="2600" dirty="0">
                <a:sym typeface="Symbol" panose="05050102010706020507" pitchFamily="18" charset="2"/>
              </a:rPr>
              <a:t> </a:t>
            </a:r>
            <a:r>
              <a:rPr lang="en-US" sz="2600" dirty="0" err="1">
                <a:sym typeface="Symbol" panose="05050102010706020507" pitchFamily="18" charset="2"/>
              </a:rPr>
              <a:t>adalah</a:t>
            </a:r>
            <a:r>
              <a:rPr lang="en-US" sz="2600" dirty="0">
                <a:sym typeface="Symbol" panose="05050102010706020507" pitchFamily="18" charset="2"/>
              </a:rPr>
              <a:t> </a:t>
            </a:r>
            <a:r>
              <a:rPr lang="en-US" sz="2600" dirty="0" err="1">
                <a:sym typeface="Symbol" panose="05050102010706020507" pitchFamily="18" charset="2"/>
              </a:rPr>
              <a:t>perkalian</a:t>
            </a:r>
            <a:r>
              <a:rPr lang="en-US" sz="2600" dirty="0">
                <a:sym typeface="Symbol" panose="05050102010706020507" pitchFamily="18" charset="2"/>
              </a:rPr>
              <a:t> </a:t>
            </a:r>
            <a:r>
              <a:rPr lang="en-US" sz="2600" dirty="0" err="1">
                <a:sym typeface="Symbol" panose="05050102010706020507" pitchFamily="18" charset="2"/>
              </a:rPr>
              <a:t>titik</a:t>
            </a:r>
            <a:r>
              <a:rPr lang="en-US" sz="2600" dirty="0">
                <a:sym typeface="Symbol" panose="05050102010706020507" pitchFamily="18" charset="2"/>
              </a:rPr>
              <a:t> yang </a:t>
            </a:r>
            <a:r>
              <a:rPr lang="en-US" sz="2600" dirty="0" err="1">
                <a:sym typeface="Symbol" panose="05050102010706020507" pitchFamily="18" charset="2"/>
              </a:rPr>
              <a:t>didefinisikan</a:t>
            </a:r>
            <a:r>
              <a:rPr lang="en-US" sz="2600" dirty="0">
                <a:sym typeface="Symbol" panose="05050102010706020507" pitchFamily="18" charset="2"/>
              </a:rPr>
              <a:t> </a:t>
            </a:r>
            <a:r>
              <a:rPr lang="en-US" sz="2600" dirty="0" err="1">
                <a:sym typeface="Symbol" panose="05050102010706020507" pitchFamily="18" charset="2"/>
              </a:rPr>
              <a:t>sebagai</a:t>
            </a:r>
            <a:endParaRPr lang="en-US" sz="2600" dirty="0"/>
          </a:p>
          <a:p>
            <a:pPr marL="0" indent="0">
              <a:buNone/>
            </a:pPr>
            <a:r>
              <a:rPr lang="en-US" sz="2600" dirty="0"/>
              <a:t>	  </a:t>
            </a:r>
          </a:p>
          <a:p>
            <a:pPr marL="0" indent="0">
              <a:buNone/>
            </a:pPr>
            <a:r>
              <a:rPr lang="en-US" sz="2600" dirty="0"/>
              <a:t>	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Rinaldi Munir - IF2123 Aljabar Geometri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12</a:t>
            </a:fld>
            <a:endParaRPr lang="en-US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37436383"/>
              </p:ext>
            </p:extLst>
          </p:nvPr>
        </p:nvGraphicFramePr>
        <p:xfrm>
          <a:off x="3683000" y="5608238"/>
          <a:ext cx="433832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Equation" r:id="rId3" imgW="1549080" imgH="190440" progId="Equation.3">
                  <p:embed/>
                </p:oleObj>
              </mc:Choice>
              <mc:Fallback>
                <p:oleObj name="Equation" r:id="rId3" imgW="1549080" imgH="190440" progId="Equation.3">
                  <p:embed/>
                  <p:pic>
                    <p:nvPicPr>
                      <p:cNvPr id="7" name="Object 6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683000" y="5608238"/>
                        <a:ext cx="4338320" cy="533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6F4CE0B7-9066-4BD8-8863-4E55399F1885}"/>
                  </a:ext>
                </a:extLst>
              </p:cNvPr>
              <p:cNvSpPr/>
              <p:nvPr/>
            </p:nvSpPr>
            <p:spPr>
              <a:xfrm>
                <a:off x="1719297" y="3989418"/>
                <a:ext cx="3262560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1">
                          <a:latin typeface="Cambria Math" panose="02040503050406030204" pitchFamily="18" charset="0"/>
                        </a:rPr>
                        <m:t>𝐐</m:t>
                      </m:r>
                      <m: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2400" b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𝐃</m:t>
                      </m:r>
                      <m: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 </m:t>
                      </m:r>
                      <m:d>
                        <m:dPr>
                          <m:begChr m:val="‖"/>
                          <m:endChr m:val="‖"/>
                          <m:ctrlPr>
                            <a:rPr lang="en-US" sz="24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𝐐</m:t>
                          </m:r>
                        </m:e>
                      </m:d>
                      <m:d>
                        <m:dPr>
                          <m:begChr m:val="‖"/>
                          <m:endChr m:val="‖"/>
                          <m:ctrlPr>
                            <a:rPr lang="en-US" sz="2400" b="1" i="1" dirty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1" dirty="0">
                              <a:latin typeface="Cambria Math" panose="02040503050406030204" pitchFamily="18" charset="0"/>
                            </a:rPr>
                            <m:t>𝐃</m:t>
                          </m:r>
                        </m:e>
                      </m:d>
                      <m:r>
                        <a:rPr lang="en-US" sz="2400" b="1" dirty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400" dirty="0">
                          <a:latin typeface="Cambria Math" panose="02040503050406030204" pitchFamily="18" charset="0"/>
                        </a:rPr>
                        <m:t>cos</m:t>
                      </m:r>
                      <m:r>
                        <a:rPr lang="en-US" sz="2400" dirty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400" i="1" dirty="0"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</m:t>
                      </m:r>
                    </m:oMath>
                  </m:oMathPara>
                </a14:m>
                <a:endParaRPr lang="en-US" sz="2400" b="1" dirty="0"/>
              </a:p>
            </p:txBody>
          </p:sp>
        </mc:Choice>
        <mc:Fallback xmlns="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6F4CE0B7-9066-4BD8-8863-4E55399F188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19297" y="3989418"/>
                <a:ext cx="3262560" cy="461665"/>
              </a:xfrm>
              <a:prstGeom prst="rect">
                <a:avLst/>
              </a:prstGeom>
              <a:blipFill>
                <a:blip r:embed="rId7"/>
                <a:stretch>
                  <a:fillRect l="-1308" b="-131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C8226A35-E273-4A8B-801B-1CD787D8F33B}"/>
                  </a:ext>
                </a:extLst>
              </p:cNvPr>
              <p:cNvSpPr/>
              <p:nvPr/>
            </p:nvSpPr>
            <p:spPr>
              <a:xfrm>
                <a:off x="6548567" y="3858568"/>
                <a:ext cx="3828612" cy="76161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b="0" i="1" dirty="0" smtClean="0">
                        <a:latin typeface="Cambria Math" panose="02040503050406030204" pitchFamily="18" charset="0"/>
                      </a:rPr>
                      <m:t>𝑠𝑖𝑚</m:t>
                    </m:r>
                    <m:d>
                      <m:dPr>
                        <m:ctrlPr>
                          <a:rPr lang="en-US" sz="2400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1" i="0" dirty="0" smtClean="0">
                            <a:latin typeface="Cambria Math" panose="02040503050406030204" pitchFamily="18" charset="0"/>
                          </a:rPr>
                          <m:t>𝐐</m:t>
                        </m:r>
                        <m:r>
                          <a:rPr lang="en-US" sz="2400" b="0" i="0" dirty="0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sz="2400" b="1" i="0" dirty="0" smtClean="0">
                            <a:latin typeface="Cambria Math" panose="02040503050406030204" pitchFamily="18" charset="0"/>
                          </a:rPr>
                          <m:t>𝐃</m:t>
                        </m:r>
                      </m:e>
                    </m:d>
                    <m:r>
                      <a:rPr lang="en-US" sz="2400" b="0" i="0" dirty="0" smtClean="0">
                        <a:latin typeface="Cambria Math" panose="02040503050406030204" pitchFamily="18" charset="0"/>
                      </a:rPr>
                      <m:t>= </m:t>
                    </m:r>
                    <m:r>
                      <m:rPr>
                        <m:sty m:val="p"/>
                      </m:rPr>
                      <a:rPr lang="en-US" sz="2400" dirty="0">
                        <a:latin typeface="Cambria Math" panose="02040503050406030204" pitchFamily="18" charset="0"/>
                      </a:rPr>
                      <m:t>cos</m:t>
                    </m:r>
                    <m:r>
                      <a:rPr lang="en-US" sz="2400" dirty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400" i="1" dirty="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</m:t>
                    </m:r>
                  </m:oMath>
                </a14:m>
                <a:r>
                  <a:rPr lang="en-US" sz="2400" b="1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1">
                            <a:latin typeface="Cambria Math" panose="02040503050406030204" pitchFamily="18" charset="0"/>
                          </a:rPr>
                          <m:t>𝐐</m:t>
                        </m:r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 </m:t>
                        </m:r>
                        <m:r>
                          <a:rPr lang="en-US" sz="2800" b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𝐃</m:t>
                        </m:r>
                      </m:num>
                      <m:den>
                        <m:d>
                          <m:dPr>
                            <m:begChr m:val="‖"/>
                            <m:endChr m:val="‖"/>
                            <m:ctrlPr>
                              <a:rPr lang="en-US" sz="2800" b="1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800" b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𝐐</m:t>
                            </m:r>
                          </m:e>
                        </m:d>
                        <m:d>
                          <m:dPr>
                            <m:begChr m:val="‖"/>
                            <m:endChr m:val="‖"/>
                            <m:ctrlPr>
                              <a:rPr lang="en-US" sz="2800" b="1" i="1" dirty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800" b="1" dirty="0">
                                <a:latin typeface="Cambria Math" panose="02040503050406030204" pitchFamily="18" charset="0"/>
                              </a:rPr>
                              <m:t>𝐃</m:t>
                            </m:r>
                          </m:e>
                        </m:d>
                      </m:den>
                    </m:f>
                  </m:oMath>
                </a14:m>
                <a:endParaRPr lang="en-US" sz="2800" b="1" dirty="0"/>
              </a:p>
            </p:txBody>
          </p:sp>
        </mc:Choice>
        <mc:Fallback xmlns="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C8226A35-E273-4A8B-801B-1CD787D8F33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48567" y="3858568"/>
                <a:ext cx="3828612" cy="76161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Arrow: Right 9">
            <a:extLst>
              <a:ext uri="{FF2B5EF4-FFF2-40B4-BE49-F238E27FC236}">
                <a16:creationId xmlns:a16="http://schemas.microsoft.com/office/drawing/2014/main" id="{EA0B1C75-B86C-4000-979D-95BED9A86E3A}"/>
              </a:ext>
            </a:extLst>
          </p:cNvPr>
          <p:cNvSpPr/>
          <p:nvPr/>
        </p:nvSpPr>
        <p:spPr>
          <a:xfrm>
            <a:off x="5182635" y="4062904"/>
            <a:ext cx="852240" cy="23306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8FFB577-1705-4E24-838A-87C02A479A93}"/>
              </a:ext>
            </a:extLst>
          </p:cNvPr>
          <p:cNvSpPr/>
          <p:nvPr/>
        </p:nvSpPr>
        <p:spPr>
          <a:xfrm>
            <a:off x="6431727" y="3812961"/>
            <a:ext cx="4134673" cy="852834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21178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5821" y="4436813"/>
            <a:ext cx="10281920" cy="1949982"/>
          </a:xfrm>
        </p:spPr>
        <p:txBody>
          <a:bodyPr>
            <a:normAutofit/>
          </a:bodyPr>
          <a:lstStyle/>
          <a:p>
            <a:r>
              <a:rPr lang="en-US" dirty="0" err="1"/>
              <a:t>Jika</a:t>
            </a:r>
            <a:r>
              <a:rPr lang="en-US" dirty="0"/>
              <a:t> cos </a:t>
            </a:r>
            <a:r>
              <a:rPr lang="en-US" dirty="0">
                <a:sym typeface="Symbol" panose="05050102010706020507" pitchFamily="18" charset="2"/>
              </a:rPr>
              <a:t>  = 1, </a:t>
            </a:r>
            <a:r>
              <a:rPr lang="en-US" dirty="0" err="1">
                <a:sym typeface="Symbol" panose="05050102010706020507" pitchFamily="18" charset="2"/>
              </a:rPr>
              <a:t>berarti</a:t>
            </a:r>
            <a:r>
              <a:rPr lang="en-US" dirty="0">
                <a:sym typeface="Symbol" panose="05050102010706020507" pitchFamily="18" charset="2"/>
              </a:rPr>
              <a:t>  = 0, </a:t>
            </a:r>
            <a:r>
              <a:rPr lang="en-US" dirty="0" err="1">
                <a:sym typeface="Symbol" panose="05050102010706020507" pitchFamily="18" charset="2"/>
              </a:rPr>
              <a:t>vektor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b="1" dirty="0">
                <a:sym typeface="Symbol" panose="05050102010706020507" pitchFamily="18" charset="2"/>
              </a:rPr>
              <a:t>Q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dirty="0" err="1">
                <a:sym typeface="Symbol" panose="05050102010706020507" pitchFamily="18" charset="2"/>
              </a:rPr>
              <a:t>dan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b="1" dirty="0">
                <a:sym typeface="Symbol" panose="05050102010706020507" pitchFamily="18" charset="2"/>
              </a:rPr>
              <a:t>D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dirty="0" err="1">
                <a:sym typeface="Symbol" panose="05050102010706020507" pitchFamily="18" charset="2"/>
              </a:rPr>
              <a:t>berimpit</a:t>
            </a:r>
            <a:r>
              <a:rPr lang="en-US" dirty="0">
                <a:sym typeface="Symbol" panose="05050102010706020507" pitchFamily="18" charset="2"/>
              </a:rPr>
              <a:t>, yang </a:t>
            </a:r>
            <a:r>
              <a:rPr lang="en-US" dirty="0" err="1">
                <a:sym typeface="Symbol" panose="05050102010706020507" pitchFamily="18" charset="2"/>
              </a:rPr>
              <a:t>berarti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dirty="0" err="1">
                <a:sym typeface="Symbol" panose="05050102010706020507" pitchFamily="18" charset="2"/>
              </a:rPr>
              <a:t>dokumen</a:t>
            </a:r>
            <a:r>
              <a:rPr lang="en-US" dirty="0">
                <a:sym typeface="Symbol" panose="05050102010706020507" pitchFamily="18" charset="2"/>
              </a:rPr>
              <a:t> D </a:t>
            </a:r>
            <a:r>
              <a:rPr lang="en-US" dirty="0" err="1">
                <a:sym typeface="Symbol" panose="05050102010706020507" pitchFamily="18" charset="2"/>
              </a:rPr>
              <a:t>sesuai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dirty="0" err="1">
                <a:sym typeface="Symbol" panose="05050102010706020507" pitchFamily="18" charset="2"/>
              </a:rPr>
              <a:t>dengan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i="1" dirty="0">
                <a:sym typeface="Symbol" panose="05050102010706020507" pitchFamily="18" charset="2"/>
              </a:rPr>
              <a:t>query</a:t>
            </a:r>
            <a:r>
              <a:rPr lang="en-US" dirty="0">
                <a:sym typeface="Symbol" panose="05050102010706020507" pitchFamily="18" charset="2"/>
              </a:rPr>
              <a:t> Q.</a:t>
            </a:r>
          </a:p>
          <a:p>
            <a:r>
              <a:rPr lang="en-US" dirty="0" err="1">
                <a:sym typeface="Symbol" panose="05050102010706020507" pitchFamily="18" charset="2"/>
              </a:rPr>
              <a:t>Jadi</a:t>
            </a:r>
            <a:r>
              <a:rPr lang="en-US" dirty="0">
                <a:sym typeface="Symbol" panose="05050102010706020507" pitchFamily="18" charset="2"/>
              </a:rPr>
              <a:t>, </a:t>
            </a:r>
            <a:r>
              <a:rPr lang="en-US" dirty="0" err="1">
                <a:sym typeface="Symbol" panose="05050102010706020507" pitchFamily="18" charset="2"/>
              </a:rPr>
              <a:t>nilai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i="1" dirty="0" err="1">
                <a:sym typeface="Symbol" panose="05050102010706020507" pitchFamily="18" charset="2"/>
              </a:rPr>
              <a:t>cosinus</a:t>
            </a:r>
            <a:r>
              <a:rPr lang="en-US" dirty="0">
                <a:sym typeface="Symbol" panose="05050102010706020507" pitchFamily="18" charset="2"/>
              </a:rPr>
              <a:t> yang </a:t>
            </a:r>
            <a:r>
              <a:rPr lang="en-US" dirty="0" err="1">
                <a:sym typeface="Symbol" panose="05050102010706020507" pitchFamily="18" charset="2"/>
              </a:rPr>
              <a:t>besar</a:t>
            </a:r>
            <a:r>
              <a:rPr lang="en-US" dirty="0">
                <a:sym typeface="Symbol" panose="05050102010706020507" pitchFamily="18" charset="2"/>
              </a:rPr>
              <a:t> (</a:t>
            </a:r>
            <a:r>
              <a:rPr lang="en-US" dirty="0" err="1">
                <a:sym typeface="Symbol" panose="05050102010706020507" pitchFamily="18" charset="2"/>
              </a:rPr>
              <a:t>mendekati</a:t>
            </a:r>
            <a:r>
              <a:rPr lang="en-US" dirty="0">
                <a:sym typeface="Symbol" panose="05050102010706020507" pitchFamily="18" charset="2"/>
              </a:rPr>
              <a:t> 1) </a:t>
            </a:r>
            <a:r>
              <a:rPr lang="en-US" dirty="0" err="1">
                <a:sym typeface="Symbol" panose="05050102010706020507" pitchFamily="18" charset="2"/>
              </a:rPr>
              <a:t>mengindikasikan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dirty="0" err="1">
                <a:sym typeface="Symbol" panose="05050102010706020507" pitchFamily="18" charset="2"/>
              </a:rPr>
              <a:t>bahwa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dirty="0" err="1">
                <a:sym typeface="Symbol" panose="05050102010706020507" pitchFamily="18" charset="2"/>
              </a:rPr>
              <a:t>dokumen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dirty="0" err="1">
                <a:sym typeface="Symbol" panose="05050102010706020507" pitchFamily="18" charset="2"/>
              </a:rPr>
              <a:t>cenderung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dirty="0" err="1">
                <a:sym typeface="Symbol" panose="05050102010706020507" pitchFamily="18" charset="2"/>
              </a:rPr>
              <a:t>sesuai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dirty="0" err="1">
                <a:sym typeface="Symbol" panose="05050102010706020507" pitchFamily="18" charset="2"/>
              </a:rPr>
              <a:t>dengan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i="1" dirty="0">
                <a:sym typeface="Symbol" panose="05050102010706020507" pitchFamily="18" charset="2"/>
              </a:rPr>
              <a:t>query</a:t>
            </a:r>
            <a:r>
              <a:rPr lang="en-US" dirty="0">
                <a:sym typeface="Symbol" panose="05050102010706020507" pitchFamily="18" charset="2"/>
              </a:rPr>
              <a:t>.</a:t>
            </a:r>
            <a:r>
              <a:rPr lang="en-US" dirty="0"/>
              <a:t>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Rinaldi Munir - IF2123 Aljabar Geometri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13</a:t>
            </a:fld>
            <a:endParaRPr lang="en-US"/>
          </a:p>
        </p:txBody>
      </p:sp>
      <p:grpSp>
        <p:nvGrpSpPr>
          <p:cNvPr id="6" name="Group 22"/>
          <p:cNvGrpSpPr>
            <a:grpSpLocks/>
          </p:cNvGrpSpPr>
          <p:nvPr/>
        </p:nvGrpSpPr>
        <p:grpSpPr bwMode="auto">
          <a:xfrm>
            <a:off x="4495801" y="533401"/>
            <a:ext cx="2920999" cy="3347719"/>
            <a:chOff x="3978" y="2152"/>
            <a:chExt cx="1624" cy="1911"/>
          </a:xfrm>
        </p:grpSpPr>
        <p:sp>
          <p:nvSpPr>
            <p:cNvPr id="7" name="Text Box 6"/>
            <p:cNvSpPr txBox="1">
              <a:spLocks noChangeArrowheads="1"/>
            </p:cNvSpPr>
            <p:nvPr/>
          </p:nvSpPr>
          <p:spPr bwMode="auto">
            <a:xfrm>
              <a:off x="4445" y="3222"/>
              <a:ext cx="254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FF0000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Char char="–"/>
                <a:defRPr sz="2400">
                  <a:solidFill>
                    <a:srgbClr val="000099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CC00"/>
                </a:buClr>
                <a:buChar char="•"/>
                <a:defRPr sz="2400">
                  <a:solidFill>
                    <a:srgbClr val="336600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CC00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CC00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CC00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CC00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CC00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CC00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kumimoji="1" lang="zh-TW" altLang="en-US" sz="2000">
                  <a:latin typeface="Symbol" panose="05050102010706020507" pitchFamily="18" charset="2"/>
                  <a:sym typeface="Symbol" panose="05050102010706020507" pitchFamily="18" charset="2"/>
                </a:rPr>
                <a:t></a:t>
              </a:r>
              <a:r>
                <a:rPr kumimoji="1" lang="zh-TW" altLang="en-US" sz="2000" baseline="-25000">
                  <a:latin typeface="Symbol" panose="05050102010706020507" pitchFamily="18" charset="2"/>
                  <a:sym typeface="Symbol" panose="05050102010706020507" pitchFamily="18" charset="2"/>
                </a:rPr>
                <a:t>2</a:t>
              </a:r>
              <a:endParaRPr kumimoji="1" lang="zh-TW" altLang="en-US" sz="2000"/>
            </a:p>
          </p:txBody>
        </p:sp>
        <p:sp>
          <p:nvSpPr>
            <p:cNvPr id="8" name="Text Box 7"/>
            <p:cNvSpPr txBox="1">
              <a:spLocks noChangeArrowheads="1"/>
            </p:cNvSpPr>
            <p:nvPr/>
          </p:nvSpPr>
          <p:spPr bwMode="auto">
            <a:xfrm>
              <a:off x="4808" y="2159"/>
              <a:ext cx="269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FF0000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Char char="–"/>
                <a:defRPr sz="2400">
                  <a:solidFill>
                    <a:srgbClr val="000099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CC00"/>
                </a:buClr>
                <a:buChar char="•"/>
                <a:defRPr sz="2400">
                  <a:solidFill>
                    <a:srgbClr val="336600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CC00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CC00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CC00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CC00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CC00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CC00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kumimoji="1" lang="en-US" altLang="zh-TW" sz="2000" dirty="0"/>
                <a:t>T</a:t>
              </a:r>
              <a:r>
                <a:rPr kumimoji="1" lang="en-US" altLang="zh-TW" sz="2000" baseline="-25000" dirty="0"/>
                <a:t>3</a:t>
              </a:r>
              <a:endParaRPr kumimoji="1" lang="en-US" altLang="zh-TW" sz="2000" dirty="0"/>
            </a:p>
          </p:txBody>
        </p:sp>
        <p:sp>
          <p:nvSpPr>
            <p:cNvPr id="9" name="Line 8"/>
            <p:cNvSpPr>
              <a:spLocks noChangeShapeType="1"/>
            </p:cNvSpPr>
            <p:nvPr/>
          </p:nvSpPr>
          <p:spPr bwMode="auto">
            <a:xfrm>
              <a:off x="4789" y="3331"/>
              <a:ext cx="72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0" name="Line 9"/>
            <p:cNvSpPr>
              <a:spLocks noChangeShapeType="1"/>
            </p:cNvSpPr>
            <p:nvPr/>
          </p:nvSpPr>
          <p:spPr bwMode="auto">
            <a:xfrm flipH="1">
              <a:off x="4103" y="3329"/>
              <a:ext cx="681" cy="73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1" name="Line 10"/>
            <p:cNvSpPr>
              <a:spLocks noChangeShapeType="1"/>
            </p:cNvSpPr>
            <p:nvPr/>
          </p:nvSpPr>
          <p:spPr bwMode="auto">
            <a:xfrm flipV="1">
              <a:off x="4784" y="2152"/>
              <a:ext cx="0" cy="117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2" name="Line 11"/>
            <p:cNvSpPr>
              <a:spLocks noChangeShapeType="1"/>
            </p:cNvSpPr>
            <p:nvPr/>
          </p:nvSpPr>
          <p:spPr bwMode="auto">
            <a:xfrm flipH="1" flipV="1">
              <a:off x="4481" y="2843"/>
              <a:ext cx="294" cy="484"/>
            </a:xfrm>
            <a:prstGeom prst="line">
              <a:avLst/>
            </a:prstGeom>
            <a:noFill/>
            <a:ln w="57150">
              <a:solidFill>
                <a:schemeClr val="tx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3" name="Line 12"/>
            <p:cNvSpPr>
              <a:spLocks noChangeShapeType="1"/>
            </p:cNvSpPr>
            <p:nvPr/>
          </p:nvSpPr>
          <p:spPr bwMode="auto">
            <a:xfrm flipH="1">
              <a:off x="4416" y="3321"/>
              <a:ext cx="363" cy="734"/>
            </a:xfrm>
            <a:prstGeom prst="line">
              <a:avLst/>
            </a:prstGeom>
            <a:noFill/>
            <a:ln w="57150">
              <a:solidFill>
                <a:srgbClr val="F83F24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4" name="Line 13"/>
            <p:cNvSpPr>
              <a:spLocks noChangeShapeType="1"/>
            </p:cNvSpPr>
            <p:nvPr/>
          </p:nvSpPr>
          <p:spPr bwMode="auto">
            <a:xfrm flipV="1">
              <a:off x="4784" y="2938"/>
              <a:ext cx="0" cy="391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5" name="Text Box 14"/>
            <p:cNvSpPr txBox="1">
              <a:spLocks noChangeArrowheads="1"/>
            </p:cNvSpPr>
            <p:nvPr/>
          </p:nvSpPr>
          <p:spPr bwMode="auto">
            <a:xfrm>
              <a:off x="5333" y="3288"/>
              <a:ext cx="269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FF0000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Char char="–"/>
                <a:defRPr sz="2400">
                  <a:solidFill>
                    <a:srgbClr val="000099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CC00"/>
                </a:buClr>
                <a:buChar char="•"/>
                <a:defRPr sz="2400">
                  <a:solidFill>
                    <a:srgbClr val="336600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CC00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CC00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CC00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CC00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CC00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CC00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kumimoji="1" lang="en-US" altLang="zh-TW" sz="2000" dirty="0"/>
                <a:t>T</a:t>
              </a:r>
              <a:r>
                <a:rPr kumimoji="1" lang="en-US" altLang="zh-TW" sz="2000" baseline="-25000" dirty="0"/>
                <a:t>1</a:t>
              </a:r>
              <a:endParaRPr kumimoji="1" lang="en-US" altLang="zh-TW" sz="2000" dirty="0"/>
            </a:p>
          </p:txBody>
        </p:sp>
        <p:sp>
          <p:nvSpPr>
            <p:cNvPr id="16" name="Text Box 15"/>
            <p:cNvSpPr txBox="1">
              <a:spLocks noChangeArrowheads="1"/>
            </p:cNvSpPr>
            <p:nvPr/>
          </p:nvSpPr>
          <p:spPr bwMode="auto">
            <a:xfrm>
              <a:off x="3978" y="3733"/>
              <a:ext cx="269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FF0000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Char char="–"/>
                <a:defRPr sz="2400">
                  <a:solidFill>
                    <a:srgbClr val="000099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CC00"/>
                </a:buClr>
                <a:buChar char="•"/>
                <a:defRPr sz="2400">
                  <a:solidFill>
                    <a:srgbClr val="336600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CC00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CC00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CC00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CC00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CC00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CC00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kumimoji="1" lang="en-US" altLang="zh-TW" sz="2000" dirty="0"/>
                <a:t>T</a:t>
              </a:r>
              <a:r>
                <a:rPr kumimoji="1" lang="en-US" altLang="zh-TW" sz="2000" baseline="-25000" dirty="0"/>
                <a:t>2</a:t>
              </a:r>
              <a:endParaRPr kumimoji="1" lang="en-US" altLang="zh-TW" sz="2000" dirty="0"/>
            </a:p>
          </p:txBody>
        </p:sp>
        <p:sp>
          <p:nvSpPr>
            <p:cNvPr id="17" name="Text Box 16"/>
            <p:cNvSpPr txBox="1">
              <a:spLocks noChangeArrowheads="1"/>
            </p:cNvSpPr>
            <p:nvPr/>
          </p:nvSpPr>
          <p:spPr bwMode="auto">
            <a:xfrm>
              <a:off x="4273" y="2911"/>
              <a:ext cx="319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FF0000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Char char="–"/>
                <a:defRPr sz="2400">
                  <a:solidFill>
                    <a:srgbClr val="000099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CC00"/>
                </a:buClr>
                <a:buChar char="•"/>
                <a:defRPr sz="2400">
                  <a:solidFill>
                    <a:srgbClr val="336600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CC00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CC00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CC00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CC00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CC00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CC00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kumimoji="1" lang="en-US" altLang="zh-TW" sz="2400"/>
                <a:t>D</a:t>
              </a:r>
              <a:r>
                <a:rPr kumimoji="1" lang="en-US" altLang="zh-TW" sz="2400" baseline="-25000"/>
                <a:t>1</a:t>
              </a:r>
            </a:p>
          </p:txBody>
        </p:sp>
        <p:sp>
          <p:nvSpPr>
            <p:cNvPr id="18" name="Text Box 17"/>
            <p:cNvSpPr txBox="1">
              <a:spLocks noChangeArrowheads="1"/>
            </p:cNvSpPr>
            <p:nvPr/>
          </p:nvSpPr>
          <p:spPr bwMode="auto">
            <a:xfrm>
              <a:off x="4498" y="3764"/>
              <a:ext cx="319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FF0000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Char char="–"/>
                <a:defRPr sz="2400">
                  <a:solidFill>
                    <a:srgbClr val="000099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CC00"/>
                </a:buClr>
                <a:buChar char="•"/>
                <a:defRPr sz="2400">
                  <a:solidFill>
                    <a:srgbClr val="336600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CC00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CC00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CC00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CC00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CC00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CC00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kumimoji="1" lang="en-US" altLang="zh-TW" sz="2400"/>
                <a:t>D</a:t>
              </a:r>
              <a:r>
                <a:rPr kumimoji="1" lang="en-US" altLang="zh-TW" sz="2400" baseline="-25000"/>
                <a:t>2</a:t>
              </a:r>
            </a:p>
          </p:txBody>
        </p:sp>
        <p:sp>
          <p:nvSpPr>
            <p:cNvPr id="19" name="Text Box 18"/>
            <p:cNvSpPr txBox="1">
              <a:spLocks noChangeArrowheads="1"/>
            </p:cNvSpPr>
            <p:nvPr/>
          </p:nvSpPr>
          <p:spPr bwMode="auto">
            <a:xfrm>
              <a:off x="4824" y="3019"/>
              <a:ext cx="255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FF0000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Char char="–"/>
                <a:defRPr sz="2400">
                  <a:solidFill>
                    <a:srgbClr val="000099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CC00"/>
                </a:buClr>
                <a:buChar char="•"/>
                <a:defRPr sz="2400">
                  <a:solidFill>
                    <a:srgbClr val="336600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CC00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CC00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CC00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CC00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CC00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CC00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kumimoji="1" lang="en-US" altLang="zh-TW" sz="2400"/>
                <a:t>Q</a:t>
              </a:r>
              <a:endParaRPr kumimoji="1" lang="en-US" altLang="zh-TW" sz="2000"/>
            </a:p>
          </p:txBody>
        </p:sp>
        <p:sp>
          <p:nvSpPr>
            <p:cNvPr id="20" name="Arc 19"/>
            <p:cNvSpPr>
              <a:spLocks/>
            </p:cNvSpPr>
            <p:nvPr/>
          </p:nvSpPr>
          <p:spPr bwMode="auto">
            <a:xfrm>
              <a:off x="4576" y="2853"/>
              <a:ext cx="196" cy="233"/>
            </a:xfrm>
            <a:custGeom>
              <a:avLst/>
              <a:gdLst>
                <a:gd name="T0" fmla="*/ 0 w 29671"/>
                <a:gd name="T1" fmla="*/ 0 h 21600"/>
                <a:gd name="T2" fmla="*/ 0 w 29671"/>
                <a:gd name="T3" fmla="*/ 0 h 21600"/>
                <a:gd name="T4" fmla="*/ 0 w 29671"/>
                <a:gd name="T5" fmla="*/ 0 h 21600"/>
                <a:gd name="T6" fmla="*/ 0 60000 65536"/>
                <a:gd name="T7" fmla="*/ 0 60000 65536"/>
                <a:gd name="T8" fmla="*/ 0 60000 65536"/>
                <a:gd name="T9" fmla="*/ 0 w 29671"/>
                <a:gd name="T10" fmla="*/ 0 h 21600"/>
                <a:gd name="T11" fmla="*/ 29671 w 29671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9671" h="21600" fill="none" extrusionOk="0">
                  <a:moveTo>
                    <a:pt x="-1" y="1564"/>
                  </a:moveTo>
                  <a:cubicBezTo>
                    <a:pt x="2565" y="531"/>
                    <a:pt x="5305" y="-1"/>
                    <a:pt x="8071" y="0"/>
                  </a:cubicBezTo>
                  <a:cubicBezTo>
                    <a:pt x="20000" y="0"/>
                    <a:pt x="29671" y="9670"/>
                    <a:pt x="29671" y="21600"/>
                  </a:cubicBezTo>
                </a:path>
                <a:path w="29671" h="21600" stroke="0" extrusionOk="0">
                  <a:moveTo>
                    <a:pt x="-1" y="1564"/>
                  </a:moveTo>
                  <a:cubicBezTo>
                    <a:pt x="2565" y="531"/>
                    <a:pt x="5305" y="-1"/>
                    <a:pt x="8071" y="0"/>
                  </a:cubicBezTo>
                  <a:cubicBezTo>
                    <a:pt x="20000" y="0"/>
                    <a:pt x="29671" y="9670"/>
                    <a:pt x="29671" y="21600"/>
                  </a:cubicBezTo>
                  <a:lnTo>
                    <a:pt x="8071" y="21600"/>
                  </a:lnTo>
                  <a:lnTo>
                    <a:pt x="-1" y="1564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21" name="Arc 20"/>
            <p:cNvSpPr>
              <a:spLocks/>
            </p:cNvSpPr>
            <p:nvPr/>
          </p:nvSpPr>
          <p:spPr bwMode="auto">
            <a:xfrm flipH="1">
              <a:off x="4627" y="3245"/>
              <a:ext cx="116" cy="233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2" name="Text Box 21"/>
            <p:cNvSpPr txBox="1">
              <a:spLocks noChangeArrowheads="1"/>
            </p:cNvSpPr>
            <p:nvPr/>
          </p:nvSpPr>
          <p:spPr bwMode="auto">
            <a:xfrm>
              <a:off x="4512" y="2598"/>
              <a:ext cx="254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FF0000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Char char="–"/>
                <a:defRPr sz="2400">
                  <a:solidFill>
                    <a:srgbClr val="000099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CC00"/>
                </a:buClr>
                <a:buChar char="•"/>
                <a:defRPr sz="2400">
                  <a:solidFill>
                    <a:srgbClr val="336600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CC00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CC00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CC00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CC00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CC00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CC00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kumimoji="1" lang="zh-TW" altLang="en-US" sz="2000">
                  <a:latin typeface="Symbol" panose="05050102010706020507" pitchFamily="18" charset="2"/>
                  <a:sym typeface="Symbol" panose="05050102010706020507" pitchFamily="18" charset="2"/>
                </a:rPr>
                <a:t></a:t>
              </a:r>
              <a:r>
                <a:rPr kumimoji="1" lang="zh-TW" altLang="en-US" sz="2000" baseline="-25000">
                  <a:latin typeface="Symbol" panose="05050102010706020507" pitchFamily="18" charset="2"/>
                  <a:sym typeface="Symbol" panose="05050102010706020507" pitchFamily="18" charset="2"/>
                </a:rPr>
                <a:t>1</a:t>
              </a:r>
              <a:endParaRPr kumimoji="1" lang="zh-TW" altLang="en-US" sz="2000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id="{8CA1ECB2-2248-4C1E-B7A5-3826A51C88A4}"/>
                  </a:ext>
                </a:extLst>
              </p:cNvPr>
              <p:cNvSpPr/>
              <p:nvPr/>
            </p:nvSpPr>
            <p:spPr>
              <a:xfrm>
                <a:off x="7804588" y="933901"/>
                <a:ext cx="3828612" cy="76161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b="0" i="1" dirty="0" smtClean="0">
                        <a:latin typeface="Cambria Math" panose="02040503050406030204" pitchFamily="18" charset="0"/>
                      </a:rPr>
                      <m:t>𝑠𝑖𝑚</m:t>
                    </m:r>
                    <m:d>
                      <m:dPr>
                        <m:ctrlPr>
                          <a:rPr lang="en-US" sz="2400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1" i="0" dirty="0" smtClean="0">
                            <a:latin typeface="Cambria Math" panose="02040503050406030204" pitchFamily="18" charset="0"/>
                          </a:rPr>
                          <m:t>𝐐</m:t>
                        </m:r>
                        <m:r>
                          <a:rPr lang="en-US" sz="2400" b="0" i="0" dirty="0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sz="2400" b="1" i="0" dirty="0" smtClean="0">
                            <a:latin typeface="Cambria Math" panose="02040503050406030204" pitchFamily="18" charset="0"/>
                          </a:rPr>
                          <m:t>𝐃</m:t>
                        </m:r>
                      </m:e>
                    </m:d>
                    <m:r>
                      <a:rPr lang="en-US" sz="2400" b="0" i="0" dirty="0" smtClean="0">
                        <a:latin typeface="Cambria Math" panose="02040503050406030204" pitchFamily="18" charset="0"/>
                      </a:rPr>
                      <m:t>= </m:t>
                    </m:r>
                    <m:r>
                      <m:rPr>
                        <m:sty m:val="p"/>
                      </m:rPr>
                      <a:rPr lang="en-US" sz="2400" dirty="0">
                        <a:latin typeface="Cambria Math" panose="02040503050406030204" pitchFamily="18" charset="0"/>
                      </a:rPr>
                      <m:t>cos</m:t>
                    </m:r>
                    <m:r>
                      <a:rPr lang="en-US" sz="2400" dirty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400" i="1" dirty="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</m:t>
                    </m:r>
                  </m:oMath>
                </a14:m>
                <a:r>
                  <a:rPr lang="en-US" sz="2400" b="1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1">
                            <a:latin typeface="Cambria Math" panose="02040503050406030204" pitchFamily="18" charset="0"/>
                          </a:rPr>
                          <m:t>𝐐</m:t>
                        </m:r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 </m:t>
                        </m:r>
                        <m:r>
                          <a:rPr lang="en-US" sz="2800" b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𝐃</m:t>
                        </m:r>
                      </m:num>
                      <m:den>
                        <m:d>
                          <m:dPr>
                            <m:begChr m:val="‖"/>
                            <m:endChr m:val="‖"/>
                            <m:ctrlPr>
                              <a:rPr lang="en-US" sz="2800" b="1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800" b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𝐐</m:t>
                            </m:r>
                          </m:e>
                        </m:d>
                        <m:d>
                          <m:dPr>
                            <m:begChr m:val="‖"/>
                            <m:endChr m:val="‖"/>
                            <m:ctrlPr>
                              <a:rPr lang="en-US" sz="2800" b="1" i="1" dirty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800" b="1" dirty="0">
                                <a:latin typeface="Cambria Math" panose="02040503050406030204" pitchFamily="18" charset="0"/>
                              </a:rPr>
                              <m:t>𝐃</m:t>
                            </m:r>
                          </m:e>
                        </m:d>
                      </m:den>
                    </m:f>
                  </m:oMath>
                </a14:m>
                <a:endParaRPr lang="en-US" sz="2800" b="1" dirty="0"/>
              </a:p>
            </p:txBody>
          </p:sp>
        </mc:Choice>
        <mc:Fallback xmlns=""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id="{8CA1ECB2-2248-4C1E-B7A5-3826A51C88A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04588" y="933901"/>
                <a:ext cx="3828612" cy="76161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41599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6160" y="762001"/>
            <a:ext cx="10251440" cy="5516879"/>
          </a:xfrm>
        </p:spPr>
        <p:txBody>
          <a:bodyPr>
            <a:normAutofit lnSpcReduction="10000"/>
          </a:bodyPr>
          <a:lstStyle/>
          <a:p>
            <a:r>
              <a:rPr lang="en-US" dirty="0" err="1"/>
              <a:t>Setiap</a:t>
            </a:r>
            <a:r>
              <a:rPr lang="en-US" dirty="0"/>
              <a:t> </a:t>
            </a:r>
            <a:r>
              <a:rPr lang="en-US" dirty="0" err="1"/>
              <a:t>dokumen</a:t>
            </a:r>
            <a:r>
              <a:rPr lang="en-US" dirty="0"/>
              <a:t> di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koleksi</a:t>
            </a:r>
            <a:r>
              <a:rPr lang="en-US" dirty="0"/>
              <a:t> </a:t>
            </a:r>
            <a:r>
              <a:rPr lang="en-US" dirty="0" err="1"/>
              <a:t>dokumen</a:t>
            </a:r>
            <a:r>
              <a:rPr lang="en-US" dirty="0"/>
              <a:t> </a:t>
            </a:r>
            <a:r>
              <a:rPr lang="en-US" dirty="0" err="1"/>
              <a:t>dihitung</a:t>
            </a:r>
            <a:r>
              <a:rPr lang="en-US" dirty="0"/>
              <a:t> </a:t>
            </a:r>
            <a:r>
              <a:rPr lang="en-US" dirty="0" err="1"/>
              <a:t>kesamaannya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i="1" dirty="0"/>
              <a:t>query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rumus</a:t>
            </a:r>
            <a:r>
              <a:rPr lang="en-US" dirty="0"/>
              <a:t> </a:t>
            </a:r>
            <a:r>
              <a:rPr lang="en-US" dirty="0" err="1"/>
              <a:t>cosinus</a:t>
            </a:r>
            <a:r>
              <a:rPr lang="en-US" dirty="0"/>
              <a:t> di </a:t>
            </a:r>
            <a:r>
              <a:rPr lang="en-US" dirty="0" err="1"/>
              <a:t>atas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 err="1"/>
              <a:t>Selanjutnya</a:t>
            </a:r>
            <a:r>
              <a:rPr lang="en-US" dirty="0"/>
              <a:t> </a:t>
            </a:r>
            <a:r>
              <a:rPr lang="en-US" dirty="0" err="1"/>
              <a:t>hasil</a:t>
            </a:r>
            <a:r>
              <a:rPr lang="en-US" dirty="0"/>
              <a:t> </a:t>
            </a:r>
            <a:r>
              <a:rPr lang="en-US" dirty="0" err="1"/>
              <a:t>perhitungan</a:t>
            </a:r>
            <a:r>
              <a:rPr lang="en-US" dirty="0"/>
              <a:t> </a:t>
            </a:r>
            <a:r>
              <a:rPr lang="en-US" i="1" dirty="0"/>
              <a:t>di-ranking</a:t>
            </a:r>
            <a:r>
              <a:rPr lang="en-US" dirty="0"/>
              <a:t> </a:t>
            </a:r>
            <a:r>
              <a:rPr lang="en-US" dirty="0" err="1"/>
              <a:t>berdasarkan</a:t>
            </a:r>
            <a:r>
              <a:rPr lang="en-US" dirty="0"/>
              <a:t> </a:t>
            </a:r>
            <a:r>
              <a:rPr lang="en-US" dirty="0" err="1"/>
              <a:t>nilai</a:t>
            </a:r>
            <a:r>
              <a:rPr lang="en-US" dirty="0"/>
              <a:t> </a:t>
            </a:r>
            <a:r>
              <a:rPr lang="en-US" dirty="0" err="1"/>
              <a:t>cosinus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besar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kecil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proses </a:t>
            </a:r>
            <a:r>
              <a:rPr lang="en-US" dirty="0" err="1"/>
              <a:t>pemilihan</a:t>
            </a:r>
            <a:r>
              <a:rPr lang="en-US" dirty="0"/>
              <a:t> </a:t>
            </a:r>
            <a:r>
              <a:rPr lang="en-US" dirty="0" err="1"/>
              <a:t>dokumen</a:t>
            </a:r>
            <a:r>
              <a:rPr lang="en-US" dirty="0"/>
              <a:t> yang </a:t>
            </a:r>
            <a:r>
              <a:rPr lang="en-US" dirty="0" err="1"/>
              <a:t>yang</a:t>
            </a:r>
            <a:r>
              <a:rPr lang="en-US" dirty="0"/>
              <a:t> “</a:t>
            </a:r>
            <a:r>
              <a:rPr lang="en-US" dirty="0" err="1"/>
              <a:t>dekat</a:t>
            </a:r>
            <a:r>
              <a:rPr lang="en-US" dirty="0"/>
              <a:t>”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i="1" dirty="0"/>
              <a:t>query</a:t>
            </a:r>
            <a:r>
              <a:rPr lang="en-US" dirty="0"/>
              <a:t>.  </a:t>
            </a:r>
          </a:p>
          <a:p>
            <a:endParaRPr lang="en-US" i="1" dirty="0"/>
          </a:p>
          <a:p>
            <a:r>
              <a:rPr lang="en-US" i="1" dirty="0"/>
              <a:t>Pe-ranking-an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menyatakan</a:t>
            </a:r>
            <a:r>
              <a:rPr lang="en-US" dirty="0"/>
              <a:t> </a:t>
            </a:r>
            <a:r>
              <a:rPr lang="en-US" dirty="0" err="1"/>
              <a:t>dokumen</a:t>
            </a:r>
            <a:r>
              <a:rPr lang="en-US" dirty="0"/>
              <a:t> yang paling </a:t>
            </a:r>
            <a:r>
              <a:rPr lang="en-US" dirty="0" err="1"/>
              <a:t>relevan</a:t>
            </a:r>
            <a:r>
              <a:rPr lang="en-US" dirty="0"/>
              <a:t> </a:t>
            </a:r>
            <a:r>
              <a:rPr lang="en-US" dirty="0" err="1"/>
              <a:t>hingga</a:t>
            </a:r>
            <a:r>
              <a:rPr lang="en-US" dirty="0"/>
              <a:t> yang </a:t>
            </a:r>
            <a:r>
              <a:rPr lang="en-US" dirty="0" err="1"/>
              <a:t>kurang</a:t>
            </a:r>
            <a:r>
              <a:rPr lang="en-US" dirty="0"/>
              <a:t> </a:t>
            </a:r>
            <a:r>
              <a:rPr lang="en-US" dirty="0" err="1"/>
              <a:t>relevan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i="1" dirty="0"/>
              <a:t>query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Nilai </a:t>
            </a:r>
            <a:r>
              <a:rPr lang="en-US" dirty="0" err="1"/>
              <a:t>cosinus</a:t>
            </a:r>
            <a:r>
              <a:rPr lang="en-US" dirty="0"/>
              <a:t> yang </a:t>
            </a:r>
            <a:r>
              <a:rPr lang="en-US" dirty="0" err="1"/>
              <a:t>besar</a:t>
            </a:r>
            <a:r>
              <a:rPr lang="en-US" dirty="0"/>
              <a:t> </a:t>
            </a:r>
            <a:r>
              <a:rPr lang="en-US" dirty="0" err="1"/>
              <a:t>menyatakan</a:t>
            </a:r>
            <a:r>
              <a:rPr lang="en-US" dirty="0"/>
              <a:t> </a:t>
            </a:r>
            <a:r>
              <a:rPr lang="en-US" dirty="0" err="1"/>
              <a:t>dokumen</a:t>
            </a:r>
            <a:r>
              <a:rPr lang="en-US" dirty="0"/>
              <a:t> yang </a:t>
            </a:r>
            <a:r>
              <a:rPr lang="en-US" dirty="0" err="1"/>
              <a:t>relevan</a:t>
            </a:r>
            <a:r>
              <a:rPr lang="en-US" dirty="0"/>
              <a:t>, </a:t>
            </a:r>
            <a:r>
              <a:rPr lang="en-US" dirty="0" err="1"/>
              <a:t>nilai</a:t>
            </a:r>
            <a:r>
              <a:rPr lang="en-US" dirty="0"/>
              <a:t> </a:t>
            </a:r>
            <a:r>
              <a:rPr lang="en-US" dirty="0" err="1"/>
              <a:t>cosinus</a:t>
            </a:r>
            <a:r>
              <a:rPr lang="en-US" dirty="0"/>
              <a:t> yang </a:t>
            </a:r>
            <a:r>
              <a:rPr lang="en-US" dirty="0" err="1"/>
              <a:t>kecil</a:t>
            </a:r>
            <a:r>
              <a:rPr lang="en-US" dirty="0"/>
              <a:t> </a:t>
            </a:r>
            <a:r>
              <a:rPr lang="en-US" dirty="0" err="1"/>
              <a:t>menyatakan</a:t>
            </a:r>
            <a:r>
              <a:rPr lang="en-US" dirty="0"/>
              <a:t> </a:t>
            </a:r>
            <a:r>
              <a:rPr lang="en-US" dirty="0" err="1"/>
              <a:t>dokumen</a:t>
            </a:r>
            <a:r>
              <a:rPr lang="en-US" dirty="0"/>
              <a:t> yang </a:t>
            </a:r>
            <a:r>
              <a:rPr lang="en-US" dirty="0" err="1"/>
              <a:t>kurang</a:t>
            </a:r>
            <a:r>
              <a:rPr lang="en-US" dirty="0"/>
              <a:t> </a:t>
            </a:r>
            <a:r>
              <a:rPr lang="en-US" dirty="0" err="1"/>
              <a:t>relevan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i="1" dirty="0"/>
              <a:t>query</a:t>
            </a:r>
            <a:r>
              <a:rPr lang="en-US" dirty="0"/>
              <a:t>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Rinaldi Munir - IF2123 Aljabar Geometri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52576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2640" y="533401"/>
            <a:ext cx="10424160" cy="5807710"/>
          </a:xfrm>
        </p:spPr>
        <p:txBody>
          <a:bodyPr/>
          <a:lstStyle/>
          <a:p>
            <a:r>
              <a:rPr lang="en-US" sz="2400" dirty="0" err="1"/>
              <a:t>Pada</a:t>
            </a:r>
            <a:r>
              <a:rPr lang="en-US" sz="2400" dirty="0"/>
              <a:t> </a:t>
            </a:r>
            <a:r>
              <a:rPr lang="en-US" sz="2400" dirty="0" err="1"/>
              <a:t>contoh</a:t>
            </a:r>
            <a:r>
              <a:rPr lang="en-US" sz="2400" dirty="0"/>
              <a:t> di </a:t>
            </a:r>
            <a:r>
              <a:rPr lang="en-US" sz="2400" dirty="0" err="1"/>
              <a:t>atas</a:t>
            </a:r>
            <a:r>
              <a:rPr lang="en-US" sz="2400" dirty="0"/>
              <a:t>:  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b="1" dirty="0"/>
              <a:t>Q</a:t>
            </a:r>
            <a:r>
              <a:rPr lang="en-US" sz="2400" dirty="0"/>
              <a:t> </a:t>
            </a:r>
            <a:r>
              <a:rPr lang="en-US" sz="2400" dirty="0">
                <a:sym typeface="Symbol" panose="05050102010706020507" pitchFamily="18" charset="2"/>
              </a:rPr>
              <a:t> </a:t>
            </a:r>
            <a:r>
              <a:rPr lang="en-US" sz="2400" b="1" dirty="0">
                <a:sym typeface="Symbol" panose="05050102010706020507" pitchFamily="18" charset="2"/>
              </a:rPr>
              <a:t>D</a:t>
            </a:r>
            <a:r>
              <a:rPr lang="en-US" sz="2400" b="1" baseline="-25000" dirty="0">
                <a:sym typeface="Symbol" panose="05050102010706020507" pitchFamily="18" charset="2"/>
              </a:rPr>
              <a:t>1</a:t>
            </a:r>
            <a:r>
              <a:rPr lang="en-US" sz="2400" dirty="0">
                <a:sym typeface="Symbol" panose="05050102010706020507" pitchFamily="18" charset="2"/>
              </a:rPr>
              <a:t> = (</a:t>
            </a:r>
            <a:r>
              <a:rPr kumimoji="1" lang="en-US" altLang="zh-TW" sz="2400" dirty="0"/>
              <a:t>2)(0) + (3)(0) + (5)(2)  = 10</a:t>
            </a:r>
          </a:p>
          <a:p>
            <a:pPr>
              <a:spcBef>
                <a:spcPct val="0"/>
              </a:spcBef>
              <a:buNone/>
            </a:pPr>
            <a:r>
              <a:rPr kumimoji="1" lang="en-US" altLang="zh-TW" sz="2400" dirty="0"/>
              <a:t>		</a:t>
            </a:r>
            <a:r>
              <a:rPr lang="en-US" sz="2400" b="1" dirty="0"/>
              <a:t>Q</a:t>
            </a:r>
            <a:r>
              <a:rPr lang="en-US" sz="2400" dirty="0"/>
              <a:t> </a:t>
            </a:r>
            <a:r>
              <a:rPr lang="en-US" sz="2400" dirty="0">
                <a:sym typeface="Symbol" panose="05050102010706020507" pitchFamily="18" charset="2"/>
              </a:rPr>
              <a:t> </a:t>
            </a:r>
            <a:r>
              <a:rPr lang="en-US" sz="2400" b="1" dirty="0">
                <a:sym typeface="Symbol" panose="05050102010706020507" pitchFamily="18" charset="2"/>
              </a:rPr>
              <a:t>D</a:t>
            </a:r>
            <a:r>
              <a:rPr lang="en-US" sz="2400" b="1" baseline="-25000" dirty="0">
                <a:sym typeface="Symbol" panose="05050102010706020507" pitchFamily="18" charset="2"/>
              </a:rPr>
              <a:t>2</a:t>
            </a:r>
            <a:r>
              <a:rPr lang="en-US" sz="2400" dirty="0">
                <a:sym typeface="Symbol" panose="05050102010706020507" pitchFamily="18" charset="2"/>
              </a:rPr>
              <a:t> = (</a:t>
            </a:r>
            <a:r>
              <a:rPr kumimoji="1" lang="en-US" altLang="zh-TW" sz="2400" dirty="0"/>
              <a:t>3)(0) + (7)(0) + (1)(2)  =  2</a:t>
            </a:r>
          </a:p>
          <a:p>
            <a:pPr>
              <a:spcBef>
                <a:spcPct val="0"/>
              </a:spcBef>
              <a:buNone/>
            </a:pPr>
            <a:endParaRPr kumimoji="1" lang="en-US" altLang="zh-TW" dirty="0"/>
          </a:p>
          <a:p>
            <a:pPr>
              <a:spcBef>
                <a:spcPct val="0"/>
              </a:spcBef>
              <a:buNone/>
            </a:pPr>
            <a:r>
              <a:rPr kumimoji="1" lang="en-US" altLang="zh-TW" dirty="0"/>
              <a:t>		</a:t>
            </a:r>
          </a:p>
          <a:p>
            <a:pPr marL="0" indent="0">
              <a:buNone/>
            </a:pPr>
            <a:endParaRPr kumimoji="1" lang="en-US" altLang="zh-TW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Rinaldi Munir - IF2123 Aljabar Geometri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15</a:t>
            </a:fld>
            <a:endParaRPr 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469371"/>
              </p:ext>
            </p:extLst>
          </p:nvPr>
        </p:nvGraphicFramePr>
        <p:xfrm>
          <a:off x="1793241" y="1828801"/>
          <a:ext cx="5397929" cy="20004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1" name="Equation" r:id="rId3" imgW="2158920" imgH="799920" progId="Equation.3">
                  <p:embed/>
                </p:oleObj>
              </mc:Choice>
              <mc:Fallback>
                <p:oleObj name="Equation" r:id="rId3" imgW="2158920" imgH="799920" progId="Equation.3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793241" y="1828801"/>
                        <a:ext cx="5397929" cy="200040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6697359"/>
              </p:ext>
            </p:extLst>
          </p:nvPr>
        </p:nvGraphicFramePr>
        <p:xfrm>
          <a:off x="1898234" y="3964385"/>
          <a:ext cx="5187941" cy="16744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2" name="Equation" r:id="rId5" imgW="2400120" imgH="774360" progId="Equation.3">
                  <p:embed/>
                </p:oleObj>
              </mc:Choice>
              <mc:Fallback>
                <p:oleObj name="Equation" r:id="rId5" imgW="2400120" imgH="774360" progId="Equation.3">
                  <p:embed/>
                  <p:pic>
                    <p:nvPicPr>
                      <p:cNvPr id="7" name="Object 6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898234" y="3964385"/>
                        <a:ext cx="5187941" cy="167441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631652" y="5702399"/>
            <a:ext cx="92395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srgbClr val="FF0000"/>
                </a:solidFill>
              </a:rPr>
              <a:t>Karena</a:t>
            </a:r>
            <a:r>
              <a:rPr lang="en-US" dirty="0">
                <a:solidFill>
                  <a:srgbClr val="FF0000"/>
                </a:solidFill>
              </a:rPr>
              <a:t> 0.81 &gt; 0.13, </a:t>
            </a:r>
            <a:r>
              <a:rPr lang="en-US" dirty="0" err="1">
                <a:solidFill>
                  <a:srgbClr val="FF0000"/>
                </a:solidFill>
              </a:rPr>
              <a:t>maka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dokumen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i="1" dirty="0">
                <a:solidFill>
                  <a:srgbClr val="FF0000"/>
                </a:solidFill>
              </a:rPr>
              <a:t>D</a:t>
            </a:r>
            <a:r>
              <a:rPr lang="en-US" baseline="-25000" dirty="0">
                <a:solidFill>
                  <a:srgbClr val="FF0000"/>
                </a:solidFill>
              </a:rPr>
              <a:t>1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lebih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sesuai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dengan</a:t>
            </a:r>
            <a:r>
              <a:rPr lang="en-US" dirty="0">
                <a:solidFill>
                  <a:srgbClr val="FF0000"/>
                </a:solidFill>
              </a:rPr>
              <a:t> query </a:t>
            </a:r>
            <a:r>
              <a:rPr lang="en-US" i="1" dirty="0">
                <a:solidFill>
                  <a:srgbClr val="FF0000"/>
                </a:solidFill>
              </a:rPr>
              <a:t>Q</a:t>
            </a:r>
            <a:r>
              <a:rPr lang="en-US" dirty="0">
                <a:solidFill>
                  <a:srgbClr val="FF0000"/>
                </a:solidFill>
              </a:rPr>
              <a:t> </a:t>
            </a:r>
          </a:p>
          <a:p>
            <a:r>
              <a:rPr lang="en-US" dirty="0" err="1">
                <a:solidFill>
                  <a:srgbClr val="FF0000"/>
                </a:solidFill>
              </a:rPr>
              <a:t>dibandingkan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dengan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dokumen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i="1" dirty="0">
                <a:solidFill>
                  <a:srgbClr val="FF0000"/>
                </a:solidFill>
              </a:rPr>
              <a:t>Q</a:t>
            </a:r>
            <a:r>
              <a:rPr lang="en-US" baseline="-25000" dirty="0">
                <a:solidFill>
                  <a:srgbClr val="FF0000"/>
                </a:solidFill>
              </a:rPr>
              <a:t>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75996740-C74C-499A-9F1E-6C4795F89DC0}"/>
                  </a:ext>
                </a:extLst>
              </p:cNvPr>
              <p:cNvSpPr/>
              <p:nvPr/>
            </p:nvSpPr>
            <p:spPr>
              <a:xfrm>
                <a:off x="7804588" y="261928"/>
                <a:ext cx="3828612" cy="76161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b="0" i="1" dirty="0" smtClean="0">
                        <a:latin typeface="Cambria Math" panose="02040503050406030204" pitchFamily="18" charset="0"/>
                      </a:rPr>
                      <m:t>𝑠𝑖𝑚</m:t>
                    </m:r>
                    <m:d>
                      <m:dPr>
                        <m:ctrlPr>
                          <a:rPr lang="en-US" sz="2400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1" i="0" dirty="0" smtClean="0">
                            <a:latin typeface="Cambria Math" panose="02040503050406030204" pitchFamily="18" charset="0"/>
                          </a:rPr>
                          <m:t>𝐐</m:t>
                        </m:r>
                        <m:r>
                          <a:rPr lang="en-US" sz="2400" b="0" i="0" dirty="0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sz="2400" b="1" i="0" dirty="0" smtClean="0">
                            <a:latin typeface="Cambria Math" panose="02040503050406030204" pitchFamily="18" charset="0"/>
                          </a:rPr>
                          <m:t>𝐃</m:t>
                        </m:r>
                      </m:e>
                    </m:d>
                    <m:r>
                      <a:rPr lang="en-US" sz="2400" b="0" i="0" dirty="0" smtClean="0">
                        <a:latin typeface="Cambria Math" panose="02040503050406030204" pitchFamily="18" charset="0"/>
                      </a:rPr>
                      <m:t>= </m:t>
                    </m:r>
                    <m:r>
                      <m:rPr>
                        <m:sty m:val="p"/>
                      </m:rPr>
                      <a:rPr lang="en-US" sz="2400" dirty="0">
                        <a:latin typeface="Cambria Math" panose="02040503050406030204" pitchFamily="18" charset="0"/>
                      </a:rPr>
                      <m:t>cos</m:t>
                    </m:r>
                    <m:r>
                      <a:rPr lang="en-US" sz="2400" dirty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400" i="1" dirty="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</m:t>
                    </m:r>
                  </m:oMath>
                </a14:m>
                <a:r>
                  <a:rPr lang="en-US" sz="2400" b="1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1">
                            <a:latin typeface="Cambria Math" panose="02040503050406030204" pitchFamily="18" charset="0"/>
                          </a:rPr>
                          <m:t>𝐐</m:t>
                        </m:r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 </m:t>
                        </m:r>
                        <m:r>
                          <a:rPr lang="en-US" sz="2800" b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𝐃</m:t>
                        </m:r>
                      </m:num>
                      <m:den>
                        <m:d>
                          <m:dPr>
                            <m:begChr m:val="‖"/>
                            <m:endChr m:val="‖"/>
                            <m:ctrlPr>
                              <a:rPr lang="en-US" sz="2800" b="1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800" b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𝐐</m:t>
                            </m:r>
                          </m:e>
                        </m:d>
                        <m:d>
                          <m:dPr>
                            <m:begChr m:val="‖"/>
                            <m:endChr m:val="‖"/>
                            <m:ctrlPr>
                              <a:rPr lang="en-US" sz="2800" b="1" i="1" dirty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800" b="1" dirty="0">
                                <a:latin typeface="Cambria Math" panose="02040503050406030204" pitchFamily="18" charset="0"/>
                              </a:rPr>
                              <m:t>𝐃</m:t>
                            </m:r>
                          </m:e>
                        </m:d>
                      </m:den>
                    </m:f>
                  </m:oMath>
                </a14:m>
                <a:endParaRPr lang="en-US" sz="2800" b="1" dirty="0"/>
              </a:p>
            </p:txBody>
          </p:sp>
        </mc:Choice>
        <mc:Fallback xmlns="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75996740-C74C-499A-9F1E-6C4795F89DC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04588" y="261928"/>
                <a:ext cx="3828612" cy="761619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0" name="Object 9">
            <a:extLst>
              <a:ext uri="{FF2B5EF4-FFF2-40B4-BE49-F238E27FC236}">
                <a16:creationId xmlns:a16="http://schemas.microsoft.com/office/drawing/2014/main" id="{9B411912-696E-44F2-A431-6B8477B1FA7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21968298"/>
              </p:ext>
            </p:extLst>
          </p:nvPr>
        </p:nvGraphicFramePr>
        <p:xfrm>
          <a:off x="7549734" y="1087146"/>
          <a:ext cx="433832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3" name="Equation" r:id="rId11" imgW="1549080" imgH="190440" progId="Equation.3">
                  <p:embed/>
                </p:oleObj>
              </mc:Choice>
              <mc:Fallback>
                <p:oleObj name="Equation" r:id="rId11" imgW="1549080" imgH="190440" progId="Equation.3">
                  <p:embed/>
                  <p:pic>
                    <p:nvPicPr>
                      <p:cNvPr id="7" name="Object 6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7549734" y="1087146"/>
                        <a:ext cx="4338320" cy="533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10">
            <a:extLst>
              <a:ext uri="{FF2B5EF4-FFF2-40B4-BE49-F238E27FC236}">
                <a16:creationId xmlns:a16="http://schemas.microsoft.com/office/drawing/2014/main" id="{808058AF-993C-4DF2-90DD-CAB9D8F934A2}"/>
              </a:ext>
            </a:extLst>
          </p:cNvPr>
          <p:cNvSpPr/>
          <p:nvPr/>
        </p:nvSpPr>
        <p:spPr>
          <a:xfrm>
            <a:off x="7295327" y="312402"/>
            <a:ext cx="4673153" cy="1404638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35441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5360" y="1066801"/>
            <a:ext cx="10149840" cy="5059363"/>
          </a:xfrm>
        </p:spPr>
        <p:txBody>
          <a:bodyPr>
            <a:normAutofit/>
          </a:bodyPr>
          <a:lstStyle/>
          <a:p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mendalami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lanjut</a:t>
            </a:r>
            <a:r>
              <a:rPr lang="en-US" dirty="0"/>
              <a:t> </a:t>
            </a:r>
            <a:r>
              <a:rPr lang="en-US" dirty="0" err="1"/>
              <a:t>tentang</a:t>
            </a:r>
            <a:r>
              <a:rPr lang="en-US" dirty="0"/>
              <a:t> model-model lain di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Temu-balik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,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anda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mengambil</a:t>
            </a:r>
            <a:r>
              <a:rPr lang="en-US" dirty="0"/>
              <a:t> </a:t>
            </a:r>
            <a:r>
              <a:rPr lang="en-US" dirty="0" err="1"/>
              <a:t>mata</a:t>
            </a:r>
            <a:r>
              <a:rPr lang="en-US" dirty="0"/>
              <a:t> </a:t>
            </a:r>
            <a:r>
              <a:rPr lang="en-US" dirty="0" err="1"/>
              <a:t>kuliah</a:t>
            </a:r>
            <a:r>
              <a:rPr lang="en-US" dirty="0"/>
              <a:t> </a:t>
            </a:r>
            <a:r>
              <a:rPr lang="en-US" dirty="0" err="1"/>
              <a:t>pilihan</a:t>
            </a:r>
            <a:r>
              <a:rPr lang="en-US" dirty="0"/>
              <a:t> </a:t>
            </a:r>
            <a:r>
              <a:rPr lang="en-US" b="1" dirty="0"/>
              <a:t>IF4042 </a:t>
            </a:r>
            <a:r>
              <a:rPr lang="en-US" b="1" dirty="0" err="1"/>
              <a:t>Sistem</a:t>
            </a:r>
            <a:r>
              <a:rPr lang="en-US" b="1" dirty="0"/>
              <a:t> </a:t>
            </a:r>
            <a:r>
              <a:rPr lang="en-US" b="1" dirty="0" err="1"/>
              <a:t>Temu</a:t>
            </a:r>
            <a:r>
              <a:rPr lang="en-US" b="1" dirty="0"/>
              <a:t> </a:t>
            </a:r>
            <a:r>
              <a:rPr lang="en-US" b="1" dirty="0" err="1"/>
              <a:t>Balik</a:t>
            </a:r>
            <a:r>
              <a:rPr lang="en-US" b="1" dirty="0"/>
              <a:t> </a:t>
            </a:r>
            <a:r>
              <a:rPr lang="en-US" b="1" dirty="0" err="1"/>
              <a:t>Informasi</a:t>
            </a:r>
            <a:r>
              <a:rPr lang="en-US" dirty="0"/>
              <a:t> di Semester 7.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Rinaldi Munir - IF2123 Aljabar Geometri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18329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990601"/>
            <a:ext cx="10129520" cy="5135563"/>
          </a:xfrm>
        </p:spPr>
        <p:txBody>
          <a:bodyPr/>
          <a:lstStyle/>
          <a:p>
            <a:pPr marL="0" indent="0">
              <a:buNone/>
            </a:pPr>
            <a:r>
              <a:rPr lang="en-US" b="1" dirty="0" err="1"/>
              <a:t>Referensi</a:t>
            </a:r>
            <a:endParaRPr lang="en-US" b="1" dirty="0"/>
          </a:p>
          <a:p>
            <a:pPr>
              <a:buNone/>
            </a:pPr>
            <a:r>
              <a:rPr lang="en-US" altLang="zh-TW" dirty="0"/>
              <a:t>1. Prof. </a:t>
            </a:r>
            <a:r>
              <a:rPr lang="en-US" altLang="zh-TW" dirty="0" err="1"/>
              <a:t>Dik</a:t>
            </a:r>
            <a:r>
              <a:rPr lang="en-US" altLang="zh-TW" dirty="0"/>
              <a:t> Lee, </a:t>
            </a:r>
            <a:r>
              <a:rPr lang="en-US" altLang="zh-TW" i="1" dirty="0"/>
              <a:t>Vector Space Retrieval Models</a:t>
            </a:r>
            <a:r>
              <a:rPr lang="en-US" altLang="zh-TW" dirty="0"/>
              <a:t>, Univ. of Science and Tech, Hong Kong.</a:t>
            </a:r>
          </a:p>
          <a:p>
            <a:pPr>
              <a:buNone/>
            </a:pPr>
            <a:r>
              <a:rPr lang="en-US" altLang="zh-TW" dirty="0"/>
              <a:t>2. Hendra </a:t>
            </a:r>
            <a:r>
              <a:rPr lang="en-US" altLang="zh-TW" dirty="0" err="1"/>
              <a:t>Bunyamin</a:t>
            </a:r>
            <a:r>
              <a:rPr lang="en-US" altLang="zh-TW" dirty="0"/>
              <a:t>, </a:t>
            </a:r>
            <a:r>
              <a:rPr lang="en-US" altLang="zh-TW" i="1" dirty="0"/>
              <a:t>Information Retrieval System </a:t>
            </a:r>
            <a:r>
              <a:rPr lang="en-US" altLang="zh-TW" i="1" dirty="0" err="1"/>
              <a:t>dengan</a:t>
            </a:r>
            <a:r>
              <a:rPr lang="en-US" altLang="zh-TW" i="1" dirty="0"/>
              <a:t> </a:t>
            </a:r>
            <a:r>
              <a:rPr lang="en-US" altLang="zh-TW" i="1" dirty="0" err="1"/>
              <a:t>Metode</a:t>
            </a:r>
            <a:r>
              <a:rPr lang="en-US" altLang="zh-TW" i="1" dirty="0"/>
              <a:t> Latent Semantic Indexing, </a:t>
            </a:r>
            <a:r>
              <a:rPr lang="en-US" altLang="zh-TW" dirty="0" err="1"/>
              <a:t>Tesis</a:t>
            </a:r>
            <a:r>
              <a:rPr lang="en-US" altLang="zh-TW" dirty="0"/>
              <a:t> S2 </a:t>
            </a:r>
            <a:r>
              <a:rPr lang="en-US" altLang="zh-TW" dirty="0" err="1"/>
              <a:t>Informatika</a:t>
            </a:r>
            <a:r>
              <a:rPr lang="en-US" altLang="zh-TW" dirty="0"/>
              <a:t> ITB, 2005.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Rinaldi Munir - IF2123 Aljabar Geometri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35649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err="1"/>
              <a:t>Temu-balik</a:t>
            </a:r>
            <a:r>
              <a:rPr lang="en-US" b="1" dirty="0"/>
              <a:t> </a:t>
            </a:r>
            <a:r>
              <a:rPr lang="en-US" b="1" dirty="0" err="1"/>
              <a:t>Informasi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600" dirty="0" err="1">
                <a:solidFill>
                  <a:srgbClr val="FF0000"/>
                </a:solidFill>
              </a:rPr>
              <a:t>Temu-balik</a:t>
            </a:r>
            <a:r>
              <a:rPr lang="en-US" sz="2600" dirty="0">
                <a:solidFill>
                  <a:srgbClr val="FF0000"/>
                </a:solidFill>
              </a:rPr>
              <a:t> </a:t>
            </a:r>
            <a:r>
              <a:rPr lang="en-US" sz="2600" dirty="0" err="1">
                <a:solidFill>
                  <a:srgbClr val="FF0000"/>
                </a:solidFill>
              </a:rPr>
              <a:t>informasi</a:t>
            </a:r>
            <a:r>
              <a:rPr lang="en-US" sz="2600" dirty="0">
                <a:solidFill>
                  <a:srgbClr val="FF0000"/>
                </a:solidFill>
              </a:rPr>
              <a:t> (</a:t>
            </a:r>
            <a:r>
              <a:rPr lang="en-US" sz="2600" i="1" dirty="0">
                <a:solidFill>
                  <a:srgbClr val="FF0000"/>
                </a:solidFill>
              </a:rPr>
              <a:t>information retrieval</a:t>
            </a:r>
            <a:r>
              <a:rPr lang="en-US" sz="2600" dirty="0">
                <a:solidFill>
                  <a:srgbClr val="FF0000"/>
                </a:solidFill>
              </a:rPr>
              <a:t>)</a:t>
            </a:r>
            <a:r>
              <a:rPr lang="en-US" sz="2600" dirty="0"/>
              <a:t>:  </a:t>
            </a:r>
            <a:r>
              <a:rPr lang="en-US" sz="2600" dirty="0" err="1"/>
              <a:t>menemukan</a:t>
            </a:r>
            <a:r>
              <a:rPr lang="en-US" sz="2600" dirty="0"/>
              <a:t> </a:t>
            </a:r>
            <a:r>
              <a:rPr lang="en-US" sz="2600" dirty="0" err="1"/>
              <a:t>kembali</a:t>
            </a:r>
            <a:r>
              <a:rPr lang="en-US" sz="2600" dirty="0"/>
              <a:t> (</a:t>
            </a:r>
            <a:r>
              <a:rPr lang="en-US" sz="2600" i="1" dirty="0"/>
              <a:t>retrieval</a:t>
            </a:r>
            <a:r>
              <a:rPr lang="en-US" sz="2600" dirty="0"/>
              <a:t>) </a:t>
            </a:r>
            <a:r>
              <a:rPr lang="en-US" sz="2600" dirty="0" err="1"/>
              <a:t>informasi</a:t>
            </a:r>
            <a:r>
              <a:rPr lang="en-US" sz="2600" dirty="0"/>
              <a:t> yang </a:t>
            </a:r>
            <a:r>
              <a:rPr lang="en-US" sz="2600" dirty="0" err="1"/>
              <a:t>relevan</a:t>
            </a:r>
            <a:r>
              <a:rPr lang="en-US" sz="2600" dirty="0"/>
              <a:t> </a:t>
            </a:r>
            <a:r>
              <a:rPr lang="en-US" sz="2600" dirty="0" err="1"/>
              <a:t>terhadap</a:t>
            </a:r>
            <a:r>
              <a:rPr lang="en-US" sz="2600" dirty="0"/>
              <a:t> </a:t>
            </a:r>
            <a:r>
              <a:rPr lang="en-US" sz="2600" dirty="0" err="1"/>
              <a:t>kebutuhan</a:t>
            </a:r>
            <a:r>
              <a:rPr lang="en-US" sz="2600" dirty="0"/>
              <a:t> </a:t>
            </a:r>
            <a:r>
              <a:rPr lang="en-US" sz="2600" dirty="0" err="1"/>
              <a:t>pengguna</a:t>
            </a:r>
            <a:r>
              <a:rPr lang="en-US" sz="2600" dirty="0"/>
              <a:t> </a:t>
            </a:r>
            <a:r>
              <a:rPr lang="en-US" sz="2600" dirty="0" err="1"/>
              <a:t>dari</a:t>
            </a:r>
            <a:r>
              <a:rPr lang="en-US" sz="2600" dirty="0"/>
              <a:t> </a:t>
            </a:r>
            <a:r>
              <a:rPr lang="en-US" sz="2600" dirty="0" err="1"/>
              <a:t>suatu</a:t>
            </a:r>
            <a:r>
              <a:rPr lang="en-US" sz="2600" dirty="0"/>
              <a:t> </a:t>
            </a:r>
            <a:r>
              <a:rPr lang="en-US" sz="2600" dirty="0" err="1"/>
              <a:t>kumpulan</a:t>
            </a:r>
            <a:r>
              <a:rPr lang="en-US" sz="2600" dirty="0"/>
              <a:t> </a:t>
            </a:r>
            <a:r>
              <a:rPr lang="en-US" sz="2600" dirty="0" err="1"/>
              <a:t>informasi</a:t>
            </a:r>
            <a:r>
              <a:rPr lang="en-US" sz="2600" dirty="0"/>
              <a:t> </a:t>
            </a:r>
            <a:r>
              <a:rPr lang="en-US" sz="2600" dirty="0" err="1"/>
              <a:t>secara</a:t>
            </a:r>
            <a:r>
              <a:rPr lang="en-US" sz="2600" dirty="0"/>
              <a:t> </a:t>
            </a:r>
            <a:r>
              <a:rPr lang="en-US" sz="2600" dirty="0" err="1"/>
              <a:t>otomatis</a:t>
            </a:r>
            <a:r>
              <a:rPr lang="en-US" sz="2600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39399-CFCF-4275-804F-E2CC1C7438E6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Rinaldi Munir - IF2123 Aljabar Geometri</a:t>
            </a:r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2401" y="3343138"/>
            <a:ext cx="5487280" cy="2437278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631441" y="5915353"/>
            <a:ext cx="617047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>
                <a:solidFill>
                  <a:srgbClr val="FF0000"/>
                </a:solidFill>
              </a:rPr>
              <a:t>Sumber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gambar:https</a:t>
            </a:r>
            <a:r>
              <a:rPr lang="en-US" sz="1400" dirty="0">
                <a:solidFill>
                  <a:srgbClr val="FF0000"/>
                </a:solidFill>
              </a:rPr>
              <a:t>://sites.google.com/site/</a:t>
            </a:r>
            <a:r>
              <a:rPr lang="en-US" sz="1400" dirty="0" err="1">
                <a:solidFill>
                  <a:srgbClr val="FF0000"/>
                </a:solidFill>
              </a:rPr>
              <a:t>berbagiinformasidanekspresi</a:t>
            </a:r>
            <a:r>
              <a:rPr lang="en-US" sz="1400" dirty="0">
                <a:solidFill>
                  <a:srgbClr val="FF0000"/>
                </a:solidFill>
              </a:rPr>
              <a:t>/</a:t>
            </a:r>
            <a:r>
              <a:rPr lang="en-US" sz="1400" dirty="0" err="1">
                <a:solidFill>
                  <a:srgbClr val="FF0000"/>
                </a:solidFill>
              </a:rPr>
              <a:t>arsip</a:t>
            </a:r>
            <a:r>
              <a:rPr lang="en-US" sz="1400" dirty="0">
                <a:solidFill>
                  <a:srgbClr val="FF0000"/>
                </a:solidFill>
              </a:rPr>
              <a:t>/</a:t>
            </a:r>
          </a:p>
          <a:p>
            <a:r>
              <a:rPr lang="en-US" sz="1400" dirty="0" err="1">
                <a:solidFill>
                  <a:srgbClr val="FF0000"/>
                </a:solidFill>
              </a:rPr>
              <a:t>pengantar</a:t>
            </a:r>
            <a:r>
              <a:rPr lang="en-US" sz="1400" dirty="0">
                <a:solidFill>
                  <a:srgbClr val="FF0000"/>
                </a:solidFill>
              </a:rPr>
              <a:t>-</a:t>
            </a:r>
            <a:r>
              <a:rPr lang="en-US" sz="1400" dirty="0" err="1">
                <a:solidFill>
                  <a:srgbClr val="FF0000"/>
                </a:solidFill>
              </a:rPr>
              <a:t>temu</a:t>
            </a:r>
            <a:r>
              <a:rPr lang="en-US" sz="1400" dirty="0">
                <a:solidFill>
                  <a:srgbClr val="FF0000"/>
                </a:solidFill>
              </a:rPr>
              <a:t>-</a:t>
            </a:r>
            <a:r>
              <a:rPr lang="en-US" sz="1400" dirty="0" err="1">
                <a:solidFill>
                  <a:srgbClr val="FF0000"/>
                </a:solidFill>
              </a:rPr>
              <a:t>kembali</a:t>
            </a:r>
            <a:r>
              <a:rPr lang="en-US" sz="1400" dirty="0">
                <a:solidFill>
                  <a:srgbClr val="FF0000"/>
                </a:solidFill>
              </a:rPr>
              <a:t>-</a:t>
            </a:r>
            <a:r>
              <a:rPr lang="en-US" sz="1400" dirty="0" err="1">
                <a:solidFill>
                  <a:srgbClr val="FF0000"/>
                </a:solidFill>
              </a:rPr>
              <a:t>informasi</a:t>
            </a:r>
            <a:r>
              <a:rPr lang="en-US" sz="1400" dirty="0">
                <a:solidFill>
                  <a:srgbClr val="FF0000"/>
                </a:solidFill>
              </a:rPr>
              <a:t>-information-retrieval </a:t>
            </a:r>
          </a:p>
        </p:txBody>
      </p:sp>
    </p:spTree>
    <p:extLst>
      <p:ext uri="{BB962C8B-B14F-4D97-AF65-F5344CB8AC3E}">
        <p14:creationId xmlns:p14="http://schemas.microsoft.com/office/powerpoint/2010/main" val="21862768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56640" y="914401"/>
            <a:ext cx="9845040" cy="5211763"/>
          </a:xfrm>
        </p:spPr>
        <p:txBody>
          <a:bodyPr>
            <a:normAutofit/>
          </a:bodyPr>
          <a:lstStyle/>
          <a:p>
            <a:r>
              <a:rPr lang="en-US" dirty="0"/>
              <a:t>IR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sama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pencarian</a:t>
            </a:r>
            <a:r>
              <a:rPr lang="en-US" dirty="0"/>
              <a:t> di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basisdata</a:t>
            </a:r>
            <a:r>
              <a:rPr lang="en-US" dirty="0"/>
              <a:t> (</a:t>
            </a:r>
            <a:r>
              <a:rPr lang="en-US" i="1" dirty="0"/>
              <a:t>database</a:t>
            </a:r>
            <a:r>
              <a:rPr lang="en-US" dirty="0"/>
              <a:t>)</a:t>
            </a:r>
          </a:p>
          <a:p>
            <a:r>
              <a:rPr lang="en-US" dirty="0"/>
              <a:t>IR </a:t>
            </a:r>
            <a:r>
              <a:rPr lang="en-US" dirty="0" err="1"/>
              <a:t>umumnya</a:t>
            </a:r>
            <a:r>
              <a:rPr lang="en-US" dirty="0"/>
              <a:t>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pencarian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yang </a:t>
            </a:r>
            <a:r>
              <a:rPr lang="en-US" dirty="0" err="1"/>
              <a:t>isinya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terstruktur</a:t>
            </a:r>
            <a:endParaRPr lang="en-US" dirty="0"/>
          </a:p>
          <a:p>
            <a:r>
              <a:rPr lang="en-US" dirty="0" err="1"/>
              <a:t>Informasi</a:t>
            </a:r>
            <a:r>
              <a:rPr lang="en-US" dirty="0"/>
              <a:t> </a:t>
            </a:r>
            <a:r>
              <a:rPr lang="en-US" dirty="0" err="1"/>
              <a:t>terstruktur</a:t>
            </a:r>
            <a:r>
              <a:rPr lang="en-US" dirty="0"/>
              <a:t>: </a:t>
            </a:r>
            <a:r>
              <a:rPr lang="en-US" dirty="0" err="1"/>
              <a:t>tabel-tabel</a:t>
            </a:r>
            <a:r>
              <a:rPr lang="en-US" dirty="0"/>
              <a:t> di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basisdata</a:t>
            </a:r>
            <a:r>
              <a:rPr lang="en-US" dirty="0"/>
              <a:t> (</a:t>
            </a:r>
            <a:r>
              <a:rPr lang="en-US" i="1" dirty="0"/>
              <a:t>database</a:t>
            </a:r>
            <a:r>
              <a:rPr lang="en-US" dirty="0"/>
              <a:t>)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Rinaldi Munir - IF2123 Aljabar Geometri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9386" y="3243581"/>
            <a:ext cx="7633228" cy="27000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91035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3440" y="838201"/>
            <a:ext cx="10170160" cy="5287963"/>
          </a:xfrm>
        </p:spPr>
        <p:txBody>
          <a:bodyPr>
            <a:normAutofit/>
          </a:bodyPr>
          <a:lstStyle/>
          <a:p>
            <a:r>
              <a:rPr lang="en-US" dirty="0" err="1"/>
              <a:t>Informasi</a:t>
            </a:r>
            <a:r>
              <a:rPr lang="en-US" dirty="0"/>
              <a:t> </a:t>
            </a:r>
            <a:r>
              <a:rPr lang="en-US" dirty="0" err="1"/>
              <a:t>tak-terstruktur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/>
              <a:t>	- </a:t>
            </a:r>
            <a:r>
              <a:rPr lang="en-US" dirty="0" err="1"/>
              <a:t>dokumen</a:t>
            </a:r>
            <a:r>
              <a:rPr lang="en-US" dirty="0"/>
              <a:t> (</a:t>
            </a:r>
            <a:r>
              <a:rPr lang="en-US" dirty="0" err="1"/>
              <a:t>isinya</a:t>
            </a:r>
            <a:r>
              <a:rPr lang="en-US" dirty="0"/>
              <a:t> </a:t>
            </a:r>
            <a:r>
              <a:rPr lang="en-US" dirty="0" err="1"/>
              <a:t>bergantung</a:t>
            </a:r>
            <a:r>
              <a:rPr lang="en-US" dirty="0"/>
              <a:t> </a:t>
            </a:r>
            <a:r>
              <a:rPr lang="en-US" dirty="0" err="1"/>
              <a:t>pembuatnya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/>
              <a:t>	- </a:t>
            </a:r>
            <a:r>
              <a:rPr lang="en-US" dirty="0" err="1"/>
              <a:t>laman</a:t>
            </a:r>
            <a:r>
              <a:rPr lang="en-US" dirty="0"/>
              <a:t> web (</a:t>
            </a:r>
            <a:r>
              <a:rPr lang="en-US" i="1" dirty="0"/>
              <a:t>webpage</a:t>
            </a:r>
            <a:r>
              <a:rPr lang="en-US" dirty="0"/>
              <a:t>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Rinaldi Munir - IF2123 Aljabar Geometri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62960" y="2547452"/>
            <a:ext cx="4653280" cy="38088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71041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5840" y="762001"/>
            <a:ext cx="9712960" cy="5364163"/>
          </a:xfrm>
        </p:spPr>
        <p:txBody>
          <a:bodyPr>
            <a:normAutofit/>
          </a:bodyPr>
          <a:lstStyle/>
          <a:p>
            <a:r>
              <a:rPr lang="en-US" dirty="0" err="1"/>
              <a:t>Aplikasi</a:t>
            </a:r>
            <a:r>
              <a:rPr lang="en-US" dirty="0"/>
              <a:t> IR: </a:t>
            </a:r>
            <a:r>
              <a:rPr lang="en-US" i="1" dirty="0"/>
              <a:t>search engine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Rinaldi Munir - IF2123 Aljabar Geometri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14232" y="1601845"/>
            <a:ext cx="7496175" cy="4524319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2971801" y="3444081"/>
            <a:ext cx="7629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Query</a:t>
            </a:r>
          </a:p>
        </p:txBody>
      </p:sp>
      <p:cxnSp>
        <p:nvCxnSpPr>
          <p:cNvPr id="11" name="Straight Arrow Connector 10"/>
          <p:cNvCxnSpPr>
            <a:stCxn id="9" idx="2"/>
          </p:cNvCxnSpPr>
          <p:nvPr/>
        </p:nvCxnSpPr>
        <p:spPr>
          <a:xfrm>
            <a:off x="3353252" y="3813414"/>
            <a:ext cx="1294949" cy="758587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161581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Rinaldi Munir - IF2123 Aljabar Geometri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19400" y="680428"/>
            <a:ext cx="6934200" cy="5675923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828801" y="249207"/>
            <a:ext cx="16815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0000"/>
                </a:solidFill>
              </a:rPr>
              <a:t>Hasil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pencarian</a:t>
            </a:r>
            <a:r>
              <a:rPr lang="en-US" dirty="0">
                <a:solidFill>
                  <a:srgbClr val="FF0000"/>
                </a:solidFill>
              </a:rPr>
              <a:t>: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2348302" y="618540"/>
            <a:ext cx="1461699" cy="1972261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2362201" y="618540"/>
            <a:ext cx="1713823" cy="2672373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2348302" y="618539"/>
            <a:ext cx="1378323" cy="3603652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2362201" y="618540"/>
            <a:ext cx="1378323" cy="5020261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405342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Rinaldi Munir - IF2123 Aljabar Geometri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3601" y="533400"/>
            <a:ext cx="8084799" cy="5676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900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IR </a:t>
            </a:r>
            <a:r>
              <a:rPr lang="en-US" b="1" dirty="0" err="1"/>
              <a:t>dengan</a:t>
            </a:r>
            <a:r>
              <a:rPr lang="en-US" b="1" dirty="0"/>
              <a:t> Model </a:t>
            </a:r>
            <a:r>
              <a:rPr lang="en-US" b="1" dirty="0" err="1"/>
              <a:t>Ruang</a:t>
            </a:r>
            <a:r>
              <a:rPr lang="en-US" b="1" dirty="0"/>
              <a:t> </a:t>
            </a:r>
            <a:r>
              <a:rPr lang="en-US" b="1" dirty="0" err="1"/>
              <a:t>Vektor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800080" cy="4525963"/>
          </a:xfrm>
        </p:spPr>
        <p:txBody>
          <a:bodyPr>
            <a:normAutofit lnSpcReduction="10000"/>
          </a:bodyPr>
          <a:lstStyle/>
          <a:p>
            <a:r>
              <a:rPr lang="en-US" dirty="0"/>
              <a:t>Salah </a:t>
            </a:r>
            <a:r>
              <a:rPr lang="en-US" dirty="0" err="1"/>
              <a:t>satu</a:t>
            </a:r>
            <a:r>
              <a:rPr lang="en-US" dirty="0"/>
              <a:t> model IR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b="1" dirty="0"/>
              <a:t>model </a:t>
            </a:r>
            <a:r>
              <a:rPr lang="en-US" b="1" dirty="0" err="1"/>
              <a:t>ruang</a:t>
            </a:r>
            <a:r>
              <a:rPr lang="en-US" b="1" dirty="0"/>
              <a:t> </a:t>
            </a:r>
            <a:r>
              <a:rPr lang="en-US" b="1" dirty="0" err="1"/>
              <a:t>vektor</a:t>
            </a:r>
            <a:endParaRPr lang="en-US" b="1" dirty="0"/>
          </a:p>
          <a:p>
            <a:r>
              <a:rPr lang="en-US" dirty="0"/>
              <a:t>Model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teori</a:t>
            </a:r>
            <a:r>
              <a:rPr lang="en-US" dirty="0"/>
              <a:t> di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aljabar</a:t>
            </a:r>
            <a:r>
              <a:rPr lang="en-US" dirty="0"/>
              <a:t> vector</a:t>
            </a:r>
          </a:p>
          <a:p>
            <a:r>
              <a:rPr lang="en-US" dirty="0" err="1"/>
              <a:t>Misalkan</a:t>
            </a:r>
            <a:r>
              <a:rPr lang="en-US" dirty="0"/>
              <a:t> </a:t>
            </a:r>
            <a:r>
              <a:rPr lang="en-US" dirty="0" err="1"/>
              <a:t>terdapat</a:t>
            </a:r>
            <a:r>
              <a:rPr lang="en-US" dirty="0"/>
              <a:t> </a:t>
            </a:r>
            <a:r>
              <a:rPr lang="en-US" i="1" dirty="0"/>
              <a:t>n </a:t>
            </a:r>
            <a:r>
              <a:rPr lang="en-US" dirty="0"/>
              <a:t>kata </a:t>
            </a:r>
            <a:r>
              <a:rPr lang="en-US" dirty="0" err="1"/>
              <a:t>berbeda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kamus</a:t>
            </a:r>
            <a:r>
              <a:rPr lang="en-US" dirty="0"/>
              <a:t> kata (</a:t>
            </a:r>
            <a:r>
              <a:rPr lang="en-US" i="1" dirty="0"/>
              <a:t>vocabulary</a:t>
            </a:r>
            <a:r>
              <a:rPr lang="en-US" dirty="0"/>
              <a:t>)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indeks</a:t>
            </a:r>
            <a:r>
              <a:rPr lang="en-US" dirty="0"/>
              <a:t> kata (</a:t>
            </a:r>
            <a:r>
              <a:rPr lang="en-US" i="1" dirty="0"/>
              <a:t>term index</a:t>
            </a:r>
            <a:r>
              <a:rPr lang="en-US" dirty="0"/>
              <a:t>).</a:t>
            </a:r>
          </a:p>
          <a:p>
            <a:r>
              <a:rPr lang="en-US" dirty="0"/>
              <a:t>Kata-kata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membentuk</a:t>
            </a:r>
            <a:r>
              <a:rPr lang="en-US" dirty="0"/>
              <a:t> </a:t>
            </a:r>
            <a:r>
              <a:rPr lang="en-US" dirty="0" err="1"/>
              <a:t>ruang</a:t>
            </a:r>
            <a:r>
              <a:rPr lang="en-US" dirty="0"/>
              <a:t> </a:t>
            </a:r>
            <a:r>
              <a:rPr lang="en-US" dirty="0" err="1"/>
              <a:t>vektor</a:t>
            </a:r>
            <a:r>
              <a:rPr lang="en-US" dirty="0"/>
              <a:t> </a:t>
            </a:r>
            <a:r>
              <a:rPr lang="en-US" dirty="0" err="1"/>
              <a:t>berdimensi</a:t>
            </a:r>
            <a:r>
              <a:rPr lang="en-US" dirty="0"/>
              <a:t> </a:t>
            </a:r>
            <a:r>
              <a:rPr lang="en-US" i="1" dirty="0"/>
              <a:t>n</a:t>
            </a:r>
          </a:p>
          <a:p>
            <a:r>
              <a:rPr lang="en-US" dirty="0" err="1"/>
              <a:t>Setiap</a:t>
            </a:r>
            <a:r>
              <a:rPr lang="en-US" dirty="0"/>
              <a:t> </a:t>
            </a:r>
            <a:r>
              <a:rPr lang="en-US" dirty="0" err="1"/>
              <a:t>dokumen</a:t>
            </a:r>
            <a:r>
              <a:rPr lang="en-US" dirty="0"/>
              <a:t> </a:t>
            </a:r>
            <a:r>
              <a:rPr lang="en-US" dirty="0" err="1"/>
              <a:t>maupun</a:t>
            </a:r>
            <a:r>
              <a:rPr lang="en-US" dirty="0"/>
              <a:t> </a:t>
            </a:r>
            <a:r>
              <a:rPr lang="en-US" i="1" dirty="0"/>
              <a:t>query</a:t>
            </a:r>
            <a:r>
              <a:rPr lang="en-US" dirty="0"/>
              <a:t> </a:t>
            </a:r>
            <a:r>
              <a:rPr lang="en-US" dirty="0" err="1"/>
              <a:t>dinyatakan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vektor</a:t>
            </a:r>
            <a:r>
              <a:rPr lang="en-US" dirty="0"/>
              <a:t> </a:t>
            </a:r>
            <a:r>
              <a:rPr lang="en-US" b="1" dirty="0"/>
              <a:t>w</a:t>
            </a:r>
            <a:r>
              <a:rPr lang="en-US" dirty="0"/>
              <a:t> = (</a:t>
            </a:r>
            <a:r>
              <a:rPr lang="en-US" i="1" dirty="0"/>
              <a:t>w</a:t>
            </a:r>
            <a:r>
              <a:rPr lang="en-US" baseline="-25000" dirty="0"/>
              <a:t>1</a:t>
            </a:r>
            <a:r>
              <a:rPr lang="en-US" dirty="0"/>
              <a:t>, </a:t>
            </a:r>
            <a:r>
              <a:rPr lang="en-US" i="1" dirty="0"/>
              <a:t>w</a:t>
            </a:r>
            <a:r>
              <a:rPr lang="en-US" baseline="-25000" dirty="0"/>
              <a:t>2</a:t>
            </a:r>
            <a:r>
              <a:rPr lang="en-US" dirty="0"/>
              <a:t>, ..., </a:t>
            </a:r>
            <a:r>
              <a:rPr lang="en-US" i="1" dirty="0" err="1"/>
              <a:t>w</a:t>
            </a:r>
            <a:r>
              <a:rPr lang="en-US" i="1" baseline="-25000" dirty="0" err="1"/>
              <a:t>n</a:t>
            </a:r>
            <a:r>
              <a:rPr lang="en-US" dirty="0"/>
              <a:t>) di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b="1" dirty="0"/>
              <a:t>R</a:t>
            </a:r>
            <a:r>
              <a:rPr lang="en-US" baseline="30000" dirty="0"/>
              <a:t>n</a:t>
            </a:r>
            <a:r>
              <a:rPr lang="en-US" dirty="0"/>
              <a:t>. </a:t>
            </a:r>
          </a:p>
          <a:p>
            <a:r>
              <a:rPr lang="en-US" i="1" dirty="0" err="1"/>
              <a:t>w</a:t>
            </a:r>
            <a:r>
              <a:rPr lang="en-US" i="1" baseline="-25000" dirty="0" err="1"/>
              <a:t>i</a:t>
            </a:r>
            <a:r>
              <a:rPr lang="en-US" i="1" baseline="-25000" dirty="0"/>
              <a:t>  </a:t>
            </a:r>
            <a:r>
              <a:rPr lang="en-US" dirty="0"/>
              <a:t>= </a:t>
            </a:r>
            <a:r>
              <a:rPr lang="en-US" dirty="0" err="1"/>
              <a:t>bobot</a:t>
            </a:r>
            <a:r>
              <a:rPr lang="en-US" dirty="0"/>
              <a:t> </a:t>
            </a:r>
            <a:r>
              <a:rPr lang="en-US" dirty="0" err="1"/>
              <a:t>setiap</a:t>
            </a:r>
            <a:r>
              <a:rPr lang="en-US" dirty="0"/>
              <a:t> kata </a:t>
            </a:r>
            <a:r>
              <a:rPr lang="en-US" i="1" dirty="0" err="1"/>
              <a:t>i</a:t>
            </a:r>
            <a:r>
              <a:rPr lang="en-US" dirty="0"/>
              <a:t> di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i="1" dirty="0"/>
              <a:t>query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dokumen</a:t>
            </a:r>
            <a:endParaRPr lang="en-US" i="1" baseline="-25000" dirty="0"/>
          </a:p>
          <a:p>
            <a:r>
              <a:rPr lang="en-US" dirty="0" err="1"/>
              <a:t>Nilai</a:t>
            </a:r>
            <a:r>
              <a:rPr lang="en-US" dirty="0"/>
              <a:t> </a:t>
            </a:r>
            <a:r>
              <a:rPr lang="en-US" i="1" dirty="0" err="1"/>
              <a:t>w</a:t>
            </a:r>
            <a:r>
              <a:rPr lang="en-US" i="1" baseline="-25000" dirty="0" err="1"/>
              <a:t>i</a:t>
            </a:r>
            <a:r>
              <a:rPr lang="en-US" i="1" baseline="-25000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menyatakan</a:t>
            </a:r>
            <a:r>
              <a:rPr lang="en-US" dirty="0"/>
              <a:t> </a:t>
            </a:r>
            <a:r>
              <a:rPr lang="en-US" dirty="0" err="1"/>
              <a:t>jumlah</a:t>
            </a:r>
            <a:r>
              <a:rPr lang="en-US" dirty="0"/>
              <a:t> </a:t>
            </a:r>
            <a:r>
              <a:rPr lang="en-US" dirty="0" err="1"/>
              <a:t>kemunculan</a:t>
            </a:r>
            <a:r>
              <a:rPr lang="en-US" dirty="0"/>
              <a:t> kata 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dokumen</a:t>
            </a:r>
            <a:r>
              <a:rPr lang="en-US" dirty="0"/>
              <a:t> (</a:t>
            </a:r>
            <a:r>
              <a:rPr lang="en-US" i="1" dirty="0"/>
              <a:t>term frequency</a:t>
            </a:r>
            <a:r>
              <a:rPr lang="en-US" dirty="0"/>
              <a:t>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Rinaldi Munir - IF2123 Aljabar Geometri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7262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2320" y="762001"/>
            <a:ext cx="10495280" cy="53641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 err="1"/>
              <a:t>Contoh</a:t>
            </a:r>
            <a:r>
              <a:rPr lang="en-US" dirty="0"/>
              <a:t>: </a:t>
            </a:r>
            <a:r>
              <a:rPr lang="en-US" dirty="0" err="1"/>
              <a:t>Misalkan</a:t>
            </a:r>
            <a:r>
              <a:rPr lang="en-US" dirty="0"/>
              <a:t> </a:t>
            </a:r>
            <a:r>
              <a:rPr lang="en-US" dirty="0" err="1"/>
              <a:t>terdapat</a:t>
            </a:r>
            <a:r>
              <a:rPr lang="en-US" dirty="0"/>
              <a:t> </a:t>
            </a:r>
            <a:r>
              <a:rPr lang="en-US" dirty="0" err="1"/>
              <a:t>tiga</a:t>
            </a:r>
            <a:r>
              <a:rPr lang="en-US" dirty="0"/>
              <a:t> </a:t>
            </a:r>
            <a:r>
              <a:rPr lang="en-US" dirty="0" err="1"/>
              <a:t>buah</a:t>
            </a:r>
            <a:r>
              <a:rPr lang="en-US" dirty="0"/>
              <a:t> kata (</a:t>
            </a:r>
            <a:r>
              <a:rPr lang="en-US" i="1" dirty="0"/>
              <a:t>T</a:t>
            </a:r>
            <a:r>
              <a:rPr lang="en-US" baseline="-25000" dirty="0"/>
              <a:t>1</a:t>
            </a:r>
            <a:r>
              <a:rPr lang="en-US" dirty="0"/>
              <a:t>, </a:t>
            </a:r>
            <a:r>
              <a:rPr lang="en-US" i="1" dirty="0"/>
              <a:t>T</a:t>
            </a:r>
            <a:r>
              <a:rPr lang="en-US" baseline="-25000" dirty="0"/>
              <a:t>2</a:t>
            </a:r>
            <a:r>
              <a:rPr lang="en-US" dirty="0"/>
              <a:t>, dan </a:t>
            </a:r>
            <a:r>
              <a:rPr lang="en-US" i="1" dirty="0"/>
              <a:t>T</a:t>
            </a:r>
            <a:r>
              <a:rPr lang="en-US" baseline="-25000" dirty="0"/>
              <a:t>3</a:t>
            </a:r>
            <a:r>
              <a:rPr lang="en-US" dirty="0"/>
              <a:t>), </a:t>
            </a:r>
            <a:r>
              <a:rPr lang="en-US" dirty="0" err="1"/>
              <a:t>dua</a:t>
            </a:r>
            <a:r>
              <a:rPr lang="en-US" dirty="0"/>
              <a:t> </a:t>
            </a:r>
            <a:r>
              <a:rPr lang="en-US" dirty="0" err="1"/>
              <a:t>buah</a:t>
            </a:r>
            <a:r>
              <a:rPr lang="en-US" dirty="0"/>
              <a:t> </a:t>
            </a:r>
            <a:r>
              <a:rPr lang="en-US" dirty="0" err="1"/>
              <a:t>dokumen</a:t>
            </a:r>
            <a:r>
              <a:rPr lang="en-US" dirty="0"/>
              <a:t> (</a:t>
            </a:r>
            <a:r>
              <a:rPr lang="en-US" i="1" dirty="0"/>
              <a:t>D</a:t>
            </a:r>
            <a:r>
              <a:rPr lang="en-US" baseline="-25000" dirty="0"/>
              <a:t>1</a:t>
            </a:r>
            <a:r>
              <a:rPr lang="en-US" dirty="0"/>
              <a:t> dan </a:t>
            </a:r>
            <a:r>
              <a:rPr lang="en-US" i="1" dirty="0"/>
              <a:t>D</a:t>
            </a:r>
            <a:r>
              <a:rPr lang="en-US" baseline="-25000" dirty="0"/>
              <a:t>2</a:t>
            </a:r>
            <a:r>
              <a:rPr lang="en-US" dirty="0"/>
              <a:t>) </a:t>
            </a:r>
            <a:r>
              <a:rPr lang="en-US" dirty="0" err="1"/>
              <a:t>serta</a:t>
            </a:r>
            <a:r>
              <a:rPr lang="en-US" dirty="0"/>
              <a:t> </a:t>
            </a:r>
            <a:r>
              <a:rPr lang="en-US" dirty="0" err="1"/>
              <a:t>sebuah</a:t>
            </a:r>
            <a:r>
              <a:rPr lang="en-US" dirty="0"/>
              <a:t> </a:t>
            </a:r>
            <a:r>
              <a:rPr lang="en-US" i="1" dirty="0"/>
              <a:t>query</a:t>
            </a:r>
            <a:r>
              <a:rPr lang="en-US" dirty="0"/>
              <a:t> </a:t>
            </a:r>
            <a:r>
              <a:rPr lang="en-US" i="1" dirty="0"/>
              <a:t>Q</a:t>
            </a:r>
            <a:r>
              <a:rPr lang="en-US" dirty="0"/>
              <a:t>. </a:t>
            </a:r>
            <a:r>
              <a:rPr lang="en-US" dirty="0" err="1"/>
              <a:t>Masing-masing</a:t>
            </a:r>
            <a:r>
              <a:rPr lang="en-US" dirty="0"/>
              <a:t> </a:t>
            </a:r>
            <a:r>
              <a:rPr lang="en-US" dirty="0" err="1"/>
              <a:t>dinyatakan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vector: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i="1" dirty="0"/>
              <a:t> </a:t>
            </a:r>
            <a:r>
              <a:rPr lang="en-US" b="1" dirty="0"/>
              <a:t>D</a:t>
            </a:r>
            <a:r>
              <a:rPr lang="en-US" b="1" baseline="-25000" dirty="0"/>
              <a:t>1</a:t>
            </a:r>
            <a:r>
              <a:rPr lang="en-US" dirty="0"/>
              <a:t> = (2, 3, 5),  </a:t>
            </a:r>
            <a:r>
              <a:rPr lang="en-US" b="1" dirty="0"/>
              <a:t>D</a:t>
            </a:r>
            <a:r>
              <a:rPr lang="en-US" b="1" baseline="-25000" dirty="0"/>
              <a:t>2</a:t>
            </a:r>
            <a:r>
              <a:rPr lang="en-US" dirty="0"/>
              <a:t> = (3, 7, 1), </a:t>
            </a:r>
            <a:r>
              <a:rPr lang="en-US" b="1" dirty="0"/>
              <a:t>Q</a:t>
            </a:r>
            <a:r>
              <a:rPr lang="en-US" dirty="0"/>
              <a:t> = (0, 0, 2)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/>
              <a:t>D</a:t>
            </a:r>
            <a:r>
              <a:rPr lang="en-US" b="1" baseline="-25000" dirty="0"/>
              <a:t>1</a:t>
            </a:r>
            <a:r>
              <a:rPr lang="en-US" dirty="0"/>
              <a:t> = (2, 3, 5) </a:t>
            </a:r>
            <a:r>
              <a:rPr lang="en-US" dirty="0" err="1"/>
              <a:t>artinya</a:t>
            </a:r>
            <a:r>
              <a:rPr lang="en-US" dirty="0"/>
              <a:t> </a:t>
            </a:r>
            <a:r>
              <a:rPr lang="en-US" dirty="0" err="1"/>
              <a:t>dokumen</a:t>
            </a:r>
            <a:r>
              <a:rPr lang="en-US" dirty="0"/>
              <a:t> </a:t>
            </a:r>
            <a:r>
              <a:rPr lang="en-US" i="1" dirty="0"/>
              <a:t>D</a:t>
            </a:r>
            <a:r>
              <a:rPr lang="en-US" baseline="-25000" dirty="0"/>
              <a:t>1</a:t>
            </a:r>
            <a:r>
              <a:rPr lang="en-US" dirty="0"/>
              <a:t> </a:t>
            </a:r>
            <a:r>
              <a:rPr lang="en-US" dirty="0" err="1"/>
              <a:t>mengandung</a:t>
            </a:r>
            <a:r>
              <a:rPr lang="en-US" dirty="0"/>
              <a:t> 2 </a:t>
            </a:r>
            <a:r>
              <a:rPr lang="en-US" dirty="0" err="1"/>
              <a:t>buah</a:t>
            </a:r>
            <a:r>
              <a:rPr lang="en-US" dirty="0"/>
              <a:t> kata </a:t>
            </a:r>
            <a:r>
              <a:rPr lang="en-US" i="1" dirty="0"/>
              <a:t>T</a:t>
            </a:r>
            <a:r>
              <a:rPr lang="en-US" baseline="-25000" dirty="0"/>
              <a:t>1</a:t>
            </a:r>
            <a:r>
              <a:rPr lang="en-US" dirty="0"/>
              <a:t>, 3 </a:t>
            </a:r>
            <a:r>
              <a:rPr lang="en-US" dirty="0" err="1"/>
              <a:t>buah</a:t>
            </a:r>
            <a:r>
              <a:rPr lang="en-US" dirty="0"/>
              <a:t> kata </a:t>
            </a:r>
            <a:r>
              <a:rPr lang="en-US" i="1" dirty="0"/>
              <a:t>T</a:t>
            </a:r>
            <a:r>
              <a:rPr lang="en-US" baseline="-25000" dirty="0"/>
              <a:t>2</a:t>
            </a:r>
            <a:r>
              <a:rPr lang="en-US" dirty="0"/>
              <a:t>, dan 5 </a:t>
            </a:r>
            <a:r>
              <a:rPr lang="en-US" dirty="0" err="1"/>
              <a:t>buah</a:t>
            </a:r>
            <a:r>
              <a:rPr lang="en-US" dirty="0"/>
              <a:t> kata </a:t>
            </a:r>
            <a:r>
              <a:rPr lang="en-US" i="1" dirty="0"/>
              <a:t>T</a:t>
            </a:r>
            <a:r>
              <a:rPr lang="en-US" baseline="-25000" dirty="0"/>
              <a:t>3</a:t>
            </a:r>
            <a:r>
              <a:rPr lang="en-US" dirty="0"/>
              <a:t>. </a:t>
            </a:r>
            <a:endParaRPr lang="en-US" i="1" dirty="0"/>
          </a:p>
          <a:p>
            <a:pPr marL="0" indent="0">
              <a:buNone/>
            </a:pPr>
            <a:r>
              <a:rPr lang="en-US" i="1" dirty="0" err="1"/>
              <a:t>Contoh</a:t>
            </a:r>
            <a:r>
              <a:rPr lang="en-US" i="1" dirty="0"/>
              <a:t>: </a:t>
            </a:r>
            <a:r>
              <a:rPr lang="en-US" i="1" dirty="0" err="1"/>
              <a:t>Misalkan</a:t>
            </a:r>
            <a:r>
              <a:rPr lang="en-US" i="1" dirty="0"/>
              <a:t> T</a:t>
            </a:r>
            <a:r>
              <a:rPr lang="en-US" i="1" baseline="-25000" dirty="0"/>
              <a:t>1 </a:t>
            </a:r>
            <a:r>
              <a:rPr lang="en-US" i="1" dirty="0"/>
              <a:t>= </a:t>
            </a:r>
            <a:r>
              <a:rPr lang="en-US" i="1" dirty="0">
                <a:solidFill>
                  <a:srgbClr val="FF0000"/>
                </a:solidFill>
              </a:rPr>
              <a:t>Menteri</a:t>
            </a:r>
            <a:r>
              <a:rPr lang="en-US" i="1" dirty="0"/>
              <a:t>, T</a:t>
            </a:r>
            <a:r>
              <a:rPr lang="en-US" i="1" baseline="-25000" dirty="0"/>
              <a:t>2 </a:t>
            </a:r>
            <a:r>
              <a:rPr lang="en-US" i="1" dirty="0"/>
              <a:t>= </a:t>
            </a:r>
            <a:r>
              <a:rPr lang="en-US" i="1" dirty="0" err="1">
                <a:solidFill>
                  <a:srgbClr val="00B0F0"/>
                </a:solidFill>
              </a:rPr>
              <a:t>minta</a:t>
            </a:r>
            <a:r>
              <a:rPr lang="en-US" i="1" dirty="0"/>
              <a:t>, T</a:t>
            </a:r>
            <a:r>
              <a:rPr lang="en-US" i="1" baseline="-25000" dirty="0"/>
              <a:t>3 </a:t>
            </a:r>
            <a:r>
              <a:rPr lang="en-US" i="1" dirty="0"/>
              <a:t>= </a:t>
            </a:r>
            <a:r>
              <a:rPr lang="en-US" i="1" dirty="0" err="1">
                <a:solidFill>
                  <a:srgbClr val="00B050"/>
                </a:solidFill>
              </a:rPr>
              <a:t>Korupsi</a:t>
            </a:r>
            <a:r>
              <a:rPr lang="en-US" i="1" dirty="0"/>
              <a:t> </a:t>
            </a:r>
          </a:p>
          <a:p>
            <a:pPr marL="0" indent="0">
              <a:buNone/>
            </a:pPr>
            <a:endParaRPr lang="en-US" i="1" dirty="0"/>
          </a:p>
          <a:p>
            <a:pPr marL="0" indent="0">
              <a:buNone/>
            </a:pPr>
            <a:r>
              <a:rPr lang="en-US" i="1" dirty="0"/>
              <a:t>D</a:t>
            </a:r>
            <a:r>
              <a:rPr lang="en-US" i="1" baseline="-25000" dirty="0"/>
              <a:t>1</a:t>
            </a:r>
            <a:r>
              <a:rPr lang="en-US" i="1" dirty="0"/>
              <a:t>= </a:t>
            </a:r>
            <a:r>
              <a:rPr lang="en-US" i="1" dirty="0">
                <a:solidFill>
                  <a:srgbClr val="FF0000"/>
                </a:solidFill>
              </a:rPr>
              <a:t>Menteri</a:t>
            </a:r>
            <a:r>
              <a:rPr lang="en-US" i="1" dirty="0"/>
              <a:t> </a:t>
            </a:r>
            <a:r>
              <a:rPr lang="en-US" i="1" dirty="0" err="1"/>
              <a:t>olahraga</a:t>
            </a:r>
            <a:r>
              <a:rPr lang="en-US" i="1" dirty="0"/>
              <a:t> </a:t>
            </a:r>
            <a:r>
              <a:rPr lang="en-US" i="1" dirty="0" err="1"/>
              <a:t>me</a:t>
            </a:r>
            <a:r>
              <a:rPr lang="en-US" i="1" dirty="0" err="1">
                <a:solidFill>
                  <a:srgbClr val="00B0F0"/>
                </a:solidFill>
              </a:rPr>
              <a:t>minta</a:t>
            </a:r>
            <a:r>
              <a:rPr lang="en-US" i="1" dirty="0"/>
              <a:t> </a:t>
            </a:r>
            <a:r>
              <a:rPr lang="en-US" i="1" dirty="0" err="1"/>
              <a:t>maaf</a:t>
            </a:r>
            <a:r>
              <a:rPr lang="en-US" i="1" dirty="0"/>
              <a:t> </a:t>
            </a:r>
            <a:r>
              <a:rPr lang="en-US" i="1" dirty="0" err="1"/>
              <a:t>atas</a:t>
            </a:r>
            <a:r>
              <a:rPr lang="en-US" i="1" dirty="0"/>
              <a:t> </a:t>
            </a:r>
            <a:r>
              <a:rPr lang="en-US" i="1" dirty="0" err="1"/>
              <a:t>perbuatan</a:t>
            </a:r>
            <a:r>
              <a:rPr lang="en-US" i="1" dirty="0"/>
              <a:t> </a:t>
            </a:r>
            <a:r>
              <a:rPr lang="en-US" i="1" dirty="0" err="1">
                <a:solidFill>
                  <a:srgbClr val="00B050"/>
                </a:solidFill>
              </a:rPr>
              <a:t>korupsi</a:t>
            </a:r>
            <a:r>
              <a:rPr lang="en-US" i="1" dirty="0"/>
              <a:t>. </a:t>
            </a:r>
            <a:r>
              <a:rPr lang="en-US" i="1" dirty="0">
                <a:solidFill>
                  <a:srgbClr val="FF0000"/>
                </a:solidFill>
              </a:rPr>
              <a:t>Menteri</a:t>
            </a:r>
            <a:r>
              <a:rPr lang="en-US" i="1" dirty="0"/>
              <a:t> </a:t>
            </a:r>
            <a:r>
              <a:rPr lang="en-US" i="1" dirty="0" err="1"/>
              <a:t>tersebut</a:t>
            </a:r>
            <a:r>
              <a:rPr lang="en-US" i="1" dirty="0"/>
              <a:t> </a:t>
            </a:r>
            <a:r>
              <a:rPr lang="en-US" i="1" dirty="0" err="1"/>
              <a:t>terlibat</a:t>
            </a:r>
            <a:r>
              <a:rPr lang="en-US" i="1" dirty="0"/>
              <a:t> </a:t>
            </a:r>
            <a:r>
              <a:rPr lang="en-US" i="1" dirty="0" err="1">
                <a:solidFill>
                  <a:srgbClr val="00B050"/>
                </a:solidFill>
              </a:rPr>
              <a:t>korupsi</a:t>
            </a:r>
            <a:r>
              <a:rPr lang="en-US" i="1" dirty="0"/>
              <a:t> </a:t>
            </a:r>
            <a:r>
              <a:rPr lang="en-US" i="1" dirty="0" err="1"/>
              <a:t>anggaran</a:t>
            </a:r>
            <a:r>
              <a:rPr lang="en-US" i="1" dirty="0"/>
              <a:t>. </a:t>
            </a:r>
            <a:r>
              <a:rPr lang="en-US" i="1" dirty="0" err="1"/>
              <a:t>Me</a:t>
            </a:r>
            <a:r>
              <a:rPr lang="en-US" i="1" dirty="0" err="1">
                <a:solidFill>
                  <a:srgbClr val="00B0F0"/>
                </a:solidFill>
              </a:rPr>
              <a:t>minta</a:t>
            </a:r>
            <a:r>
              <a:rPr lang="en-US" i="1" dirty="0" err="1"/>
              <a:t>-</a:t>
            </a:r>
            <a:r>
              <a:rPr lang="en-US" i="1" dirty="0" err="1">
                <a:solidFill>
                  <a:srgbClr val="00B0F0"/>
                </a:solidFill>
              </a:rPr>
              <a:t>minta</a:t>
            </a:r>
            <a:r>
              <a:rPr lang="en-US" i="1" dirty="0"/>
              <a:t> </a:t>
            </a:r>
            <a:r>
              <a:rPr lang="en-US" i="1" dirty="0" err="1"/>
              <a:t>komisi</a:t>
            </a:r>
            <a:r>
              <a:rPr lang="en-US" i="1" dirty="0"/>
              <a:t> </a:t>
            </a:r>
            <a:r>
              <a:rPr lang="en-US" i="1" dirty="0" err="1"/>
              <a:t>termasuk</a:t>
            </a:r>
            <a:r>
              <a:rPr lang="en-US" i="1" dirty="0"/>
              <a:t> </a:t>
            </a:r>
            <a:r>
              <a:rPr lang="en-US" i="1" dirty="0" err="1">
                <a:solidFill>
                  <a:srgbClr val="00B050"/>
                </a:solidFill>
              </a:rPr>
              <a:t>korupsi</a:t>
            </a:r>
            <a:r>
              <a:rPr lang="en-US" i="1" dirty="0">
                <a:solidFill>
                  <a:srgbClr val="00B050"/>
                </a:solidFill>
              </a:rPr>
              <a:t>.</a:t>
            </a:r>
            <a:r>
              <a:rPr lang="en-US" i="1" dirty="0"/>
              <a:t> </a:t>
            </a:r>
            <a:r>
              <a:rPr lang="en-US" i="1" dirty="0" err="1">
                <a:solidFill>
                  <a:srgbClr val="00B050"/>
                </a:solidFill>
              </a:rPr>
              <a:t>Korupsi</a:t>
            </a:r>
            <a:r>
              <a:rPr lang="en-US" i="1" dirty="0"/>
              <a:t> </a:t>
            </a:r>
            <a:r>
              <a:rPr lang="en-US" i="1" dirty="0" err="1"/>
              <a:t>sudah</a:t>
            </a:r>
            <a:r>
              <a:rPr lang="en-US" i="1" dirty="0"/>
              <a:t> mandarah </a:t>
            </a:r>
            <a:r>
              <a:rPr lang="en-US" i="1" dirty="0" err="1"/>
              <a:t>daging</a:t>
            </a:r>
            <a:r>
              <a:rPr lang="en-US" i="1" dirty="0"/>
              <a:t> di Indonesia. </a:t>
            </a:r>
            <a:r>
              <a:rPr lang="en-US" i="1" dirty="0" err="1">
                <a:solidFill>
                  <a:srgbClr val="00B050"/>
                </a:solidFill>
              </a:rPr>
              <a:t>Korupsi</a:t>
            </a:r>
            <a:r>
              <a:rPr lang="en-US" i="1" dirty="0"/>
              <a:t> </a:t>
            </a:r>
            <a:r>
              <a:rPr lang="en-US" i="1" dirty="0" err="1"/>
              <a:t>sudah</a:t>
            </a:r>
            <a:r>
              <a:rPr lang="en-US" i="1" dirty="0"/>
              <a:t> </a:t>
            </a:r>
            <a:r>
              <a:rPr lang="en-US" i="1" dirty="0" err="1"/>
              <a:t>menjadi</a:t>
            </a:r>
            <a:r>
              <a:rPr lang="en-US" i="1" dirty="0"/>
              <a:t> </a:t>
            </a:r>
            <a:r>
              <a:rPr lang="en-US" i="1" dirty="0" err="1"/>
              <a:t>budaya</a:t>
            </a:r>
            <a:r>
              <a:rPr lang="en-US" i="1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Rinaldi Munir - IF2123 Aljabar Geometri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64299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6|1.3|0.9|0.8|0.9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243</TotalTime>
  <Words>1022</Words>
  <Application>Microsoft Office PowerPoint</Application>
  <PresentationFormat>Widescreen</PresentationFormat>
  <Paragraphs>134</Paragraphs>
  <Slides>17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6" baseType="lpstr">
      <vt:lpstr>Arial</vt:lpstr>
      <vt:lpstr>Calibri</vt:lpstr>
      <vt:lpstr>Calibri Light</vt:lpstr>
      <vt:lpstr>Cambria Math</vt:lpstr>
      <vt:lpstr>Helvetica</vt:lpstr>
      <vt:lpstr>Symbol</vt:lpstr>
      <vt:lpstr>Times New Roman</vt:lpstr>
      <vt:lpstr>Office Theme</vt:lpstr>
      <vt:lpstr>Equation</vt:lpstr>
      <vt:lpstr>Aplikasi Dot Product pada Sistem Temu-balik Informasi (Information Retrieval System)</vt:lpstr>
      <vt:lpstr>Temu-balik Informasi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IR dengan Model Ruang Vektor</vt:lpstr>
      <vt:lpstr>PowerPoint Presentation</vt:lpstr>
      <vt:lpstr>PowerPoint Presentation</vt:lpstr>
      <vt:lpstr>Representasi grafik vektor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Aplikasi Aljabar Vektor pada Sistem Temu-balik Informasi (Information Retrieval System)</dc:title>
  <dc:creator>Rinaldi Munir</dc:creator>
  <cp:lastModifiedBy>Rinaldi Munir</cp:lastModifiedBy>
  <cp:revision>6</cp:revision>
  <dcterms:created xsi:type="dcterms:W3CDTF">2020-09-22T23:30:20Z</dcterms:created>
  <dcterms:modified xsi:type="dcterms:W3CDTF">2020-09-23T03:36:35Z</dcterms:modified>
</cp:coreProperties>
</file>