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2" r:id="rId4"/>
    <p:sldId id="263" r:id="rId5"/>
    <p:sldId id="258" r:id="rId6"/>
    <p:sldId id="259" r:id="rId7"/>
    <p:sldId id="260" r:id="rId8"/>
    <p:sldId id="261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89" r:id="rId34"/>
    <p:sldId id="291" r:id="rId35"/>
    <p:sldId id="292" r:id="rId36"/>
    <p:sldId id="293" r:id="rId37"/>
    <p:sldId id="294" r:id="rId38"/>
    <p:sldId id="296" r:id="rId39"/>
    <p:sldId id="295" r:id="rId40"/>
    <p:sldId id="297" r:id="rId41"/>
    <p:sldId id="298" r:id="rId42"/>
    <p:sldId id="299" r:id="rId43"/>
    <p:sldId id="30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4CD-7794-4E22-9FE6-C61353A883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4CD-7794-4E22-9FE6-C61353A883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4CD-7794-4E22-9FE6-C61353A883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4CD-7794-4E22-9FE6-C61353A883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4CD-7794-4E22-9FE6-C61353A883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4CD-7794-4E22-9FE6-C61353A883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4CD-7794-4E22-9FE6-C61353A883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4CD-7794-4E22-9FE6-C61353A883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4CD-7794-4E22-9FE6-C61353A883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4CD-7794-4E22-9FE6-C61353A883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4CD-7794-4E22-9FE6-C61353A883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74CD-7794-4E22-9FE6-C61353A883E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" TargetMode="Externa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/>
          <a:lstStyle/>
          <a:p>
            <a:r>
              <a:rPr lang="en-US" b="1" dirty="0" err="1"/>
              <a:t>Vektor</a:t>
            </a:r>
            <a:r>
              <a:rPr lang="en-US" b="1" dirty="0"/>
              <a:t> di </a:t>
            </a:r>
            <a:r>
              <a:rPr lang="en-US" b="1" dirty="0" err="1"/>
              <a:t>Ruang</a:t>
            </a:r>
            <a:r>
              <a:rPr lang="en-US" b="1" dirty="0"/>
              <a:t> Euclidean</a:t>
            </a:r>
            <a:br>
              <a:rPr lang="en-US" b="1" dirty="0"/>
            </a:br>
            <a:r>
              <a:rPr lang="en-US" sz="4000" b="1" dirty="0"/>
              <a:t>(</a:t>
            </a:r>
            <a:r>
              <a:rPr lang="en-US" sz="4000" b="1" dirty="0" err="1"/>
              <a:t>bagian</a:t>
            </a:r>
            <a:r>
              <a:rPr lang="en-US" sz="4000" b="1" dirty="0"/>
              <a:t> 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Oleh: Rinaldi Munir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903754"/>
            <a:ext cx="9144000" cy="73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3712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#11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5C5459-E884-4C8B-B270-84E00D751D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3120"/>
                <a:ext cx="11008360" cy="575056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Contoh 4</a:t>
                </a:r>
                <a:r>
                  <a:rPr lang="en-US" dirty="0"/>
                  <a:t>: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(0, 0, 1) dan </a:t>
                </a:r>
                <a:r>
                  <a:rPr lang="en-US" b="1" dirty="0"/>
                  <a:t>v</a:t>
                </a:r>
                <a:r>
                  <a:rPr lang="en-US" dirty="0"/>
                  <a:t> = (0, 2, 2), </a:t>
                </a:r>
                <a:r>
                  <a:rPr lang="en-US" dirty="0" err="1"/>
                  <a:t>sudut</a:t>
                </a:r>
                <a:r>
                  <a:rPr lang="en-US" dirty="0"/>
                  <a:t> yang </a:t>
                </a:r>
                <a:r>
                  <a:rPr lang="en-US" dirty="0" err="1"/>
                  <a:t>dibentuk</a:t>
                </a:r>
                <a:r>
                  <a:rPr lang="en-US" dirty="0"/>
                  <a:t> oleh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ditentukan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gambar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45</a:t>
                </a:r>
                <a:r>
                  <a:rPr lang="en-US" dirty="0">
                    <a:sym typeface="Symbol" panose="05050102010706020507" pitchFamily="18" charset="2"/>
                  </a:rPr>
                  <a:t>.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			</a:t>
                </a:r>
                <a:r>
                  <a:rPr lang="en-US" dirty="0" err="1">
                    <a:sym typeface="Symbol" panose="05050102010706020507" pitchFamily="18" charset="2"/>
                  </a:rPr>
                  <a:t>Maka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dapat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dihitung</a:t>
                </a:r>
                <a:r>
                  <a:rPr lang="en-US" dirty="0">
                    <a:sym typeface="Symbol" panose="05050102010706020507" pitchFamily="18" charset="2"/>
                  </a:rPr>
                  <a:t>,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                                            </a:t>
                </a:r>
                <a:r>
                  <a:rPr lang="en-US" b="1" dirty="0"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𝐮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                                                       </a:t>
                </a:r>
                <a:r>
                  <a:rPr lang="en-US" dirty="0"/>
                  <a:t>=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) cos 45</a:t>
                </a:r>
                <a:r>
                  <a:rPr lang="en-US" dirty="0">
                    <a:sym typeface="Symbol" panose="05050102010706020507" pitchFamily="18" charset="2"/>
                  </a:rPr>
                  <a:t></a:t>
                </a:r>
                <a:r>
                  <a:rPr lang="en-US" dirty="0"/>
                  <a:t> 45					</a:t>
                </a:r>
              </a:p>
              <a:p>
                <a:pPr marL="0" indent="0">
                  <a:buNone/>
                </a:pPr>
                <a:r>
                  <a:rPr lang="en-US" dirty="0"/>
                  <a:t>					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			= 2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				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5C5459-E884-4C8B-B270-84E00D751D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3120"/>
                <a:ext cx="11008360" cy="5750560"/>
              </a:xfrm>
              <a:blipFill>
                <a:blip r:embed="rId4"/>
                <a:stretch>
                  <a:fillRect l="-1163" t="-2439" r="-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5776E26-059A-4925-8877-38483E64D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650319"/>
            <a:ext cx="3742748" cy="29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08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218B2-4F5F-49EA-91DD-49079C66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u</a:t>
            </a:r>
            <a:r>
              <a:rPr lang="en-US" dirty="0"/>
              <a:t> = (u</a:t>
            </a:r>
            <a:r>
              <a:rPr lang="en-US" baseline="-25000" dirty="0"/>
              <a:t>1</a:t>
            </a:r>
            <a:r>
              <a:rPr lang="en-US" dirty="0"/>
              <a:t>, u</a:t>
            </a:r>
            <a:r>
              <a:rPr lang="en-US" baseline="-25000" dirty="0"/>
              <a:t>2</a:t>
            </a:r>
            <a:r>
              <a:rPr lang="en-US" dirty="0"/>
              <a:t>, u</a:t>
            </a:r>
            <a:r>
              <a:rPr lang="en-US" baseline="-25000" dirty="0"/>
              <a:t>3</a:t>
            </a:r>
            <a:r>
              <a:rPr lang="en-US" dirty="0"/>
              <a:t>) dan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v</a:t>
            </a:r>
            <a:r>
              <a:rPr lang="en-US" baseline="-25000" dirty="0"/>
              <a:t>3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 di R</a:t>
            </a:r>
            <a:r>
              <a:rPr lang="en-US" baseline="30000" dirty="0"/>
              <a:t>3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dibuktikan</a:t>
            </a:r>
            <a:r>
              <a:rPr lang="en-US" dirty="0"/>
              <a:t> (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diperlihatkan</a:t>
            </a:r>
            <a:r>
              <a:rPr lang="en-US" dirty="0"/>
              <a:t> di </a:t>
            </a:r>
            <a:r>
              <a:rPr lang="en-US" dirty="0" err="1"/>
              <a:t>sini</a:t>
            </a:r>
            <a:r>
              <a:rPr lang="en-US" dirty="0"/>
              <a:t>) </a:t>
            </a:r>
            <a:r>
              <a:rPr lang="en-US" dirty="0" err="1"/>
              <a:t>bahwa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u</a:t>
            </a:r>
            <a:r>
              <a:rPr lang="en-US" dirty="0"/>
              <a:t> = (u</a:t>
            </a:r>
            <a:r>
              <a:rPr lang="en-US" baseline="-25000" dirty="0"/>
              <a:t>1</a:t>
            </a:r>
            <a:r>
              <a:rPr lang="en-US" dirty="0"/>
              <a:t>, u</a:t>
            </a:r>
            <a:r>
              <a:rPr lang="en-US" baseline="-25000" dirty="0"/>
              <a:t>2</a:t>
            </a:r>
            <a:r>
              <a:rPr lang="en-US" dirty="0"/>
              <a:t>, …, u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/>
              <a:t> dan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n </a:t>
            </a:r>
            <a:r>
              <a:rPr lang="en-US" dirty="0" err="1"/>
              <a:t>maka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3D25CC-EF66-4EB3-8560-E56A33CAB306}"/>
                  </a:ext>
                </a:extLst>
              </p:cNvPr>
              <p:cNvSpPr/>
              <p:nvPr/>
            </p:nvSpPr>
            <p:spPr>
              <a:xfrm>
                <a:off x="4064498" y="1943854"/>
                <a:ext cx="38936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u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v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+ u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v</a:t>
                </a:r>
                <a:r>
                  <a:rPr lang="en-US" sz="2800" baseline="-25000" dirty="0"/>
                  <a:t>2 </a:t>
                </a:r>
                <a:r>
                  <a:rPr lang="en-US" sz="2800" dirty="0"/>
                  <a:t> + u</a:t>
                </a:r>
                <a:r>
                  <a:rPr lang="en-US" sz="2800" baseline="-25000" dirty="0"/>
                  <a:t>3</a:t>
                </a:r>
                <a:r>
                  <a:rPr lang="en-US" sz="2800" dirty="0"/>
                  <a:t>v</a:t>
                </a:r>
                <a:r>
                  <a:rPr lang="en-US" sz="2800" baseline="-25000" dirty="0"/>
                  <a:t>3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3D25CC-EF66-4EB3-8560-E56A33CAB3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498" y="1943854"/>
                <a:ext cx="3893630" cy="523220"/>
              </a:xfrm>
              <a:prstGeom prst="rect">
                <a:avLst/>
              </a:prstGeom>
              <a:blipFill>
                <a:blip r:embed="rId2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1BC2BB2-FF2C-4D47-BF62-B437FE6896F9}"/>
              </a:ext>
            </a:extLst>
          </p:cNvPr>
          <p:cNvSpPr/>
          <p:nvPr/>
        </p:nvSpPr>
        <p:spPr>
          <a:xfrm>
            <a:off x="4064498" y="1943854"/>
            <a:ext cx="3728720" cy="6774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45207F-152D-4513-94FD-7FC77C2189AB}"/>
                  </a:ext>
                </a:extLst>
              </p:cNvPr>
              <p:cNvSpPr/>
              <p:nvPr/>
            </p:nvSpPr>
            <p:spPr>
              <a:xfrm>
                <a:off x="3698738" y="4390927"/>
                <a:ext cx="45693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u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v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+ u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v</a:t>
                </a:r>
                <a:r>
                  <a:rPr lang="en-US" sz="2800" baseline="-25000" dirty="0"/>
                  <a:t>2 </a:t>
                </a:r>
                <a:r>
                  <a:rPr lang="en-US" sz="2800" dirty="0"/>
                  <a:t> + … +  </a:t>
                </a:r>
                <a:r>
                  <a:rPr lang="en-US" sz="2800" dirty="0" err="1"/>
                  <a:t>u</a:t>
                </a:r>
                <a:r>
                  <a:rPr lang="en-US" sz="2800" baseline="-25000" dirty="0" err="1"/>
                  <a:t>n</a:t>
                </a:r>
                <a:r>
                  <a:rPr lang="en-US" sz="2800" dirty="0" err="1"/>
                  <a:t>v</a:t>
                </a:r>
                <a:r>
                  <a:rPr lang="en-US" sz="2800" baseline="-25000" dirty="0" err="1"/>
                  <a:t>n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45207F-152D-4513-94FD-7FC77C218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738" y="4390927"/>
                <a:ext cx="4569328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3DC2FBB-7B7E-47BF-9426-0D55CD41E190}"/>
              </a:ext>
            </a:extLst>
          </p:cNvPr>
          <p:cNvSpPr/>
          <p:nvPr/>
        </p:nvSpPr>
        <p:spPr>
          <a:xfrm>
            <a:off x="3576818" y="4390927"/>
            <a:ext cx="4627128" cy="6774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17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E5287-BD5C-4CEA-8907-106633680B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72160"/>
                <a:ext cx="10515600" cy="540480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Contoh 5</a:t>
                </a:r>
                <a:r>
                  <a:rPr lang="en-US" dirty="0"/>
                  <a:t>: </a:t>
                </a:r>
                <a:r>
                  <a:rPr lang="en-US" dirty="0" err="1"/>
                  <a:t>Tinjau</a:t>
                </a:r>
                <a:r>
                  <a:rPr lang="en-US" dirty="0"/>
                  <a:t> </a:t>
                </a:r>
                <a:r>
                  <a:rPr lang="en-US" dirty="0" err="1"/>
                  <a:t>kembali</a:t>
                </a:r>
                <a:r>
                  <a:rPr lang="en-US" dirty="0"/>
                  <a:t> </a:t>
                </a:r>
                <a:r>
                  <a:rPr lang="en-US" dirty="0" err="1"/>
                  <a:t>Contoh</a:t>
                </a:r>
                <a:r>
                  <a:rPr lang="en-US" dirty="0"/>
                  <a:t> 4, </a:t>
                </a:r>
                <a:r>
                  <a:rPr lang="en-US" b="1" dirty="0"/>
                  <a:t>u</a:t>
                </a:r>
                <a:r>
                  <a:rPr lang="en-US" dirty="0"/>
                  <a:t> = (0, 0, 1) dan </a:t>
                </a:r>
                <a:r>
                  <a:rPr lang="en-US" b="1" dirty="0"/>
                  <a:t>v</a:t>
                </a:r>
                <a:r>
                  <a:rPr lang="en-US" dirty="0"/>
                  <a:t> = (0, 2, 2),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	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=0+0+2=2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hasil</a:t>
                </a:r>
                <a:r>
                  <a:rPr lang="en-US" dirty="0"/>
                  <a:t> pada </a:t>
                </a:r>
                <a:r>
                  <a:rPr lang="en-US" dirty="0" err="1"/>
                  <a:t>Contoh</a:t>
                </a:r>
                <a:r>
                  <a:rPr lang="en-US" dirty="0"/>
                  <a:t> 4.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6</a:t>
                </a:r>
                <a:r>
                  <a:rPr lang="en-US" dirty="0"/>
                  <a:t>: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(–1, 3, 5, 7) dan </a:t>
                </a:r>
                <a:r>
                  <a:rPr lang="en-US" b="1" dirty="0"/>
                  <a:t>v</a:t>
                </a:r>
                <a:r>
                  <a:rPr lang="en-US" dirty="0"/>
                  <a:t> = (–3, –4, 1, 0),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 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 smtClean="0"/>
                          <m:t>–1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dirty="0"/>
                  <a:t>(0)</a:t>
                </a:r>
              </a:p>
              <a:p>
                <a:pPr marL="0" indent="0">
                  <a:buNone/>
                </a:pPr>
                <a:r>
                  <a:rPr lang="en-US" dirty="0"/>
                  <a:t>		 = 3 – 12 + 5 + 0</a:t>
                </a:r>
              </a:p>
              <a:p>
                <a:pPr marL="0" indent="0">
                  <a:buNone/>
                </a:pPr>
                <a:r>
                  <a:rPr lang="en-US" dirty="0"/>
                  <a:t>		 = –4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E5287-BD5C-4CEA-8907-106633680B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72160"/>
                <a:ext cx="10515600" cy="5404803"/>
              </a:xfrm>
              <a:blipFill>
                <a:blip r:embed="rId4"/>
                <a:stretch>
                  <a:fillRect l="-1217" t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559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6AA4F-350B-417E-982C-409233C857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83920"/>
                <a:ext cx="10515600" cy="5293043"/>
              </a:xfrm>
            </p:spPr>
            <p:txBody>
              <a:bodyPr/>
              <a:lstStyle/>
              <a:p>
                <a:r>
                  <a:rPr lang="en-US" dirty="0"/>
                  <a:t>Dari </a:t>
                </a:r>
                <a:r>
                  <a:rPr lang="en-US" dirty="0" err="1"/>
                  <a:t>rumus</a:t>
                </a:r>
                <a:r>
                  <a:rPr lang="en-US" dirty="0"/>
                  <a:t> </a:t>
                </a:r>
                <a:r>
                  <a:rPr lang="en-US" dirty="0" err="1"/>
                  <a:t>perkalian</a:t>
                </a:r>
                <a:r>
                  <a:rPr lang="en-US" dirty="0"/>
                  <a:t> </a:t>
                </a:r>
                <a:r>
                  <a:rPr lang="en-US" dirty="0" err="1"/>
                  <a:t>titik</a:t>
                </a:r>
                <a:r>
                  <a:rPr lang="en-US" dirty="0"/>
                  <a:t>                                       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ditulis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dan </a:t>
                </a:r>
                <a:r>
                  <a:rPr lang="en-US" dirty="0" err="1"/>
                  <a:t>karena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u</a:t>
                </a:r>
                <a:r>
                  <a:rPr lang="en-US" baseline="-25000" dirty="0"/>
                  <a:t>1</a:t>
                </a:r>
                <a:r>
                  <a:rPr lang="en-US" dirty="0"/>
                  <a:t>v</a:t>
                </a:r>
                <a:r>
                  <a:rPr lang="en-US" baseline="-25000" dirty="0"/>
                  <a:t>1</a:t>
                </a:r>
                <a:r>
                  <a:rPr lang="en-US" dirty="0"/>
                  <a:t> + u</a:t>
                </a:r>
                <a:r>
                  <a:rPr lang="en-US" baseline="-25000" dirty="0"/>
                  <a:t>2</a:t>
                </a:r>
                <a:r>
                  <a:rPr lang="en-US" dirty="0"/>
                  <a:t>v</a:t>
                </a:r>
                <a:r>
                  <a:rPr lang="en-US" baseline="-25000" dirty="0"/>
                  <a:t>2 </a:t>
                </a:r>
                <a:r>
                  <a:rPr lang="en-US" dirty="0"/>
                  <a:t> + … +  </a:t>
                </a:r>
                <a:r>
                  <a:rPr lang="en-US" dirty="0" err="1"/>
                  <a:t>u</a:t>
                </a:r>
                <a:r>
                  <a:rPr lang="en-US" baseline="-25000" dirty="0" err="1"/>
                  <a:t>n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n</a:t>
                </a:r>
                <a:r>
                  <a:rPr lang="en-US" baseline="-25000" dirty="0"/>
                  <a:t> </a:t>
                </a:r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6AA4F-350B-417E-982C-409233C857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83920"/>
                <a:ext cx="10515600" cy="5293043"/>
              </a:xfrm>
              <a:blipFill>
                <a:blip r:embed="rId4"/>
                <a:stretch>
                  <a:fillRect l="-1043" t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2053216-BA4D-4650-8DCD-5EF086FC60F3}"/>
                  </a:ext>
                </a:extLst>
              </p:cNvPr>
              <p:cNvSpPr/>
              <p:nvPr/>
            </p:nvSpPr>
            <p:spPr>
              <a:xfrm>
                <a:off x="4944111" y="883920"/>
                <a:ext cx="30317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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2053216-BA4D-4650-8DCD-5EF086FC6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111" y="883920"/>
                <a:ext cx="303172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3DC8BB2-3D46-4341-A2C8-33B6E56D5609}"/>
                  </a:ext>
                </a:extLst>
              </p:cNvPr>
              <p:cNvSpPr/>
              <p:nvPr/>
            </p:nvSpPr>
            <p:spPr>
              <a:xfrm>
                <a:off x="4103275" y="1666240"/>
                <a:ext cx="1992725" cy="707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os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3DC8BB2-3D46-4341-A2C8-33B6E56D5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275" y="1666240"/>
                <a:ext cx="1992725" cy="7072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382E1A-49A0-4ECF-A37D-87E17EEBB801}"/>
                  </a:ext>
                </a:extLst>
              </p:cNvPr>
              <p:cNvSpPr/>
              <p:nvPr/>
            </p:nvSpPr>
            <p:spPr>
              <a:xfrm>
                <a:off x="3986287" y="3893388"/>
                <a:ext cx="4469493" cy="763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os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 +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 + … + 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unvn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382E1A-49A0-4ECF-A37D-87E17EEBB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287" y="3893388"/>
                <a:ext cx="4469493" cy="7636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132FA2D-B4F3-4224-9F87-DE03FD73BDDF}"/>
              </a:ext>
            </a:extLst>
          </p:cNvPr>
          <p:cNvSpPr/>
          <p:nvPr/>
        </p:nvSpPr>
        <p:spPr>
          <a:xfrm>
            <a:off x="3986287" y="1666240"/>
            <a:ext cx="2678673" cy="8086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46B47C-DEE4-499B-9EC9-9E06C2B1E822}"/>
              </a:ext>
            </a:extLst>
          </p:cNvPr>
          <p:cNvSpPr/>
          <p:nvPr/>
        </p:nvSpPr>
        <p:spPr>
          <a:xfrm>
            <a:off x="3986286" y="3688080"/>
            <a:ext cx="4334753" cy="12332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56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58FEF8-CE35-487B-8D3E-FE1EE59F57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04240"/>
                <a:ext cx="10515600" cy="53133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Contoh 6</a:t>
                </a:r>
                <a:r>
                  <a:rPr lang="en-US" dirty="0"/>
                  <a:t>: </a:t>
                </a:r>
                <a:r>
                  <a:rPr lang="en-US" dirty="0" err="1"/>
                  <a:t>Carilah</a:t>
                </a:r>
                <a:r>
                  <a:rPr lang="en-US" dirty="0"/>
                  <a:t> </a:t>
                </a:r>
                <a:r>
                  <a:rPr lang="en-US" dirty="0" err="1"/>
                  <a:t>sudut</a:t>
                </a:r>
                <a:r>
                  <a:rPr lang="en-US" dirty="0"/>
                  <a:t> </a:t>
                </a:r>
                <a:r>
                  <a:rPr lang="en-US" dirty="0" err="1"/>
                  <a:t>antara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(2, –1, 1) dan </a:t>
                </a:r>
                <a:r>
                  <a:rPr lang="en-US" b="1" dirty="0"/>
                  <a:t>v</a:t>
                </a:r>
                <a:r>
                  <a:rPr lang="en-US" dirty="0"/>
                  <a:t> = (1, 1, 2).</a:t>
                </a:r>
              </a:p>
              <a:p>
                <a:pPr marL="0" indent="0">
                  <a:buNone/>
                </a:pPr>
                <a:r>
                  <a:rPr lang="en-US" dirty="0" err="1"/>
                  <a:t>Penyelesaian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+(1)(2)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2−1+2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	</a:t>
                </a:r>
              </a:p>
              <a:p>
                <a:pPr marL="0" indent="0">
                  <a:buNone/>
                </a:pPr>
                <a:r>
                  <a:rPr lang="en-US" dirty="0"/>
                  <a:t>     		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               </a:t>
                </a:r>
                <a:r>
                  <a:rPr lang="en-US" dirty="0">
                    <a:sym typeface="Symbol" panose="05050102010706020507" pitchFamily="18" charset="2"/>
                  </a:rPr>
                  <a:t> = arc cos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= 60</a:t>
                </a:r>
                <a:r>
                  <a:rPr lang="en-US" dirty="0">
                    <a:sym typeface="Symbol" panose="05050102010706020507" pitchFamily="18" charset="2"/>
                  </a:rPr>
                  <a:t>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58FEF8-CE35-487B-8D3E-FE1EE59F5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04240"/>
                <a:ext cx="10515600" cy="5313363"/>
              </a:xfrm>
              <a:blipFill>
                <a:blip r:embed="rId4"/>
                <a:stretch>
                  <a:fillRect l="-1217" t="-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600914A-9B13-48E0-AF9F-BC6A37A3FDF0}"/>
                  </a:ext>
                </a:extLst>
              </p:cNvPr>
              <p:cNvSpPr/>
              <p:nvPr/>
            </p:nvSpPr>
            <p:spPr>
              <a:xfrm>
                <a:off x="3285247" y="1881708"/>
                <a:ext cx="3661580" cy="763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os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 +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 +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/>
                          <m:t>3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600914A-9B13-48E0-AF9F-BC6A37A3F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247" y="1881708"/>
                <a:ext cx="3661580" cy="7636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202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203EE-CE48-4664-87A2-DD2E85C7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Sifat-sifat</a:t>
            </a:r>
            <a:r>
              <a:rPr lang="en-US" b="1" dirty="0"/>
              <a:t> </a:t>
            </a:r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titik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48343-9A00-460F-8AC1-FE0F6146E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885" y="1507808"/>
            <a:ext cx="8624596" cy="52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75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575E0-8058-4DE3-93EB-2D261E4249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62000"/>
                <a:ext cx="10825480" cy="5414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Teorema</a:t>
                </a:r>
                <a:r>
                  <a:rPr lang="en-US" dirty="0"/>
                  <a:t>: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vector-vector di R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R</a:t>
                </a:r>
                <a:r>
                  <a:rPr lang="en-US" baseline="30000" dirty="0"/>
                  <a:t>3</a:t>
                </a:r>
                <a:r>
                  <a:rPr lang="en-US" dirty="0"/>
                  <a:t>. </a:t>
                </a:r>
                <a:r>
                  <a:rPr lang="en-US" dirty="0" err="1"/>
                  <a:t>Kondisi</a:t>
                </a:r>
                <a:r>
                  <a:rPr lang="en-US" dirty="0"/>
                  <a:t> di </a:t>
                </a:r>
                <a:r>
                  <a:rPr lang="en-US" dirty="0" err="1"/>
                  <a:t>bawah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 </a:t>
                </a:r>
                <a:r>
                  <a:rPr lang="en-US" dirty="0" err="1"/>
                  <a:t>berlaku</a:t>
                </a:r>
                <a:endParaRPr lang="en-US" dirty="0"/>
              </a:p>
              <a:p>
                <a:pPr marL="514350" indent="-514350">
                  <a:buAutoNum type="arabicParenBoth"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  dan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dirty="0"/>
                  <a:t> = (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1/2</a:t>
                </a:r>
                <a:r>
                  <a:rPr lang="en-US" dirty="0"/>
                  <a:t>  </a:t>
                </a:r>
              </a:p>
              <a:p>
                <a:pPr marL="514350" indent="-514350">
                  <a:buAutoNum type="arabicParenBoth"/>
                </a:pP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tidak-nol</a:t>
                </a:r>
                <a:r>
                  <a:rPr lang="en-US" dirty="0"/>
                  <a:t> dan </a:t>
                </a:r>
                <a:r>
                  <a:rPr lang="en-US" dirty="0">
                    <a:sym typeface="Symbol" panose="05050102010706020507" pitchFamily="18" charset="2"/>
                  </a:rPr>
                  <a:t> </a:t>
                </a:r>
                <a:r>
                  <a:rPr lang="en-US" dirty="0" err="1">
                    <a:sym typeface="Symbol" panose="05050102010706020507" pitchFamily="18" charset="2"/>
                  </a:rPr>
                  <a:t>adalah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sudut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antara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kedua</a:t>
                </a:r>
                <a:r>
                  <a:rPr lang="en-US" dirty="0">
                    <a:sym typeface="Symbol" panose="05050102010706020507" pitchFamily="18" charset="2"/>
                  </a:rPr>
                  <a:t> vector, </a:t>
                </a:r>
                <a:r>
                  <a:rPr lang="en-US" dirty="0" err="1">
                    <a:sym typeface="Symbol" panose="05050102010706020507" pitchFamily="18" charset="2"/>
                  </a:rPr>
                  <a:t>maka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 marL="741363" indent="233363"/>
                <a:r>
                  <a:rPr lang="en-US" dirty="0">
                    <a:sym typeface="Symbol" panose="05050102010706020507" pitchFamily="18" charset="2"/>
                  </a:rPr>
                  <a:t> </a:t>
                </a:r>
                <a:r>
                  <a:rPr lang="en-US" dirty="0" err="1">
                    <a:sym typeface="Symbol" panose="05050102010706020507" pitchFamily="18" charset="2"/>
                  </a:rPr>
                  <a:t>adalah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sudut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lancip</a:t>
                </a:r>
                <a:r>
                  <a:rPr lang="en-US" dirty="0">
                    <a:sym typeface="Symbol" panose="05050102010706020507" pitchFamily="18" charset="2"/>
                  </a:rPr>
                  <a:t> (0 &lt;  &lt; 90)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dan </a:t>
                </a:r>
                <a:r>
                  <a:rPr lang="en-US" dirty="0" err="1">
                    <a:sym typeface="Symbol" panose="05050102010706020507" pitchFamily="18" charset="2"/>
                  </a:rPr>
                  <a:t>hanya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 &gt; 0</a:t>
                </a:r>
              </a:p>
              <a:p>
                <a:pPr marL="741363" indent="233363"/>
                <a:r>
                  <a:rPr lang="en-US" dirty="0">
                    <a:sym typeface="Symbol" panose="05050102010706020507" pitchFamily="18" charset="2"/>
                  </a:rPr>
                  <a:t> </a:t>
                </a:r>
                <a:r>
                  <a:rPr lang="en-US" dirty="0" err="1">
                    <a:sym typeface="Symbol" panose="05050102010706020507" pitchFamily="18" charset="2"/>
                  </a:rPr>
                  <a:t>adalah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sudut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tumpul</a:t>
                </a:r>
                <a:r>
                  <a:rPr lang="en-US" dirty="0">
                    <a:sym typeface="Symbol" panose="05050102010706020507" pitchFamily="18" charset="2"/>
                  </a:rPr>
                  <a:t> (90 &lt;  &lt; 180)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dan </a:t>
                </a:r>
                <a:r>
                  <a:rPr lang="en-US" dirty="0" err="1">
                    <a:sym typeface="Symbol" panose="05050102010706020507" pitchFamily="18" charset="2"/>
                  </a:rPr>
                  <a:t>hanya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b="1" dirty="0">
                    <a:sym typeface="Symbol" panose="05050102010706020507" pitchFamily="18" charset="2"/>
                  </a:rPr>
                  <a:t>u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 &lt; 0</a:t>
                </a:r>
              </a:p>
              <a:p>
                <a:pPr marL="741363" indent="233363"/>
                <a:r>
                  <a:rPr lang="en-US" dirty="0">
                    <a:sym typeface="Symbol" panose="05050102010706020507" pitchFamily="18" charset="2"/>
                  </a:rPr>
                  <a:t>  = 90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dan </a:t>
                </a:r>
                <a:r>
                  <a:rPr lang="en-US" dirty="0" err="1">
                    <a:sym typeface="Symbol" panose="05050102010706020507" pitchFamily="18" charset="2"/>
                  </a:rPr>
                  <a:t>hanya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b="1" dirty="0">
                    <a:sym typeface="Symbol" panose="05050102010706020507" pitchFamily="18" charset="2"/>
                  </a:rPr>
                  <a:t>u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 = 0  (</a:t>
                </a:r>
                <a:r>
                  <a:rPr lang="en-US" b="1" dirty="0">
                    <a:sym typeface="Symbol" panose="05050102010706020507" pitchFamily="18" charset="2"/>
                  </a:rPr>
                  <a:t>u</a:t>
                </a:r>
                <a:r>
                  <a:rPr lang="en-US" dirty="0">
                    <a:sym typeface="Symbol" panose="05050102010706020507" pitchFamily="18" charset="2"/>
                  </a:rPr>
                  <a:t>  </a:t>
                </a:r>
                <a:r>
                  <a:rPr lang="en-US" b="1" dirty="0">
                    <a:sym typeface="Symbol" panose="05050102010706020507" pitchFamily="18" charset="2"/>
                  </a:rPr>
                  <a:t>v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atau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ortogonal</a:t>
                </a:r>
                <a:r>
                  <a:rPr lang="en-US" dirty="0">
                    <a:sym typeface="Symbol" panose="05050102010706020507" pitchFamily="18" charset="2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575E0-8058-4DE3-93EB-2D261E4249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62000"/>
                <a:ext cx="10825480" cy="5414963"/>
              </a:xfrm>
              <a:blipFill>
                <a:blip r:embed="rId4"/>
                <a:stretch>
                  <a:fillRect l="-1183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6A7F94A-E099-4476-A023-BB1BC7F20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787" y="4828864"/>
            <a:ext cx="2155853" cy="1607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0BAD9A-6805-4D38-BF30-D6357D286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0074" y="4928082"/>
            <a:ext cx="1609288" cy="1345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1743DE-EB31-4DD0-ACCF-9C76FC3FC87D}"/>
              </a:ext>
            </a:extLst>
          </p:cNvPr>
          <p:cNvSpPr txBox="1"/>
          <p:nvPr/>
        </p:nvSpPr>
        <p:spPr>
          <a:xfrm>
            <a:off x="2743200" y="6273458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sudut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lancip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54CCD-CD9F-4E8B-B2BD-F039735C8B71}"/>
              </a:ext>
            </a:extLst>
          </p:cNvPr>
          <p:cNvSpPr txBox="1"/>
          <p:nvPr/>
        </p:nvSpPr>
        <p:spPr>
          <a:xfrm>
            <a:off x="8758516" y="6226335"/>
            <a:ext cx="109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ortogonal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6F839B-4E43-4B27-BC3B-0E8ECAB95E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1669" y="4828864"/>
            <a:ext cx="1729295" cy="14445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4FAE3D-B5A5-4E52-9B91-DC189E9BDB3C}"/>
              </a:ext>
            </a:extLst>
          </p:cNvPr>
          <p:cNvSpPr txBox="1"/>
          <p:nvPr/>
        </p:nvSpPr>
        <p:spPr>
          <a:xfrm>
            <a:off x="9078597" y="5381884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ym typeface="Symbol" panose="05050102010706020507" pitchFamily="18" charset="2"/>
              </a:rPr>
              <a:t></a:t>
            </a:r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85FB38-9FDC-443F-BBFD-9937F99F41A2}"/>
              </a:ext>
            </a:extLst>
          </p:cNvPr>
          <p:cNvSpPr/>
          <p:nvPr/>
        </p:nvSpPr>
        <p:spPr>
          <a:xfrm>
            <a:off x="8808720" y="5720438"/>
            <a:ext cx="191562" cy="202842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8581E580-CFA2-4491-910F-6F164304B9E5}"/>
              </a:ext>
            </a:extLst>
          </p:cNvPr>
          <p:cNvSpPr/>
          <p:nvPr/>
        </p:nvSpPr>
        <p:spPr>
          <a:xfrm>
            <a:off x="8481848" y="5486400"/>
            <a:ext cx="714704" cy="609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0DEB91-37A8-4542-9B77-C27BFE42482E}"/>
              </a:ext>
            </a:extLst>
          </p:cNvPr>
          <p:cNvSpPr txBox="1"/>
          <p:nvPr/>
        </p:nvSpPr>
        <p:spPr>
          <a:xfrm>
            <a:off x="6235294" y="6226335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sudut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tumpul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45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9FAA7E-3281-484F-976C-ADE4FEFA4B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5840"/>
                <a:ext cx="10515600" cy="532384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Contoh 7</a:t>
                </a:r>
                <a:r>
                  <a:rPr lang="en-US" dirty="0"/>
                  <a:t>: </a:t>
                </a:r>
              </a:p>
              <a:p>
                <a:pPr marL="571500" indent="-571500">
                  <a:buAutoNum type="romanLcParenBoth"/>
                </a:pP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(6, 3, 3) dan </a:t>
                </a:r>
                <a:r>
                  <a:rPr lang="en-US" b="1" dirty="0"/>
                  <a:t>v</a:t>
                </a:r>
                <a:r>
                  <a:rPr lang="en-US" dirty="0"/>
                  <a:t> = (4, 0, –6),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= 24 + 0 – 18 </a:t>
                </a:r>
              </a:p>
              <a:p>
                <a:pPr marL="0" indent="0">
                  <a:buNone/>
                </a:pPr>
                <a:r>
                  <a:rPr lang="en-US" dirty="0"/>
                  <a:t>			= 6 &gt; 0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Jadi</a:t>
                </a:r>
                <a:r>
                  <a:rPr lang="en-US" dirty="0"/>
                  <a:t>,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membentuk</a:t>
                </a:r>
                <a:r>
                  <a:rPr lang="en-US" dirty="0"/>
                  <a:t> </a:t>
                </a:r>
                <a:r>
                  <a:rPr lang="en-US" dirty="0" err="1"/>
                  <a:t>sudut</a:t>
                </a:r>
                <a:r>
                  <a:rPr lang="en-US" dirty="0"/>
                  <a:t> </a:t>
                </a:r>
                <a:r>
                  <a:rPr lang="en-US" dirty="0" err="1"/>
                  <a:t>lancip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(ii)  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(4, 1, 6) dan </a:t>
                </a:r>
                <a:r>
                  <a:rPr lang="en-US" b="1" dirty="0"/>
                  <a:t>v</a:t>
                </a:r>
                <a:r>
                  <a:rPr lang="en-US" dirty="0"/>
                  <a:t> = (–3, 0, 2),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= –12 + 0 + 12 </a:t>
                </a:r>
              </a:p>
              <a:p>
                <a:pPr marL="0" indent="0">
                  <a:buNone/>
                </a:pPr>
                <a:r>
                  <a:rPr lang="en-US" dirty="0"/>
                  <a:t>			= 0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Jadi</a:t>
                </a:r>
                <a:r>
                  <a:rPr lang="en-US" dirty="0"/>
                  <a:t>,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saling</a:t>
                </a:r>
                <a:r>
                  <a:rPr lang="en-US" dirty="0"/>
                  <a:t> </a:t>
                </a:r>
                <a:r>
                  <a:rPr lang="en-US" dirty="0" err="1"/>
                  <a:t>tegak</a:t>
                </a:r>
                <a:r>
                  <a:rPr lang="en-US" dirty="0"/>
                  <a:t> </a:t>
                </a:r>
                <a:r>
                  <a:rPr lang="en-US" dirty="0" err="1"/>
                  <a:t>lurus</a:t>
                </a:r>
                <a:r>
                  <a:rPr lang="en-US" dirty="0"/>
                  <a:t> (</a:t>
                </a:r>
                <a:r>
                  <a:rPr lang="en-US" dirty="0" err="1"/>
                  <a:t>ortogonal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9FAA7E-3281-484F-976C-ADE4FEFA4B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5840"/>
                <a:ext cx="10515600" cy="5323840"/>
              </a:xfrm>
              <a:blipFill>
                <a:blip r:embed="rId4"/>
                <a:stretch>
                  <a:fillRect l="-1101" t="-2291" b="-2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890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D1E6-8D66-4049-A3CE-5BB49C72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Ketidaksamaan</a:t>
            </a:r>
            <a:r>
              <a:rPr lang="en-US" b="1" dirty="0"/>
              <a:t> Cauchy-Schwarz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80AF9-C4F8-4E20-9AED-5BD2B2EAE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4281"/>
            <a:ext cx="10638975" cy="3108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D79285-2960-45B8-B269-2FB42A9C2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827" y="4692519"/>
            <a:ext cx="2653766" cy="2083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AC33C-4B0E-423B-A225-5B6FBD447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409" y="4692517"/>
            <a:ext cx="2954750" cy="208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57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1B1BAB-71E6-42DC-B8FD-641420D70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0" y="152400"/>
            <a:ext cx="6164629" cy="67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6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B55B-70B3-4716-93FA-7D63E15A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Sifat-sifat</a:t>
            </a:r>
            <a:r>
              <a:rPr lang="en-US" b="1" dirty="0"/>
              <a:t> </a:t>
            </a:r>
            <a:r>
              <a:rPr lang="en-US" b="1" dirty="0" err="1"/>
              <a:t>aljabar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A3C05-9B82-4AED-BDE3-1278B117D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59" y="1799780"/>
            <a:ext cx="10489010" cy="44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4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251C-51A7-40E0-8ABC-331301549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Ortogonal</a:t>
            </a:r>
            <a:r>
              <a:rPr lang="en-US" b="1" dirty="0"/>
              <a:t> dan </a:t>
            </a:r>
            <a:r>
              <a:rPr lang="en-US" b="1" dirty="0" err="1"/>
              <a:t>ortonormal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F2E6AB-05F7-440E-9278-140D84C09E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950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Dua </a:t>
                </a:r>
                <a:r>
                  <a:rPr lang="en-US" dirty="0" err="1"/>
                  <a:t>buah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tak-nol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di R</a:t>
                </a:r>
                <a:r>
                  <a:rPr lang="en-US" baseline="30000" dirty="0"/>
                  <a:t>n</a:t>
                </a:r>
                <a:r>
                  <a:rPr lang="en-US" dirty="0"/>
                  <a:t> </a:t>
                </a:r>
                <a:r>
                  <a:rPr lang="en-US" dirty="0" err="1"/>
                  <a:t>dikatakan</a:t>
                </a:r>
                <a:r>
                  <a:rPr lang="en-US" dirty="0"/>
                  <a:t> </a:t>
                </a:r>
                <a:r>
                  <a:rPr lang="en-US" b="1" dirty="0" err="1"/>
                  <a:t>ortogonal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saling</a:t>
                </a:r>
                <a:r>
                  <a:rPr lang="en-US" dirty="0"/>
                  <a:t> </a:t>
                </a:r>
                <a:r>
                  <a:rPr lang="en-US" dirty="0" err="1"/>
                  <a:t>tegak</a:t>
                </a:r>
                <a:r>
                  <a:rPr lang="en-US" dirty="0"/>
                  <a:t> </a:t>
                </a:r>
                <a:r>
                  <a:rPr lang="en-US" dirty="0" err="1"/>
                  <a:t>lurus</a:t>
                </a:r>
                <a:r>
                  <a:rPr lang="en-US" dirty="0"/>
                  <a:t> </a:t>
                </a:r>
                <a:r>
                  <a:rPr lang="en-US" dirty="0" err="1"/>
                  <a:t>jika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</a:t>
                </a:r>
              </a:p>
              <a:p>
                <a:endParaRPr lang="en-US" dirty="0"/>
              </a:p>
              <a:p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nol</a:t>
                </a:r>
                <a:r>
                  <a:rPr lang="en-US" dirty="0"/>
                  <a:t> </a:t>
                </a:r>
                <a:r>
                  <a:rPr lang="en-US" dirty="0" err="1"/>
                  <a:t>selalu</a:t>
                </a:r>
                <a:r>
                  <a:rPr lang="en-US" dirty="0"/>
                  <a:t> </a:t>
                </a:r>
                <a:r>
                  <a:rPr lang="en-US" dirty="0" err="1"/>
                  <a:t>ortogonal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i="1" dirty="0" err="1"/>
                  <a:t>setiap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di R</a:t>
                </a:r>
                <a:r>
                  <a:rPr lang="en-US" baseline="30000" dirty="0"/>
                  <a:t>n</a:t>
                </a:r>
              </a:p>
              <a:p>
                <a:endParaRPr lang="en-US" dirty="0"/>
              </a:p>
              <a:p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di R</a:t>
                </a:r>
                <a:r>
                  <a:rPr lang="en-US" baseline="30000" dirty="0"/>
                  <a:t>n</a:t>
                </a:r>
                <a:r>
                  <a:rPr lang="en-US" dirty="0"/>
                  <a:t> </a:t>
                </a:r>
                <a:r>
                  <a:rPr lang="en-US" dirty="0" err="1"/>
                  <a:t>disebut</a:t>
                </a:r>
                <a:r>
                  <a:rPr lang="en-US" dirty="0"/>
                  <a:t> </a:t>
                </a:r>
                <a:r>
                  <a:rPr lang="en-US" b="1" dirty="0" err="1"/>
                  <a:t>himpunan</a:t>
                </a:r>
                <a:r>
                  <a:rPr lang="en-US" b="1" dirty="0"/>
                  <a:t> </a:t>
                </a:r>
                <a:r>
                  <a:rPr lang="en-US" b="1" dirty="0" err="1"/>
                  <a:t>ortogonal</a:t>
                </a:r>
                <a:r>
                  <a:rPr lang="en-US" b="1" dirty="0"/>
                  <a:t>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setiap</a:t>
                </a:r>
                <a:r>
                  <a:rPr lang="en-US" dirty="0"/>
                  <a:t> </a:t>
                </a:r>
                <a:r>
                  <a:rPr lang="en-US" dirty="0" err="1"/>
                  <a:t>pasang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di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tersebut</a:t>
                </a:r>
                <a:r>
                  <a:rPr lang="en-US" dirty="0"/>
                  <a:t> </a:t>
                </a:r>
                <a:r>
                  <a:rPr lang="en-US" dirty="0" err="1"/>
                  <a:t>ortogonal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ortogonal</a:t>
                </a:r>
                <a:r>
                  <a:rPr lang="en-US" dirty="0"/>
                  <a:t> </a:t>
                </a:r>
                <a:r>
                  <a:rPr lang="en-US" dirty="0" err="1"/>
                  <a:t>vektor-vektor</a:t>
                </a:r>
                <a:r>
                  <a:rPr lang="en-US" dirty="0"/>
                  <a:t> </a:t>
                </a:r>
                <a:r>
                  <a:rPr lang="en-US" dirty="0" err="1"/>
                  <a:t>satuan</a:t>
                </a:r>
                <a:r>
                  <a:rPr lang="en-US" dirty="0"/>
                  <a:t> </a:t>
                </a:r>
                <a:r>
                  <a:rPr lang="en-US" dirty="0" err="1"/>
                  <a:t>dinamakan</a:t>
                </a:r>
                <a:r>
                  <a:rPr lang="en-US" dirty="0"/>
                  <a:t> </a:t>
                </a:r>
                <a:r>
                  <a:rPr lang="en-US" b="1" dirty="0" err="1"/>
                  <a:t>himpunan</a:t>
                </a:r>
                <a:r>
                  <a:rPr lang="en-US" b="1" dirty="0"/>
                  <a:t> </a:t>
                </a:r>
                <a:r>
                  <a:rPr lang="en-US" b="1" dirty="0" err="1"/>
                  <a:t>ortonormal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F2E6AB-05F7-440E-9278-140D84C09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95000" cy="4351338"/>
              </a:xfrm>
              <a:blipFill>
                <a:blip r:embed="rId4"/>
                <a:stretch>
                  <a:fillRect l="-1017" t="-308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10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FAA531-0BC3-4E97-A99A-BB7591B358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94080"/>
                <a:ext cx="10515600" cy="54864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Contoh 8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(a) </a:t>
                </a:r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{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1</a:t>
                </a:r>
                <a:r>
                  <a:rPr lang="en-US" dirty="0"/>
                  <a:t>, 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2</a:t>
                </a:r>
                <a:r>
                  <a:rPr lang="en-US" dirty="0"/>
                  <a:t>, 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3</a:t>
                </a:r>
                <a:r>
                  <a:rPr lang="en-US" dirty="0"/>
                  <a:t>}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1</a:t>
                </a:r>
                <a:r>
                  <a:rPr lang="en-US" dirty="0"/>
                  <a:t> = (–2, 1, 1), 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2</a:t>
                </a:r>
                <a:r>
                  <a:rPr lang="en-US" dirty="0"/>
                  <a:t> = (1, 0, 2), dan </a:t>
                </a: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3</a:t>
                </a:r>
                <a:r>
                  <a:rPr lang="en-US" dirty="0"/>
                  <a:t> = (–2, –5, 1) </a:t>
                </a:r>
                <a:r>
                  <a:rPr lang="en-US" dirty="0" err="1"/>
                  <a:t>membentuk</a:t>
                </a:r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orthogonal </a:t>
                </a:r>
                <a:r>
                  <a:rPr lang="en-US" dirty="0" err="1"/>
                  <a:t>karena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/>
                  <a:t> v</a:t>
                </a:r>
                <a:r>
                  <a:rPr lang="en-US" b="1" baseline="-25000" dirty="0"/>
                  <a:t>1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 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=−2+0+2=0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/>
                  <a:t>             v</a:t>
                </a:r>
                <a:r>
                  <a:rPr lang="en-US" b="1" baseline="-25000" dirty="0"/>
                  <a:t>1 </a:t>
                </a:r>
                <a:r>
                  <a:rPr lang="en-US" dirty="0">
                    <a:sym typeface="Symbol" panose="05050102010706020507" pitchFamily="18" charset="2"/>
                  </a:rPr>
                  <a:t> 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3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4−5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/>
                  <a:t> v</a:t>
                </a:r>
                <a:r>
                  <a:rPr lang="en-US" b="1" baseline="-25000" dirty="0"/>
                  <a:t>2 </a:t>
                </a:r>
                <a:r>
                  <a:rPr lang="en-US" dirty="0">
                    <a:sym typeface="Symbol" panose="05050102010706020507" pitchFamily="18" charset="2"/>
                  </a:rPr>
                  <a:t> 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3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2+0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(ii) Himpunan </a:t>
                </a:r>
                <a:r>
                  <a:rPr lang="en-US" dirty="0" err="1"/>
                  <a:t>vektor</a:t>
                </a:r>
                <a:r>
                  <a:rPr lang="en-US" dirty="0"/>
                  <a:t> {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1</a:t>
                </a:r>
                <a:r>
                  <a:rPr lang="en-US" dirty="0"/>
                  <a:t>, 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2</a:t>
                </a:r>
                <a:r>
                  <a:rPr lang="en-US" dirty="0"/>
                  <a:t>, 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3</a:t>
                </a:r>
                <a:r>
                  <a:rPr lang="en-US" dirty="0"/>
                  <a:t>}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1</a:t>
                </a:r>
                <a:r>
                  <a:rPr lang="en-US" dirty="0"/>
                  <a:t> = (–3, 4, –1), 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2</a:t>
                </a:r>
                <a:r>
                  <a:rPr lang="en-US" dirty="0"/>
                  <a:t> = (1, 2, 2), dan </a:t>
                </a: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3</a:t>
                </a:r>
                <a:r>
                  <a:rPr lang="en-US" dirty="0"/>
                  <a:t> = (4, –3, 0) </a:t>
                </a:r>
                <a:r>
                  <a:rPr lang="en-US" dirty="0" err="1"/>
                  <a:t>bukan</a:t>
                </a:r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orthogonal </a:t>
                </a:r>
                <a:r>
                  <a:rPr lang="en-US" dirty="0" err="1"/>
                  <a:t>karena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1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 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 0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/>
                  <a:t>            </a:t>
                </a:r>
                <a:r>
                  <a:rPr lang="en-US" dirty="0"/>
                  <a:t>(</a:t>
                </a:r>
                <a:r>
                  <a:rPr lang="en-US" dirty="0" err="1"/>
                  <a:t>cukup</a:t>
                </a:r>
                <a:r>
                  <a:rPr lang="en-US" dirty="0"/>
                  <a:t> </a:t>
                </a:r>
                <a:r>
                  <a:rPr lang="en-US" dirty="0" err="1"/>
                  <a:t>ditunjukkan</a:t>
                </a:r>
                <a:r>
                  <a:rPr lang="en-US" dirty="0"/>
                  <a:t> </a:t>
                </a:r>
                <a:r>
                  <a:rPr lang="en-US" dirty="0" err="1"/>
                  <a:t>satu</a:t>
                </a:r>
                <a:r>
                  <a:rPr lang="en-US" dirty="0"/>
                  <a:t> </a:t>
                </a:r>
                <a:r>
                  <a:rPr lang="en-US" dirty="0" err="1"/>
                  <a:t>saja</a:t>
                </a:r>
                <a:r>
                  <a:rPr lang="en-US" dirty="0"/>
                  <a:t> </a:t>
                </a:r>
                <a:r>
                  <a:rPr lang="en-US" dirty="0" err="1"/>
                  <a:t>perkalian</a:t>
                </a:r>
                <a:r>
                  <a:rPr lang="en-US" dirty="0"/>
                  <a:t> </a:t>
                </a:r>
                <a:r>
                  <a:rPr lang="en-US" dirty="0" err="1"/>
                  <a:t>titik</a:t>
                </a:r>
                <a:r>
                  <a:rPr lang="en-US" dirty="0"/>
                  <a:t> </a:t>
                </a:r>
                <a:r>
                  <a:rPr lang="en-US" dirty="0" err="1"/>
                  <a:t>dua</a:t>
                </a:r>
                <a:r>
                  <a:rPr lang="en-US" dirty="0"/>
                  <a:t> vector yang </a:t>
                </a:r>
                <a:r>
                  <a:rPr lang="en-US" dirty="0" err="1"/>
                  <a:t>tidak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</a:t>
                </a:r>
                <a:r>
                  <a:rPr lang="en-US" dirty="0" err="1"/>
                  <a:t>menghasilkan</a:t>
                </a:r>
                <a:r>
                  <a:rPr lang="en-US" dirty="0"/>
                  <a:t> </a:t>
                </a:r>
                <a:r>
                  <a:rPr lang="en-US" dirty="0" err="1"/>
                  <a:t>nol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menyatakan</a:t>
                </a:r>
                <a:r>
                  <a:rPr lang="en-US" dirty="0"/>
                  <a:t> </a:t>
                </a:r>
                <a:r>
                  <a:rPr lang="en-US" dirty="0" err="1"/>
                  <a:t>bukan</a:t>
                </a:r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ortoginal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FAA531-0BC3-4E97-A99A-BB7591B358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94080"/>
                <a:ext cx="10515600" cy="5486400"/>
              </a:xfrm>
              <a:blipFill>
                <a:blip r:embed="rId2"/>
                <a:stretch>
                  <a:fillRect l="-1043" t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533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BD1EFE-380C-41B4-9BD2-A98C881B84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45921"/>
                <a:ext cx="10515600" cy="34137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Contoh 9</a:t>
                </a:r>
                <a:r>
                  <a:rPr lang="en-US" dirty="0"/>
                  <a:t>: </a:t>
                </a:r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satuan</a:t>
                </a:r>
                <a:r>
                  <a:rPr lang="en-US" dirty="0"/>
                  <a:t> {</a:t>
                </a:r>
                <a:r>
                  <a:rPr lang="en-US" b="1" dirty="0" err="1"/>
                  <a:t>i</a:t>
                </a:r>
                <a:r>
                  <a:rPr lang="en-US" dirty="0"/>
                  <a:t>, </a:t>
                </a:r>
                <a:r>
                  <a:rPr lang="en-US" b="1" dirty="0"/>
                  <a:t>j</a:t>
                </a:r>
                <a:r>
                  <a:rPr lang="en-US" dirty="0"/>
                  <a:t>, </a:t>
                </a:r>
                <a:r>
                  <a:rPr lang="en-US" b="1" dirty="0"/>
                  <a:t>k</a:t>
                </a:r>
                <a:r>
                  <a:rPr lang="en-US" dirty="0"/>
                  <a:t>} di R</a:t>
                </a:r>
                <a:r>
                  <a:rPr lang="en-US" baseline="30000" dirty="0"/>
                  <a:t>3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orthogonal </a:t>
                </a:r>
                <a:r>
                  <a:rPr lang="en-US" dirty="0" err="1"/>
                  <a:t>sekaligus</a:t>
                </a:r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ortonormal</a:t>
                </a:r>
                <a:r>
                  <a:rPr lang="en-US" dirty="0"/>
                  <a:t>, </a:t>
                </a:r>
                <a:r>
                  <a:rPr lang="en-US" dirty="0" err="1"/>
                  <a:t>karena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err="1"/>
                  <a:t>i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 </a:t>
                </a:r>
                <a:r>
                  <a:rPr lang="en-US" b="1" dirty="0"/>
                  <a:t>j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= (1, 0, 0) 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0, 1, 0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	i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 </a:t>
                </a:r>
                <a:r>
                  <a:rPr lang="en-US" b="1" dirty="0"/>
                  <a:t>k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= (1, 0, 0) 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         j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 </a:t>
                </a:r>
                <a:r>
                  <a:rPr lang="en-US" b="1" dirty="0"/>
                  <a:t>k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= (0, 1, 0) 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BD1EFE-380C-41B4-9BD2-A98C881B84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45921"/>
                <a:ext cx="10515600" cy="3413760"/>
              </a:xfrm>
              <a:blipFill>
                <a:blip r:embed="rId4"/>
                <a:stretch>
                  <a:fillRect l="-1217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81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AB5B-C0F4-4117-BF86-94095FD6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Proyeksi</a:t>
            </a:r>
            <a:r>
              <a:rPr lang="en-US" b="1" dirty="0"/>
              <a:t> </a:t>
            </a:r>
            <a:r>
              <a:rPr lang="en-US" b="1" dirty="0" err="1"/>
              <a:t>Ortogonal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8CBE-FF04-4AFD-8C94-C57CAD255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u</a:t>
            </a:r>
            <a:r>
              <a:rPr lang="en-US" dirty="0"/>
              <a:t> dan </a:t>
            </a:r>
            <a:r>
              <a:rPr lang="en-US" b="1" dirty="0"/>
              <a:t>v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n</a:t>
            </a:r>
            <a:r>
              <a:rPr lang="en-US" dirty="0"/>
              <a:t> dan </a:t>
            </a:r>
            <a:r>
              <a:rPr lang="en-US" b="1" dirty="0"/>
              <a:t>v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 0, </a:t>
            </a:r>
            <a:r>
              <a:rPr lang="en-US" dirty="0" err="1">
                <a:sym typeface="Symbol" panose="05050102010706020507" pitchFamily="18" charset="2"/>
              </a:rPr>
              <a:t>maka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dapat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dinyatakan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sebagai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 = </a:t>
            </a:r>
            <a:r>
              <a:rPr lang="en-US" b="1" dirty="0">
                <a:sym typeface="Symbol" panose="05050102010706020507" pitchFamily="18" charset="2"/>
              </a:rPr>
              <a:t>w</a:t>
            </a:r>
            <a:r>
              <a:rPr lang="en-US" b="1" baseline="-25000" dirty="0">
                <a:sym typeface="Symbol" panose="05050102010706020507" pitchFamily="18" charset="2"/>
              </a:rPr>
              <a:t>1</a:t>
            </a:r>
            <a:r>
              <a:rPr lang="en-US" b="1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+ </a:t>
            </a:r>
            <a:r>
              <a:rPr lang="en-US" b="1" dirty="0">
                <a:sym typeface="Symbol" panose="05050102010706020507" pitchFamily="18" charset="2"/>
              </a:rPr>
              <a:t>w</a:t>
            </a:r>
            <a:r>
              <a:rPr lang="en-US" b="1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, yang </a:t>
            </a:r>
            <a:r>
              <a:rPr lang="en-US" dirty="0" err="1">
                <a:sym typeface="Symbol" panose="05050102010706020507" pitchFamily="18" charset="2"/>
              </a:rPr>
              <a:t>dalam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hal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ini</a:t>
            </a:r>
            <a:r>
              <a:rPr lang="en-US" dirty="0">
                <a:sym typeface="Symbol" panose="05050102010706020507" pitchFamily="18" charset="2"/>
              </a:rPr>
              <a:t>  </a:t>
            </a:r>
            <a:r>
              <a:rPr lang="en-US" b="1" dirty="0">
                <a:sym typeface="Symbol" panose="05050102010706020507" pitchFamily="18" charset="2"/>
              </a:rPr>
              <a:t>w</a:t>
            </a:r>
            <a:r>
              <a:rPr lang="en-US" b="1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adalah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proyeksi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 pada </a:t>
            </a:r>
            <a:r>
              <a:rPr lang="en-US" b="1" dirty="0">
                <a:sym typeface="Symbol" panose="05050102010706020507" pitchFamily="18" charset="2"/>
              </a:rPr>
              <a:t>v </a:t>
            </a:r>
            <a:r>
              <a:rPr lang="en-US" dirty="0">
                <a:sym typeface="Symbol" panose="05050102010706020507" pitchFamily="18" charset="2"/>
              </a:rPr>
              <a:t>dan </a:t>
            </a:r>
            <a:r>
              <a:rPr lang="en-US" b="1" dirty="0">
                <a:sym typeface="Symbol" panose="05050102010706020507" pitchFamily="18" charset="2"/>
              </a:rPr>
              <a:t>w</a:t>
            </a:r>
            <a:r>
              <a:rPr lang="en-US" b="1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adalah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komponen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dari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 yang orthogonal pada 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.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3FC4CE-D220-41C2-BCE2-942238B47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950" y="3862205"/>
            <a:ext cx="10173850" cy="14878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F3708C-7BFA-4131-B148-D2103B7F41A6}"/>
              </a:ext>
            </a:extLst>
          </p:cNvPr>
          <p:cNvSpPr txBox="1"/>
          <p:nvPr/>
        </p:nvSpPr>
        <p:spPr>
          <a:xfrm>
            <a:off x="2858813" y="4980707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A54394-68DB-4CF6-87E0-2D4AF15692EE}"/>
              </a:ext>
            </a:extLst>
          </p:cNvPr>
          <p:cNvSpPr txBox="1"/>
          <p:nvPr/>
        </p:nvSpPr>
        <p:spPr>
          <a:xfrm>
            <a:off x="5491654" y="498550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9355FB-8621-4FD9-BEAA-86D8445678AD}"/>
              </a:ext>
            </a:extLst>
          </p:cNvPr>
          <p:cNvSpPr txBox="1"/>
          <p:nvPr/>
        </p:nvSpPr>
        <p:spPr>
          <a:xfrm>
            <a:off x="7317352" y="499601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C3274E-E522-41BC-8ECE-163888336E2E}"/>
              </a:ext>
            </a:extLst>
          </p:cNvPr>
          <p:cNvSpPr txBox="1"/>
          <p:nvPr/>
        </p:nvSpPr>
        <p:spPr>
          <a:xfrm>
            <a:off x="10718380" y="4980707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05AE55-2917-4880-B10B-22CA70CBA2AB}"/>
              </a:ext>
            </a:extLst>
          </p:cNvPr>
          <p:cNvSpPr txBox="1"/>
          <p:nvPr/>
        </p:nvSpPr>
        <p:spPr>
          <a:xfrm>
            <a:off x="1366236" y="5915353"/>
            <a:ext cx="6244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b="1" dirty="0"/>
              <a:t>w</a:t>
            </a:r>
            <a:r>
              <a:rPr lang="en-US" sz="2800" b="1" baseline="-25000" dirty="0"/>
              <a:t>1</a:t>
            </a:r>
            <a:r>
              <a:rPr lang="en-US" sz="2800" dirty="0"/>
              <a:t> dan </a:t>
            </a:r>
            <a:r>
              <a:rPr lang="en-US" sz="2800" b="1" dirty="0"/>
              <a:t>w</a:t>
            </a:r>
            <a:r>
              <a:rPr lang="en-US" sz="2800" b="1" baseline="-25000" dirty="0"/>
              <a:t>2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2271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B1E21-F627-42A5-9956-D2EA771E0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880"/>
            <a:ext cx="10515600" cy="5740083"/>
          </a:xfrm>
        </p:spPr>
        <p:txBody>
          <a:bodyPr/>
          <a:lstStyle/>
          <a:p>
            <a:r>
              <a:rPr lang="en-US" dirty="0" err="1"/>
              <a:t>Tinjau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BF6B5-7CE3-480E-BC50-4F6BB8F1F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65" y="923330"/>
            <a:ext cx="2926466" cy="187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8C80D8-404E-4DC5-A1C1-8A1AFF7D5601}"/>
              </a:ext>
            </a:extLst>
          </p:cNvPr>
          <p:cNvSpPr txBox="1"/>
          <p:nvPr/>
        </p:nvSpPr>
        <p:spPr>
          <a:xfrm>
            <a:off x="3411855" y="236341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A51F82-D229-4762-A361-174F2309B511}"/>
              </a:ext>
            </a:extLst>
          </p:cNvPr>
          <p:cNvSpPr/>
          <p:nvPr/>
        </p:nvSpPr>
        <p:spPr>
          <a:xfrm>
            <a:off x="4370352" y="736597"/>
            <a:ext cx="62289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</a:t>
            </a:r>
            <a:r>
              <a:rPr lang="en-US" sz="2400" b="1" baseline="-25000" dirty="0"/>
              <a:t>1</a:t>
            </a:r>
            <a:r>
              <a:rPr lang="en-US" sz="2400" baseline="-25000" dirty="0"/>
              <a:t> </a:t>
            </a:r>
            <a:r>
              <a:rPr lang="en-US" sz="2400" dirty="0"/>
              <a:t>= </a:t>
            </a:r>
            <a:r>
              <a:rPr lang="en-US" sz="2400" dirty="0" err="1"/>
              <a:t>proyeksi</a:t>
            </a:r>
            <a:r>
              <a:rPr lang="en-US" sz="2400" dirty="0"/>
              <a:t> </a:t>
            </a:r>
            <a:r>
              <a:rPr lang="en-US" sz="2400" b="1" dirty="0"/>
              <a:t>u</a:t>
            </a:r>
            <a:r>
              <a:rPr lang="en-US" sz="2400" dirty="0"/>
              <a:t> pada </a:t>
            </a:r>
            <a:r>
              <a:rPr lang="en-US" sz="2400" b="1" dirty="0"/>
              <a:t>v</a:t>
            </a:r>
          </a:p>
          <a:p>
            <a:r>
              <a:rPr lang="en-US" sz="2400" dirty="0"/>
              <a:t>      =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skalar</a:t>
            </a:r>
            <a:r>
              <a:rPr lang="en-US" sz="2400" dirty="0"/>
              <a:t> </a:t>
            </a:r>
            <a:r>
              <a:rPr lang="en-US" sz="2400" i="1" dirty="0"/>
              <a:t>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b="1" dirty="0"/>
              <a:t>v</a:t>
            </a:r>
          </a:p>
          <a:p>
            <a:r>
              <a:rPr lang="en-US" sz="2400" dirty="0"/>
              <a:t>      =  </a:t>
            </a:r>
            <a:r>
              <a:rPr lang="en-US" sz="2400" i="1" dirty="0" err="1"/>
              <a:t>k</a:t>
            </a:r>
            <a:r>
              <a:rPr lang="en-US" sz="2400" b="1" dirty="0" err="1"/>
              <a:t>v</a:t>
            </a:r>
            <a:endParaRPr lang="en-US" sz="2400" b="1" dirty="0"/>
          </a:p>
          <a:p>
            <a:r>
              <a:rPr lang="en-US" sz="2400" dirty="0"/>
              <a:t>dan</a:t>
            </a:r>
          </a:p>
          <a:p>
            <a:r>
              <a:rPr lang="en-US" sz="2400" dirty="0"/>
              <a:t>   </a:t>
            </a:r>
            <a:r>
              <a:rPr lang="en-US" sz="2400" b="1" dirty="0">
                <a:sym typeface="Symbol" panose="05050102010706020507" pitchFamily="18" charset="2"/>
              </a:rPr>
              <a:t>w</a:t>
            </a:r>
            <a:r>
              <a:rPr lang="en-US" sz="2400" b="1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</a:t>
            </a:r>
            <a:r>
              <a:rPr lang="en-US" sz="2400" dirty="0" err="1">
                <a:sym typeface="Symbol" panose="05050102010706020507" pitchFamily="18" charset="2"/>
              </a:rPr>
              <a:t>komponen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dirty="0">
                <a:sym typeface="Symbol" panose="05050102010706020507" pitchFamily="18" charset="2"/>
              </a:rPr>
              <a:t> yang orthogonal pada </a:t>
            </a:r>
            <a:r>
              <a:rPr lang="en-US" sz="2400" b="1" dirty="0">
                <a:sym typeface="Symbol" panose="05050102010706020507" pitchFamily="18" charset="2"/>
              </a:rPr>
              <a:t>v</a:t>
            </a:r>
            <a:r>
              <a:rPr lang="en-US" sz="2400" dirty="0">
                <a:sym typeface="Symbol" panose="05050102010706020507" pitchFamily="18" charset="2"/>
              </a:rPr>
              <a:t>.</a:t>
            </a:r>
          </a:p>
          <a:p>
            <a:r>
              <a:rPr lang="en-US" sz="2400" dirty="0" err="1"/>
              <a:t>maka</a:t>
            </a:r>
            <a:endParaRPr lang="en-US" sz="2400" dirty="0"/>
          </a:p>
          <a:p>
            <a:r>
              <a:rPr lang="en-US" sz="2400" dirty="0"/>
              <a:t>    </a:t>
            </a:r>
            <a:r>
              <a:rPr lang="en-US" sz="2400" b="1" dirty="0"/>
              <a:t>u</a:t>
            </a:r>
            <a:r>
              <a:rPr lang="en-US" sz="2400" dirty="0"/>
              <a:t> = </a:t>
            </a:r>
            <a:r>
              <a:rPr lang="en-US" sz="2400" b="1" dirty="0"/>
              <a:t>w</a:t>
            </a:r>
            <a:r>
              <a:rPr lang="en-US" sz="2400" b="1" baseline="-25000" dirty="0"/>
              <a:t>1  </a:t>
            </a:r>
            <a:r>
              <a:rPr lang="en-US" sz="2400" dirty="0"/>
              <a:t>+ </a:t>
            </a:r>
            <a:r>
              <a:rPr lang="en-US" sz="2400" b="1" dirty="0"/>
              <a:t>w</a:t>
            </a:r>
            <a:r>
              <a:rPr lang="en-US" sz="2400" b="1" baseline="-25000" dirty="0"/>
              <a:t>2</a:t>
            </a:r>
            <a:r>
              <a:rPr lang="en-US" sz="2400" dirty="0"/>
              <a:t> 	= </a:t>
            </a:r>
            <a:r>
              <a:rPr lang="en-US" sz="2400" i="1" dirty="0" err="1"/>
              <a:t>k</a:t>
            </a:r>
            <a:r>
              <a:rPr lang="en-US" sz="2400" b="1" dirty="0" err="1"/>
              <a:t>v</a:t>
            </a:r>
            <a:r>
              <a:rPr lang="en-US" sz="2400" dirty="0"/>
              <a:t> + </a:t>
            </a:r>
            <a:r>
              <a:rPr lang="en-US" sz="2400" b="1" dirty="0"/>
              <a:t>w</a:t>
            </a:r>
            <a:r>
              <a:rPr lang="en-US" sz="2400" b="1" baseline="-25000" dirty="0"/>
              <a:t>2</a:t>
            </a:r>
            <a:r>
              <a:rPr lang="en-US" sz="2400" dirty="0"/>
              <a:t> 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A0452A-5D01-4219-8188-D090C8887319}"/>
                  </a:ext>
                </a:extLst>
              </p:cNvPr>
              <p:cNvSpPr/>
              <p:nvPr/>
            </p:nvSpPr>
            <p:spPr>
              <a:xfrm>
                <a:off x="1205865" y="3664521"/>
                <a:ext cx="8954135" cy="135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u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 </a:t>
                </a:r>
                <a:r>
                  <a:rPr lang="en-US" sz="2400" b="1" dirty="0"/>
                  <a:t>v</a:t>
                </a:r>
                <a:r>
                  <a:rPr lang="en-US" sz="2400" dirty="0"/>
                  <a:t> = (</a:t>
                </a:r>
                <a:r>
                  <a:rPr lang="en-US" sz="2400" i="1" dirty="0" err="1"/>
                  <a:t>k</a:t>
                </a:r>
                <a:r>
                  <a:rPr lang="en-US" sz="2400" b="1" dirty="0" err="1"/>
                  <a:t>v</a:t>
                </a:r>
                <a:r>
                  <a:rPr lang="en-US" sz="2400" dirty="0"/>
                  <a:t> + 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) </a:t>
                </a:r>
                <a:r>
                  <a:rPr lang="en-US" sz="2400" dirty="0">
                    <a:sym typeface="Symbol" panose="05050102010706020507" pitchFamily="18" charset="2"/>
                  </a:rPr>
                  <a:t> </a:t>
                </a:r>
                <a:r>
                  <a:rPr lang="en-US" sz="2400" b="1" dirty="0"/>
                  <a:t>v  </a:t>
                </a:r>
              </a:p>
              <a:p>
                <a:r>
                  <a:rPr lang="en-US" sz="2400" b="1" dirty="0"/>
                  <a:t>        </a:t>
                </a:r>
                <a:r>
                  <a:rPr lang="en-US" sz="2400" dirty="0"/>
                  <a:t>= </a:t>
                </a:r>
                <a:r>
                  <a:rPr lang="en-US" sz="2400" i="1" dirty="0"/>
                  <a:t>k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+ 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 </a:t>
                </a:r>
                <a:r>
                  <a:rPr lang="en-US" sz="2400" b="1" dirty="0"/>
                  <a:t>v  </a:t>
                </a:r>
              </a:p>
              <a:p>
                <a:r>
                  <a:rPr lang="en-US" sz="2400" dirty="0"/>
                  <a:t>        = </a:t>
                </a:r>
                <a:r>
                  <a:rPr lang="en-US" sz="2400" i="1" dirty="0"/>
                  <a:t>k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   (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 </a:t>
                </a:r>
                <a:r>
                  <a:rPr lang="en-US" sz="2400" b="1" dirty="0"/>
                  <a:t>v  </a:t>
                </a:r>
                <a:r>
                  <a:rPr lang="en-US" sz="2400" dirty="0"/>
                  <a:t>= 0 </a:t>
                </a:r>
                <a:r>
                  <a:rPr lang="en-US" sz="2400" dirty="0" err="1"/>
                  <a:t>sebab</a:t>
                </a:r>
                <a:r>
                  <a:rPr lang="en-US" sz="2400" dirty="0"/>
                  <a:t> 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 </a:t>
                </a:r>
                <a:r>
                  <a:rPr lang="en-US" sz="2400" b="1" dirty="0"/>
                  <a:t>v </a:t>
                </a:r>
                <a:r>
                  <a:rPr lang="en-US" sz="2400" dirty="0"/>
                  <a:t>) 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𝐯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A0452A-5D01-4219-8188-D090C88873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65" y="3664521"/>
                <a:ext cx="8954135" cy="1358000"/>
              </a:xfrm>
              <a:prstGeom prst="rect">
                <a:avLst/>
              </a:prstGeom>
              <a:blipFill>
                <a:blip r:embed="rId5"/>
                <a:stretch>
                  <a:fillRect l="-1089" t="-4484" b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C329F1-4E61-4837-8290-F4612C725601}"/>
                  </a:ext>
                </a:extLst>
              </p:cNvPr>
              <p:cNvSpPr/>
              <p:nvPr/>
            </p:nvSpPr>
            <p:spPr>
              <a:xfrm>
                <a:off x="1205865" y="5118680"/>
                <a:ext cx="8954135" cy="135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sehingga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  <a:p>
                <a:endParaRPr lang="en-US" sz="2400" dirty="0">
                  <a:sym typeface="Symbol" panose="05050102010706020507" pitchFamily="18" charset="2"/>
                </a:endParaRPr>
              </a:p>
              <a:p>
                <a:r>
                  <a:rPr lang="en-US" sz="2400" b="1" dirty="0"/>
                  <a:t>       w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= </a:t>
                </a:r>
                <a:r>
                  <a:rPr lang="en-US" sz="2400" i="1" dirty="0"/>
                  <a:t>k</a:t>
                </a:r>
                <a:r>
                  <a:rPr lang="en-US" sz="2400" dirty="0"/>
                  <a:t> </a:t>
                </a:r>
                <a:r>
                  <a:rPr lang="en-US" sz="2400" b="1" dirty="0"/>
                  <a:t>v 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en-US" sz="2400" b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𝐯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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/>
                  <a:t> </a:t>
                </a:r>
                <a:r>
                  <a:rPr lang="en-US" sz="2400" b="1" dirty="0"/>
                  <a:t>       </a:t>
                </a:r>
                <a:r>
                  <a:rPr lang="en-US" sz="2400" dirty="0"/>
                  <a:t>dan</a:t>
                </a:r>
                <a:r>
                  <a:rPr lang="en-US" sz="2400" b="1" dirty="0"/>
                  <a:t>       w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 = </a:t>
                </a:r>
                <a:r>
                  <a:rPr lang="en-US" sz="2400" b="1" dirty="0"/>
                  <a:t>u</a:t>
                </a:r>
                <a:r>
                  <a:rPr lang="en-US" sz="2400" dirty="0"/>
                  <a:t> – 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= </a:t>
                </a:r>
                <a:r>
                  <a:rPr lang="en-US" sz="2400" b="1" dirty="0"/>
                  <a:t>u</a:t>
                </a:r>
                <a:r>
                  <a:rPr lang="en-US" sz="2400" dirty="0"/>
                  <a:t> – </a:t>
                </a:r>
                <a:r>
                  <a:rPr lang="en-US" sz="2400" i="1" dirty="0" err="1"/>
                  <a:t>k</a:t>
                </a:r>
                <a:r>
                  <a:rPr lang="en-US" sz="2400" b="1" dirty="0" err="1"/>
                  <a:t>v</a:t>
                </a:r>
                <a:r>
                  <a:rPr lang="en-US" sz="2400" dirty="0"/>
                  <a:t> = </a:t>
                </a:r>
                <a:r>
                  <a:rPr lang="en-US" sz="2400" b="1" dirty="0"/>
                  <a:t>u</a:t>
                </a:r>
                <a:r>
                  <a:rPr lang="en-US" sz="2400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en-US" sz="2400" b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𝐯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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/>
                  <a:t> 	</a:t>
                </a:r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C329F1-4E61-4837-8290-F4612C725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65" y="5118680"/>
                <a:ext cx="8954135" cy="1358000"/>
              </a:xfrm>
              <a:prstGeom prst="rect">
                <a:avLst/>
              </a:prstGeom>
              <a:blipFill>
                <a:blip r:embed="rId6"/>
                <a:stretch>
                  <a:fillRect l="-1089" t="-3604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E30078D-BEC2-42FB-97A9-18142DA79B86}"/>
              </a:ext>
            </a:extLst>
          </p:cNvPr>
          <p:cNvSpPr/>
          <p:nvPr/>
        </p:nvSpPr>
        <p:spPr>
          <a:xfrm>
            <a:off x="1548309" y="5560359"/>
            <a:ext cx="2688412" cy="12332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DA9516-23E6-423F-95BA-C4832362E268}"/>
              </a:ext>
            </a:extLst>
          </p:cNvPr>
          <p:cNvSpPr/>
          <p:nvPr/>
        </p:nvSpPr>
        <p:spPr>
          <a:xfrm>
            <a:off x="5277028" y="5560359"/>
            <a:ext cx="4415612" cy="12332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79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4C89B2-74E4-48E0-A225-B0DEA96973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65200"/>
                <a:ext cx="10515600" cy="54864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Contoh 10</a:t>
                </a:r>
                <a:r>
                  <a:rPr lang="en-US" dirty="0"/>
                  <a:t>: Misalkan </a:t>
                </a:r>
                <a:r>
                  <a:rPr lang="en-US" b="1" dirty="0"/>
                  <a:t>u</a:t>
                </a:r>
                <a:r>
                  <a:rPr lang="en-US" dirty="0"/>
                  <a:t> = (2, –1, 3) dan </a:t>
                </a:r>
                <a:r>
                  <a:rPr lang="en-US" b="1" dirty="0"/>
                  <a:t>v</a:t>
                </a:r>
                <a:r>
                  <a:rPr lang="en-US" dirty="0"/>
                  <a:t> = (4, –1, 2), </a:t>
                </a: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proyeksi</a:t>
                </a:r>
                <a:r>
                  <a:rPr lang="en-US" dirty="0"/>
                  <a:t> orthogonal </a:t>
                </a:r>
                <a:r>
                  <a:rPr lang="en-US" b="1" dirty="0"/>
                  <a:t>u</a:t>
                </a:r>
                <a:r>
                  <a:rPr lang="en-US" dirty="0"/>
                  <a:t> pada </a:t>
                </a:r>
                <a:r>
                  <a:rPr lang="en-US" b="1" dirty="0"/>
                  <a:t>v</a:t>
                </a:r>
                <a:r>
                  <a:rPr lang="en-US" dirty="0"/>
                  <a:t> dan </a:t>
                </a:r>
                <a:r>
                  <a:rPr lang="en-US" dirty="0" err="1"/>
                  <a:t>komponen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yang orthogonal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u="sng" dirty="0" err="1"/>
                  <a:t>Penyelesaian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b="1" dirty="0"/>
                  <a:t>      u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 </a:t>
                </a:r>
                <a:r>
                  <a:rPr lang="en-US" b="1" dirty="0"/>
                  <a:t>v</a:t>
                </a:r>
                <a:r>
                  <a:rPr lang="en-US" dirty="0"/>
                  <a:t> = (2)(4) + (–1)(–1) + (3)(2) = 15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  <a:r>
                  <a:rPr lang="en-US" dirty="0"/>
                  <a:t> = (4)</a:t>
                </a:r>
                <a:r>
                  <a:rPr lang="en-US" baseline="30000" dirty="0"/>
                  <a:t>2</a:t>
                </a:r>
                <a:r>
                  <a:rPr lang="en-US" dirty="0"/>
                  <a:t> + (–1)</a:t>
                </a:r>
                <a:r>
                  <a:rPr lang="en-US" baseline="30000" dirty="0"/>
                  <a:t>2</a:t>
                </a:r>
                <a:r>
                  <a:rPr lang="en-US" dirty="0"/>
                  <a:t> + (2)</a:t>
                </a:r>
                <a:r>
                  <a:rPr lang="en-US" baseline="30000" dirty="0"/>
                  <a:t>2</a:t>
                </a:r>
                <a:r>
                  <a:rPr lang="en-US" dirty="0"/>
                  <a:t> =  16 + 1 + 2 = 21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</a:t>
                </a:r>
                <a:r>
                  <a:rPr lang="en-US" b="1" dirty="0"/>
                  <a:t>w</a:t>
                </a:r>
                <a:r>
                  <a:rPr lang="en-US" b="1" baseline="-25000" dirty="0"/>
                  <a:t>1</a:t>
                </a:r>
                <a:r>
                  <a:rPr lang="en-US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en-US" b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𝐯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 </a:t>
                </a:r>
                <a:r>
                  <a:rPr lang="en-US" b="1" dirty="0">
                    <a:sym typeface="Symbol" panose="05050102010706020507" pitchFamily="18" charset="2"/>
                  </a:rPr>
                  <a:t>v</a:t>
                </a:r>
                <a:r>
                  <a:rPr lang="en-US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dirty="0"/>
                  <a:t> (4, –1, 2) = (20/7, –5/7, 10/7)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</a:t>
                </a:r>
                <a:r>
                  <a:rPr lang="en-US" b="1" dirty="0"/>
                  <a:t>w</a:t>
                </a:r>
                <a:r>
                  <a:rPr lang="en-US" b="1" baseline="-25000" dirty="0"/>
                  <a:t>2</a:t>
                </a:r>
                <a:r>
                  <a:rPr lang="en-US" dirty="0"/>
                  <a:t> = </a:t>
                </a:r>
                <a:r>
                  <a:rPr lang="en-US" b="1" dirty="0"/>
                  <a:t>u</a:t>
                </a:r>
                <a:r>
                  <a:rPr lang="en-US" dirty="0"/>
                  <a:t> – </a:t>
                </a:r>
                <a:r>
                  <a:rPr lang="en-US" b="1" dirty="0"/>
                  <a:t>w</a:t>
                </a:r>
                <a:r>
                  <a:rPr lang="en-US" b="1" baseline="-25000" dirty="0"/>
                  <a:t>1</a:t>
                </a:r>
                <a:r>
                  <a:rPr lang="en-US" dirty="0"/>
                  <a:t> = (2, –1, 3) – (20/7, –5/7, 10/7) = (–6/7, –2/7, 11/7)     	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4C89B2-74E4-48E0-A225-B0DEA96973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65200"/>
                <a:ext cx="10515600" cy="5486400"/>
              </a:xfrm>
              <a:blipFill>
                <a:blip r:embed="rId4"/>
                <a:stretch>
                  <a:fillRect l="-1217" t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920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27A19-921F-4096-861A-0CD726A76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Vektor</a:t>
            </a:r>
            <a:r>
              <a:rPr lang="en-US" b="1" dirty="0"/>
              <a:t> Normal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89606-9F12-471B-B62D-BA91AF51D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Vektor</a:t>
            </a:r>
            <a:r>
              <a:rPr lang="en-US" dirty="0"/>
              <a:t> normal (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/>
              <a:t>normal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vector yang </a:t>
            </a:r>
            <a:r>
              <a:rPr lang="en-US" dirty="0" err="1"/>
              <a:t>tegak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bidang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89F090-664C-4AEE-85E0-36988D9B558F}"/>
              </a:ext>
            </a:extLst>
          </p:cNvPr>
          <p:cNvCxnSpPr>
            <a:cxnSpLocks/>
          </p:cNvCxnSpPr>
          <p:nvPr/>
        </p:nvCxnSpPr>
        <p:spPr>
          <a:xfrm>
            <a:off x="1737360" y="3586480"/>
            <a:ext cx="2225040" cy="22467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F776E7-2320-4949-80AB-31436FA3443B}"/>
              </a:ext>
            </a:extLst>
          </p:cNvPr>
          <p:cNvCxnSpPr/>
          <p:nvPr/>
        </p:nvCxnSpPr>
        <p:spPr>
          <a:xfrm flipV="1">
            <a:off x="2753710" y="3741683"/>
            <a:ext cx="966952" cy="861848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E7898E0-F115-46E0-A322-7B284EDA957D}"/>
              </a:ext>
            </a:extLst>
          </p:cNvPr>
          <p:cNvSpPr txBox="1"/>
          <p:nvPr/>
        </p:nvSpPr>
        <p:spPr>
          <a:xfrm>
            <a:off x="3742881" y="3539629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(a, b)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7E9FF2-6141-435D-8598-A3DA74FFE631}"/>
              </a:ext>
            </a:extLst>
          </p:cNvPr>
          <p:cNvCxnSpPr>
            <a:cxnSpLocks/>
          </p:cNvCxnSpPr>
          <p:nvPr/>
        </p:nvCxnSpPr>
        <p:spPr>
          <a:xfrm flipH="1" flipV="1">
            <a:off x="2154621" y="4001294"/>
            <a:ext cx="599089" cy="602237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263D219-1C93-4110-A1C2-12ADBA46A7E9}"/>
              </a:ext>
            </a:extLst>
          </p:cNvPr>
          <p:cNvSpPr txBox="1"/>
          <p:nvPr/>
        </p:nvSpPr>
        <p:spPr>
          <a:xfrm>
            <a:off x="1824024" y="4650382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0</a:t>
            </a:r>
            <a:r>
              <a:rPr lang="en-US" sz="2400" dirty="0"/>
              <a:t>(x</a:t>
            </a:r>
            <a:r>
              <a:rPr lang="en-US" sz="2400" baseline="-25000" dirty="0"/>
              <a:t>0</a:t>
            </a:r>
            <a:r>
              <a:rPr lang="en-US" sz="2400" dirty="0"/>
              <a:t>, y</a:t>
            </a:r>
            <a:r>
              <a:rPr lang="en-US" sz="2400" baseline="-25000" dirty="0"/>
              <a:t>0</a:t>
            </a:r>
            <a:r>
              <a:rPr lang="en-US" sz="2400" dirty="0"/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18189B-7033-4119-A3E1-54BB78420D74}"/>
              </a:ext>
            </a:extLst>
          </p:cNvPr>
          <p:cNvSpPr/>
          <p:nvPr/>
        </p:nvSpPr>
        <p:spPr>
          <a:xfrm>
            <a:off x="3587139" y="3514541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3E10CD-8521-42AA-9018-F8CD31BC18C9}"/>
              </a:ext>
            </a:extLst>
          </p:cNvPr>
          <p:cNvSpPr/>
          <p:nvPr/>
        </p:nvSpPr>
        <p:spPr>
          <a:xfrm>
            <a:off x="2018470" y="3803275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189A17-9101-4582-B238-A329C492F49E}"/>
              </a:ext>
            </a:extLst>
          </p:cNvPr>
          <p:cNvSpPr/>
          <p:nvPr/>
        </p:nvSpPr>
        <p:spPr>
          <a:xfrm>
            <a:off x="2605325" y="441337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3D014F-5280-4772-BB3A-B83AAE52CC92}"/>
              </a:ext>
            </a:extLst>
          </p:cNvPr>
          <p:cNvSpPr txBox="1"/>
          <p:nvPr/>
        </p:nvSpPr>
        <p:spPr>
          <a:xfrm>
            <a:off x="1933127" y="3487425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P(x, 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D20740-870B-4FD6-9714-94D8706F8F94}"/>
              </a:ext>
            </a:extLst>
          </p:cNvPr>
          <p:cNvSpPr txBox="1"/>
          <p:nvPr/>
        </p:nvSpPr>
        <p:spPr>
          <a:xfrm>
            <a:off x="3302814" y="400129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2033C0-A57E-4667-8B59-5723A2E31DE8}"/>
              </a:ext>
            </a:extLst>
          </p:cNvPr>
          <p:cNvCxnSpPr/>
          <p:nvPr/>
        </p:nvCxnSpPr>
        <p:spPr>
          <a:xfrm>
            <a:off x="7041931" y="4462959"/>
            <a:ext cx="34158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C330F6-A6D3-45E4-8B9E-6974AC2086E8}"/>
              </a:ext>
            </a:extLst>
          </p:cNvPr>
          <p:cNvCxnSpPr/>
          <p:nvPr/>
        </p:nvCxnSpPr>
        <p:spPr>
          <a:xfrm>
            <a:off x="6017172" y="5729456"/>
            <a:ext cx="34158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9AC460-F2E8-48D2-AFDB-77C287C4FE7F}"/>
              </a:ext>
            </a:extLst>
          </p:cNvPr>
          <p:cNvCxnSpPr>
            <a:cxnSpLocks/>
          </p:cNvCxnSpPr>
          <p:nvPr/>
        </p:nvCxnSpPr>
        <p:spPr>
          <a:xfrm flipV="1">
            <a:off x="6017172" y="4462960"/>
            <a:ext cx="1024759" cy="12664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C69E3EB-1E3C-42F7-A986-5BB5D21897E8}"/>
              </a:ext>
            </a:extLst>
          </p:cNvPr>
          <p:cNvCxnSpPr>
            <a:cxnSpLocks/>
          </p:cNvCxnSpPr>
          <p:nvPr/>
        </p:nvCxnSpPr>
        <p:spPr>
          <a:xfrm flipV="1">
            <a:off x="9429881" y="4462960"/>
            <a:ext cx="1024759" cy="12664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AEE372-C79A-4057-A8CD-08581748DFB2}"/>
              </a:ext>
            </a:extLst>
          </p:cNvPr>
          <p:cNvCxnSpPr>
            <a:cxnSpLocks/>
          </p:cNvCxnSpPr>
          <p:nvPr/>
        </p:nvCxnSpPr>
        <p:spPr>
          <a:xfrm flipV="1">
            <a:off x="8339958" y="3539629"/>
            <a:ext cx="0" cy="1370352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B693668-376E-4C2E-BD76-35C355F86107}"/>
              </a:ext>
            </a:extLst>
          </p:cNvPr>
          <p:cNvSpPr txBox="1"/>
          <p:nvPr/>
        </p:nvSpPr>
        <p:spPr>
          <a:xfrm>
            <a:off x="8314399" y="3173859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(a, b, c)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F97C5E-C373-4B2C-AFB5-DBE8FC17F0E6}"/>
              </a:ext>
            </a:extLst>
          </p:cNvPr>
          <p:cNvSpPr/>
          <p:nvPr/>
        </p:nvSpPr>
        <p:spPr>
          <a:xfrm>
            <a:off x="8194726" y="330272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AD2D91-4075-4680-8AD0-6548E1F4E515}"/>
              </a:ext>
            </a:extLst>
          </p:cNvPr>
          <p:cNvSpPr txBox="1"/>
          <p:nvPr/>
        </p:nvSpPr>
        <p:spPr>
          <a:xfrm>
            <a:off x="8119721" y="5023026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0</a:t>
            </a:r>
            <a:r>
              <a:rPr lang="en-US" sz="2400" dirty="0"/>
              <a:t>(x</a:t>
            </a:r>
            <a:r>
              <a:rPr lang="en-US" sz="2400" baseline="-25000" dirty="0"/>
              <a:t>0</a:t>
            </a:r>
            <a:r>
              <a:rPr lang="en-US" sz="2400" dirty="0"/>
              <a:t>, y</a:t>
            </a:r>
            <a:r>
              <a:rPr lang="en-US" sz="2400" baseline="-25000" dirty="0"/>
              <a:t>0</a:t>
            </a:r>
            <a:r>
              <a:rPr lang="en-US" sz="2400" dirty="0"/>
              <a:t>,</a:t>
            </a:r>
            <a:r>
              <a:rPr lang="en-US" sz="2400" baseline="-25000" dirty="0"/>
              <a:t> </a:t>
            </a:r>
            <a:r>
              <a:rPr lang="en-US" sz="2400" dirty="0"/>
              <a:t>z</a:t>
            </a:r>
            <a:r>
              <a:rPr lang="en-US" sz="2400" baseline="-25000" dirty="0"/>
              <a:t>0</a:t>
            </a:r>
            <a:r>
              <a:rPr lang="en-US" sz="2400" dirty="0"/>
              <a:t>,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401ED4E-5B33-4EE2-A211-78CD0A362AE0}"/>
              </a:ext>
            </a:extLst>
          </p:cNvPr>
          <p:cNvCxnSpPr>
            <a:cxnSpLocks/>
          </p:cNvCxnSpPr>
          <p:nvPr/>
        </p:nvCxnSpPr>
        <p:spPr>
          <a:xfrm flipH="1" flipV="1">
            <a:off x="7104702" y="4900093"/>
            <a:ext cx="1247389" cy="367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AE2D8EE-73D9-44A3-90D6-D68F2051275D}"/>
              </a:ext>
            </a:extLst>
          </p:cNvPr>
          <p:cNvSpPr/>
          <p:nvPr/>
        </p:nvSpPr>
        <p:spPr>
          <a:xfrm>
            <a:off x="8181585" y="469654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94DFBE-B803-46B0-BBB4-01738DF5E906}"/>
              </a:ext>
            </a:extLst>
          </p:cNvPr>
          <p:cNvSpPr/>
          <p:nvPr/>
        </p:nvSpPr>
        <p:spPr>
          <a:xfrm>
            <a:off x="6922258" y="468456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3CDA53-8C5F-467F-A9C1-A6FFC23208AB}"/>
              </a:ext>
            </a:extLst>
          </p:cNvPr>
          <p:cNvSpPr txBox="1"/>
          <p:nvPr/>
        </p:nvSpPr>
        <p:spPr>
          <a:xfrm>
            <a:off x="6653479" y="5006732"/>
            <a:ext cx="119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P(x, y, z)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6400E4-E596-47FB-8C64-3CA7A022A812}"/>
              </a:ext>
            </a:extLst>
          </p:cNvPr>
          <p:cNvSpPr txBox="1"/>
          <p:nvPr/>
        </p:nvSpPr>
        <p:spPr>
          <a:xfrm>
            <a:off x="8316248" y="385271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B97B5E-2E6C-4298-BA23-B0FDD75049D9}"/>
              </a:ext>
            </a:extLst>
          </p:cNvPr>
          <p:cNvSpPr/>
          <p:nvPr/>
        </p:nvSpPr>
        <p:spPr>
          <a:xfrm>
            <a:off x="8117808" y="4650382"/>
            <a:ext cx="222150" cy="24971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EB77C9F-741B-4526-AB56-C4FF4EFC5B51}"/>
              </a:ext>
            </a:extLst>
          </p:cNvPr>
          <p:cNvCxnSpPr>
            <a:cxnSpLocks/>
          </p:cNvCxnSpPr>
          <p:nvPr/>
        </p:nvCxnSpPr>
        <p:spPr>
          <a:xfrm flipV="1">
            <a:off x="2582496" y="4281106"/>
            <a:ext cx="213176" cy="177276"/>
          </a:xfrm>
          <a:prstGeom prst="straightConnector1">
            <a:avLst/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7B80815-8DC4-44D9-A49D-D3121C913AD2}"/>
              </a:ext>
            </a:extLst>
          </p:cNvPr>
          <p:cNvCxnSpPr>
            <a:cxnSpLocks/>
          </p:cNvCxnSpPr>
          <p:nvPr/>
        </p:nvCxnSpPr>
        <p:spPr>
          <a:xfrm>
            <a:off x="2791356" y="4295068"/>
            <a:ext cx="144898" cy="163314"/>
          </a:xfrm>
          <a:prstGeom prst="straightConnector1">
            <a:avLst/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367A4E5-C7C5-4DD6-BCD0-5B9666888B08}"/>
              </a:ext>
            </a:extLst>
          </p:cNvPr>
          <p:cNvSpPr txBox="1"/>
          <p:nvPr/>
        </p:nvSpPr>
        <p:spPr>
          <a:xfrm>
            <a:off x="3877603" y="6163981"/>
            <a:ext cx="3654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 </a:t>
            </a:r>
            <a:r>
              <a:rPr lang="en-US" sz="2400" dirty="0"/>
              <a:t>= </a:t>
            </a:r>
            <a:r>
              <a:rPr lang="en-US" sz="2400" dirty="0" err="1"/>
              <a:t>vektor</a:t>
            </a:r>
            <a:r>
              <a:rPr lang="en-US" sz="2400" dirty="0"/>
              <a:t> normal  = normal</a:t>
            </a:r>
          </a:p>
        </p:txBody>
      </p:sp>
    </p:spTree>
    <p:extLst>
      <p:ext uri="{BB962C8B-B14F-4D97-AF65-F5344CB8AC3E}">
        <p14:creationId xmlns:p14="http://schemas.microsoft.com/office/powerpoint/2010/main" val="238496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945A93-E62B-47DA-BA3A-AC9237653D95}"/>
              </a:ext>
            </a:extLst>
          </p:cNvPr>
          <p:cNvCxnSpPr>
            <a:cxnSpLocks/>
          </p:cNvCxnSpPr>
          <p:nvPr/>
        </p:nvCxnSpPr>
        <p:spPr>
          <a:xfrm>
            <a:off x="1539057" y="953448"/>
            <a:ext cx="2225040" cy="22467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A957C00-BBB2-40D1-ACD0-D4A0AD099032}"/>
              </a:ext>
            </a:extLst>
          </p:cNvPr>
          <p:cNvCxnSpPr/>
          <p:nvPr/>
        </p:nvCxnSpPr>
        <p:spPr>
          <a:xfrm flipV="1">
            <a:off x="2555407" y="1108651"/>
            <a:ext cx="966952" cy="861848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4B265CF-2712-4ED5-9F1E-81CBDE605EE6}"/>
              </a:ext>
            </a:extLst>
          </p:cNvPr>
          <p:cNvSpPr txBox="1"/>
          <p:nvPr/>
        </p:nvSpPr>
        <p:spPr>
          <a:xfrm>
            <a:off x="3544578" y="906597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(a, b)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9BF04C-AEB0-4487-BE97-DD7A0EA9A7BD}"/>
              </a:ext>
            </a:extLst>
          </p:cNvPr>
          <p:cNvCxnSpPr>
            <a:cxnSpLocks/>
          </p:cNvCxnSpPr>
          <p:nvPr/>
        </p:nvCxnSpPr>
        <p:spPr>
          <a:xfrm flipH="1" flipV="1">
            <a:off x="1956318" y="1368262"/>
            <a:ext cx="599089" cy="602237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032CDF0-9989-4D0E-91CB-47C0417F7C2C}"/>
              </a:ext>
            </a:extLst>
          </p:cNvPr>
          <p:cNvSpPr txBox="1"/>
          <p:nvPr/>
        </p:nvSpPr>
        <p:spPr>
          <a:xfrm>
            <a:off x="1625721" y="201735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0</a:t>
            </a:r>
            <a:r>
              <a:rPr lang="en-US" sz="2400" dirty="0"/>
              <a:t>(x</a:t>
            </a:r>
            <a:r>
              <a:rPr lang="en-US" sz="2400" baseline="-25000" dirty="0"/>
              <a:t>0</a:t>
            </a:r>
            <a:r>
              <a:rPr lang="en-US" sz="2400" dirty="0"/>
              <a:t>, y</a:t>
            </a:r>
            <a:r>
              <a:rPr lang="en-US" sz="2400" baseline="-25000" dirty="0"/>
              <a:t>0</a:t>
            </a:r>
            <a:r>
              <a:rPr lang="en-US" sz="2400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DE02B-BA5E-4A99-8479-1FBC9699660B}"/>
              </a:ext>
            </a:extLst>
          </p:cNvPr>
          <p:cNvSpPr/>
          <p:nvPr/>
        </p:nvSpPr>
        <p:spPr>
          <a:xfrm>
            <a:off x="3388836" y="881509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AA818A-D707-4608-8097-92976142F723}"/>
              </a:ext>
            </a:extLst>
          </p:cNvPr>
          <p:cNvSpPr/>
          <p:nvPr/>
        </p:nvSpPr>
        <p:spPr>
          <a:xfrm>
            <a:off x="1820167" y="1170243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C2AFF3-5500-493B-BAA8-876D58B5C3FF}"/>
              </a:ext>
            </a:extLst>
          </p:cNvPr>
          <p:cNvSpPr/>
          <p:nvPr/>
        </p:nvSpPr>
        <p:spPr>
          <a:xfrm>
            <a:off x="2407022" y="1780342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9DCB5-08CA-40D3-8411-183EFB82EDEE}"/>
              </a:ext>
            </a:extLst>
          </p:cNvPr>
          <p:cNvSpPr txBox="1"/>
          <p:nvPr/>
        </p:nvSpPr>
        <p:spPr>
          <a:xfrm>
            <a:off x="1734824" y="854393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P(x, y)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213E0-1CDD-4B8E-9C95-F6E5A079E5D6}"/>
              </a:ext>
            </a:extLst>
          </p:cNvPr>
          <p:cNvSpPr txBox="1"/>
          <p:nvPr/>
        </p:nvSpPr>
        <p:spPr>
          <a:xfrm>
            <a:off x="3104511" y="136826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7BC174-1DB3-4EF2-8388-12F75A6FF534}"/>
              </a:ext>
            </a:extLst>
          </p:cNvPr>
          <p:cNvCxnSpPr>
            <a:cxnSpLocks/>
          </p:cNvCxnSpPr>
          <p:nvPr/>
        </p:nvCxnSpPr>
        <p:spPr>
          <a:xfrm flipV="1">
            <a:off x="2384193" y="1648074"/>
            <a:ext cx="213176" cy="177276"/>
          </a:xfrm>
          <a:prstGeom prst="straightConnector1">
            <a:avLst/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D08533-F5B0-4709-9217-0DA44113C3C9}"/>
              </a:ext>
            </a:extLst>
          </p:cNvPr>
          <p:cNvCxnSpPr>
            <a:cxnSpLocks/>
          </p:cNvCxnSpPr>
          <p:nvPr/>
        </p:nvCxnSpPr>
        <p:spPr>
          <a:xfrm>
            <a:off x="2593053" y="1662036"/>
            <a:ext cx="144898" cy="163314"/>
          </a:xfrm>
          <a:prstGeom prst="straightConnector1">
            <a:avLst/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49AF3A-D9D9-4E6B-B3DD-BFF9D7B86917}"/>
                  </a:ext>
                </a:extLst>
              </p:cNvPr>
              <p:cNvSpPr txBox="1"/>
              <p:nvPr/>
            </p:nvSpPr>
            <p:spPr>
              <a:xfrm>
                <a:off x="1257927" y="3362239"/>
                <a:ext cx="4150367" cy="2811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n </a:t>
                </a:r>
                <a:r>
                  <a:rPr lang="en-US" sz="2400" dirty="0"/>
                  <a:t>= (a, b)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400" dirty="0"/>
                  <a:t> = (x</a:t>
                </a:r>
                <a:r>
                  <a:rPr lang="en-US" sz="2400" baseline="-25000" dirty="0"/>
                  <a:t> </a:t>
                </a:r>
                <a:r>
                  <a:rPr lang="en-US" sz="2400" dirty="0"/>
                  <a:t>– x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y – y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)</a:t>
                </a:r>
              </a:p>
              <a:p>
                <a:endParaRPr lang="en-US" sz="2400" dirty="0"/>
              </a:p>
              <a:p>
                <a:r>
                  <a:rPr lang="en-US" sz="2400" b="1" dirty="0"/>
                  <a:t>n</a:t>
                </a:r>
                <a:r>
                  <a:rPr lang="en-US" sz="2400" dirty="0"/>
                  <a:t> dan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400" dirty="0"/>
                  <a:t> orthogonal, </a:t>
                </a:r>
                <a:r>
                  <a:rPr lang="en-US" sz="2400" dirty="0" err="1"/>
                  <a:t>sehingga</a:t>
                </a:r>
                <a:endParaRPr lang="en-US" sz="2400" dirty="0"/>
              </a:p>
              <a:p>
                <a:r>
                  <a:rPr lang="en-US" sz="2400" b="1" dirty="0"/>
                  <a:t>   n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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400" dirty="0"/>
                  <a:t> = 0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a(x</a:t>
                </a:r>
                <a:r>
                  <a:rPr lang="en-US" sz="2400" baseline="-25000" dirty="0"/>
                  <a:t> </a:t>
                </a:r>
                <a:r>
                  <a:rPr lang="en-US" sz="2400" dirty="0"/>
                  <a:t>– x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) + b(y – y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) = 0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49AF3A-D9D9-4E6B-B3DD-BFF9D7B86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927" y="3362239"/>
                <a:ext cx="4150367" cy="2811924"/>
              </a:xfrm>
              <a:prstGeom prst="rect">
                <a:avLst/>
              </a:prstGeom>
              <a:blipFill>
                <a:blip r:embed="rId4"/>
                <a:stretch>
                  <a:fillRect l="-2203" t="-1735" r="-1468" b="-4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4A14A46B-59C8-426B-BEDD-40C19C040AC8}"/>
              </a:ext>
            </a:extLst>
          </p:cNvPr>
          <p:cNvSpPr/>
          <p:nvPr/>
        </p:nvSpPr>
        <p:spPr>
          <a:xfrm>
            <a:off x="1257927" y="5489738"/>
            <a:ext cx="2994584" cy="8464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6D527D-D426-48AF-AB5D-BC8E858B2596}"/>
              </a:ext>
            </a:extLst>
          </p:cNvPr>
          <p:cNvCxnSpPr/>
          <p:nvPr/>
        </p:nvCxnSpPr>
        <p:spPr>
          <a:xfrm>
            <a:off x="7868196" y="1637927"/>
            <a:ext cx="34158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865CDE-2B36-42A0-8F44-4BE03DD762AD}"/>
              </a:ext>
            </a:extLst>
          </p:cNvPr>
          <p:cNvCxnSpPr/>
          <p:nvPr/>
        </p:nvCxnSpPr>
        <p:spPr>
          <a:xfrm>
            <a:off x="6843437" y="2904424"/>
            <a:ext cx="34158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285638-1A20-4363-8554-C1BB3588D24B}"/>
              </a:ext>
            </a:extLst>
          </p:cNvPr>
          <p:cNvCxnSpPr>
            <a:cxnSpLocks/>
          </p:cNvCxnSpPr>
          <p:nvPr/>
        </p:nvCxnSpPr>
        <p:spPr>
          <a:xfrm flipV="1">
            <a:off x="6843437" y="1637928"/>
            <a:ext cx="1024759" cy="12664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5BCA36-1D69-4C91-B27F-228BD99860DF}"/>
              </a:ext>
            </a:extLst>
          </p:cNvPr>
          <p:cNvCxnSpPr>
            <a:cxnSpLocks/>
          </p:cNvCxnSpPr>
          <p:nvPr/>
        </p:nvCxnSpPr>
        <p:spPr>
          <a:xfrm flipV="1">
            <a:off x="10256146" y="1637928"/>
            <a:ext cx="1024759" cy="12664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8061D8-9D20-42D6-87C9-1C7932784211}"/>
              </a:ext>
            </a:extLst>
          </p:cNvPr>
          <p:cNvCxnSpPr>
            <a:cxnSpLocks/>
          </p:cNvCxnSpPr>
          <p:nvPr/>
        </p:nvCxnSpPr>
        <p:spPr>
          <a:xfrm flipV="1">
            <a:off x="9166223" y="714597"/>
            <a:ext cx="0" cy="1370352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68D04E3-4452-484E-B4DB-FF45C2320974}"/>
              </a:ext>
            </a:extLst>
          </p:cNvPr>
          <p:cNvSpPr txBox="1"/>
          <p:nvPr/>
        </p:nvSpPr>
        <p:spPr>
          <a:xfrm>
            <a:off x="9140664" y="348827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(a, b, c)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FF0F6F-9232-4ED1-957E-03E76D6638BD}"/>
              </a:ext>
            </a:extLst>
          </p:cNvPr>
          <p:cNvSpPr/>
          <p:nvPr/>
        </p:nvSpPr>
        <p:spPr>
          <a:xfrm>
            <a:off x="9020991" y="477696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4B860A-1222-4EB9-AEED-5EBD49E30C38}"/>
              </a:ext>
            </a:extLst>
          </p:cNvPr>
          <p:cNvSpPr txBox="1"/>
          <p:nvPr/>
        </p:nvSpPr>
        <p:spPr>
          <a:xfrm>
            <a:off x="8945986" y="2197994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0</a:t>
            </a:r>
            <a:r>
              <a:rPr lang="en-US" sz="2400" dirty="0"/>
              <a:t>(x</a:t>
            </a:r>
            <a:r>
              <a:rPr lang="en-US" sz="2400" baseline="-25000" dirty="0"/>
              <a:t>0</a:t>
            </a:r>
            <a:r>
              <a:rPr lang="en-US" sz="2400" dirty="0"/>
              <a:t>, y</a:t>
            </a:r>
            <a:r>
              <a:rPr lang="en-US" sz="2400" baseline="-25000" dirty="0"/>
              <a:t>0</a:t>
            </a:r>
            <a:r>
              <a:rPr lang="en-US" sz="2400" dirty="0"/>
              <a:t>,</a:t>
            </a:r>
            <a:r>
              <a:rPr lang="en-US" sz="2400" baseline="-25000" dirty="0"/>
              <a:t> </a:t>
            </a:r>
            <a:r>
              <a:rPr lang="en-US" sz="2400" dirty="0"/>
              <a:t>z</a:t>
            </a:r>
            <a:r>
              <a:rPr lang="en-US" sz="2400" baseline="-25000" dirty="0"/>
              <a:t>0</a:t>
            </a:r>
            <a:r>
              <a:rPr lang="en-US" sz="2400" dirty="0"/>
              <a:t>,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0B3C315-5A60-48A3-AB2B-BF252CE0D306}"/>
              </a:ext>
            </a:extLst>
          </p:cNvPr>
          <p:cNvCxnSpPr>
            <a:cxnSpLocks/>
          </p:cNvCxnSpPr>
          <p:nvPr/>
        </p:nvCxnSpPr>
        <p:spPr>
          <a:xfrm flipH="1" flipV="1">
            <a:off x="7930967" y="2075061"/>
            <a:ext cx="1247389" cy="367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FFBB398-2AB7-4A71-816D-FBEBF2B4B83D}"/>
              </a:ext>
            </a:extLst>
          </p:cNvPr>
          <p:cNvSpPr/>
          <p:nvPr/>
        </p:nvSpPr>
        <p:spPr>
          <a:xfrm>
            <a:off x="9007850" y="1871516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C0455D-6FDF-48B7-9F51-6EE140274C10}"/>
              </a:ext>
            </a:extLst>
          </p:cNvPr>
          <p:cNvSpPr/>
          <p:nvPr/>
        </p:nvSpPr>
        <p:spPr>
          <a:xfrm>
            <a:off x="7748523" y="1859536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B7D140-91DB-4FAC-9EEB-AF7165386F1E}"/>
              </a:ext>
            </a:extLst>
          </p:cNvPr>
          <p:cNvSpPr txBox="1"/>
          <p:nvPr/>
        </p:nvSpPr>
        <p:spPr>
          <a:xfrm>
            <a:off x="7479744" y="2181700"/>
            <a:ext cx="119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P(x, y, z)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EAB0E4-CF86-4A16-9EBF-79CFB448E1A7}"/>
              </a:ext>
            </a:extLst>
          </p:cNvPr>
          <p:cNvSpPr txBox="1"/>
          <p:nvPr/>
        </p:nvSpPr>
        <p:spPr>
          <a:xfrm>
            <a:off x="9142513" y="102767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446363-B038-4499-ABDE-92E83EDD7212}"/>
              </a:ext>
            </a:extLst>
          </p:cNvPr>
          <p:cNvSpPr/>
          <p:nvPr/>
        </p:nvSpPr>
        <p:spPr>
          <a:xfrm>
            <a:off x="8944073" y="1825350"/>
            <a:ext cx="222150" cy="24971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9BDF12C-9182-4683-866B-D79498676218}"/>
                  </a:ext>
                </a:extLst>
              </p:cNvPr>
              <p:cNvSpPr txBox="1"/>
              <p:nvPr/>
            </p:nvSpPr>
            <p:spPr>
              <a:xfrm>
                <a:off x="6932666" y="3351445"/>
                <a:ext cx="4303294" cy="2811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n </a:t>
                </a:r>
                <a:r>
                  <a:rPr lang="en-US" sz="2400" dirty="0"/>
                  <a:t>= (a, b, c)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400" dirty="0"/>
                  <a:t> = (x</a:t>
                </a:r>
                <a:r>
                  <a:rPr lang="en-US" sz="2400" baseline="-25000" dirty="0"/>
                  <a:t> </a:t>
                </a:r>
                <a:r>
                  <a:rPr lang="en-US" sz="2400" dirty="0"/>
                  <a:t>– x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y – y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z – z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) </a:t>
                </a:r>
              </a:p>
              <a:p>
                <a:endParaRPr lang="en-US" sz="2400" dirty="0"/>
              </a:p>
              <a:p>
                <a:r>
                  <a:rPr lang="en-US" sz="2400" b="1" dirty="0"/>
                  <a:t>n</a:t>
                </a:r>
                <a:r>
                  <a:rPr lang="en-US" sz="2400" dirty="0"/>
                  <a:t> dan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400" dirty="0"/>
                  <a:t> orthogonal, </a:t>
                </a:r>
                <a:r>
                  <a:rPr lang="en-US" sz="2400" dirty="0" err="1"/>
                  <a:t>sehingga</a:t>
                </a:r>
                <a:endParaRPr lang="en-US" sz="2400" dirty="0"/>
              </a:p>
              <a:p>
                <a:r>
                  <a:rPr lang="en-US" sz="2400" b="1" dirty="0"/>
                  <a:t>   n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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400" dirty="0"/>
                  <a:t> = 0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a(x</a:t>
                </a:r>
                <a:r>
                  <a:rPr lang="en-US" sz="2400" baseline="-25000" dirty="0"/>
                  <a:t> </a:t>
                </a:r>
                <a:r>
                  <a:rPr lang="en-US" sz="2400" dirty="0"/>
                  <a:t>– x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) + b(y – y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) + c(z – z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) = 0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9BDF12C-9182-4683-866B-D79498676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666" y="3351445"/>
                <a:ext cx="4303294" cy="2811924"/>
              </a:xfrm>
              <a:prstGeom prst="rect">
                <a:avLst/>
              </a:prstGeom>
              <a:blipFill>
                <a:blip r:embed="rId5"/>
                <a:stretch>
                  <a:fillRect l="-2125" t="-1735" b="-4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11EE221A-3F46-4E04-A78D-1D1CD15667A1}"/>
              </a:ext>
            </a:extLst>
          </p:cNvPr>
          <p:cNvSpPr/>
          <p:nvPr/>
        </p:nvSpPr>
        <p:spPr>
          <a:xfrm>
            <a:off x="6783708" y="5533849"/>
            <a:ext cx="4363694" cy="8464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07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B6022-0357-49E2-9193-AB53351B3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419" y="504021"/>
            <a:ext cx="10515600" cy="61501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11: </a:t>
            </a:r>
          </a:p>
          <a:p>
            <a:pPr marL="571500" indent="-571500">
              <a:buAutoNum type="romanLcParenBoth"/>
            </a:pPr>
            <a:r>
              <a:rPr lang="en-US" dirty="0" err="1"/>
              <a:t>Persamaan</a:t>
            </a:r>
            <a:r>
              <a:rPr lang="en-US" dirty="0"/>
              <a:t> 7(x – 1) + 2(y + 3) = 0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yang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(1, –3) </a:t>
            </a:r>
            <a:r>
              <a:rPr lang="en-US" dirty="0" err="1"/>
              <a:t>dengan</a:t>
            </a:r>
            <a:r>
              <a:rPr lang="en-US" dirty="0"/>
              <a:t> normal </a:t>
            </a:r>
            <a:r>
              <a:rPr lang="en-US" b="1" dirty="0"/>
              <a:t>n </a:t>
            </a:r>
            <a:r>
              <a:rPr lang="en-US" dirty="0"/>
              <a:t>= (7, 2).</a:t>
            </a:r>
          </a:p>
          <a:p>
            <a:pPr marL="571500" indent="-571500">
              <a:buAutoNum type="romanLcParenBoth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AutoNum type="romanLcParenBoth"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err="1"/>
              <a:t>Persamaan</a:t>
            </a:r>
            <a:r>
              <a:rPr lang="en-US" dirty="0"/>
              <a:t> 2(x – 3) – 5(y – 6) + 7z = 0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yang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(3, 6, 0) </a:t>
            </a:r>
            <a:r>
              <a:rPr lang="en-US" dirty="0" err="1"/>
              <a:t>dengan</a:t>
            </a:r>
            <a:r>
              <a:rPr lang="en-US" dirty="0"/>
              <a:t> normal </a:t>
            </a:r>
            <a:r>
              <a:rPr lang="en-US" b="1" dirty="0"/>
              <a:t>n </a:t>
            </a:r>
            <a:r>
              <a:rPr lang="en-US" dirty="0"/>
              <a:t>= (2, –5, 7).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12</a:t>
            </a:r>
            <a:r>
              <a:rPr lang="en-US" dirty="0"/>
              <a:t>: </a:t>
            </a:r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yang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P(2, 6, 1) dan </a:t>
            </a:r>
            <a:r>
              <a:rPr lang="en-US" dirty="0" err="1"/>
              <a:t>tegak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n</a:t>
            </a:r>
            <a:r>
              <a:rPr lang="en-US" dirty="0"/>
              <a:t> = (1, 4, 2).</a:t>
            </a:r>
          </a:p>
          <a:p>
            <a:pPr marL="0" indent="0">
              <a:buNone/>
            </a:pPr>
            <a:r>
              <a:rPr lang="en-US" u="sng" dirty="0" err="1"/>
              <a:t>Penyelesaian</a:t>
            </a:r>
            <a:r>
              <a:rPr lang="en-US" dirty="0"/>
              <a:t>: a(x</a:t>
            </a:r>
            <a:r>
              <a:rPr lang="en-US" baseline="-25000" dirty="0"/>
              <a:t> </a:t>
            </a:r>
            <a:r>
              <a:rPr lang="en-US" dirty="0"/>
              <a:t>– x</a:t>
            </a:r>
            <a:r>
              <a:rPr lang="en-US" baseline="-25000" dirty="0"/>
              <a:t>0</a:t>
            </a:r>
            <a:r>
              <a:rPr lang="en-US" dirty="0"/>
              <a:t>) + b(y – y</a:t>
            </a:r>
            <a:r>
              <a:rPr lang="en-US" baseline="-25000" dirty="0"/>
              <a:t>0</a:t>
            </a:r>
            <a:r>
              <a:rPr lang="en-US" dirty="0"/>
              <a:t>) + c(z – z</a:t>
            </a:r>
            <a:r>
              <a:rPr lang="en-US" baseline="-25000" dirty="0"/>
              <a:t>0</a:t>
            </a:r>
            <a:r>
              <a:rPr lang="en-US" dirty="0"/>
              <a:t>) = 0 </a:t>
            </a:r>
          </a:p>
          <a:p>
            <a:pPr marL="0" indent="0">
              <a:buNone/>
            </a:pPr>
            <a:r>
              <a:rPr lang="en-US" dirty="0"/>
              <a:t>                          1(x – 2) + 4(y – 6) + 2(z – 1) = 0</a:t>
            </a:r>
          </a:p>
          <a:p>
            <a:pPr marL="0" indent="0">
              <a:buNone/>
            </a:pPr>
            <a:r>
              <a:rPr lang="en-US" dirty="0"/>
              <a:t>                          x – 2 + 4y – 24 + 2z – 2 = 0</a:t>
            </a:r>
          </a:p>
          <a:p>
            <a:pPr marL="0" indent="0">
              <a:buNone/>
            </a:pPr>
            <a:r>
              <a:rPr lang="en-US" dirty="0"/>
              <a:t>                          x + 4y + 2z – 28 = 0</a:t>
            </a:r>
          </a:p>
        </p:txBody>
      </p:sp>
    </p:spTree>
    <p:extLst>
      <p:ext uri="{BB962C8B-B14F-4D97-AF65-F5344CB8AC3E}">
        <p14:creationId xmlns:p14="http://schemas.microsoft.com/office/powerpoint/2010/main" val="4089814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9F010-F7D3-45AA-BF5E-4EFDCA386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87" y="2478795"/>
            <a:ext cx="10515600" cy="2633031"/>
          </a:xfrm>
        </p:spPr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ax + by + c = 0 </a:t>
            </a:r>
            <a:r>
              <a:rPr lang="en-US" dirty="0" err="1"/>
              <a:t>dengan</a:t>
            </a:r>
            <a:r>
              <a:rPr lang="en-US" dirty="0"/>
              <a:t> normal </a:t>
            </a:r>
            <a:r>
              <a:rPr lang="en-US" b="1" dirty="0"/>
              <a:t>n</a:t>
            </a:r>
            <a:r>
              <a:rPr lang="en-US" dirty="0"/>
              <a:t> = (a, b)</a:t>
            </a:r>
          </a:p>
          <a:p>
            <a:endParaRPr lang="en-US" dirty="0"/>
          </a:p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ax + by + </a:t>
            </a:r>
            <a:r>
              <a:rPr lang="en-US" dirty="0" err="1"/>
              <a:t>cz</a:t>
            </a:r>
            <a:r>
              <a:rPr lang="en-US" dirty="0"/>
              <a:t> + d = 0 </a:t>
            </a:r>
            <a:r>
              <a:rPr lang="en-US" dirty="0" err="1"/>
              <a:t>dengan</a:t>
            </a:r>
            <a:r>
              <a:rPr lang="en-US" dirty="0"/>
              <a:t> normal </a:t>
            </a:r>
            <a:r>
              <a:rPr lang="en-US" b="1" dirty="0"/>
              <a:t>n</a:t>
            </a:r>
            <a:r>
              <a:rPr lang="en-US" dirty="0"/>
              <a:t> = (a, b, c)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2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164E-71F5-4425-88BF-E768EAF80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Kombinasi</a:t>
            </a:r>
            <a:r>
              <a:rPr lang="en-US" b="1" dirty="0"/>
              <a:t> linier </a:t>
            </a:r>
            <a:r>
              <a:rPr lang="en-US" b="1" dirty="0" err="1"/>
              <a:t>vektor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431A5-7773-4CDE-BEB6-779345146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linier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vektor-vektor</a:t>
            </a:r>
            <a:r>
              <a:rPr lang="en-US" dirty="0"/>
              <a:t> lain.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b="1" dirty="0"/>
              <a:t>u</a:t>
            </a:r>
            <a:r>
              <a:rPr lang="en-US" dirty="0"/>
              <a:t> = 3</a:t>
            </a:r>
            <a:r>
              <a:rPr lang="en-US" b="1" dirty="0"/>
              <a:t>v</a:t>
            </a:r>
            <a:r>
              <a:rPr lang="en-US" dirty="0"/>
              <a:t> + 2</a:t>
            </a:r>
            <a:r>
              <a:rPr lang="en-US" b="1" dirty="0"/>
              <a:t>w</a:t>
            </a:r>
            <a:r>
              <a:rPr lang="en-US" dirty="0"/>
              <a:t> – 5</a:t>
            </a:r>
            <a:r>
              <a:rPr lang="en-US" b="1" dirty="0"/>
              <a:t>x</a:t>
            </a:r>
            <a:r>
              <a:rPr lang="en-US" dirty="0"/>
              <a:t> ;    </a:t>
            </a:r>
            <a:r>
              <a:rPr lang="en-US" b="1" dirty="0"/>
              <a:t>v</a:t>
            </a:r>
            <a:r>
              <a:rPr lang="en-US" dirty="0"/>
              <a:t>, </a:t>
            </a:r>
            <a:r>
              <a:rPr lang="en-US" b="1" dirty="0"/>
              <a:t>w</a:t>
            </a:r>
            <a:r>
              <a:rPr lang="en-US" dirty="0"/>
              <a:t>, dan </a:t>
            </a:r>
            <a:r>
              <a:rPr lang="en-US" b="1" dirty="0"/>
              <a:t>x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vektor-vektor</a:t>
            </a:r>
            <a:r>
              <a:rPr lang="en-US" dirty="0"/>
              <a:t> di R</a:t>
            </a:r>
            <a:r>
              <a:rPr lang="en-US" baseline="30000" dirty="0"/>
              <a:t>3</a:t>
            </a:r>
          </a:p>
          <a:p>
            <a:endParaRPr lang="en-US" dirty="0"/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w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b="1" dirty="0"/>
              <a:t>w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linier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vektor-vektor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b="1" baseline="-25000" dirty="0"/>
              <a:t>1</a:t>
            </a:r>
            <a:r>
              <a:rPr lang="en-US" dirty="0"/>
              <a:t>, </a:t>
            </a:r>
            <a:r>
              <a:rPr lang="en-US" b="1" dirty="0"/>
              <a:t>v</a:t>
            </a:r>
            <a:r>
              <a:rPr lang="en-US" b="1" baseline="-25000" dirty="0"/>
              <a:t>2</a:t>
            </a:r>
            <a:r>
              <a:rPr lang="en-US" dirty="0"/>
              <a:t>, …., </a:t>
            </a:r>
            <a:r>
              <a:rPr lang="en-US" b="1" dirty="0" err="1"/>
              <a:t>v</a:t>
            </a:r>
            <a:r>
              <a:rPr lang="en-US" b="1" baseline="-25000" dirty="0" err="1"/>
              <a:t>r</a:t>
            </a:r>
            <a:r>
              <a:rPr lang="en-US" baseline="-25000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w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r>
              <a:rPr lang="en-US" dirty="0"/>
              <a:t>         </a:t>
            </a:r>
            <a:r>
              <a:rPr lang="en-US" sz="2800" b="1" dirty="0"/>
              <a:t>w</a:t>
            </a:r>
            <a:r>
              <a:rPr lang="en-US" sz="2800" dirty="0"/>
              <a:t> = k</a:t>
            </a:r>
            <a:r>
              <a:rPr lang="en-US" sz="2800" baseline="-25000" dirty="0"/>
              <a:t>1</a:t>
            </a:r>
            <a:r>
              <a:rPr lang="en-US" sz="2800" b="1" dirty="0"/>
              <a:t>v</a:t>
            </a:r>
            <a:r>
              <a:rPr lang="en-US" sz="2800" b="1" baseline="-25000" dirty="0"/>
              <a:t>1 </a:t>
            </a:r>
            <a:r>
              <a:rPr lang="en-US" sz="2800" dirty="0"/>
              <a:t>+ k</a:t>
            </a:r>
            <a:r>
              <a:rPr lang="en-US" sz="2800" baseline="-25000" dirty="0"/>
              <a:t>2</a:t>
            </a:r>
            <a:r>
              <a:rPr lang="en-US" sz="2800" b="1" dirty="0"/>
              <a:t>v</a:t>
            </a:r>
            <a:r>
              <a:rPr lang="en-US" sz="2800" b="1" baseline="-25000" dirty="0"/>
              <a:t>2 </a:t>
            </a:r>
            <a:r>
              <a:rPr lang="en-US" sz="2800" dirty="0"/>
              <a:t> + …. + </a:t>
            </a:r>
            <a:r>
              <a:rPr lang="en-US" sz="2800" dirty="0" err="1"/>
              <a:t>k</a:t>
            </a:r>
            <a:r>
              <a:rPr lang="en-US" sz="2800" baseline="-25000" dirty="0" err="1"/>
              <a:t>r</a:t>
            </a:r>
            <a:r>
              <a:rPr lang="en-US" sz="2800" b="1" dirty="0" err="1"/>
              <a:t>v</a:t>
            </a:r>
            <a:r>
              <a:rPr lang="en-US" sz="2800" b="1" baseline="-25000" dirty="0" err="1"/>
              <a:t>r</a:t>
            </a:r>
            <a:r>
              <a:rPr lang="en-US" sz="2800" baseline="-25000" dirty="0"/>
              <a:t>   </a:t>
            </a:r>
          </a:p>
          <a:p>
            <a:pPr marL="457200" lvl="1" indent="-284163">
              <a:buNone/>
            </a:pPr>
            <a:endParaRPr lang="en-US" sz="2800" dirty="0"/>
          </a:p>
          <a:p>
            <a:pPr marL="457200" lvl="1" indent="-284163">
              <a:buNone/>
            </a:pPr>
            <a:r>
              <a:rPr lang="en-US" sz="2800" dirty="0"/>
              <a:t>yang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k</a:t>
            </a:r>
            <a:r>
              <a:rPr lang="en-US" sz="2800" baseline="-25000" dirty="0"/>
              <a:t>1</a:t>
            </a:r>
            <a:r>
              <a:rPr lang="en-US" sz="2800" dirty="0"/>
              <a:t>, k</a:t>
            </a:r>
            <a:r>
              <a:rPr lang="en-US" sz="2800" baseline="-25000" dirty="0"/>
              <a:t>2</a:t>
            </a:r>
            <a:r>
              <a:rPr lang="en-US" sz="2800" dirty="0"/>
              <a:t>, …, </a:t>
            </a:r>
            <a:r>
              <a:rPr lang="en-US" sz="2800" dirty="0" err="1"/>
              <a:t>k</a:t>
            </a:r>
            <a:r>
              <a:rPr lang="en-US" sz="2800" baseline="-25000" dirty="0" err="1"/>
              <a:t>r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skalar</a:t>
            </a:r>
            <a:r>
              <a:rPr lang="en-US" sz="2800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1DFFC-DED5-4750-AF40-884B19168A50}"/>
              </a:ext>
            </a:extLst>
          </p:cNvPr>
          <p:cNvSpPr/>
          <p:nvPr/>
        </p:nvSpPr>
        <p:spPr>
          <a:xfrm>
            <a:off x="1899920" y="4714240"/>
            <a:ext cx="4013200" cy="955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0CC3F-03B5-4BCF-9077-DEADFB230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267" y="881349"/>
            <a:ext cx="10707477" cy="57397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err="1"/>
              <a:t>Contoh</a:t>
            </a:r>
            <a:r>
              <a:rPr lang="en-US" sz="2200" b="1" dirty="0"/>
              <a:t> 13</a:t>
            </a:r>
            <a:r>
              <a:rPr lang="en-US" sz="2200" dirty="0"/>
              <a:t>: </a:t>
            </a:r>
            <a:r>
              <a:rPr lang="en-US" sz="2200" dirty="0" err="1"/>
              <a:t>Carilah</a:t>
            </a:r>
            <a:r>
              <a:rPr lang="en-US" sz="2200" dirty="0"/>
              <a:t> </a:t>
            </a:r>
            <a:r>
              <a:rPr lang="en-US" sz="2200" dirty="0" err="1"/>
              <a:t>persamaan</a:t>
            </a:r>
            <a:r>
              <a:rPr lang="en-US" sz="2200" dirty="0"/>
              <a:t> </a:t>
            </a:r>
            <a:r>
              <a:rPr lang="en-US" sz="2200" dirty="0" err="1"/>
              <a:t>bidang</a:t>
            </a:r>
            <a:r>
              <a:rPr lang="en-US" sz="2200" dirty="0"/>
              <a:t> yang </a:t>
            </a:r>
            <a:r>
              <a:rPr lang="en-US" sz="2200" dirty="0" err="1"/>
              <a:t>melalui</a:t>
            </a:r>
            <a:r>
              <a:rPr lang="en-US" sz="2200" dirty="0"/>
              <a:t>  </a:t>
            </a:r>
            <a:r>
              <a:rPr lang="en-US" sz="2200" dirty="0" err="1"/>
              <a:t>titik</a:t>
            </a:r>
            <a:r>
              <a:rPr lang="en-US" sz="2200" dirty="0"/>
              <a:t> (3, 2, 1), (2, 1, –1),  dan (–1, 3, 2).</a:t>
            </a:r>
          </a:p>
          <a:p>
            <a:pPr marL="0" indent="0">
              <a:buNone/>
            </a:pPr>
            <a:r>
              <a:rPr lang="en-US" sz="2200" u="sng" dirty="0" err="1"/>
              <a:t>Penyelesaian</a:t>
            </a:r>
            <a:r>
              <a:rPr lang="en-US" sz="2200" dirty="0"/>
              <a:t>:</a:t>
            </a:r>
          </a:p>
          <a:p>
            <a:pPr marL="0" indent="0">
              <a:buNone/>
            </a:pPr>
            <a:r>
              <a:rPr lang="en-US" sz="2200" dirty="0"/>
              <a:t>          </a:t>
            </a:r>
            <a:r>
              <a:rPr lang="en-US" sz="2200" dirty="0" err="1"/>
              <a:t>Persamaan</a:t>
            </a:r>
            <a:r>
              <a:rPr lang="en-US" sz="2200" dirty="0"/>
              <a:t> </a:t>
            </a:r>
            <a:r>
              <a:rPr lang="en-US" sz="2200" dirty="0" err="1"/>
              <a:t>bidang</a:t>
            </a:r>
            <a:r>
              <a:rPr lang="en-US" sz="2200" dirty="0"/>
              <a:t>:  ax + by + </a:t>
            </a:r>
            <a:r>
              <a:rPr lang="en-US" sz="2200" dirty="0" err="1"/>
              <a:t>cz</a:t>
            </a:r>
            <a:r>
              <a:rPr lang="en-US" sz="2200" dirty="0"/>
              <a:t> + d = 0</a:t>
            </a:r>
          </a:p>
          <a:p>
            <a:pPr marL="0" indent="0">
              <a:buNone/>
            </a:pPr>
            <a:r>
              <a:rPr lang="en-US" sz="2200" dirty="0"/>
              <a:t>	(3, 2, 1) 	</a:t>
            </a:r>
            <a:r>
              <a:rPr lang="en-US" sz="2200" dirty="0">
                <a:sym typeface="Wingdings" panose="05000000000000000000" pitchFamily="2" charset="2"/>
              </a:rPr>
              <a:t> 3a + 2b + c + d = 0</a:t>
            </a:r>
          </a:p>
          <a:p>
            <a:pPr marL="0" indent="0">
              <a:buNone/>
            </a:pPr>
            <a:r>
              <a:rPr lang="en-US" sz="2200" dirty="0"/>
              <a:t>	(2, 1, –1)	</a:t>
            </a:r>
            <a:r>
              <a:rPr lang="en-US" sz="2200" dirty="0">
                <a:sym typeface="Wingdings" panose="05000000000000000000" pitchFamily="2" charset="2"/>
              </a:rPr>
              <a:t> 2a + b – c  + d = 0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	(–1, 3, 2)	</a:t>
            </a:r>
            <a:r>
              <a:rPr lang="en-US" sz="2200" dirty="0">
                <a:sym typeface="Wingdings" panose="05000000000000000000" pitchFamily="2" charset="2"/>
              </a:rPr>
              <a:t> –a + 3b + 2c + d = 0</a:t>
            </a:r>
          </a:p>
          <a:p>
            <a:pPr marL="0" indent="0">
              <a:buNone/>
            </a:pPr>
            <a:endParaRPr lang="en-US" sz="2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200" dirty="0">
                <a:sym typeface="Wingdings" panose="05000000000000000000" pitchFamily="2" charset="2"/>
              </a:rPr>
              <a:t>	SPL:</a:t>
            </a:r>
          </a:p>
          <a:p>
            <a:pPr marL="0" indent="0">
              <a:buNone/>
            </a:pPr>
            <a:r>
              <a:rPr lang="en-US" sz="2200" dirty="0">
                <a:sym typeface="Wingdings" panose="05000000000000000000" pitchFamily="2" charset="2"/>
              </a:rPr>
              <a:t>		 3a + 2b + c + d = 0</a:t>
            </a:r>
          </a:p>
          <a:p>
            <a:pPr marL="0" indent="0">
              <a:buNone/>
            </a:pPr>
            <a:r>
              <a:rPr lang="en-US" sz="2200" dirty="0">
                <a:sym typeface="Wingdings" panose="05000000000000000000" pitchFamily="2" charset="2"/>
              </a:rPr>
              <a:t> 		 2a +   b – c  + d = 0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sym typeface="Wingdings" panose="05000000000000000000" pitchFamily="2" charset="2"/>
              </a:rPr>
              <a:t>		 –a + 3b + 2c + d = 0</a:t>
            </a:r>
          </a:p>
          <a:p>
            <a:pPr marL="0" indent="0">
              <a:buNone/>
            </a:pPr>
            <a:r>
              <a:rPr lang="en-US" sz="2200" dirty="0" err="1">
                <a:sym typeface="Wingdings" panose="05000000000000000000" pitchFamily="2" charset="2"/>
              </a:rPr>
              <a:t>Selesaikan</a:t>
            </a:r>
            <a:r>
              <a:rPr lang="en-US" sz="2200" dirty="0">
                <a:sym typeface="Wingdings" panose="05000000000000000000" pitchFamily="2" charset="2"/>
              </a:rPr>
              <a:t> SPL </a:t>
            </a:r>
            <a:r>
              <a:rPr lang="en-US" sz="2200" dirty="0" err="1">
                <a:sym typeface="Wingdings" panose="05000000000000000000" pitchFamily="2" charset="2"/>
              </a:rPr>
              <a:t>dengan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metode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eliminasi</a:t>
            </a:r>
            <a:r>
              <a:rPr lang="en-US" sz="2200" dirty="0">
                <a:sym typeface="Wingdings" panose="05000000000000000000" pitchFamily="2" charset="2"/>
              </a:rPr>
              <a:t> Gauss </a:t>
            </a:r>
            <a:r>
              <a:rPr lang="en-US" sz="2200" dirty="0" err="1">
                <a:sym typeface="Wingdings" panose="05000000000000000000" pitchFamily="2" charset="2"/>
              </a:rPr>
              <a:t>untuk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menemukan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nilai</a:t>
            </a:r>
            <a:r>
              <a:rPr lang="en-US" sz="2200" dirty="0">
                <a:sym typeface="Wingdings" panose="05000000000000000000" pitchFamily="2" charset="2"/>
              </a:rPr>
              <a:t> a, b, c, dan d  (</a:t>
            </a:r>
            <a:r>
              <a:rPr lang="en-US" sz="2200" dirty="0" err="1">
                <a:sym typeface="Wingdings" panose="05000000000000000000" pitchFamily="2" charset="2"/>
              </a:rPr>
              <a:t>solusi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berbentuk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parametrik</a:t>
            </a:r>
            <a:r>
              <a:rPr lang="en-US" sz="2200" dirty="0">
                <a:sym typeface="Wingdings" panose="05000000000000000000" pitchFamily="2" charset="2"/>
              </a:rPr>
              <a:t>, </a:t>
            </a:r>
            <a:r>
              <a:rPr lang="en-US" sz="2200" dirty="0" err="1">
                <a:sym typeface="Wingdings" panose="05000000000000000000" pitchFamily="2" charset="2"/>
              </a:rPr>
              <a:t>karena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banyak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sekali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bidang</a:t>
            </a:r>
            <a:r>
              <a:rPr lang="en-US" sz="2200" dirty="0">
                <a:sym typeface="Wingdings" panose="05000000000000000000" pitchFamily="2" charset="2"/>
              </a:rPr>
              <a:t> yang </a:t>
            </a:r>
            <a:r>
              <a:rPr lang="en-US" sz="2200" dirty="0" err="1">
                <a:sym typeface="Wingdings" panose="05000000000000000000" pitchFamily="2" charset="2"/>
              </a:rPr>
              <a:t>melalui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ketiga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titik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tersebut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92694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1925-B6FB-4ECB-A7D3-0398835A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Jarak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dirty="0" err="1"/>
              <a:t>titik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garis</a:t>
            </a:r>
            <a:r>
              <a:rPr lang="en-US" b="1" dirty="0"/>
              <a:t> dan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bidang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B08EDA-5732-4133-89BF-CD7104518B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 R</a:t>
                </a:r>
                <a:r>
                  <a:rPr lang="en-US" baseline="30000" dirty="0"/>
                  <a:t>2</a:t>
                </a:r>
                <a:r>
                  <a:rPr lang="en-US" dirty="0"/>
                  <a:t>, </a:t>
                </a:r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:r>
                  <a:rPr lang="en-US" dirty="0" err="1"/>
                  <a:t>antara</a:t>
                </a:r>
                <a:r>
                  <a:rPr lang="en-US" dirty="0"/>
                  <a:t> </a:t>
                </a:r>
                <a:r>
                  <a:rPr lang="en-US" dirty="0" err="1"/>
                  <a:t>titik</a:t>
                </a:r>
                <a:r>
                  <a:rPr lang="en-US" dirty="0"/>
                  <a:t> P</a:t>
                </a:r>
                <a:r>
                  <a:rPr lang="en-US" baseline="-25000" dirty="0"/>
                  <a:t>0</a:t>
                </a:r>
                <a:r>
                  <a:rPr lang="en-US" dirty="0"/>
                  <a:t>(x</a:t>
                </a:r>
                <a:r>
                  <a:rPr lang="en-US" baseline="-25000" dirty="0"/>
                  <a:t>0</a:t>
                </a:r>
                <a:r>
                  <a:rPr lang="en-US" dirty="0"/>
                  <a:t>, y</a:t>
                </a:r>
                <a:r>
                  <a:rPr lang="en-US" baseline="-25000" dirty="0"/>
                  <a:t>0</a:t>
                </a:r>
                <a:r>
                  <a:rPr lang="en-US" dirty="0"/>
                  <a:t>)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garis</a:t>
                </a:r>
                <a:r>
                  <a:rPr lang="en-US" dirty="0"/>
                  <a:t> ax + by + c = 0 </a:t>
                </a:r>
                <a:r>
                  <a:rPr lang="en-US" dirty="0" err="1"/>
                  <a:t>adalah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Di R</a:t>
                </a:r>
                <a:r>
                  <a:rPr lang="en-US" baseline="30000" dirty="0"/>
                  <a:t>3</a:t>
                </a:r>
                <a:r>
                  <a:rPr lang="en-US" dirty="0"/>
                  <a:t>, </a:t>
                </a:r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:r>
                  <a:rPr lang="en-US" dirty="0" err="1"/>
                  <a:t>antara</a:t>
                </a:r>
                <a:r>
                  <a:rPr lang="en-US" dirty="0"/>
                  <a:t> </a:t>
                </a:r>
                <a:r>
                  <a:rPr lang="en-US" dirty="0" err="1"/>
                  <a:t>titik</a:t>
                </a:r>
                <a:r>
                  <a:rPr lang="en-US" dirty="0"/>
                  <a:t> P</a:t>
                </a:r>
                <a:r>
                  <a:rPr lang="en-US" baseline="-25000" dirty="0"/>
                  <a:t>0</a:t>
                </a:r>
                <a:r>
                  <a:rPr lang="en-US" dirty="0"/>
                  <a:t>(x</a:t>
                </a:r>
                <a:r>
                  <a:rPr lang="en-US" baseline="-25000" dirty="0"/>
                  <a:t>0</a:t>
                </a:r>
                <a:r>
                  <a:rPr lang="en-US" dirty="0"/>
                  <a:t>, y</a:t>
                </a:r>
                <a:r>
                  <a:rPr lang="en-US" baseline="-25000" dirty="0"/>
                  <a:t>0, </a:t>
                </a:r>
                <a:r>
                  <a:rPr lang="en-US" dirty="0"/>
                  <a:t>z</a:t>
                </a:r>
                <a:r>
                  <a:rPr lang="en-US" baseline="-25000" dirty="0"/>
                  <a:t>0</a:t>
                </a:r>
                <a:r>
                  <a:rPr lang="en-US" dirty="0"/>
                  <a:t>)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bidang</a:t>
                </a:r>
                <a:r>
                  <a:rPr lang="en-US" dirty="0"/>
                  <a:t>  ax + by + </a:t>
                </a:r>
                <a:r>
                  <a:rPr lang="en-US" dirty="0" err="1"/>
                  <a:t>cz</a:t>
                </a:r>
                <a:r>
                  <a:rPr lang="en-US" dirty="0"/>
                  <a:t> + d = 0 </a:t>
                </a:r>
                <a:r>
                  <a:rPr lang="en-US" dirty="0" err="1"/>
                  <a:t>adalah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B08EDA-5732-4133-89BF-CD7104518B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7123A65-C150-4644-A81F-5325723DB6ED}"/>
              </a:ext>
            </a:extLst>
          </p:cNvPr>
          <p:cNvSpPr/>
          <p:nvPr/>
        </p:nvSpPr>
        <p:spPr>
          <a:xfrm>
            <a:off x="2502833" y="2710150"/>
            <a:ext cx="2994584" cy="9158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72B622-4824-4A65-B1FF-25DFF753D296}"/>
              </a:ext>
            </a:extLst>
          </p:cNvPr>
          <p:cNvSpPr/>
          <p:nvPr/>
        </p:nvSpPr>
        <p:spPr>
          <a:xfrm>
            <a:off x="2502832" y="4839743"/>
            <a:ext cx="3593167" cy="9991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2CBE2-5130-4FB7-A459-86B82D8A9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0631" y="4491485"/>
            <a:ext cx="2816754" cy="23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73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D9FAA2-A4A0-4639-A95C-7FBB3F50D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4719" y="1852769"/>
                <a:ext cx="10762561" cy="35224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Contoh 14</a:t>
                </a:r>
                <a:r>
                  <a:rPr lang="en-US" dirty="0"/>
                  <a:t>: </a:t>
                </a: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titik</a:t>
                </a:r>
                <a:r>
                  <a:rPr lang="en-US" dirty="0"/>
                  <a:t> (1, –4, –3) </a:t>
                </a:r>
                <a:r>
                  <a:rPr lang="en-US" dirty="0" err="1"/>
                  <a:t>ke</a:t>
                </a:r>
                <a:r>
                  <a:rPr lang="en-US" dirty="0"/>
                  <a:t> </a:t>
                </a:r>
                <a:r>
                  <a:rPr lang="en-US" dirty="0" err="1"/>
                  <a:t>bidang</a:t>
                </a:r>
                <a:r>
                  <a:rPr lang="en-US" dirty="0"/>
                  <a:t> 2x – 3y + 6z = -1</a:t>
                </a:r>
              </a:p>
              <a:p>
                <a:pPr marL="0" indent="0">
                  <a:buNone/>
                </a:pPr>
                <a:r>
                  <a:rPr lang="en-US" u="sng" dirty="0" err="1"/>
                  <a:t>Penyelesaian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         2x – 3y + 6z = –1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/>
                  <a:t> 2x – 3y + 6z + 1 = 0 </a:t>
                </a:r>
                <a:r>
                  <a:rPr lang="en-US" dirty="0">
                    <a:sym typeface="Wingdings" panose="05000000000000000000" pitchFamily="2" charset="2"/>
                  </a:rPr>
                  <a:t>a = 2, b = </a:t>
                </a:r>
                <a:r>
                  <a:rPr lang="en-US" dirty="0"/>
                  <a:t>–3, c = 6, d =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+(−3)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+6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(−3)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D9FAA2-A4A0-4639-A95C-7FBB3F50D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4719" y="1852769"/>
                <a:ext cx="10762561" cy="3522421"/>
              </a:xfrm>
              <a:blipFill>
                <a:blip r:embed="rId4"/>
                <a:stretch>
                  <a:fillRect l="-1133" t="-2941" r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444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2E6CB-E0B0-4830-B662-53DE10B09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Jarak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bidang</a:t>
            </a:r>
            <a:r>
              <a:rPr lang="en-US" b="1" dirty="0"/>
              <a:t> </a:t>
            </a:r>
            <a:r>
              <a:rPr lang="en-US" b="1" dirty="0" err="1"/>
              <a:t>paralel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94CBE-8C7D-42EF-8D9E-BB4B36104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02" y="2046624"/>
            <a:ext cx="3682362" cy="27647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A184CA-F23E-47E9-B9D4-CD0C5BC014E1}"/>
              </a:ext>
            </a:extLst>
          </p:cNvPr>
          <p:cNvSpPr/>
          <p:nvPr/>
        </p:nvSpPr>
        <p:spPr>
          <a:xfrm>
            <a:off x="1290118" y="5167311"/>
            <a:ext cx="8891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Jarak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V dan </a:t>
            </a:r>
            <a:r>
              <a:rPr lang="en-US" sz="2800" dirty="0" err="1"/>
              <a:t>bidang</a:t>
            </a:r>
            <a:r>
              <a:rPr lang="en-US" sz="2800" dirty="0"/>
              <a:t> W = </a:t>
            </a:r>
            <a:r>
              <a:rPr lang="en-US" sz="2800" dirty="0" err="1"/>
              <a:t>jarak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P</a:t>
            </a:r>
            <a:r>
              <a:rPr lang="en-US" sz="2800" baseline="-25000" dirty="0"/>
              <a:t>0  </a:t>
            </a:r>
            <a:r>
              <a:rPr lang="en-US" sz="2800" dirty="0" err="1"/>
              <a:t>ke</a:t>
            </a:r>
            <a:r>
              <a:rPr lang="en-US" sz="2800" dirty="0"/>
              <a:t>  W</a:t>
            </a:r>
          </a:p>
        </p:txBody>
      </p:sp>
    </p:spTree>
    <p:extLst>
      <p:ext uri="{BB962C8B-B14F-4D97-AF65-F5344CB8AC3E}">
        <p14:creationId xmlns:p14="http://schemas.microsoft.com/office/powerpoint/2010/main" val="2073364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DC0126-EB7E-4BE5-8DAF-427B07AF71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2276" y="691979"/>
                <a:ext cx="10515600" cy="563468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Contoh 15</a:t>
                </a:r>
                <a:r>
                  <a:rPr lang="en-US" dirty="0"/>
                  <a:t>: </a:t>
                </a: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:r>
                  <a:rPr lang="en-US" dirty="0" err="1"/>
                  <a:t>antara</a:t>
                </a:r>
                <a:r>
                  <a:rPr lang="en-US" dirty="0"/>
                  <a:t> </a:t>
                </a:r>
                <a:r>
                  <a:rPr lang="en-US" dirty="0" err="1"/>
                  <a:t>bidang</a:t>
                </a:r>
                <a:r>
                  <a:rPr lang="en-US" dirty="0"/>
                  <a:t> x + 2y – 2z = 3 dan </a:t>
                </a:r>
                <a:r>
                  <a:rPr lang="en-US" dirty="0" err="1"/>
                  <a:t>bidang</a:t>
                </a:r>
                <a:r>
                  <a:rPr lang="en-US" dirty="0"/>
                  <a:t> 2x + 4y – 4z = 7</a:t>
                </a:r>
              </a:p>
              <a:p>
                <a:pPr marL="0" indent="0">
                  <a:buNone/>
                </a:pPr>
                <a:r>
                  <a:rPr lang="en-US" u="sng" dirty="0" err="1"/>
                  <a:t>Penyelesaian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err="1"/>
                  <a:t>Bidang</a:t>
                </a:r>
                <a:r>
                  <a:rPr lang="en-US" dirty="0"/>
                  <a:t>   x + 2y – 2z – 3 = 0   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/>
                  <a:t> </a:t>
                </a:r>
                <a:r>
                  <a:rPr lang="en-US" b="1" dirty="0"/>
                  <a:t>n</a:t>
                </a:r>
                <a:r>
                  <a:rPr lang="en-US" dirty="0"/>
                  <a:t> = (1, 2, –2)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err="1"/>
                  <a:t>Bidang</a:t>
                </a:r>
                <a:r>
                  <a:rPr lang="en-US" dirty="0"/>
                  <a:t> 2x + 4y – 4z – 7 = 0   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 </a:t>
                </a:r>
                <a:r>
                  <a:rPr lang="en-US" b="1" dirty="0"/>
                  <a:t>n</a:t>
                </a:r>
                <a:r>
                  <a:rPr lang="en-US" dirty="0"/>
                  <a:t> = (2, 4, –4)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err="1"/>
                  <a:t>Pilih</a:t>
                </a:r>
                <a:r>
                  <a:rPr lang="en-US" dirty="0"/>
                  <a:t> </a:t>
                </a:r>
                <a:r>
                  <a:rPr lang="en-US" dirty="0" err="1"/>
                  <a:t>sebuah</a:t>
                </a:r>
                <a:r>
                  <a:rPr lang="en-US" dirty="0"/>
                  <a:t> </a:t>
                </a:r>
                <a:r>
                  <a:rPr lang="en-US" dirty="0" err="1"/>
                  <a:t>titik</a:t>
                </a:r>
                <a:r>
                  <a:rPr lang="en-US" dirty="0"/>
                  <a:t> di </a:t>
                </a:r>
                <a:r>
                  <a:rPr lang="en-US" dirty="0" err="1"/>
                  <a:t>bidang</a:t>
                </a:r>
                <a:r>
                  <a:rPr lang="en-US" dirty="0"/>
                  <a:t> x + 2y – 2z – 3 = 0:</a:t>
                </a:r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  <a:r>
                  <a:rPr lang="en-US" dirty="0" err="1"/>
                  <a:t>ambil</a:t>
                </a:r>
                <a:r>
                  <a:rPr lang="en-US" dirty="0"/>
                  <a:t>  y = 0, z = 0, </a:t>
                </a:r>
                <a:r>
                  <a:rPr lang="en-US" dirty="0" err="1"/>
                  <a:t>maka</a:t>
                </a:r>
                <a:r>
                  <a:rPr lang="en-US" dirty="0"/>
                  <a:t> x = 3 – 2y + 2z = 3 – 2(0) + 2(0) = 3</a:t>
                </a:r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  <a:r>
                  <a:rPr lang="en-US" dirty="0" err="1"/>
                  <a:t>diperoleh</a:t>
                </a:r>
                <a:r>
                  <a:rPr lang="en-US" dirty="0"/>
                  <a:t> </a:t>
                </a:r>
                <a:r>
                  <a:rPr lang="en-US" dirty="0" err="1"/>
                  <a:t>titik</a:t>
                </a:r>
                <a:r>
                  <a:rPr lang="en-US" dirty="0"/>
                  <a:t> (3, 0, 0)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err="1"/>
                  <a:t>Hitung</a:t>
                </a:r>
                <a:r>
                  <a:rPr lang="en-US" dirty="0"/>
                  <a:t> </a:t>
                </a:r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(3, 0, 0) </a:t>
                </a:r>
                <a:r>
                  <a:rPr lang="en-US" dirty="0" err="1"/>
                  <a:t>ke</a:t>
                </a:r>
                <a:r>
                  <a:rPr lang="en-US" dirty="0"/>
                  <a:t> </a:t>
                </a:r>
                <a:r>
                  <a:rPr lang="en-US" dirty="0" err="1"/>
                  <a:t>bidang</a:t>
                </a:r>
                <a:r>
                  <a:rPr lang="en-US" dirty="0"/>
                  <a:t> 2x + 4y – 4z – 7 = 0 </a:t>
                </a:r>
                <a:r>
                  <a:rPr lang="en-US" dirty="0" err="1"/>
                  <a:t>sbb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−7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(−4)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DC0126-EB7E-4BE5-8DAF-427B07AF71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2276" y="691979"/>
                <a:ext cx="10515600" cy="5634680"/>
              </a:xfrm>
              <a:blipFill>
                <a:blip r:embed="rId4"/>
                <a:stretch>
                  <a:fillRect l="-1043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962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76340-13DD-4E44-BF3D-3DFEEAB1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Perpotongan</a:t>
            </a:r>
            <a:r>
              <a:rPr lang="en-US" b="1" dirty="0"/>
              <a:t> </a:t>
            </a:r>
            <a:r>
              <a:rPr lang="en-US" b="1" dirty="0" err="1"/>
              <a:t>garis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bidang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AE73C-4F53-4E8C-9179-CF7EC2618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Kedudukan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kemungkinan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1.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memotong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di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2.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sejajar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3.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terletak</a:t>
            </a:r>
            <a:r>
              <a:rPr lang="en-US" sz="2400" dirty="0"/>
              <a:t> pada </a:t>
            </a:r>
            <a:r>
              <a:rPr lang="en-US" sz="2400" dirty="0" err="1"/>
              <a:t>bidang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8822CB-3D65-4A7E-A62C-72035870C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36625"/>
            <a:ext cx="10830102" cy="22517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9EEA8D-D2E7-4644-8F6E-C13183FD44A3}"/>
              </a:ext>
            </a:extLst>
          </p:cNvPr>
          <p:cNvSpPr txBox="1"/>
          <p:nvPr/>
        </p:nvSpPr>
        <p:spPr>
          <a:xfrm>
            <a:off x="6521436" y="6241576"/>
            <a:ext cx="511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MIT Open </a:t>
            </a:r>
            <a:r>
              <a:rPr lang="en-US" dirty="0" err="1"/>
              <a:t>CourseWare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http://ocw.mit.edu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3696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43BD8-C10A-4622-AC13-4527F16FF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0" y="629920"/>
            <a:ext cx="10764520" cy="6228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16</a:t>
            </a:r>
            <a:r>
              <a:rPr lang="en-US" sz="2400" dirty="0"/>
              <a:t>: </a:t>
            </a:r>
            <a:r>
              <a:rPr lang="en-US" sz="2400" dirty="0" err="1"/>
              <a:t>Diketahui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P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2x + y – 4z = 4.  </a:t>
            </a:r>
          </a:p>
          <a:p>
            <a:pPr marL="514350" indent="-514350">
              <a:buAutoNum type="alphaLcParenBoth"/>
            </a:pP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potong</a:t>
            </a:r>
            <a:r>
              <a:rPr lang="en-US" sz="2400" dirty="0"/>
              <a:t> P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x = t, y = 2 + 3t, z = t</a:t>
            </a:r>
          </a:p>
          <a:p>
            <a:pPr marL="514350" indent="-514350">
              <a:buAutoNum type="alphaLcParenBoth"/>
            </a:pP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potong</a:t>
            </a:r>
            <a:r>
              <a:rPr lang="en-US" sz="2400" dirty="0"/>
              <a:t> P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x = 1 + t, y = 4 + 2t, z = t</a:t>
            </a:r>
          </a:p>
          <a:p>
            <a:pPr marL="514350" indent="-514350">
              <a:buAutoNum type="alphaLcParenBoth"/>
            </a:pP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potong</a:t>
            </a:r>
            <a:r>
              <a:rPr lang="en-US" sz="2400" dirty="0"/>
              <a:t> P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x = t, y = 4 + 2t, z = t</a:t>
            </a:r>
          </a:p>
          <a:p>
            <a:pPr marL="0" indent="0">
              <a:buNone/>
            </a:pPr>
            <a:r>
              <a:rPr lang="en-US" sz="2400" u="sng" dirty="0" err="1"/>
              <a:t>Penyelesaian</a:t>
            </a:r>
            <a:r>
              <a:rPr lang="en-US" sz="2400" dirty="0"/>
              <a:t>: </a:t>
            </a:r>
            <a:r>
              <a:rPr lang="en-US" sz="2400" dirty="0" err="1"/>
              <a:t>Ket</a:t>
            </a:r>
            <a:r>
              <a:rPr lang="en-US" sz="2400" dirty="0"/>
              <a:t>: </a:t>
            </a:r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parametrik</a:t>
            </a:r>
            <a:endParaRPr lang="en-US" sz="2400" dirty="0"/>
          </a:p>
          <a:p>
            <a:pPr marL="514350" indent="-514350">
              <a:buFont typeface="+mj-lt"/>
              <a:buAutoNum type="alphaLcParenR"/>
            </a:pPr>
            <a:r>
              <a:rPr lang="en-US" sz="2400" dirty="0" err="1"/>
              <a:t>Sulihkan</a:t>
            </a:r>
            <a:r>
              <a:rPr lang="en-US" sz="2400" dirty="0"/>
              <a:t> x, y, dan z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2(t) + (2 + 3t) – 4(t) = 4 </a:t>
            </a:r>
            <a:r>
              <a:rPr lang="en-US" sz="2400" dirty="0">
                <a:sym typeface="Wingdings" panose="05000000000000000000" pitchFamily="2" charset="2"/>
              </a:rPr>
              <a:t> t = 2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       </a:t>
            </a:r>
            <a:r>
              <a:rPr lang="en-US" sz="2400" dirty="0" err="1">
                <a:sym typeface="Wingdings" panose="05000000000000000000" pitchFamily="2" charset="2"/>
              </a:rPr>
              <a:t>Gunakan</a:t>
            </a:r>
            <a:r>
              <a:rPr lang="en-US" sz="2400" dirty="0">
                <a:sym typeface="Wingdings" panose="05000000000000000000" pitchFamily="2" charset="2"/>
              </a:rPr>
              <a:t> t </a:t>
            </a:r>
            <a:r>
              <a:rPr lang="en-US" sz="2400" dirty="0" err="1">
                <a:sym typeface="Wingdings" panose="05000000000000000000" pitchFamily="2" charset="2"/>
              </a:rPr>
              <a:t>untuk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menemukan</a:t>
            </a:r>
            <a:r>
              <a:rPr lang="en-US" sz="2400" dirty="0">
                <a:sym typeface="Wingdings" panose="05000000000000000000" pitchFamily="2" charset="2"/>
              </a:rPr>
              <a:t> (x, y, z) = (2, 8, 2) 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berpotongan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pada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satu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titik</a:t>
            </a:r>
            <a:r>
              <a:rPr lang="en-US" sz="2400" dirty="0">
                <a:sym typeface="Wingdings" panose="05000000000000000000" pitchFamily="2" charset="2"/>
              </a:rPr>
              <a:t>	</a:t>
            </a:r>
          </a:p>
          <a:p>
            <a:pPr marL="514350" indent="-514350">
              <a:spcBef>
                <a:spcPts val="1800"/>
              </a:spcBef>
              <a:buFont typeface="+mj-lt"/>
              <a:buAutoNum type="alphaLcParenR" startAt="2"/>
            </a:pPr>
            <a:r>
              <a:rPr lang="en-US" sz="2400" dirty="0" err="1"/>
              <a:t>Sulihkan</a:t>
            </a:r>
            <a:r>
              <a:rPr lang="en-US" sz="2400" dirty="0"/>
              <a:t> x, y, dan z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2(1 + t) + (4 + 2t) – 4(t) = 4 </a:t>
            </a:r>
            <a:r>
              <a:rPr lang="en-US" sz="2400" dirty="0">
                <a:sym typeface="Wingdings" panose="05000000000000000000" pitchFamily="2" charset="2"/>
              </a:rPr>
              <a:t> 6 = 4  </a:t>
            </a:r>
            <a:r>
              <a:rPr lang="en-US" sz="2400" dirty="0" err="1">
                <a:sym typeface="Wingdings" panose="05000000000000000000" pitchFamily="2" charset="2"/>
              </a:rPr>
              <a:t>tidak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ada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nilai</a:t>
            </a:r>
            <a:r>
              <a:rPr lang="en-US" sz="2400" dirty="0">
                <a:sym typeface="Wingdings" panose="05000000000000000000" pitchFamily="2" charset="2"/>
              </a:rPr>
              <a:t> t yang </a:t>
            </a:r>
            <a:r>
              <a:rPr lang="en-US" sz="2400" dirty="0" err="1">
                <a:sym typeface="Wingdings" panose="05000000000000000000" pitchFamily="2" charset="2"/>
              </a:rPr>
              <a:t>memenuhi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persamaan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ini</a:t>
            </a: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					    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garis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sejajar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dengan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bidang</a:t>
            </a:r>
            <a:endParaRPr lang="en-US" sz="2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sym typeface="Wingdings" panose="05000000000000000000" pitchFamily="2" charset="2"/>
              </a:rPr>
              <a:t>c)   </a:t>
            </a:r>
            <a:r>
              <a:rPr lang="en-US" sz="2400" dirty="0" err="1"/>
              <a:t>Sulihkan</a:t>
            </a:r>
            <a:r>
              <a:rPr lang="en-US" sz="2400" dirty="0"/>
              <a:t> x, y, dan z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2(t) + (4 + 2t) – 4(t) = 4 </a:t>
            </a:r>
            <a:r>
              <a:rPr lang="en-US" sz="2400" dirty="0">
                <a:sym typeface="Wingdings" panose="05000000000000000000" pitchFamily="2" charset="2"/>
              </a:rPr>
              <a:t> 4 = 4  </a:t>
            </a:r>
            <a:r>
              <a:rPr lang="en-US" sz="2400" dirty="0" err="1">
                <a:sym typeface="Wingdings" panose="05000000000000000000" pitchFamily="2" charset="2"/>
              </a:rPr>
              <a:t>semua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nilai</a:t>
            </a:r>
            <a:r>
              <a:rPr lang="en-US" sz="2400" dirty="0">
                <a:sym typeface="Wingdings" panose="05000000000000000000" pitchFamily="2" charset="2"/>
              </a:rPr>
              <a:t> t </a:t>
            </a:r>
            <a:r>
              <a:rPr lang="en-US" sz="2400" dirty="0" err="1">
                <a:sym typeface="Wingdings" panose="05000000000000000000" pitchFamily="2" charset="2"/>
              </a:rPr>
              <a:t>memenuhi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persamaan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ini</a:t>
            </a: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				            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garis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terletak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pada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bidang</a:t>
            </a:r>
            <a:endParaRPr lang="en-US" sz="2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  	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7555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E388-1DA3-452B-AAC1-44C772DA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Vektor</a:t>
            </a:r>
            <a:r>
              <a:rPr lang="en-US" b="1" dirty="0"/>
              <a:t> dan </a:t>
            </a:r>
            <a:r>
              <a:rPr lang="en-US" b="1" dirty="0" err="1"/>
              <a:t>persamaan</a:t>
            </a:r>
            <a:r>
              <a:rPr lang="en-US" b="1" dirty="0"/>
              <a:t> </a:t>
            </a:r>
            <a:r>
              <a:rPr lang="en-US" b="1" dirty="0" err="1"/>
              <a:t>parametrik</a:t>
            </a:r>
            <a:r>
              <a:rPr lang="en-US" b="1" dirty="0"/>
              <a:t> </a:t>
            </a:r>
            <a:r>
              <a:rPr lang="en-US" b="1" dirty="0" err="1"/>
              <a:t>garis</a:t>
            </a:r>
            <a:r>
              <a:rPr lang="en-US" b="1" dirty="0"/>
              <a:t> di R</a:t>
            </a:r>
            <a:r>
              <a:rPr lang="en-US" b="1" baseline="30000" dirty="0"/>
              <a:t>2 </a:t>
            </a:r>
            <a:r>
              <a:rPr lang="en-US" b="1" dirty="0"/>
              <a:t>dan R</a:t>
            </a:r>
            <a:r>
              <a:rPr lang="en-US" b="1" baseline="30000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FF036-6787-4F48-9940-31AF13125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62520" cy="4351338"/>
          </a:xfrm>
        </p:spPr>
        <p:txBody>
          <a:bodyPr/>
          <a:lstStyle/>
          <a:p>
            <a:r>
              <a:rPr lang="en-US" dirty="0" err="1"/>
              <a:t>Misalkan</a:t>
            </a:r>
            <a:r>
              <a:rPr lang="en-US" dirty="0"/>
              <a:t> 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di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R</a:t>
            </a:r>
            <a:r>
              <a:rPr lang="en-US" baseline="30000" dirty="0"/>
              <a:t>3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b="1" baseline="-25000" dirty="0"/>
              <a:t>0</a:t>
            </a:r>
            <a:r>
              <a:rPr lang="en-US" dirty="0"/>
              <a:t> dan </a:t>
            </a:r>
            <a:r>
              <a:rPr lang="en-US" dirty="0" err="1"/>
              <a:t>paralel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.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yang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b="1" baseline="-25000" dirty="0"/>
              <a:t>0</a:t>
            </a:r>
            <a:r>
              <a:rPr lang="en-US" b="1" dirty="0"/>
              <a:t> </a:t>
            </a:r>
            <a:r>
              <a:rPr lang="en-US" dirty="0"/>
              <a:t>dan parallel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/>
              <a:t>x</a:t>
            </a:r>
            <a:r>
              <a:rPr lang="en-US" dirty="0"/>
              <a:t> = </a:t>
            </a:r>
            <a:r>
              <a:rPr lang="en-US" b="1" dirty="0"/>
              <a:t>x</a:t>
            </a:r>
            <a:r>
              <a:rPr lang="en-US" b="1" baseline="-25000" dirty="0"/>
              <a:t>0</a:t>
            </a:r>
            <a:r>
              <a:rPr lang="en-US" dirty="0"/>
              <a:t> + </a:t>
            </a:r>
            <a:r>
              <a:rPr lang="en-US" i="1" dirty="0"/>
              <a:t>t</a:t>
            </a:r>
            <a:r>
              <a:rPr lang="en-US" b="1" dirty="0"/>
              <a:t>v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b="1" baseline="-25000" dirty="0"/>
              <a:t>0</a:t>
            </a:r>
            <a:r>
              <a:rPr lang="en-US" dirty="0"/>
              <a:t> = </a:t>
            </a:r>
            <a:r>
              <a:rPr lang="en-US" b="1" dirty="0"/>
              <a:t>0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yang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menjadi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		</a:t>
            </a:r>
            <a:r>
              <a:rPr lang="en-US" b="1" dirty="0"/>
              <a:t> x</a:t>
            </a:r>
            <a:r>
              <a:rPr lang="en-US" dirty="0"/>
              <a:t> = </a:t>
            </a:r>
            <a:r>
              <a:rPr lang="en-US" i="1" dirty="0"/>
              <a:t>t</a:t>
            </a:r>
            <a:r>
              <a:rPr lang="en-US" b="1" dirty="0"/>
              <a:t>v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FC8E9-1CF5-430C-9E0A-2104515C1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720" y="2559279"/>
            <a:ext cx="3694291" cy="284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19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9FFB2-40B3-45F7-B9E8-812260EFE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20" y="706278"/>
            <a:ext cx="11018520" cy="58774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17</a:t>
            </a:r>
            <a:r>
              <a:rPr lang="en-US" dirty="0"/>
              <a:t>: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dan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parametrik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yang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dan parallel </a:t>
            </a:r>
            <a:r>
              <a:rPr lang="en-US" dirty="0" err="1"/>
              <a:t>dengan</a:t>
            </a:r>
            <a:r>
              <a:rPr lang="en-US" dirty="0"/>
              <a:t> vector </a:t>
            </a:r>
            <a:r>
              <a:rPr lang="en-US" b="1" dirty="0"/>
              <a:t>v</a:t>
            </a:r>
            <a:r>
              <a:rPr lang="en-US" dirty="0"/>
              <a:t> = (–2, 3). </a:t>
            </a:r>
          </a:p>
          <a:p>
            <a:pPr marL="0" indent="0">
              <a:buNone/>
            </a:pPr>
            <a:r>
              <a:rPr lang="en-US" u="sng" dirty="0" err="1"/>
              <a:t>Penyelesaian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err="1"/>
              <a:t>Persaman</a:t>
            </a:r>
            <a:r>
              <a:rPr lang="en-US" dirty="0"/>
              <a:t> vector: </a:t>
            </a:r>
            <a:r>
              <a:rPr lang="en-US" b="1" dirty="0"/>
              <a:t>x</a:t>
            </a:r>
            <a:r>
              <a:rPr lang="en-US" dirty="0"/>
              <a:t> = </a:t>
            </a:r>
            <a:r>
              <a:rPr lang="en-US" i="1" dirty="0"/>
              <a:t>t</a:t>
            </a:r>
            <a:r>
              <a:rPr lang="en-US" b="1" dirty="0"/>
              <a:t>v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    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b="1" dirty="0"/>
              <a:t>x </a:t>
            </a:r>
            <a:r>
              <a:rPr lang="en-US" dirty="0"/>
              <a:t>= (x, y), </a:t>
            </a:r>
            <a:r>
              <a:rPr lang="en-US" dirty="0" err="1"/>
              <a:t>maka</a:t>
            </a:r>
            <a:r>
              <a:rPr lang="en-US" dirty="0"/>
              <a:t> (x, y) = t(–2, 3). </a:t>
            </a:r>
          </a:p>
          <a:p>
            <a:pPr marL="0" indent="0">
              <a:buNone/>
            </a:pPr>
            <a:r>
              <a:rPr lang="en-US" dirty="0"/>
              <a:t>	(ii)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parametrik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: x = –2t dan y = 3t   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18</a:t>
            </a:r>
            <a:r>
              <a:rPr lang="en-US" dirty="0"/>
              <a:t>: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dan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parametrik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yang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P</a:t>
            </a:r>
            <a:r>
              <a:rPr lang="en-US" baseline="-25000" dirty="0"/>
              <a:t>0</a:t>
            </a:r>
            <a:r>
              <a:rPr lang="en-US" dirty="0"/>
              <a:t>(1, 2, –3) dan </a:t>
            </a:r>
            <a:r>
              <a:rPr lang="en-US" dirty="0" err="1"/>
              <a:t>paralel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vector </a:t>
            </a:r>
            <a:r>
              <a:rPr lang="en-US" b="1" dirty="0"/>
              <a:t>v</a:t>
            </a:r>
            <a:r>
              <a:rPr lang="en-US" dirty="0"/>
              <a:t> = (4, –5, 1). </a:t>
            </a:r>
          </a:p>
          <a:p>
            <a:pPr marL="0" indent="0">
              <a:buNone/>
            </a:pPr>
            <a:r>
              <a:rPr lang="en-US" u="sng" dirty="0" err="1"/>
              <a:t>Penyelesaian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err="1"/>
              <a:t>Persaman</a:t>
            </a:r>
            <a:r>
              <a:rPr lang="en-US" dirty="0"/>
              <a:t> vector: </a:t>
            </a:r>
            <a:r>
              <a:rPr lang="en-US" b="1" dirty="0"/>
              <a:t>x</a:t>
            </a:r>
            <a:r>
              <a:rPr lang="en-US" dirty="0"/>
              <a:t> = </a:t>
            </a:r>
            <a:r>
              <a:rPr lang="en-US" b="1" dirty="0"/>
              <a:t>x</a:t>
            </a:r>
            <a:r>
              <a:rPr lang="en-US" b="1" baseline="-25000" dirty="0"/>
              <a:t>0</a:t>
            </a:r>
            <a:r>
              <a:rPr lang="en-US" dirty="0"/>
              <a:t> + </a:t>
            </a:r>
            <a:r>
              <a:rPr lang="en-US" i="1" dirty="0"/>
              <a:t>t</a:t>
            </a:r>
            <a:r>
              <a:rPr lang="en-US" b="1" dirty="0"/>
              <a:t>v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    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b="1" dirty="0"/>
              <a:t>x </a:t>
            </a:r>
            <a:r>
              <a:rPr lang="en-US" dirty="0"/>
              <a:t>= (x, y, z), </a:t>
            </a:r>
            <a:r>
              <a:rPr lang="en-US" dirty="0" err="1"/>
              <a:t>maka</a:t>
            </a:r>
            <a:r>
              <a:rPr lang="en-US" dirty="0"/>
              <a:t> (x, y, z) = (1, 2, –3) + t (4, –5, 1) </a:t>
            </a:r>
          </a:p>
          <a:p>
            <a:pPr marL="0" indent="0">
              <a:buNone/>
            </a:pPr>
            <a:r>
              <a:rPr lang="en-US" dirty="0"/>
              <a:t>	(ii)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parametrik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: x = 1 + 4t, y = 2 – 5t, z = –3 + t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862301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E388-1DA3-452B-AAC1-44C772DA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Vektor</a:t>
            </a:r>
            <a:r>
              <a:rPr lang="en-US" b="1" dirty="0"/>
              <a:t> dan </a:t>
            </a:r>
            <a:r>
              <a:rPr lang="en-US" b="1" dirty="0" err="1"/>
              <a:t>persamaan</a:t>
            </a:r>
            <a:r>
              <a:rPr lang="en-US" b="1" dirty="0"/>
              <a:t> </a:t>
            </a:r>
            <a:r>
              <a:rPr lang="en-US" b="1" dirty="0" err="1"/>
              <a:t>parametrik</a:t>
            </a:r>
            <a:r>
              <a:rPr lang="en-US" b="1" dirty="0"/>
              <a:t> </a:t>
            </a:r>
            <a:r>
              <a:rPr lang="en-US" b="1" dirty="0" err="1"/>
              <a:t>bidang</a:t>
            </a:r>
            <a:r>
              <a:rPr lang="en-US" b="1" dirty="0"/>
              <a:t> di R</a:t>
            </a:r>
            <a:r>
              <a:rPr lang="en-US" b="1" baseline="30000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FF036-6787-4F48-9940-31AF13125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17080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Misalkan</a:t>
            </a:r>
            <a:r>
              <a:rPr lang="en-US" dirty="0"/>
              <a:t> W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di R</a:t>
            </a:r>
            <a:r>
              <a:rPr lang="en-US" baseline="30000" dirty="0"/>
              <a:t>3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b="1" baseline="-25000" dirty="0"/>
              <a:t>0</a:t>
            </a:r>
            <a:r>
              <a:rPr lang="en-US" dirty="0"/>
              <a:t> dan </a:t>
            </a:r>
            <a:r>
              <a:rPr lang="en-US" dirty="0" err="1"/>
              <a:t>paralel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b="1" baseline="-25000" dirty="0"/>
              <a:t>1</a:t>
            </a:r>
            <a:r>
              <a:rPr lang="en-US" dirty="0"/>
              <a:t> dan </a:t>
            </a:r>
            <a:r>
              <a:rPr lang="en-US" b="1" dirty="0"/>
              <a:t>v</a:t>
            </a:r>
            <a:r>
              <a:rPr lang="en-US" b="1" baseline="-25000" dirty="0"/>
              <a:t>2</a:t>
            </a:r>
            <a:r>
              <a:rPr lang="en-US" dirty="0"/>
              <a:t>.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yang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b="1" baseline="-25000" dirty="0"/>
              <a:t>0</a:t>
            </a:r>
            <a:r>
              <a:rPr lang="en-US" b="1" dirty="0"/>
              <a:t> </a:t>
            </a:r>
            <a:r>
              <a:rPr lang="en-US" dirty="0"/>
              <a:t>dan parallel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b="1" baseline="-25000" dirty="0"/>
              <a:t>1</a:t>
            </a:r>
            <a:r>
              <a:rPr lang="en-US" dirty="0"/>
              <a:t> dan </a:t>
            </a:r>
            <a:r>
              <a:rPr lang="en-US" b="1" dirty="0"/>
              <a:t>v</a:t>
            </a:r>
            <a:r>
              <a:rPr lang="en-US" b="1" baseline="-25000" dirty="0"/>
              <a:t>2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/>
              <a:t>x</a:t>
            </a:r>
            <a:r>
              <a:rPr lang="en-US" dirty="0"/>
              <a:t> = </a:t>
            </a:r>
            <a:r>
              <a:rPr lang="en-US" b="1" dirty="0"/>
              <a:t>x</a:t>
            </a:r>
            <a:r>
              <a:rPr lang="en-US" b="1" baseline="-25000" dirty="0"/>
              <a:t>0</a:t>
            </a:r>
            <a:r>
              <a:rPr lang="en-US" dirty="0"/>
              <a:t> +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b="1" dirty="0"/>
              <a:t>v</a:t>
            </a:r>
            <a:r>
              <a:rPr lang="en-US" b="1" baseline="-25000" dirty="0"/>
              <a:t>1</a:t>
            </a:r>
            <a:r>
              <a:rPr lang="en-US" dirty="0"/>
              <a:t> + 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b="1" dirty="0"/>
              <a:t>v</a:t>
            </a:r>
            <a:r>
              <a:rPr lang="en-US" b="1" baseline="-25000" dirty="0"/>
              <a:t>2</a:t>
            </a:r>
            <a:r>
              <a:rPr lang="en-US" dirty="0"/>
              <a:t> 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b="1" baseline="-25000" dirty="0"/>
              <a:t>0</a:t>
            </a:r>
            <a:r>
              <a:rPr lang="en-US" dirty="0"/>
              <a:t> = </a:t>
            </a:r>
            <a:r>
              <a:rPr lang="en-US" b="1" dirty="0"/>
              <a:t>0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yang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menjadi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		</a:t>
            </a:r>
            <a:r>
              <a:rPr lang="en-US" b="1" dirty="0"/>
              <a:t> x</a:t>
            </a:r>
            <a:r>
              <a:rPr lang="en-US" dirty="0"/>
              <a:t> =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b="1" dirty="0"/>
              <a:t>v</a:t>
            </a:r>
            <a:r>
              <a:rPr lang="en-US" b="1" baseline="-25000" dirty="0"/>
              <a:t>1</a:t>
            </a:r>
            <a:r>
              <a:rPr lang="en-US" dirty="0"/>
              <a:t> + 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b="1" dirty="0"/>
              <a:t>v</a:t>
            </a:r>
            <a:r>
              <a:rPr lang="en-US" b="1" baseline="-25000" dirty="0"/>
              <a:t>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D5ADB-C1EC-4945-B8C5-21F4BB273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0" y="1592577"/>
            <a:ext cx="3690398" cy="2883537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5ADBA10A-11C7-40D1-9E2C-555545582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948" y="4476114"/>
            <a:ext cx="2535475" cy="225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89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F7D821-CC5B-413B-BBE7-88F6B7086B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80720"/>
                <a:ext cx="10515600" cy="593344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Contoh 1</a:t>
                </a:r>
                <a:r>
                  <a:rPr lang="en-US" dirty="0"/>
                  <a:t>: </a:t>
                </a: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semua</a:t>
                </a:r>
                <a:r>
                  <a:rPr lang="en-US" dirty="0"/>
                  <a:t> k</a:t>
                </a:r>
                <a:r>
                  <a:rPr lang="en-US" baseline="-25000" dirty="0"/>
                  <a:t>1</a:t>
                </a:r>
                <a:r>
                  <a:rPr lang="en-US" dirty="0"/>
                  <a:t>, k</a:t>
                </a:r>
                <a:r>
                  <a:rPr lang="en-US" baseline="-25000" dirty="0"/>
                  <a:t>2</a:t>
                </a:r>
                <a:r>
                  <a:rPr lang="en-US" dirty="0"/>
                  <a:t>, dan k</a:t>
                </a:r>
                <a:r>
                  <a:rPr lang="en-US" baseline="-25000" dirty="0"/>
                  <a:t>3</a:t>
                </a:r>
                <a:r>
                  <a:rPr lang="en-US" dirty="0"/>
                  <a:t>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k</a:t>
                </a:r>
                <a:r>
                  <a:rPr lang="en-US" baseline="-25000" dirty="0"/>
                  <a:t>1</a:t>
                </a:r>
                <a:r>
                  <a:rPr lang="en-US" dirty="0"/>
                  <a:t>(1, 2, 3) + k</a:t>
                </a:r>
                <a:r>
                  <a:rPr lang="en-US" baseline="-25000" dirty="0"/>
                  <a:t>2</a:t>
                </a:r>
                <a:r>
                  <a:rPr lang="en-US" dirty="0"/>
                  <a:t>(2, –3 , 1) + k</a:t>
                </a:r>
                <a:r>
                  <a:rPr lang="en-US" baseline="-25000" dirty="0"/>
                  <a:t>3</a:t>
                </a:r>
                <a:r>
                  <a:rPr lang="en-US" dirty="0"/>
                  <a:t>(3, 2, –1) = (6, 14, –2)</a:t>
                </a:r>
              </a:p>
              <a:p>
                <a:pPr marL="0" indent="0">
                  <a:buNone/>
                </a:pPr>
                <a:r>
                  <a:rPr lang="en-US" u="sng" dirty="0" err="1"/>
                  <a:t>Penyelesaian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k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+ k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k</a:t>
                </a:r>
                <a:r>
                  <a:rPr lang="en-US" baseline="-25000" dirty="0"/>
                  <a:t>3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Diperoleh</a:t>
                </a:r>
                <a:r>
                  <a:rPr lang="en-US" dirty="0"/>
                  <a:t> </a:t>
                </a:r>
                <a:r>
                  <a:rPr lang="en-US" dirty="0" err="1"/>
                  <a:t>sistem</a:t>
                </a:r>
                <a:r>
                  <a:rPr lang="en-US" dirty="0"/>
                  <a:t> </a:t>
                </a:r>
                <a:r>
                  <a:rPr lang="en-US" dirty="0" err="1"/>
                  <a:t>persamaan</a:t>
                </a:r>
                <a:r>
                  <a:rPr lang="en-US" dirty="0"/>
                  <a:t> linier (SPL):</a:t>
                </a:r>
              </a:p>
              <a:p>
                <a:pPr marL="0" indent="0">
                  <a:buNone/>
                </a:pPr>
                <a:r>
                  <a:rPr lang="en-US" dirty="0"/>
                  <a:t>		k</a:t>
                </a:r>
                <a:r>
                  <a:rPr lang="en-US" baseline="-25000" dirty="0"/>
                  <a:t>1</a:t>
                </a:r>
                <a:r>
                  <a:rPr lang="en-US" dirty="0"/>
                  <a:t> + 2k</a:t>
                </a:r>
                <a:r>
                  <a:rPr lang="en-US" baseline="-25000" dirty="0"/>
                  <a:t>2</a:t>
                </a:r>
                <a:r>
                  <a:rPr lang="en-US" dirty="0"/>
                  <a:t> + 3k</a:t>
                </a:r>
                <a:r>
                  <a:rPr lang="en-US" baseline="-25000" dirty="0"/>
                  <a:t>3</a:t>
                </a:r>
                <a:r>
                  <a:rPr lang="en-US" dirty="0"/>
                  <a:t> = 6</a:t>
                </a:r>
              </a:p>
              <a:p>
                <a:pPr marL="0" indent="0">
                  <a:buNone/>
                </a:pPr>
                <a:r>
                  <a:rPr lang="en-US" dirty="0"/>
                  <a:t>   	          2k</a:t>
                </a:r>
                <a:r>
                  <a:rPr lang="en-US" baseline="-25000" dirty="0"/>
                  <a:t>1</a:t>
                </a:r>
                <a:r>
                  <a:rPr lang="en-US" dirty="0"/>
                  <a:t> – 3k</a:t>
                </a:r>
                <a:r>
                  <a:rPr lang="en-US" baseline="-25000" dirty="0"/>
                  <a:t>2</a:t>
                </a:r>
                <a:r>
                  <a:rPr lang="en-US" dirty="0"/>
                  <a:t> + 2k</a:t>
                </a:r>
                <a:r>
                  <a:rPr lang="en-US" baseline="-25000" dirty="0"/>
                  <a:t>3</a:t>
                </a:r>
                <a:r>
                  <a:rPr lang="en-US" dirty="0"/>
                  <a:t> = 14</a:t>
                </a:r>
              </a:p>
              <a:p>
                <a:pPr marL="0" indent="0">
                  <a:buNone/>
                </a:pPr>
                <a:r>
                  <a:rPr lang="en-US" dirty="0"/>
                  <a:t>  	          3k</a:t>
                </a:r>
                <a:r>
                  <a:rPr lang="en-US" baseline="-25000" dirty="0"/>
                  <a:t>1</a:t>
                </a:r>
                <a:r>
                  <a:rPr lang="en-US" dirty="0"/>
                  <a:t> +   k</a:t>
                </a:r>
                <a:r>
                  <a:rPr lang="en-US" baseline="-25000" dirty="0"/>
                  <a:t>2</a:t>
                </a:r>
                <a:r>
                  <a:rPr lang="en-US" dirty="0"/>
                  <a:t> –   k</a:t>
                </a:r>
                <a:r>
                  <a:rPr lang="en-US" baseline="-25000" dirty="0"/>
                  <a:t>3</a:t>
                </a:r>
                <a:r>
                  <a:rPr lang="en-US" dirty="0"/>
                  <a:t> = –2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Selesaikan</a:t>
                </a:r>
                <a:r>
                  <a:rPr lang="en-US" dirty="0"/>
                  <a:t> SPL di </a:t>
                </a:r>
                <a:r>
                  <a:rPr lang="en-US" dirty="0" err="1"/>
                  <a:t>atas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metode</a:t>
                </a:r>
                <a:r>
                  <a:rPr lang="en-US" dirty="0"/>
                  <a:t> </a:t>
                </a:r>
                <a:r>
                  <a:rPr lang="en-US" dirty="0" err="1"/>
                  <a:t>eliminasi</a:t>
                </a:r>
                <a:r>
                  <a:rPr lang="en-US" dirty="0"/>
                  <a:t> Gauss, </a:t>
                </a:r>
                <a:r>
                  <a:rPr lang="en-US" dirty="0" err="1"/>
                  <a:t>diperoleh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 k</a:t>
                </a:r>
                <a:r>
                  <a:rPr lang="en-US" baseline="-25000" dirty="0"/>
                  <a:t>1</a:t>
                </a:r>
                <a:r>
                  <a:rPr lang="en-US" dirty="0"/>
                  <a:t> = 1,   k</a:t>
                </a:r>
                <a:r>
                  <a:rPr lang="en-US" baseline="-25000" dirty="0"/>
                  <a:t>2</a:t>
                </a:r>
                <a:r>
                  <a:rPr lang="en-US" dirty="0"/>
                  <a:t> = –2,  k</a:t>
                </a:r>
                <a:r>
                  <a:rPr lang="en-US" baseline="-25000" dirty="0"/>
                  <a:t>3</a:t>
                </a:r>
                <a:r>
                  <a:rPr lang="en-US" dirty="0"/>
                  <a:t> = 3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F7D821-CC5B-413B-BBE7-88F6B7086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80720"/>
                <a:ext cx="10515600" cy="5933440"/>
              </a:xfrm>
              <a:blipFill>
                <a:blip r:embed="rId4"/>
                <a:stretch>
                  <a:fillRect l="-1043" t="-2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931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9FFB2-40B3-45F7-B9E8-812260EFE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20" y="706278"/>
            <a:ext cx="11018520" cy="58774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19</a:t>
            </a:r>
            <a:r>
              <a:rPr lang="en-US" dirty="0"/>
              <a:t>: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(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notasi</a:t>
            </a:r>
            <a:r>
              <a:rPr lang="en-US" dirty="0"/>
              <a:t> vector) dan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parametrik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yang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dan parallel </a:t>
            </a:r>
            <a:r>
              <a:rPr lang="en-US" dirty="0" err="1"/>
              <a:t>dengan</a:t>
            </a:r>
            <a:r>
              <a:rPr lang="en-US" dirty="0"/>
              <a:t> vector </a:t>
            </a:r>
            <a:r>
              <a:rPr lang="en-US" b="1" dirty="0"/>
              <a:t>v</a:t>
            </a:r>
            <a:r>
              <a:rPr lang="en-US" dirty="0"/>
              <a:t> = (5, –3, 6, 1). </a:t>
            </a:r>
          </a:p>
          <a:p>
            <a:pPr marL="0" indent="0">
              <a:buNone/>
            </a:pPr>
            <a:r>
              <a:rPr lang="en-US" u="sng" dirty="0" err="1"/>
              <a:t>Penyelesaian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err="1"/>
              <a:t>Persaman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(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): </a:t>
            </a:r>
            <a:r>
              <a:rPr lang="en-US" b="1" dirty="0"/>
              <a:t>x</a:t>
            </a:r>
            <a:r>
              <a:rPr lang="en-US" dirty="0"/>
              <a:t> = </a:t>
            </a:r>
            <a:r>
              <a:rPr lang="en-US" i="1" dirty="0"/>
              <a:t>t</a:t>
            </a:r>
            <a:r>
              <a:rPr lang="en-US" b="1" dirty="0"/>
              <a:t>v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    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b="1" dirty="0"/>
              <a:t>x </a:t>
            </a:r>
            <a:r>
              <a:rPr lang="en-US" dirty="0"/>
              <a:t>= (w, x, y, z), </a:t>
            </a:r>
            <a:r>
              <a:rPr lang="en-US" dirty="0" err="1"/>
              <a:t>maka</a:t>
            </a:r>
            <a:r>
              <a:rPr lang="en-US" dirty="0"/>
              <a:t> (w, x, y, z) = t(5, –3, 6, 1). </a:t>
            </a:r>
          </a:p>
          <a:p>
            <a:pPr marL="0" indent="0">
              <a:buNone/>
            </a:pPr>
            <a:r>
              <a:rPr lang="en-US" dirty="0"/>
              <a:t>	(ii)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parametrik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: w = 5t,  x = –3t, y = 6t, z = t   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20</a:t>
            </a:r>
            <a:r>
              <a:rPr lang="en-US" dirty="0"/>
              <a:t>: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(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) dan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parametrik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yang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b="1" baseline="-25000" dirty="0"/>
              <a:t>0</a:t>
            </a:r>
            <a:r>
              <a:rPr lang="en-US" dirty="0"/>
              <a:t>(2, –1, 0, 3) dan </a:t>
            </a:r>
            <a:r>
              <a:rPr lang="en-US" dirty="0" err="1"/>
              <a:t>paralel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vector </a:t>
            </a:r>
            <a:r>
              <a:rPr lang="en-US" b="1" dirty="0"/>
              <a:t>v</a:t>
            </a:r>
            <a:r>
              <a:rPr lang="en-US" b="1" baseline="-25000" dirty="0"/>
              <a:t>1</a:t>
            </a:r>
            <a:r>
              <a:rPr lang="en-US" dirty="0"/>
              <a:t>= (1, 5, 2, –4)  dan </a:t>
            </a:r>
            <a:r>
              <a:rPr lang="en-US" b="1" dirty="0"/>
              <a:t>v</a:t>
            </a:r>
            <a:r>
              <a:rPr lang="en-US" b="1" baseline="-25000" dirty="0"/>
              <a:t>2</a:t>
            </a:r>
            <a:r>
              <a:rPr lang="en-US" dirty="0"/>
              <a:t> = (0, 7, –8, 6). </a:t>
            </a:r>
          </a:p>
          <a:p>
            <a:pPr marL="0" indent="0">
              <a:buNone/>
            </a:pPr>
            <a:r>
              <a:rPr lang="en-US" u="sng" dirty="0" err="1"/>
              <a:t>Penyelesaian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err="1"/>
              <a:t>Persaman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(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): </a:t>
            </a:r>
            <a:r>
              <a:rPr lang="en-US" b="1" dirty="0"/>
              <a:t>x</a:t>
            </a:r>
            <a:r>
              <a:rPr lang="en-US" dirty="0"/>
              <a:t> = </a:t>
            </a:r>
            <a:r>
              <a:rPr lang="en-US" b="1" dirty="0"/>
              <a:t>x</a:t>
            </a:r>
            <a:r>
              <a:rPr lang="en-US" b="1" baseline="-25000" dirty="0"/>
              <a:t>0</a:t>
            </a:r>
            <a:r>
              <a:rPr lang="en-US" dirty="0"/>
              <a:t> +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b="1" dirty="0"/>
              <a:t>v</a:t>
            </a:r>
            <a:r>
              <a:rPr lang="en-US" b="1" baseline="-25000" dirty="0"/>
              <a:t>1</a:t>
            </a:r>
            <a:r>
              <a:rPr lang="en-US" dirty="0"/>
              <a:t> + 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b="1" dirty="0"/>
              <a:t>v</a:t>
            </a:r>
            <a:r>
              <a:rPr lang="en-US" b="1" baseline="-25000" dirty="0"/>
              <a:t>2</a:t>
            </a:r>
            <a:r>
              <a:rPr lang="en-US" dirty="0"/>
              <a:t>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    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b="1" dirty="0"/>
              <a:t>x </a:t>
            </a:r>
            <a:r>
              <a:rPr lang="en-US" dirty="0"/>
              <a:t>= (w, x, y, z), </a:t>
            </a:r>
            <a:r>
              <a:rPr lang="en-US" dirty="0" err="1"/>
              <a:t>maka</a:t>
            </a:r>
            <a:r>
              <a:rPr lang="en-US" dirty="0"/>
              <a:t> (w, x, y, z) = (2, –1, 0, 3) +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(1, 5, 2, –4) +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(0, 7, –8, 6)</a:t>
            </a:r>
          </a:p>
          <a:p>
            <a:pPr marL="0" indent="0">
              <a:buNone/>
            </a:pPr>
            <a:r>
              <a:rPr lang="en-US" dirty="0"/>
              <a:t>	(ii)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parametrik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: w = 2 + t</a:t>
            </a:r>
            <a:r>
              <a:rPr lang="en-US" baseline="-25000" dirty="0"/>
              <a:t>1</a:t>
            </a:r>
            <a:r>
              <a:rPr lang="en-US" dirty="0"/>
              <a:t>, x = –1 +  5t</a:t>
            </a:r>
            <a:r>
              <a:rPr lang="en-US" baseline="-25000" dirty="0"/>
              <a:t>1</a:t>
            </a:r>
            <a:r>
              <a:rPr lang="en-US" dirty="0"/>
              <a:t> + 7t</a:t>
            </a:r>
            <a:r>
              <a:rPr lang="en-US" baseline="-25000" dirty="0"/>
              <a:t>2</a:t>
            </a:r>
            <a:r>
              <a:rPr lang="en-US" dirty="0"/>
              <a:t> , y = 2t</a:t>
            </a:r>
            <a:r>
              <a:rPr lang="en-US" baseline="-25000" dirty="0"/>
              <a:t>1</a:t>
            </a:r>
            <a:r>
              <a:rPr lang="en-US" dirty="0"/>
              <a:t> – 8t</a:t>
            </a:r>
            <a:r>
              <a:rPr lang="en-US" baseline="-25000" dirty="0"/>
              <a:t>2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                   z = 3 – 4t</a:t>
            </a:r>
            <a:r>
              <a:rPr lang="en-US" baseline="-25000" dirty="0"/>
              <a:t>1</a:t>
            </a:r>
            <a:r>
              <a:rPr lang="en-US" dirty="0"/>
              <a:t> + 6t</a:t>
            </a:r>
            <a:r>
              <a:rPr lang="en-US" baseline="-25000" dirty="0"/>
              <a:t>2 </a:t>
            </a: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966887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1236C-7D0E-4279-BB0A-9F68762C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(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UTS)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4E4C4-7F7C-48B9-88D7-40F9664B5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70AF0-2D56-4F7D-95D4-1F76D2F84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212" y="1836440"/>
            <a:ext cx="10133784" cy="1699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634281-C245-49FF-A497-7F67D14D8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776" y="3892074"/>
            <a:ext cx="9725842" cy="2600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AD6D0-F3E4-4243-8949-6FEDC861AC2B}"/>
              </a:ext>
            </a:extLst>
          </p:cNvPr>
          <p:cNvSpPr txBox="1"/>
          <p:nvPr/>
        </p:nvSpPr>
        <p:spPr>
          <a:xfrm>
            <a:off x="882722" y="3739684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2. </a:t>
            </a:r>
          </a:p>
        </p:txBody>
      </p:sp>
    </p:spTree>
    <p:extLst>
      <p:ext uri="{BB962C8B-B14F-4D97-AF65-F5344CB8AC3E}">
        <p14:creationId xmlns:p14="http://schemas.microsoft.com/office/powerpoint/2010/main" val="3316635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9FC804-775B-4FBA-A5F7-59641C507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69" y="376724"/>
            <a:ext cx="8693531" cy="3455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AF0614-6914-463A-B6AC-D1F835DFABAF}"/>
              </a:ext>
            </a:extLst>
          </p:cNvPr>
          <p:cNvSpPr txBox="1"/>
          <p:nvPr/>
        </p:nvSpPr>
        <p:spPr>
          <a:xfrm>
            <a:off x="751840" y="223520"/>
            <a:ext cx="63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04DB3-21AE-4456-AA4F-3A9EAA70E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511" y="3832290"/>
            <a:ext cx="8357477" cy="2924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70674D-C3BD-4B36-A7C1-721CD6812AA7}"/>
              </a:ext>
            </a:extLst>
          </p:cNvPr>
          <p:cNvSpPr txBox="1"/>
          <p:nvPr/>
        </p:nvSpPr>
        <p:spPr>
          <a:xfrm>
            <a:off x="968629" y="3832290"/>
            <a:ext cx="63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</a:t>
            </a:r>
          </a:p>
        </p:txBody>
      </p:sp>
    </p:spTree>
    <p:extLst>
      <p:ext uri="{BB962C8B-B14F-4D97-AF65-F5344CB8AC3E}">
        <p14:creationId xmlns:p14="http://schemas.microsoft.com/office/powerpoint/2010/main" val="892274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7866D7-8CCD-4985-9EC7-2E7E6498C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604" y="477960"/>
            <a:ext cx="8400151" cy="40459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B69347-7A60-4334-B486-9C20C25C1213}"/>
              </a:ext>
            </a:extLst>
          </p:cNvPr>
          <p:cNvSpPr txBox="1"/>
          <p:nvPr/>
        </p:nvSpPr>
        <p:spPr>
          <a:xfrm>
            <a:off x="917829" y="398210"/>
            <a:ext cx="63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53DC16-A74C-425C-9CEE-BCC2634528C1}"/>
              </a:ext>
            </a:extLst>
          </p:cNvPr>
          <p:cNvSpPr txBox="1"/>
          <p:nvPr/>
        </p:nvSpPr>
        <p:spPr>
          <a:xfrm>
            <a:off x="1141776" y="4898989"/>
            <a:ext cx="552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355A0-9A05-4E18-9A92-8A2970A07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484" y="4971940"/>
            <a:ext cx="9382844" cy="90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1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48286-8F28-4A29-99E0-9B06FA16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Vektor</a:t>
            </a:r>
            <a:r>
              <a:rPr lang="en-US" b="1" dirty="0"/>
              <a:t> </a:t>
            </a:r>
            <a:r>
              <a:rPr lang="en-US" b="1" dirty="0" err="1"/>
              <a:t>satuan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39A797-8924-4F74-A7CC-374757F8EE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Vektor </a:t>
                </a:r>
                <a:r>
                  <a:rPr lang="en-US" dirty="0" err="1"/>
                  <a:t>satuan</a:t>
                </a:r>
                <a:r>
                  <a:rPr lang="en-US" dirty="0"/>
                  <a:t> (</a:t>
                </a:r>
                <a:r>
                  <a:rPr lang="en-US" i="1" dirty="0"/>
                  <a:t>unit vector</a:t>
                </a:r>
                <a:r>
                  <a:rPr lang="en-US" dirty="0"/>
                  <a:t>)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panjang</a:t>
                </a:r>
                <a:r>
                  <a:rPr lang="en-US" dirty="0"/>
                  <a:t> = 1</a:t>
                </a:r>
              </a:p>
              <a:p>
                <a:endParaRPr lang="en-US" dirty="0"/>
              </a:p>
              <a:p>
                <a:r>
                  <a:rPr lang="en-US" dirty="0" err="1"/>
                  <a:t>Dilambangkan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endParaRPr lang="en-US" dirty="0"/>
              </a:p>
              <a:p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di R</a:t>
                </a:r>
                <a:r>
                  <a:rPr lang="en-US" baseline="30000" dirty="0"/>
                  <a:t>n</a:t>
                </a:r>
                <a:r>
                  <a:rPr lang="en-US" dirty="0"/>
                  <a:t> dan </a:t>
                </a:r>
                <a:r>
                  <a:rPr lang="en-US" b="1" dirty="0"/>
                  <a:t>v </a:t>
                </a:r>
                <a:r>
                  <a:rPr lang="en-US" dirty="0">
                    <a:sym typeface="Symbol" panose="05050102010706020507" pitchFamily="18" charset="2"/>
                  </a:rPr>
                  <a:t> </a:t>
                </a:r>
                <a:r>
                  <a:rPr lang="en-US" b="1" dirty="0">
                    <a:sym typeface="Symbol" panose="05050102010706020507" pitchFamily="18" charset="2"/>
                  </a:rPr>
                  <a:t>0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maka</a:t>
                </a:r>
                <a:r>
                  <a:rPr lang="en-US" dirty="0"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r>
                  <a:rPr lang="en-US" b="1" dirty="0"/>
                  <a:t> v  </a:t>
                </a:r>
                <a:r>
                  <a:rPr lang="en-US" dirty="0" err="1"/>
                  <a:t>atau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𝐯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</a:t>
                </a:r>
                <a:r>
                  <a:rPr lang="en-US" dirty="0" err="1"/>
                  <a:t>memilik</a:t>
                </a:r>
                <a:r>
                  <a:rPr lang="en-US" dirty="0"/>
                  <a:t> </a:t>
                </a:r>
                <a:r>
                  <a:rPr lang="en-US" dirty="0" err="1"/>
                  <a:t>arah</a:t>
                </a:r>
                <a:r>
                  <a:rPr lang="en-US" dirty="0"/>
                  <a:t> yang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b="1" dirty="0"/>
                  <a:t>v </a:t>
                </a:r>
              </a:p>
              <a:p>
                <a:r>
                  <a:rPr lang="en-US" dirty="0"/>
                  <a:t>Proses “</a:t>
                </a:r>
                <a:r>
                  <a:rPr lang="en-US" dirty="0" err="1"/>
                  <a:t>membagi</a:t>
                </a:r>
                <a:r>
                  <a:rPr lang="en-US" dirty="0"/>
                  <a:t>” </a:t>
                </a:r>
                <a:r>
                  <a:rPr lang="en-US" dirty="0" err="1"/>
                  <a:t>sebuah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panjangnya</a:t>
                </a:r>
                <a:r>
                  <a:rPr lang="en-US" dirty="0"/>
                  <a:t> </a:t>
                </a:r>
                <a:r>
                  <a:rPr lang="en-US" dirty="0" err="1"/>
                  <a:t>dinamakan</a:t>
                </a:r>
                <a:r>
                  <a:rPr lang="en-US" dirty="0"/>
                  <a:t> </a:t>
                </a:r>
                <a:r>
                  <a:rPr lang="en-US" b="1" dirty="0" err="1"/>
                  <a:t>menormalisasi</a:t>
                </a:r>
                <a:r>
                  <a:rPr lang="en-US" b="1" dirty="0"/>
                  <a:t> </a:t>
                </a:r>
                <a:r>
                  <a:rPr lang="en-US" b="1" dirty="0" err="1"/>
                  <a:t>vektor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(</a:t>
                </a:r>
                <a:r>
                  <a:rPr lang="en-US" dirty="0" err="1"/>
                  <a:t>sebenarnya</a:t>
                </a:r>
                <a:r>
                  <a:rPr lang="en-US" dirty="0"/>
                  <a:t> </a:t>
                </a:r>
                <a:r>
                  <a:rPr lang="en-US" dirty="0" err="1"/>
                  <a:t>bukan</a:t>
                </a:r>
                <a:r>
                  <a:rPr lang="en-US" dirty="0"/>
                  <a:t> </a:t>
                </a:r>
                <a:r>
                  <a:rPr lang="en-US" dirty="0" err="1"/>
                  <a:t>membagi</a:t>
                </a:r>
                <a:r>
                  <a:rPr lang="en-US" dirty="0"/>
                  <a:t>, </a:t>
                </a:r>
                <a:r>
                  <a:rPr lang="en-US" dirty="0" err="1"/>
                  <a:t>karena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bisa</a:t>
                </a:r>
                <a:r>
                  <a:rPr lang="en-US" dirty="0"/>
                  <a:t> </a:t>
                </a:r>
                <a:r>
                  <a:rPr lang="en-US" dirty="0" err="1"/>
                  <a:t>dibagi</a:t>
                </a:r>
                <a:r>
                  <a:rPr lang="en-US" dirty="0"/>
                  <a:t>)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39A797-8924-4F74-A7CC-374757F8EE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E15627E-C086-406C-B95F-F99C2E0278B7}"/>
              </a:ext>
            </a:extLst>
          </p:cNvPr>
          <p:cNvSpPr/>
          <p:nvPr/>
        </p:nvSpPr>
        <p:spPr>
          <a:xfrm>
            <a:off x="7091680" y="3149600"/>
            <a:ext cx="1584960" cy="955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F0C9B-E28A-43C5-A900-F3DCACF1DD54}"/>
              </a:ext>
            </a:extLst>
          </p:cNvPr>
          <p:cNvSpPr/>
          <p:nvPr/>
        </p:nvSpPr>
        <p:spPr>
          <a:xfrm>
            <a:off x="9430232" y="3149600"/>
            <a:ext cx="1584960" cy="955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4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E4E424-CE01-401A-84D6-E57FEE455B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22960"/>
                <a:ext cx="10744200" cy="55372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2</a:t>
                </a:r>
                <a:r>
                  <a:rPr lang="en-US" dirty="0"/>
                  <a:t>: Misalkan </a:t>
                </a:r>
                <a:r>
                  <a:rPr lang="en-US" b="1" dirty="0"/>
                  <a:t>v</a:t>
                </a:r>
                <a:r>
                  <a:rPr lang="en-US" dirty="0"/>
                  <a:t> = (6, –2 , 3),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norma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(−2)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(3)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36+4+9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e>
                    </m:rad>
                  </m:oMath>
                </a14:m>
                <a:r>
                  <a:rPr lang="en-US" dirty="0"/>
                  <a:t> = 7 dan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satuannya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  <a:p>
                <a:pPr marL="0" indent="0">
                  <a:buNone/>
                </a:pPr>
                <a:r>
                  <a:rPr lang="en-US" b="1" dirty="0"/>
                  <a:t>		u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(6,</m:t>
                    </m:r>
                    <m:r>
                      <m:rPr>
                        <m:nor/>
                      </m:rPr>
                      <a:rPr lang="en-US" dirty="0" smtClean="0"/>
                      <m:t>–2 , 3)</m:t>
                    </m:r>
                  </m:oMath>
                </a14:m>
                <a:r>
                  <a:rPr lang="en-US" dirty="0"/>
                  <a:t>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Periksa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en-US" dirty="0" err="1"/>
                  <a:t>panjang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satu</a:t>
                </a:r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(6/7)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(−2/7)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(3/7)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		</a:t>
                </a:r>
              </a:p>
              <a:p>
                <a:pPr marL="0" indent="0">
                  <a:buNone/>
                </a:pPr>
                <a:r>
                  <a:rPr lang="en-US" dirty="0"/>
                  <a:t>		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36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  <a:p>
                <a:pPr marL="0" indent="0">
                  <a:buNone/>
                </a:pPr>
                <a:r>
                  <a:rPr lang="en-US" dirty="0"/>
                  <a:t>		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ra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 1	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E4E424-CE01-401A-84D6-E57FEE455B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22960"/>
                <a:ext cx="10744200" cy="5537200"/>
              </a:xfrm>
              <a:blipFill>
                <a:blip r:embed="rId4"/>
                <a:stretch>
                  <a:fillRect l="-908" t="-2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291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D914-C9DB-4F39-A515-72DB0BF4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Vektor</a:t>
            </a:r>
            <a:r>
              <a:rPr lang="en-US" b="1" dirty="0"/>
              <a:t> </a:t>
            </a:r>
            <a:r>
              <a:rPr lang="en-US" b="1" dirty="0" err="1"/>
              <a:t>satuan</a:t>
            </a:r>
            <a:r>
              <a:rPr lang="en-US" b="1" dirty="0"/>
              <a:t>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3281A-BE44-426B-A020-28D84C9B3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standard di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i</a:t>
            </a:r>
            <a:r>
              <a:rPr lang="en-US" dirty="0"/>
              <a:t> dan </a:t>
            </a:r>
            <a:r>
              <a:rPr lang="en-US" b="1" dirty="0"/>
              <a:t>j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err="1"/>
              <a:t>i</a:t>
            </a:r>
            <a:r>
              <a:rPr lang="en-US" dirty="0"/>
              <a:t> = (1, 0) dan </a:t>
            </a:r>
            <a:r>
              <a:rPr lang="en-US" b="1" dirty="0"/>
              <a:t>j</a:t>
            </a:r>
            <a:r>
              <a:rPr lang="en-US" dirty="0"/>
              <a:t> = (0, 1)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)  di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linier </a:t>
            </a:r>
          </a:p>
          <a:p>
            <a:pPr marL="0" indent="0">
              <a:buNone/>
            </a:pPr>
            <a:r>
              <a:rPr lang="en-US" b="1" dirty="0"/>
              <a:t>             v</a:t>
            </a:r>
            <a:r>
              <a:rPr lang="en-US" dirty="0"/>
              <a:t> = v</a:t>
            </a:r>
            <a:r>
              <a:rPr lang="en-US" baseline="-25000" dirty="0"/>
              <a:t>1</a:t>
            </a:r>
            <a:r>
              <a:rPr lang="en-US" b="1" dirty="0"/>
              <a:t>i</a:t>
            </a:r>
            <a:r>
              <a:rPr lang="en-US" dirty="0"/>
              <a:t> + v</a:t>
            </a:r>
            <a:r>
              <a:rPr lang="en-US" baseline="-25000" dirty="0"/>
              <a:t>2</a:t>
            </a:r>
            <a:r>
              <a:rPr lang="en-US" b="1" dirty="0"/>
              <a:t>j</a:t>
            </a:r>
          </a:p>
          <a:p>
            <a:endParaRPr lang="en-US" dirty="0"/>
          </a:p>
          <a:p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standard di R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i</a:t>
            </a:r>
            <a:r>
              <a:rPr lang="en-US" dirty="0"/>
              <a:t>, </a:t>
            </a:r>
            <a:r>
              <a:rPr lang="en-US" b="1" dirty="0"/>
              <a:t>j</a:t>
            </a:r>
            <a:r>
              <a:rPr lang="en-US" dirty="0"/>
              <a:t>, dan </a:t>
            </a:r>
            <a:r>
              <a:rPr lang="en-US" b="1" dirty="0"/>
              <a:t>k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err="1"/>
              <a:t>i</a:t>
            </a:r>
            <a:r>
              <a:rPr lang="en-US" dirty="0"/>
              <a:t> = (1, 0, 0), </a:t>
            </a:r>
            <a:r>
              <a:rPr lang="en-US" b="1" dirty="0"/>
              <a:t>j</a:t>
            </a:r>
            <a:r>
              <a:rPr lang="en-US" dirty="0"/>
              <a:t> = (0, 1, 0), dan </a:t>
            </a:r>
            <a:r>
              <a:rPr lang="en-US" b="1" dirty="0"/>
              <a:t>k</a:t>
            </a:r>
            <a:r>
              <a:rPr lang="en-US" dirty="0"/>
              <a:t> = (0, 0, 1), </a:t>
            </a:r>
          </a:p>
          <a:p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v</a:t>
            </a:r>
            <a:r>
              <a:rPr lang="en-US" baseline="-25000" dirty="0"/>
              <a:t>3</a:t>
            </a:r>
            <a:r>
              <a:rPr lang="en-US" dirty="0"/>
              <a:t>) di R</a:t>
            </a:r>
            <a:r>
              <a:rPr lang="en-US" baseline="30000" dirty="0"/>
              <a:t>3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kombinasi</a:t>
            </a:r>
            <a:r>
              <a:rPr lang="en-US" dirty="0"/>
              <a:t> liner  </a:t>
            </a:r>
            <a:r>
              <a:rPr lang="en-US" b="1" dirty="0"/>
              <a:t>v</a:t>
            </a:r>
            <a:r>
              <a:rPr lang="en-US" dirty="0"/>
              <a:t> = v</a:t>
            </a:r>
            <a:r>
              <a:rPr lang="en-US" baseline="-25000" dirty="0"/>
              <a:t>1</a:t>
            </a:r>
            <a:r>
              <a:rPr lang="en-US" b="1" dirty="0"/>
              <a:t>i</a:t>
            </a:r>
            <a:r>
              <a:rPr lang="en-US" dirty="0"/>
              <a:t> + v</a:t>
            </a:r>
            <a:r>
              <a:rPr lang="en-US" baseline="-25000" dirty="0"/>
              <a:t>2</a:t>
            </a:r>
            <a:r>
              <a:rPr lang="en-US" b="1" dirty="0"/>
              <a:t>j </a:t>
            </a:r>
            <a:r>
              <a:rPr lang="en-US" dirty="0"/>
              <a:t>+ v</a:t>
            </a:r>
            <a:r>
              <a:rPr lang="en-US" baseline="-25000" dirty="0"/>
              <a:t>3</a:t>
            </a:r>
            <a:r>
              <a:rPr lang="en-US" b="1" dirty="0"/>
              <a:t>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B4438-8EAB-4AE9-AC49-70E2E4753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350" y="546100"/>
            <a:ext cx="2026880" cy="2266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0B96A8-FA33-430E-8622-5BF3414F0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060" y="3926501"/>
            <a:ext cx="2603460" cy="238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31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83AF9-7EFE-462D-B340-101537908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standard di R</a:t>
            </a:r>
            <a:r>
              <a:rPr lang="en-US" baseline="30000" dirty="0"/>
              <a:t>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/>
              <a:t>, 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dirty="0"/>
              <a:t>, …, </a:t>
            </a:r>
            <a:r>
              <a:rPr lang="en-US" b="1" dirty="0" err="1"/>
              <a:t>e</a:t>
            </a:r>
            <a:r>
              <a:rPr lang="en-US" b="1" baseline="-25000" dirty="0" err="1"/>
              <a:t>n</a:t>
            </a:r>
            <a:r>
              <a:rPr lang="en-US" b="1" dirty="0"/>
              <a:t>,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 e</a:t>
            </a:r>
            <a:r>
              <a:rPr lang="en-US" b="1" baseline="-25000" dirty="0"/>
              <a:t>1</a:t>
            </a:r>
            <a:r>
              <a:rPr lang="en-US" dirty="0"/>
              <a:t> = (1, 0, 0, …, 0), 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dirty="0"/>
              <a:t> = (0, 1, 0, …, 0), …, dan </a:t>
            </a:r>
            <a:r>
              <a:rPr lang="en-US" b="1" dirty="0" err="1"/>
              <a:t>e</a:t>
            </a:r>
            <a:r>
              <a:rPr lang="en-US" b="1" baseline="-25000" dirty="0" err="1"/>
              <a:t>n</a:t>
            </a:r>
            <a:r>
              <a:rPr lang="en-US" dirty="0"/>
              <a:t> = (0, 0, 0, …, 1), </a:t>
            </a:r>
          </a:p>
          <a:p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/>
              <a:t> di R</a:t>
            </a:r>
            <a:r>
              <a:rPr lang="en-US" baseline="30000" dirty="0"/>
              <a:t>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linier  </a:t>
            </a:r>
            <a:r>
              <a:rPr lang="en-US" b="1" dirty="0"/>
              <a:t>v</a:t>
            </a:r>
            <a:r>
              <a:rPr lang="en-US" dirty="0"/>
              <a:t> = v</a:t>
            </a:r>
            <a:r>
              <a:rPr lang="en-US" baseline="-25000" dirty="0"/>
              <a:t>1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/>
              <a:t> + v</a:t>
            </a:r>
            <a:r>
              <a:rPr lang="en-US" baseline="-25000" dirty="0"/>
              <a:t>2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dirty="0"/>
              <a:t>+ … +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b="1" dirty="0" err="1"/>
              <a:t>e</a:t>
            </a:r>
            <a:r>
              <a:rPr lang="en-US" b="1" baseline="-25000" dirty="0" err="1"/>
              <a:t>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3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b="1" dirty="0"/>
              <a:t>v</a:t>
            </a:r>
            <a:r>
              <a:rPr lang="en-US" dirty="0"/>
              <a:t> = (8, –4) = 8</a:t>
            </a:r>
            <a:r>
              <a:rPr lang="en-US" b="1" dirty="0"/>
              <a:t>i</a:t>
            </a:r>
            <a:r>
              <a:rPr lang="en-US" dirty="0"/>
              <a:t> – 4</a:t>
            </a:r>
            <a:r>
              <a:rPr lang="en-US" b="1" dirty="0"/>
              <a:t>j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(ii) </a:t>
            </a:r>
            <a:r>
              <a:rPr lang="en-US" b="1" dirty="0"/>
              <a:t>v</a:t>
            </a:r>
            <a:r>
              <a:rPr lang="en-US" dirty="0"/>
              <a:t> = (6, –2 , 3) = 6</a:t>
            </a:r>
            <a:r>
              <a:rPr lang="en-US" b="1" dirty="0"/>
              <a:t>i</a:t>
            </a:r>
            <a:r>
              <a:rPr lang="en-US" dirty="0"/>
              <a:t> – 2</a:t>
            </a:r>
            <a:r>
              <a:rPr lang="en-US" b="1" dirty="0"/>
              <a:t>j </a:t>
            </a:r>
            <a:r>
              <a:rPr lang="en-US" dirty="0"/>
              <a:t>+ 3</a:t>
            </a:r>
            <a:r>
              <a:rPr lang="en-US" b="1" dirty="0"/>
              <a:t>k </a:t>
            </a:r>
          </a:p>
          <a:p>
            <a:pPr marL="0" indent="0">
              <a:buNone/>
            </a:pPr>
            <a:r>
              <a:rPr lang="en-US" dirty="0"/>
              <a:t>(ii) </a:t>
            </a:r>
            <a:r>
              <a:rPr lang="en-US" b="1" dirty="0"/>
              <a:t>v</a:t>
            </a:r>
            <a:r>
              <a:rPr lang="en-US" dirty="0"/>
              <a:t> = (4, 6 , 10, –1) = 4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/>
              <a:t> + 6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dirty="0"/>
              <a:t>+ 10</a:t>
            </a:r>
            <a:r>
              <a:rPr lang="en-US" b="1" dirty="0"/>
              <a:t>e</a:t>
            </a:r>
            <a:r>
              <a:rPr lang="en-US" b="1" baseline="-25000" dirty="0"/>
              <a:t>3</a:t>
            </a:r>
            <a:r>
              <a:rPr lang="en-US" dirty="0"/>
              <a:t> – </a:t>
            </a:r>
            <a:r>
              <a:rPr lang="en-US" b="1" dirty="0"/>
              <a:t>e</a:t>
            </a:r>
            <a:r>
              <a:rPr lang="en-US" b="1" baseline="-25000" dirty="0"/>
              <a:t>4</a:t>
            </a:r>
            <a:endParaRPr lang="en-US" b="1" dirty="0"/>
          </a:p>
          <a:p>
            <a:pPr marL="571500" indent="-571500">
              <a:buAutoNum type="romanLcParenBoth"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1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BA966-2165-4BC2-A3C4-038A5FBB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titik</a:t>
            </a:r>
            <a:r>
              <a:rPr lang="en-US" b="1" dirty="0"/>
              <a:t> (</a:t>
            </a:r>
            <a:r>
              <a:rPr lang="en-US" b="1" i="1" dirty="0"/>
              <a:t>dot product</a:t>
            </a:r>
            <a:r>
              <a:rPr lang="en-US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30950-1B0D-4D72-92FC-8BEB4FBC9A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Jika </a:t>
                </a:r>
                <a:r>
                  <a:rPr lang="en-US" sz="2400" b="1" dirty="0"/>
                  <a:t>u</a:t>
                </a:r>
                <a:r>
                  <a:rPr lang="en-US" sz="2400" dirty="0"/>
                  <a:t>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tidak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nol</a:t>
                </a:r>
                <a:r>
                  <a:rPr lang="en-US" sz="2400" dirty="0"/>
                  <a:t> di R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R</a:t>
                </a:r>
                <a:r>
                  <a:rPr lang="en-US" sz="2400" baseline="30000" dirty="0"/>
                  <a:t>3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perkalian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(</a:t>
                </a:r>
                <a:r>
                  <a:rPr lang="en-US" sz="2400" i="1" dirty="0"/>
                  <a:t>dot product</a:t>
                </a:r>
                <a:r>
                  <a:rPr lang="en-US" sz="2400" dirty="0"/>
                  <a:t>),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disebut</a:t>
                </a:r>
                <a:r>
                  <a:rPr lang="en-US" sz="2400" dirty="0"/>
                  <a:t> juga </a:t>
                </a:r>
                <a:r>
                  <a:rPr lang="en-US" sz="2400" i="1" dirty="0"/>
                  <a:t>Euclidean inner product</a:t>
                </a:r>
                <a:r>
                  <a:rPr lang="en-US" sz="2400" dirty="0"/>
                  <a:t>, </a:t>
                </a:r>
                <a:r>
                  <a:rPr lang="en-US" sz="2400" b="1" dirty="0"/>
                  <a:t>u</a:t>
                </a:r>
                <a:r>
                  <a:rPr lang="en-US" sz="2400" dirty="0"/>
                  <a:t>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yang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ini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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sudut</a:t>
                </a:r>
                <a:r>
                  <a:rPr lang="en-US" sz="2400" dirty="0">
                    <a:sym typeface="Symbol" panose="05050102010706020507" pitchFamily="18" charset="2"/>
                  </a:rPr>
                  <a:t>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dibentuk</a:t>
                </a:r>
                <a:r>
                  <a:rPr lang="en-US" sz="2400" dirty="0">
                    <a:sym typeface="Symbol" panose="05050102010706020507" pitchFamily="18" charset="2"/>
                  </a:rPr>
                  <a:t> oleh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dan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r>
                  <a:rPr lang="en-US" sz="2400" dirty="0" err="1">
                    <a:sym typeface="Symbol" panose="05050102010706020507" pitchFamily="18" charset="2"/>
                  </a:rPr>
                  <a:t>Jika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 </a:t>
                </a:r>
                <a:r>
                  <a:rPr lang="en-US" sz="2400" dirty="0">
                    <a:sym typeface="Symbol" panose="05050102010706020507" pitchFamily="18" charset="2"/>
                  </a:rPr>
                  <a:t>= 0 </a:t>
                </a:r>
                <a:r>
                  <a:rPr lang="en-US" sz="2400" dirty="0" err="1">
                    <a:sym typeface="Symbol" panose="05050102010706020507" pitchFamily="18" charset="2"/>
                  </a:rPr>
                  <a:t>atau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= 0,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30950-1B0D-4D72-92FC-8BEB4FBC9A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6B30975-0402-4236-B79B-18CCAAD2F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125" y="4429323"/>
            <a:ext cx="9287749" cy="24286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4BBE01-7F68-4354-8751-70864C07356D}"/>
              </a:ext>
            </a:extLst>
          </p:cNvPr>
          <p:cNvSpPr/>
          <p:nvPr/>
        </p:nvSpPr>
        <p:spPr>
          <a:xfrm>
            <a:off x="3261360" y="2827754"/>
            <a:ext cx="3728720" cy="5994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AE4A35-DA89-4914-AC0B-CC8BFDDD54B5}"/>
                  </a:ext>
                </a:extLst>
              </p:cNvPr>
              <p:cNvSpPr/>
              <p:nvPr/>
            </p:nvSpPr>
            <p:spPr>
              <a:xfrm>
                <a:off x="3684271" y="2896641"/>
                <a:ext cx="30317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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AE4A35-DA89-4914-AC0B-CC8BFDDD54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271" y="2896641"/>
                <a:ext cx="303172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396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3966</Words>
  <Application>Microsoft Office PowerPoint</Application>
  <PresentationFormat>Widescreen</PresentationFormat>
  <Paragraphs>375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Office Theme</vt:lpstr>
      <vt:lpstr>Vektor di Ruang Euclidean (bagian 2)</vt:lpstr>
      <vt:lpstr>Sifat-sifat aljabar vektor</vt:lpstr>
      <vt:lpstr>Kombinasi linier vektor</vt:lpstr>
      <vt:lpstr>PowerPoint Presentation</vt:lpstr>
      <vt:lpstr>Vektor satuan</vt:lpstr>
      <vt:lpstr>PowerPoint Presentation</vt:lpstr>
      <vt:lpstr>Vektor satuan standard</vt:lpstr>
      <vt:lpstr>PowerPoint Presentation</vt:lpstr>
      <vt:lpstr>Perkalian titik (dot product)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Sifat-sifat perkalian titik</vt:lpstr>
      <vt:lpstr>PowerPoint Presentation</vt:lpstr>
      <vt:lpstr>PowerPoint Presentation</vt:lpstr>
      <vt:lpstr>Ketidaksamaan Cauchy-Schwarz</vt:lpstr>
      <vt:lpstr>PowerPoint Presentation</vt:lpstr>
      <vt:lpstr>Ortogonal dan ortonormal</vt:lpstr>
      <vt:lpstr>PowerPoint Presentation</vt:lpstr>
      <vt:lpstr>PowerPoint Presentation</vt:lpstr>
      <vt:lpstr>Proyeksi Ortogonal</vt:lpstr>
      <vt:lpstr>PowerPoint Presentation</vt:lpstr>
      <vt:lpstr>PowerPoint Presentation</vt:lpstr>
      <vt:lpstr>Vektor Normal</vt:lpstr>
      <vt:lpstr>PowerPoint Presentation</vt:lpstr>
      <vt:lpstr>PowerPoint Presentation</vt:lpstr>
      <vt:lpstr>PowerPoint Presentation</vt:lpstr>
      <vt:lpstr>PowerPoint Presentation</vt:lpstr>
      <vt:lpstr>Jarak sebuah titik ke garis dan ke bidang</vt:lpstr>
      <vt:lpstr>PowerPoint Presentation</vt:lpstr>
      <vt:lpstr>Jarak antara dua bidang paralel</vt:lpstr>
      <vt:lpstr>PowerPoint Presentation</vt:lpstr>
      <vt:lpstr>Perpotongan garis dengan bidang</vt:lpstr>
      <vt:lpstr>PowerPoint Presentation</vt:lpstr>
      <vt:lpstr>Vektor dan persamaan parametrik garis di R2 dan R3</vt:lpstr>
      <vt:lpstr>PowerPoint Presentation</vt:lpstr>
      <vt:lpstr>Vektor dan persamaan parametrik bidang di R3</vt:lpstr>
      <vt:lpstr>PowerPoint Presentation</vt:lpstr>
      <vt:lpstr>Latihan soal (diambil dari soal UTS)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Vektor di Ruang Euclidean (bagian 2)</dc:title>
  <dc:creator>Rinaldi Munir</dc:creator>
  <cp:lastModifiedBy>Rinaldi Munir</cp:lastModifiedBy>
  <cp:revision>75</cp:revision>
  <dcterms:created xsi:type="dcterms:W3CDTF">2020-09-19T08:47:06Z</dcterms:created>
  <dcterms:modified xsi:type="dcterms:W3CDTF">2020-09-28T08:38:16Z</dcterms:modified>
</cp:coreProperties>
</file>