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B0F67-CF0A-49B3-A5B3-2AA3B7286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AC0523-FCF1-48D8-9E4B-2D13CF6AF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210A4-1326-443F-9905-70D556338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CF0F6-8743-4BF0-9880-78CC04915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D8D9C-7FE7-4D55-97F5-7D69C21AF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0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B43E2-948A-443D-80FF-2B0E525E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E2A0D5-091F-49FC-B6B6-5A4967B0F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DAFDB-6204-4D78-942D-E2690BB2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98C93-E8C2-4068-B08C-3F5CB71D5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1869A-8EAC-4C4E-8A24-7F83B452D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6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C87C0B-6725-4516-A72C-25332BA8B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CFF7B1-F95E-4551-AD36-1B27E5F02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682B7-3CC7-4867-9F5E-82C1CD286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ADC1E-3385-4163-B06B-5D9313451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F0A66-5055-4FAC-B823-B4B2FC338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6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B8572-507A-4EA6-9A0F-7F8766D6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E03F-2EB6-4182-A791-3AB639FF1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54D1D-C8CC-45D0-ACFF-740F8D94F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5ADF9-5BE2-4109-9CD8-C71529557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C5E3-F98B-4BCF-BF64-F6B4508CA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8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625B5-00A2-428A-9542-13DBCD0F8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A2B14-F29E-49BB-B9CB-1854E485A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C5DA2-4AC8-417B-B23B-369709EF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4767C-3B7B-42DF-9B80-D3BBC5D9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10982-777C-445F-8114-E9EDD34E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8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C13BF-4967-4177-AB4F-998FFAE48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51868-8384-4B79-8214-26388ECB1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3E5A5-F821-4B42-94C8-611AD3CB3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182F6-879A-4067-82ED-C14C6809A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92792-F0CC-491D-820A-02DA077E9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3EAA5-9144-4DD4-B00D-6AF8577B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5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51E3-9E39-490B-824C-6879906A1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602DD-9E06-43A0-A8BE-03B26323D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5E8CC0-97F7-409C-8095-D6D9D7BC7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ED3AA2-8EB9-4D07-AE9C-7AB8359799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ED5C04-D256-4E2B-92E2-7E7BCB577E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3F7A56-C271-40BA-A4F2-333A9842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D1FD45-AD6A-4967-9338-870C6730A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0E2018-3928-4F9A-A16B-79480377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9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26F50-9E34-4DF6-881C-2B2821995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20B17-2AE2-4DCB-B167-0F80AD9FC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80CF8-5A79-46D2-B34D-B8EF4CCE6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C378E4-A775-4D03-91F4-5980D588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0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E348E6-38CE-4F98-BC96-C5668C58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123F43-4FF1-4532-980B-400C4CD25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205EF-9B07-4632-9C5E-D9330D96F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8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DF61-CB05-4261-84C7-715B3247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AE5C3-3D38-4871-83E8-68B0E893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B2393-8CAD-470A-804E-299F8F3D7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9728E-3D80-488A-A843-876DFA928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A748EE-F2BD-4C48-8240-CF09396CF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3B207-57D5-4C69-9C58-B05AE9694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BE9B-9743-4323-BAF7-3CEB93B0B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3178B2-3752-47FA-A8C7-41536508B1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2D9D8D-616F-4A32-A3DF-7EC4E81E6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9F6A3-3F8F-4C6B-B8F3-529E67BD4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4D3D1-15BD-4B51-880B-E97B7553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48F680-94E3-480F-971D-07BCE17A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0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EEF9E8-D603-46E4-AF6E-5BEB73DD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330DB-0EFE-418F-90E2-7B360DCD1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890BE-7101-47AC-84F0-1CA61D959C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EDAE8-833D-4C8F-8715-8B541E83D4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F0607-3879-4691-9B12-6C9DBF2CFB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83624-C0BD-4F64-AFBC-822C454C4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7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image" Target="../media/image13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emf"/><Relationship Id="rId5" Type="http://schemas.openxmlformats.org/officeDocument/2006/relationships/image" Target="../media/image4.png"/><Relationship Id="rId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/>
          <a:lstStyle/>
          <a:p>
            <a:r>
              <a:rPr lang="en-US" b="1" dirty="0" err="1"/>
              <a:t>Vektor</a:t>
            </a:r>
            <a:r>
              <a:rPr lang="en-US" b="1" dirty="0"/>
              <a:t> di </a:t>
            </a:r>
            <a:r>
              <a:rPr lang="en-US" b="1" dirty="0" err="1"/>
              <a:t>Ruang</a:t>
            </a:r>
            <a:r>
              <a:rPr lang="en-US" b="1" dirty="0"/>
              <a:t> Euclidean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556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>
                <a:solidFill>
                  <a:srgbClr val="FF0000"/>
                </a:solidFill>
              </a:rPr>
              <a:t> #9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0CBC3-13AF-47DA-99E7-0A7DD8794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Pengurangan</a:t>
            </a:r>
            <a:r>
              <a:rPr lang="en-US" b="1" dirty="0"/>
              <a:t> </a:t>
            </a:r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BC7D0-AC36-4622-87A4-BB3DD8904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920" y="1941037"/>
            <a:ext cx="10515600" cy="224504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	      </a:t>
            </a:r>
            <a:r>
              <a:rPr lang="en-US" b="1" dirty="0"/>
              <a:t>w</a:t>
            </a:r>
            <a:r>
              <a:rPr lang="en-US" dirty="0"/>
              <a:t> – </a:t>
            </a:r>
            <a:r>
              <a:rPr lang="en-US" b="1" dirty="0"/>
              <a:t>v</a:t>
            </a:r>
            <a:r>
              <a:rPr lang="en-US" dirty="0"/>
              <a:t> = </a:t>
            </a:r>
            <a:r>
              <a:rPr lang="en-US" b="1" dirty="0"/>
              <a:t>w</a:t>
            </a:r>
            <a:r>
              <a:rPr lang="en-US" dirty="0"/>
              <a:t> + (–</a:t>
            </a:r>
            <a:r>
              <a:rPr lang="en-US" b="1" dirty="0"/>
              <a:t>v</a:t>
            </a:r>
            <a:r>
              <a:rPr lang="en-US" dirty="0"/>
              <a:t>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3FB7326-A488-43E5-BB3E-0172B58AC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425" y="2834958"/>
            <a:ext cx="7660634" cy="1909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5654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644B4-9A4A-447A-A74A-AAF5D6AFC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60"/>
            <a:ext cx="10515600" cy="4795203"/>
          </a:xfrm>
        </p:spPr>
        <p:txBody>
          <a:bodyPr/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b="1" dirty="0"/>
              <a:t>v </a:t>
            </a:r>
            <a:r>
              <a:rPr lang="en-US" dirty="0"/>
              <a:t>= (v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v</a:t>
            </a:r>
            <a:r>
              <a:rPr lang="en-US" baseline="-25000" dirty="0" err="1"/>
              <a:t>n</a:t>
            </a:r>
            <a:r>
              <a:rPr lang="en-US" dirty="0"/>
              <a:t>) dan </a:t>
            </a:r>
            <a:r>
              <a:rPr lang="en-US" b="1" dirty="0"/>
              <a:t>w </a:t>
            </a:r>
            <a:r>
              <a:rPr lang="en-US" dirty="0"/>
              <a:t>= (w</a:t>
            </a:r>
            <a:r>
              <a:rPr lang="en-US" baseline="-25000" dirty="0"/>
              <a:t>1</a:t>
            </a:r>
            <a:r>
              <a:rPr lang="en-US" dirty="0"/>
              <a:t>, w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– </a:t>
            </a:r>
            <a:r>
              <a:rPr lang="en-US" b="1" dirty="0"/>
              <a:t>w </a:t>
            </a:r>
            <a:r>
              <a:rPr lang="en-US" dirty="0"/>
              <a:t>= (v</a:t>
            </a:r>
            <a:r>
              <a:rPr lang="en-US" baseline="-25000" dirty="0"/>
              <a:t>1</a:t>
            </a:r>
            <a:r>
              <a:rPr lang="en-US" dirty="0"/>
              <a:t> – w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 – w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v</a:t>
            </a:r>
            <a:r>
              <a:rPr lang="en-US" baseline="-25000" dirty="0" err="1"/>
              <a:t>n</a:t>
            </a:r>
            <a:r>
              <a:rPr lang="en-US" dirty="0"/>
              <a:t> – 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err="1"/>
              <a:t>Contoh</a:t>
            </a:r>
            <a:r>
              <a:rPr lang="en-US" b="1" dirty="0"/>
              <a:t> 2:</a:t>
            </a:r>
            <a:r>
              <a:rPr lang="en-US" dirty="0"/>
              <a:t>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b="1" dirty="0"/>
              <a:t>v </a:t>
            </a:r>
            <a:r>
              <a:rPr lang="en-US" dirty="0"/>
              <a:t>= (3, –1 , 4) dan </a:t>
            </a:r>
            <a:r>
              <a:rPr lang="en-US" b="1" dirty="0"/>
              <a:t>w </a:t>
            </a:r>
            <a:r>
              <a:rPr lang="en-US" dirty="0"/>
              <a:t>= (4, 0, 8) </a:t>
            </a:r>
            <a:r>
              <a:rPr lang="en-US" dirty="0" err="1"/>
              <a:t>maka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 </a:t>
            </a:r>
            <a:r>
              <a:rPr lang="en-US" b="1" dirty="0"/>
              <a:t>v</a:t>
            </a:r>
            <a:r>
              <a:rPr lang="en-US" dirty="0"/>
              <a:t> – </a:t>
            </a:r>
            <a:r>
              <a:rPr lang="en-US" b="1" dirty="0"/>
              <a:t>w</a:t>
            </a:r>
            <a:r>
              <a:rPr lang="en-US" dirty="0"/>
              <a:t> = (3 – 4, –1 – 0, 4 – 8) = (–1, –1 , –4)</a:t>
            </a:r>
          </a:p>
        </p:txBody>
      </p:sp>
    </p:spTree>
    <p:extLst>
      <p:ext uri="{BB962C8B-B14F-4D97-AF65-F5344CB8AC3E}">
        <p14:creationId xmlns:p14="http://schemas.microsoft.com/office/powerpoint/2010/main" val="188167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8631A-1FE8-475D-A997-5562291D5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skalar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9C36E-9DA8-4B30-8AFA-E4734C7A3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k</a:t>
            </a:r>
            <a:r>
              <a:rPr lang="en-US" b="1" dirty="0" err="1"/>
              <a:t>v</a:t>
            </a:r>
            <a:r>
              <a:rPr lang="en-US" dirty="0"/>
              <a:t> = </a:t>
            </a:r>
            <a:r>
              <a:rPr lang="en-US" dirty="0" err="1"/>
              <a:t>vektor</a:t>
            </a:r>
            <a:r>
              <a:rPr lang="en-US" dirty="0"/>
              <a:t> yang </a:t>
            </a:r>
            <a:r>
              <a:rPr lang="en-US" dirty="0" err="1"/>
              <a:t>panjangnya</a:t>
            </a:r>
            <a:r>
              <a:rPr lang="en-US" dirty="0"/>
              <a:t> |k| kali Panjang </a:t>
            </a:r>
            <a:r>
              <a:rPr lang="en-US" b="1" dirty="0"/>
              <a:t>v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B0FD5A1-07AA-4F0E-BC5C-7E45C4CB7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040" y="2401094"/>
            <a:ext cx="346233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749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644B4-9A4A-447A-A74A-AAF5D6AFC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60"/>
            <a:ext cx="10515600" cy="4795203"/>
          </a:xfrm>
        </p:spPr>
        <p:txBody>
          <a:bodyPr/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b="1" dirty="0"/>
              <a:t>v </a:t>
            </a:r>
            <a:r>
              <a:rPr lang="en-US" dirty="0"/>
              <a:t>= (v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v</a:t>
            </a:r>
            <a:r>
              <a:rPr lang="en-US" baseline="-25000" dirty="0" err="1"/>
              <a:t>n</a:t>
            </a:r>
            <a:r>
              <a:rPr lang="en-US" dirty="0"/>
              <a:t>)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</a:t>
            </a:r>
            <a:r>
              <a:rPr lang="en-US" b="1" dirty="0" err="1"/>
              <a:t>v</a:t>
            </a:r>
            <a:r>
              <a:rPr lang="en-US" b="1" dirty="0"/>
              <a:t> </a:t>
            </a:r>
            <a:r>
              <a:rPr lang="en-US" dirty="0"/>
              <a:t>= (kv</a:t>
            </a:r>
            <a:r>
              <a:rPr lang="en-US" baseline="-25000" dirty="0"/>
              <a:t>1</a:t>
            </a:r>
            <a:r>
              <a:rPr lang="en-US" dirty="0"/>
              <a:t>, kv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kv</a:t>
            </a:r>
            <a:r>
              <a:rPr lang="en-US" baseline="-25000" dirty="0" err="1"/>
              <a:t>n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err="1"/>
              <a:t>Contoh</a:t>
            </a:r>
            <a:r>
              <a:rPr lang="en-US" b="1" dirty="0"/>
              <a:t> 3:</a:t>
            </a:r>
            <a:r>
              <a:rPr lang="en-US" dirty="0"/>
              <a:t>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b="1" dirty="0"/>
              <a:t>v </a:t>
            </a:r>
            <a:r>
              <a:rPr lang="en-US" dirty="0"/>
              <a:t>= (4, 6 , –2) </a:t>
            </a:r>
            <a:r>
              <a:rPr lang="en-US" dirty="0" err="1"/>
              <a:t>maka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 2</a:t>
            </a:r>
            <a:r>
              <a:rPr lang="en-US" b="1" dirty="0"/>
              <a:t>v</a:t>
            </a:r>
            <a:r>
              <a:rPr lang="en-US" dirty="0"/>
              <a:t> = (8, 12, –4)</a:t>
            </a:r>
          </a:p>
          <a:p>
            <a:pPr marL="0" indent="0">
              <a:buNone/>
            </a:pPr>
            <a:r>
              <a:rPr lang="en-US" dirty="0"/>
              <a:t>		½</a:t>
            </a:r>
            <a:r>
              <a:rPr lang="en-US" b="1" dirty="0"/>
              <a:t>v</a:t>
            </a:r>
            <a:r>
              <a:rPr lang="en-US" dirty="0"/>
              <a:t> = (2, 3, –1)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A885231-9709-443D-A326-B502C4042F28}"/>
              </a:ext>
            </a:extLst>
          </p:cNvPr>
          <p:cNvCxnSpPr>
            <a:cxnSpLocks/>
          </p:cNvCxnSpPr>
          <p:nvPr/>
        </p:nvCxnSpPr>
        <p:spPr>
          <a:xfrm flipV="1">
            <a:off x="2297211" y="4663440"/>
            <a:ext cx="1512789" cy="151352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A831527-AD0F-4233-8C93-3468E791D8E6}"/>
              </a:ext>
            </a:extLst>
          </p:cNvPr>
          <p:cNvSpPr/>
          <p:nvPr/>
        </p:nvSpPr>
        <p:spPr>
          <a:xfrm>
            <a:off x="2703850" y="4945977"/>
            <a:ext cx="2588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v</a:t>
            </a: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4BD7AB-93B8-4E53-93FA-23C142D2F804}"/>
              </a:ext>
            </a:extLst>
          </p:cNvPr>
          <p:cNvSpPr/>
          <p:nvPr/>
        </p:nvSpPr>
        <p:spPr>
          <a:xfrm>
            <a:off x="3810000" y="4402574"/>
            <a:ext cx="1119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(4, 6 , –2)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EC86E2E-6A40-4382-9D79-3D23B51CAD6D}"/>
              </a:ext>
            </a:extLst>
          </p:cNvPr>
          <p:cNvCxnSpPr>
            <a:cxnSpLocks/>
          </p:cNvCxnSpPr>
          <p:nvPr/>
        </p:nvCxnSpPr>
        <p:spPr>
          <a:xfrm flipV="1">
            <a:off x="4651920" y="5476240"/>
            <a:ext cx="722720" cy="70072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D88B7A7D-BE76-468F-9184-91A2BE23B691}"/>
              </a:ext>
            </a:extLst>
          </p:cNvPr>
          <p:cNvSpPr/>
          <p:nvPr/>
        </p:nvSpPr>
        <p:spPr>
          <a:xfrm>
            <a:off x="5269011" y="5050869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(2, 3, –1)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79F66C-09EE-403E-B2C1-AF72A272A0B2}"/>
              </a:ext>
            </a:extLst>
          </p:cNvPr>
          <p:cNvSpPr/>
          <p:nvPr/>
        </p:nvSpPr>
        <p:spPr>
          <a:xfrm>
            <a:off x="4651920" y="5476240"/>
            <a:ext cx="4780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½</a:t>
            </a:r>
            <a:r>
              <a:rPr lang="en-US" sz="2000" b="1" dirty="0"/>
              <a:t>v</a:t>
            </a:r>
            <a:endParaRPr lang="en-US" sz="20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823B71D-D871-4B3D-BC4A-6724517E48CE}"/>
              </a:ext>
            </a:extLst>
          </p:cNvPr>
          <p:cNvCxnSpPr>
            <a:cxnSpLocks/>
          </p:cNvCxnSpPr>
          <p:nvPr/>
        </p:nvCxnSpPr>
        <p:spPr>
          <a:xfrm flipV="1">
            <a:off x="6798374" y="3088640"/>
            <a:ext cx="2873946" cy="308832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4CB8071-4CF0-4AB9-9AE6-9257D07EE6A6}"/>
              </a:ext>
            </a:extLst>
          </p:cNvPr>
          <p:cNvSpPr/>
          <p:nvPr/>
        </p:nvSpPr>
        <p:spPr>
          <a:xfrm>
            <a:off x="9672320" y="2827774"/>
            <a:ext cx="1130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(8, 12, –4)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6333DA-5B1E-4B38-8963-CFD257A755D9}"/>
              </a:ext>
            </a:extLst>
          </p:cNvPr>
          <p:cNvSpPr/>
          <p:nvPr/>
        </p:nvSpPr>
        <p:spPr>
          <a:xfrm>
            <a:off x="8030002" y="4033242"/>
            <a:ext cx="4363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2</a:t>
            </a:r>
            <a:r>
              <a:rPr lang="en-US" sz="2000" b="1" dirty="0"/>
              <a:t>v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64331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6D9AB-41C5-40F5-817A-E4496FAF2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Vektor</a:t>
            </a:r>
            <a:r>
              <a:rPr lang="en-US" b="1" dirty="0"/>
              <a:t> yang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berawal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asal</a:t>
            </a: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E817E0-223E-43EA-9D73-0E3E43320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08500"/>
            <a:ext cx="4053068" cy="321214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10A7BED-D8F5-4947-BA79-08641A263C14}"/>
              </a:ext>
            </a:extLst>
          </p:cNvPr>
          <p:cNvSpPr txBox="1"/>
          <p:nvPr/>
        </p:nvSpPr>
        <p:spPr>
          <a:xfrm>
            <a:off x="5347159" y="1851487"/>
            <a:ext cx="5935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Di R</a:t>
            </a:r>
            <a:r>
              <a:rPr lang="en-US" sz="2400" baseline="30000" dirty="0">
                <a:solidFill>
                  <a:srgbClr val="FF0000"/>
                </a:solidFill>
              </a:rPr>
              <a:t>2 </a:t>
            </a:r>
            <a:r>
              <a:rPr lang="en-US" sz="2400" dirty="0"/>
              <a:t>:  </a:t>
            </a:r>
            <a:r>
              <a:rPr lang="en-US" sz="2400" dirty="0" err="1"/>
              <a:t>Misalkan</a:t>
            </a:r>
            <a:r>
              <a:rPr lang="en-US" sz="2400" dirty="0"/>
              <a:t> P</a:t>
            </a:r>
            <a:r>
              <a:rPr lang="en-US" sz="2400" baseline="-25000" dirty="0"/>
              <a:t>1</a:t>
            </a:r>
            <a:r>
              <a:rPr lang="en-US" sz="2400" dirty="0"/>
              <a:t>(x</a:t>
            </a:r>
            <a:r>
              <a:rPr lang="en-US" sz="2400" baseline="-25000" dirty="0"/>
              <a:t>1</a:t>
            </a:r>
            <a:r>
              <a:rPr lang="en-US" sz="2400" dirty="0"/>
              <a:t>, y</a:t>
            </a:r>
            <a:r>
              <a:rPr lang="en-US" sz="2400" baseline="-25000" dirty="0"/>
              <a:t>1</a:t>
            </a:r>
            <a:r>
              <a:rPr lang="en-US" sz="2400" dirty="0"/>
              <a:t>) dan P</a:t>
            </a:r>
            <a:r>
              <a:rPr lang="en-US" sz="2400" baseline="-25000" dirty="0"/>
              <a:t>2</a:t>
            </a:r>
            <a:r>
              <a:rPr lang="en-US" sz="2400" dirty="0"/>
              <a:t>(x</a:t>
            </a:r>
            <a:r>
              <a:rPr lang="en-US" sz="2400" baseline="-25000" dirty="0"/>
              <a:t>2</a:t>
            </a:r>
            <a:r>
              <a:rPr lang="en-US" sz="2400" dirty="0"/>
              <a:t>, y</a:t>
            </a:r>
            <a:r>
              <a:rPr lang="en-US" sz="2400" baseline="-25000" dirty="0"/>
              <a:t>2</a:t>
            </a:r>
            <a:r>
              <a:rPr lang="en-US" sz="2400" dirty="0"/>
              <a:t>), </a:t>
            </a:r>
            <a:r>
              <a:rPr lang="en-US" sz="2400" dirty="0" err="1"/>
              <a:t>maka</a:t>
            </a:r>
            <a:r>
              <a:rPr lang="en-US" sz="2400" baseline="-25000" dirty="0"/>
              <a:t>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0333F5F-FAA5-4C4B-A558-E03076E00684}"/>
                  </a:ext>
                </a:extLst>
              </p:cNvPr>
              <p:cNvSpPr txBox="1"/>
              <p:nvPr/>
            </p:nvSpPr>
            <p:spPr>
              <a:xfrm>
                <a:off x="5455128" y="2532983"/>
                <a:ext cx="3031214" cy="12475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/>
                  <a:t>v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–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 </a:t>
                </a:r>
              </a:p>
              <a:p>
                <a:r>
                  <a:rPr lang="en-US" sz="2400" dirty="0"/>
                  <a:t>    = (x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y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) – (x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y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) </a:t>
                </a:r>
              </a:p>
              <a:p>
                <a:r>
                  <a:rPr lang="en-US" sz="2400" dirty="0"/>
                  <a:t>    = (x</a:t>
                </a:r>
                <a:r>
                  <a:rPr lang="en-US" sz="2400" baseline="-25000" dirty="0"/>
                  <a:t>2 </a:t>
                </a:r>
                <a:r>
                  <a:rPr lang="en-US" sz="2400" dirty="0"/>
                  <a:t>– x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y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y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) </a:t>
                </a:r>
                <a:r>
                  <a:rPr lang="en-US" sz="2400" baseline="-25000" dirty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0333F5F-FAA5-4C4B-A558-E03076E00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5128" y="2532983"/>
                <a:ext cx="3031214" cy="1247521"/>
              </a:xfrm>
              <a:prstGeom prst="rect">
                <a:avLst/>
              </a:prstGeom>
              <a:blipFill>
                <a:blip r:embed="rId5"/>
                <a:stretch>
                  <a:fillRect l="-3219" b="-10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DC54D1B3-3D2A-456D-9AD7-1D1549F74B5E}"/>
              </a:ext>
            </a:extLst>
          </p:cNvPr>
          <p:cNvSpPr txBox="1"/>
          <p:nvPr/>
        </p:nvSpPr>
        <p:spPr>
          <a:xfrm>
            <a:off x="5347159" y="4000335"/>
            <a:ext cx="6536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Di R</a:t>
            </a:r>
            <a:r>
              <a:rPr lang="en-US" sz="2400" baseline="30000" dirty="0">
                <a:solidFill>
                  <a:srgbClr val="FF0000"/>
                </a:solidFill>
              </a:rPr>
              <a:t>3 </a:t>
            </a:r>
            <a:r>
              <a:rPr lang="en-US" sz="2400" dirty="0"/>
              <a:t>: </a:t>
            </a:r>
            <a:r>
              <a:rPr lang="en-US" sz="2400" dirty="0" err="1"/>
              <a:t>Misalkan</a:t>
            </a:r>
            <a:r>
              <a:rPr lang="en-US" sz="2400" dirty="0"/>
              <a:t> P</a:t>
            </a:r>
            <a:r>
              <a:rPr lang="en-US" sz="2400" baseline="-25000" dirty="0"/>
              <a:t>1</a:t>
            </a:r>
            <a:r>
              <a:rPr lang="en-US" sz="2400" dirty="0"/>
              <a:t>(x</a:t>
            </a:r>
            <a:r>
              <a:rPr lang="en-US" sz="2400" baseline="-25000" dirty="0"/>
              <a:t>1</a:t>
            </a:r>
            <a:r>
              <a:rPr lang="en-US" sz="2400" dirty="0"/>
              <a:t>, y</a:t>
            </a:r>
            <a:r>
              <a:rPr lang="en-US" sz="2400" baseline="-25000" dirty="0"/>
              <a:t>1</a:t>
            </a:r>
            <a:r>
              <a:rPr lang="en-US" sz="2400" dirty="0"/>
              <a:t>, z</a:t>
            </a:r>
            <a:r>
              <a:rPr lang="en-US" sz="2400" baseline="-25000" dirty="0"/>
              <a:t>1</a:t>
            </a:r>
            <a:r>
              <a:rPr lang="en-US" sz="2400" dirty="0"/>
              <a:t>) dan P</a:t>
            </a:r>
            <a:r>
              <a:rPr lang="en-US" sz="2400" baseline="-25000" dirty="0"/>
              <a:t>2</a:t>
            </a:r>
            <a:r>
              <a:rPr lang="en-US" sz="2400" dirty="0"/>
              <a:t>(x</a:t>
            </a:r>
            <a:r>
              <a:rPr lang="en-US" sz="2400" baseline="-25000" dirty="0"/>
              <a:t>2</a:t>
            </a:r>
            <a:r>
              <a:rPr lang="en-US" sz="2400" dirty="0"/>
              <a:t>, y</a:t>
            </a:r>
            <a:r>
              <a:rPr lang="en-US" sz="2400" baseline="-25000" dirty="0"/>
              <a:t>2</a:t>
            </a:r>
            <a:r>
              <a:rPr lang="en-US" sz="2400" dirty="0"/>
              <a:t>, z</a:t>
            </a:r>
            <a:r>
              <a:rPr lang="en-US" sz="2400" baseline="-25000" dirty="0"/>
              <a:t>2</a:t>
            </a:r>
            <a:r>
              <a:rPr lang="en-US" sz="2400" dirty="0"/>
              <a:t>), </a:t>
            </a:r>
            <a:r>
              <a:rPr lang="en-US" sz="2400" dirty="0" err="1"/>
              <a:t>maka</a:t>
            </a:r>
            <a:r>
              <a:rPr lang="en-US" sz="2400" baseline="-25000" dirty="0"/>
              <a:t>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A7CC4E0-1985-4339-AA4E-D87BF7668963}"/>
                  </a:ext>
                </a:extLst>
              </p:cNvPr>
              <p:cNvSpPr txBox="1"/>
              <p:nvPr/>
            </p:nvSpPr>
            <p:spPr>
              <a:xfrm>
                <a:off x="5639277" y="4614219"/>
                <a:ext cx="4298293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/>
                  <a:t>v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= (x</a:t>
                </a:r>
                <a:r>
                  <a:rPr lang="en-US" sz="2400" baseline="-25000" dirty="0"/>
                  <a:t>2 </a:t>
                </a:r>
                <a:r>
                  <a:rPr lang="en-US" sz="2400" dirty="0"/>
                  <a:t>– x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y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y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z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z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)</a:t>
                </a:r>
                <a:r>
                  <a:rPr lang="en-US" sz="2400" baseline="-25000" dirty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A7CC4E0-1985-4339-AA4E-D87BF76689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277" y="4614219"/>
                <a:ext cx="4298293" cy="506421"/>
              </a:xfrm>
              <a:prstGeom prst="rect">
                <a:avLst/>
              </a:prstGeom>
              <a:blipFill>
                <a:blip r:embed="rId6"/>
                <a:stretch>
                  <a:fillRect l="-2128" t="-1205" r="-142" b="-26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C56626EB-D791-4450-A735-14E2FADB22C5}"/>
              </a:ext>
            </a:extLst>
          </p:cNvPr>
          <p:cNvSpPr txBox="1"/>
          <p:nvPr/>
        </p:nvSpPr>
        <p:spPr>
          <a:xfrm>
            <a:off x="958039" y="5467687"/>
            <a:ext cx="68720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Contoh</a:t>
            </a:r>
            <a:r>
              <a:rPr lang="en-US" sz="2400" b="1" dirty="0"/>
              <a:t> 3</a:t>
            </a:r>
            <a:r>
              <a:rPr lang="en-US" sz="2400" dirty="0"/>
              <a:t>: </a:t>
            </a:r>
            <a:r>
              <a:rPr lang="en-US" sz="2400" dirty="0" err="1"/>
              <a:t>Misalkan</a:t>
            </a:r>
            <a:r>
              <a:rPr lang="en-US" sz="2400" dirty="0"/>
              <a:t> P</a:t>
            </a:r>
            <a:r>
              <a:rPr lang="en-US" sz="2400" baseline="-25000" dirty="0"/>
              <a:t>1</a:t>
            </a:r>
            <a:r>
              <a:rPr lang="en-US" sz="2400" dirty="0"/>
              <a:t>(2, – 1, 4) dan P</a:t>
            </a:r>
            <a:r>
              <a:rPr lang="en-US" sz="2400" baseline="-25000" dirty="0"/>
              <a:t>2</a:t>
            </a:r>
            <a:r>
              <a:rPr lang="en-US" sz="2400" dirty="0"/>
              <a:t>(7, 5, –8), </a:t>
            </a:r>
            <a:r>
              <a:rPr lang="en-US" sz="2400" dirty="0" err="1"/>
              <a:t>maka</a:t>
            </a:r>
            <a:endParaRPr lang="en-US" sz="2400" dirty="0"/>
          </a:p>
          <a:p>
            <a:r>
              <a:rPr lang="en-US" sz="2400" baseline="-25000" dirty="0"/>
              <a:t>                    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52FB02A-A12F-477E-921E-B85B2D0B0063}"/>
                  </a:ext>
                </a:extLst>
              </p:cNvPr>
              <p:cNvSpPr txBox="1"/>
              <p:nvPr/>
            </p:nvSpPr>
            <p:spPr>
              <a:xfrm>
                <a:off x="2367757" y="5986454"/>
                <a:ext cx="9052799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/>
                  <a:t>v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= (x</a:t>
                </a:r>
                <a:r>
                  <a:rPr lang="en-US" sz="2400" baseline="-25000" dirty="0"/>
                  <a:t>2 </a:t>
                </a:r>
                <a:r>
                  <a:rPr lang="en-US" sz="2400" dirty="0"/>
                  <a:t>– x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y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y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z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z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) = (7 – 2, 5 – (–1), –8 – 4) = (5, 6, –12)  </a:t>
                </a:r>
                <a:r>
                  <a:rPr lang="en-US" sz="2400" baseline="-25000" dirty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52FB02A-A12F-477E-921E-B85B2D0B0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7757" y="5986454"/>
                <a:ext cx="9052799" cy="506421"/>
              </a:xfrm>
              <a:prstGeom prst="rect">
                <a:avLst/>
              </a:prstGeom>
              <a:blipFill>
                <a:blip r:embed="rId7"/>
                <a:stretch>
                  <a:fillRect l="-1010" t="-1205" b="-26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139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971C4-45C7-4B4F-BAFE-C1942D50C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Norma </a:t>
            </a:r>
            <a:r>
              <a:rPr lang="en-US" b="1" dirty="0" err="1"/>
              <a:t>sebuah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95FF9C-EEAA-48C6-ADD0-5E359464E2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825480" cy="4351338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Panjang (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i="1" dirty="0"/>
                  <a:t>magnitude</a:t>
                </a:r>
                <a:r>
                  <a:rPr lang="en-US" dirty="0"/>
                  <a:t>) </a:t>
                </a:r>
                <a:r>
                  <a:rPr lang="en-US" dirty="0" err="1"/>
                  <a:t>sebuah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b="1" dirty="0"/>
                  <a:t>v</a:t>
                </a:r>
                <a:r>
                  <a:rPr lang="en-US" dirty="0"/>
                  <a:t> </a:t>
                </a:r>
                <a:r>
                  <a:rPr lang="en-US" dirty="0" err="1"/>
                  <a:t>dinamakan</a:t>
                </a:r>
                <a:r>
                  <a:rPr lang="en-US" dirty="0"/>
                  <a:t> </a:t>
                </a:r>
                <a:r>
                  <a:rPr lang="en-US" b="1" dirty="0" err="1"/>
                  <a:t>norma</a:t>
                </a:r>
                <a:r>
                  <a:rPr lang="en-US" dirty="0"/>
                  <a:t> (</a:t>
                </a:r>
                <a:r>
                  <a:rPr lang="en-US" i="1" dirty="0"/>
                  <a:t>norm</a:t>
                </a:r>
                <a:r>
                  <a:rPr lang="en-US" dirty="0"/>
                  <a:t>) </a:t>
                </a:r>
                <a:r>
                  <a:rPr lang="en-US" b="1" dirty="0"/>
                  <a:t>v</a:t>
                </a:r>
                <a:r>
                  <a:rPr lang="en-US" dirty="0"/>
                  <a:t>. </a:t>
                </a:r>
              </a:p>
              <a:p>
                <a:r>
                  <a:rPr lang="en-US" dirty="0"/>
                  <a:t>Norma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b="1" dirty="0"/>
                  <a:t>v</a:t>
                </a:r>
                <a:r>
                  <a:rPr lang="en-US" i="1" dirty="0"/>
                  <a:t> </a:t>
                </a:r>
                <a:r>
                  <a:rPr lang="en-US" dirty="0" err="1"/>
                  <a:t>dilambangkan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b="1" dirty="0"/>
                  <a:t>. </a:t>
                </a:r>
                <a:endParaRPr lang="en-US" dirty="0"/>
              </a:p>
              <a:p>
                <a:r>
                  <a:rPr lang="en-US" dirty="0"/>
                  <a:t>Norma </a:t>
                </a:r>
                <a:r>
                  <a:rPr lang="en-US" dirty="0" err="1"/>
                  <a:t>sebuah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dirty="0" err="1"/>
                  <a:t>dinamakan</a:t>
                </a:r>
                <a:r>
                  <a:rPr lang="en-US" dirty="0"/>
                  <a:t> juga </a:t>
                </a:r>
                <a:r>
                  <a:rPr lang="en-US" b="1" dirty="0" err="1"/>
                  <a:t>norma</a:t>
                </a:r>
                <a:r>
                  <a:rPr lang="en-US" b="1" dirty="0"/>
                  <a:t> Euclidean</a:t>
                </a:r>
                <a:r>
                  <a:rPr lang="en-US" dirty="0"/>
                  <a:t>.</a:t>
                </a:r>
              </a:p>
              <a:p>
                <a:endParaRPr lang="en-US" b="1" dirty="0"/>
              </a:p>
              <a:p>
                <a:r>
                  <a:rPr lang="en-US" dirty="0"/>
                  <a:t>Norma </a:t>
                </a:r>
                <a:r>
                  <a:rPr lang="en-US" dirty="0" err="1"/>
                  <a:t>vektor</a:t>
                </a:r>
                <a:r>
                  <a:rPr lang="en-US" dirty="0"/>
                  <a:t>  </a:t>
                </a:r>
                <a:r>
                  <a:rPr lang="en-US" b="1" dirty="0"/>
                  <a:t>v</a:t>
                </a:r>
                <a:r>
                  <a:rPr lang="en-US" dirty="0"/>
                  <a:t> = (v</a:t>
                </a:r>
                <a:r>
                  <a:rPr lang="en-US" baseline="-25000" dirty="0"/>
                  <a:t>1</a:t>
                </a:r>
                <a:r>
                  <a:rPr lang="en-US" dirty="0"/>
                  <a:t>, v</a:t>
                </a:r>
                <a:r>
                  <a:rPr lang="en-US" baseline="-25000" dirty="0"/>
                  <a:t>2</a:t>
                </a:r>
                <a:r>
                  <a:rPr lang="en-US" dirty="0"/>
                  <a:t>)  di R</a:t>
                </a:r>
                <a:r>
                  <a:rPr lang="en-US" baseline="30000" dirty="0"/>
                  <a:t>2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b="1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Norma </a:t>
                </a:r>
                <a:r>
                  <a:rPr lang="en-US" dirty="0" err="1"/>
                  <a:t>vektor</a:t>
                </a:r>
                <a:r>
                  <a:rPr lang="en-US" dirty="0"/>
                  <a:t>  </a:t>
                </a:r>
                <a:r>
                  <a:rPr lang="en-US" b="1" dirty="0"/>
                  <a:t>v</a:t>
                </a:r>
                <a:r>
                  <a:rPr lang="en-US" dirty="0"/>
                  <a:t> = (v</a:t>
                </a:r>
                <a:r>
                  <a:rPr lang="en-US" baseline="-25000" dirty="0"/>
                  <a:t>1</a:t>
                </a:r>
                <a:r>
                  <a:rPr lang="en-US" dirty="0"/>
                  <a:t>, v</a:t>
                </a:r>
                <a:r>
                  <a:rPr lang="en-US" baseline="-25000" dirty="0"/>
                  <a:t>2</a:t>
                </a:r>
                <a:r>
                  <a:rPr lang="en-US" dirty="0"/>
                  <a:t>, v</a:t>
                </a:r>
                <a:r>
                  <a:rPr lang="en-US" baseline="-25000" dirty="0"/>
                  <a:t>3</a:t>
                </a:r>
                <a:r>
                  <a:rPr lang="en-US" dirty="0"/>
                  <a:t>) di R</a:t>
                </a:r>
                <a:r>
                  <a:rPr lang="en-US" baseline="30000" dirty="0"/>
                  <a:t>3</a:t>
                </a:r>
                <a:r>
                  <a:rPr lang="en-US" dirty="0"/>
                  <a:t>adalah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b="1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Norma </a:t>
                </a:r>
                <a:r>
                  <a:rPr lang="en-US" dirty="0" err="1"/>
                  <a:t>vektor</a:t>
                </a:r>
                <a:r>
                  <a:rPr lang="en-US" dirty="0"/>
                  <a:t>  </a:t>
                </a:r>
                <a:r>
                  <a:rPr lang="en-US" b="1" dirty="0"/>
                  <a:t>v</a:t>
                </a:r>
                <a:r>
                  <a:rPr lang="en-US" dirty="0"/>
                  <a:t> = (v</a:t>
                </a:r>
                <a:r>
                  <a:rPr lang="en-US" baseline="-25000" dirty="0"/>
                  <a:t>1</a:t>
                </a:r>
                <a:r>
                  <a:rPr lang="en-US" dirty="0"/>
                  <a:t>, v</a:t>
                </a:r>
                <a:r>
                  <a:rPr lang="en-US" baseline="-25000" dirty="0"/>
                  <a:t>2</a:t>
                </a:r>
                <a:r>
                  <a:rPr lang="en-US" dirty="0"/>
                  <a:t>, …, </a:t>
                </a:r>
                <a:r>
                  <a:rPr lang="en-US" dirty="0" err="1"/>
                  <a:t>v</a:t>
                </a:r>
                <a:r>
                  <a:rPr lang="en-US" baseline="-25000" dirty="0" err="1"/>
                  <a:t>n</a:t>
                </a:r>
                <a:r>
                  <a:rPr lang="en-US" dirty="0"/>
                  <a:t>) di R</a:t>
                </a:r>
                <a:r>
                  <a:rPr lang="en-US" baseline="30000" dirty="0"/>
                  <a:t>n 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b="1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 …+ 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95FF9C-EEAA-48C6-ADD0-5E359464E2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825480" cy="4351338"/>
              </a:xfrm>
              <a:blipFill>
                <a:blip r:embed="rId4"/>
                <a:stretch>
                  <a:fillRect l="-901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4193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E1D2BC-ECDB-4708-8B9C-E97004F6AF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18160"/>
                <a:ext cx="10515600" cy="598424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400" dirty="0"/>
                  <a:t>Jika P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(x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y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) dan P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(x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y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titik</a:t>
                </a:r>
                <a:r>
                  <a:rPr lang="en-US" sz="2400" dirty="0"/>
                  <a:t> di R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jarak</a:t>
                </a:r>
                <a:r>
                  <a:rPr lang="en-US" sz="2400" dirty="0"/>
                  <a:t> (</a:t>
                </a:r>
                <a:r>
                  <a:rPr lang="en-US" sz="2400" i="1" dirty="0"/>
                  <a:t>d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kedua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titik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tersebut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norma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:</a:t>
                </a:r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/>
                  <a:t>                       </a:t>
                </a:r>
                <a:r>
                  <a:rPr lang="en-US" sz="2400" i="1" dirty="0"/>
                  <a:t>d</a:t>
                </a:r>
                <a:r>
                  <a:rPr lang="en-US" sz="2400" dirty="0"/>
                  <a:t> =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</m:e>
                    </m:d>
                  </m:oMath>
                </a14:m>
                <a:r>
                  <a:rPr lang="en-US" sz="2400" b="1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Jika P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(x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y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z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) dan P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(x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y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z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titik</a:t>
                </a:r>
                <a:r>
                  <a:rPr lang="en-US" sz="2400" dirty="0"/>
                  <a:t> di R</a:t>
                </a:r>
                <a:r>
                  <a:rPr lang="en-US" sz="2400" baseline="30000" dirty="0"/>
                  <a:t>3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jarak</a:t>
                </a:r>
                <a:r>
                  <a:rPr lang="en-US" sz="2400" dirty="0"/>
                  <a:t> (</a:t>
                </a:r>
                <a:r>
                  <a:rPr lang="en-US" sz="2400" i="1" dirty="0"/>
                  <a:t>d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kedua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titik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tersebut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norma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:</a:t>
                </a:r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/>
                  <a:t>                       </a:t>
                </a:r>
                <a:r>
                  <a:rPr lang="en-US" sz="2400" i="1" dirty="0"/>
                  <a:t>d</a:t>
                </a:r>
                <a:r>
                  <a:rPr lang="en-US" sz="2400" dirty="0"/>
                  <a:t> =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</m:e>
                    </m:d>
                  </m:oMath>
                </a14:m>
                <a:r>
                  <a:rPr lang="en-US" sz="2400" b="1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 err="1"/>
                  <a:t>Jika</a:t>
                </a:r>
                <a:r>
                  <a:rPr lang="en-US" sz="2400" dirty="0"/>
                  <a:t> </a:t>
                </a:r>
                <a:r>
                  <a:rPr lang="en-US" sz="2400" b="1" dirty="0"/>
                  <a:t>u</a:t>
                </a:r>
                <a:r>
                  <a:rPr lang="en-US" sz="2400" dirty="0"/>
                  <a:t> = (u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u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…, u</a:t>
                </a:r>
                <a:r>
                  <a:rPr lang="en-US" sz="2400" baseline="-25000" dirty="0"/>
                  <a:t>n</a:t>
                </a:r>
                <a:r>
                  <a:rPr lang="en-US" sz="2400" dirty="0"/>
                  <a:t>) dan </a:t>
                </a:r>
                <a:r>
                  <a:rPr lang="en-US" sz="2400" b="1" dirty="0"/>
                  <a:t>v</a:t>
                </a:r>
                <a:r>
                  <a:rPr lang="en-US" sz="2400" dirty="0"/>
                  <a:t> = (v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v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…, </a:t>
                </a:r>
                <a:r>
                  <a:rPr lang="en-US" sz="2400" dirty="0" err="1"/>
                  <a:t>v</a:t>
                </a:r>
                <a:r>
                  <a:rPr lang="en-US" sz="2400" baseline="-25000" dirty="0" err="1"/>
                  <a:t>n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titik</a:t>
                </a:r>
                <a:r>
                  <a:rPr lang="en-US" sz="2400" dirty="0"/>
                  <a:t> di R</a:t>
                </a:r>
                <a:r>
                  <a:rPr lang="en-US" sz="2400" baseline="30000" dirty="0"/>
                  <a:t>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jarak</a:t>
                </a:r>
                <a:r>
                  <a:rPr lang="en-US" sz="2400" dirty="0"/>
                  <a:t> (</a:t>
                </a:r>
                <a:r>
                  <a:rPr lang="en-US" sz="2400" i="1" dirty="0"/>
                  <a:t>d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kedua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titik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tersebut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i="1" dirty="0"/>
                  <a:t>d</a:t>
                </a:r>
                <a:r>
                  <a:rPr lang="en-US" sz="2400" dirty="0"/>
                  <a:t>(</a:t>
                </a:r>
                <a:r>
                  <a:rPr lang="en-US" sz="2400" b="1" dirty="0"/>
                  <a:t>u</a:t>
                </a:r>
                <a:r>
                  <a:rPr lang="en-US" sz="2400" dirty="0"/>
                  <a:t>, </a:t>
                </a:r>
                <a:r>
                  <a:rPr lang="en-US" sz="2400" b="1" dirty="0"/>
                  <a:t>v</a:t>
                </a:r>
                <a:r>
                  <a:rPr lang="en-US" sz="2400" dirty="0"/>
                  <a:t>):</a:t>
                </a:r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/>
                  <a:t>                       </a:t>
                </a:r>
                <a:r>
                  <a:rPr lang="en-US" sz="2400" i="1" dirty="0"/>
                  <a:t>d</a:t>
                </a:r>
                <a:r>
                  <a:rPr lang="en-US" sz="2400" dirty="0"/>
                  <a:t>(</a:t>
                </a:r>
                <a:r>
                  <a:rPr lang="en-US" sz="2400" b="1" dirty="0"/>
                  <a:t>u</a:t>
                </a:r>
                <a:r>
                  <a:rPr lang="en-US" sz="2400" dirty="0"/>
                  <a:t>, </a:t>
                </a:r>
                <a:r>
                  <a:rPr lang="en-US" sz="2400" b="1" dirty="0"/>
                  <a:t>v</a:t>
                </a:r>
                <a:r>
                  <a:rPr lang="en-US" sz="2400" dirty="0"/>
                  <a:t>)  =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sz="2400" b="1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 …+ </m:t>
                        </m:r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E1D2BC-ECDB-4708-8B9C-E97004F6AF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18160"/>
                <a:ext cx="10515600" cy="5984240"/>
              </a:xfrm>
              <a:blipFill>
                <a:blip r:embed="rId4"/>
                <a:stretch>
                  <a:fillRect l="-812" t="-19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08845007-1993-4B4E-8D60-A11BF0EAE9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0135" y="894080"/>
            <a:ext cx="2262746" cy="163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414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977BA4-29C4-47F5-97D8-7149EE19B43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6637" y="500865"/>
                <a:ext cx="11038726" cy="585626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Contoh 4: </a:t>
                </a:r>
              </a:p>
              <a:p>
                <a:pPr marL="571500" indent="-571500">
                  <a:buAutoNum type="romanLcParenBoth"/>
                </a:pPr>
                <a:r>
                  <a:rPr lang="en-US" dirty="0" err="1"/>
                  <a:t>Misalkan</a:t>
                </a:r>
                <a:r>
                  <a:rPr lang="en-US" dirty="0"/>
                  <a:t> </a:t>
                </a:r>
                <a:r>
                  <a:rPr lang="en-US" b="1" dirty="0"/>
                  <a:t>v</a:t>
                </a:r>
                <a:r>
                  <a:rPr lang="en-US" dirty="0"/>
                  <a:t> = (6, –2 , 3),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norma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b="1" dirty="0"/>
                  <a:t>v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b="1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(−2)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(3)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36+4+9</m:t>
                        </m:r>
                      </m:e>
                    </m:rad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</m:rad>
                  </m:oMath>
                </a14:m>
                <a:r>
                  <a:rPr lang="en-US" dirty="0"/>
                  <a:t> = 7</a:t>
                </a:r>
              </a:p>
              <a:p>
                <a:pPr marL="571500" indent="-571500">
                  <a:buAutoNum type="romanLcParenBoth"/>
                </a:pPr>
                <a:endParaRPr lang="en-US" dirty="0"/>
              </a:p>
              <a:p>
                <a:pPr marL="571500" indent="-571500">
                  <a:buAutoNum type="romanLcParenBoth"/>
                </a:pPr>
                <a:r>
                  <a:rPr lang="en-US" dirty="0" err="1"/>
                  <a:t>Jika</a:t>
                </a:r>
                <a:r>
                  <a:rPr lang="en-US" dirty="0"/>
                  <a:t> P</a:t>
                </a:r>
                <a:r>
                  <a:rPr lang="en-US" baseline="-25000" dirty="0"/>
                  <a:t>1</a:t>
                </a:r>
                <a:r>
                  <a:rPr lang="en-US" dirty="0"/>
                  <a:t>(2, –1 , –5) dan P</a:t>
                </a:r>
                <a:r>
                  <a:rPr lang="en-US" baseline="-25000" dirty="0"/>
                  <a:t>2</a:t>
                </a:r>
                <a:r>
                  <a:rPr lang="en-US" dirty="0"/>
                  <a:t>(4, –3 , 1)  </a:t>
                </a:r>
                <a:r>
                  <a:rPr lang="en-US" dirty="0" err="1"/>
                  <a:t>maka</a:t>
                </a:r>
                <a:r>
                  <a:rPr lang="en-US" dirty="0"/>
                  <a:t>  </a:t>
                </a:r>
                <a:r>
                  <a:rPr lang="en-US" dirty="0" err="1"/>
                  <a:t>jarak</a:t>
                </a:r>
                <a:r>
                  <a:rPr lang="en-US" dirty="0"/>
                  <a:t> </a:t>
                </a:r>
                <a:r>
                  <a:rPr lang="en-US" dirty="0" err="1"/>
                  <a:t>kedua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</a:t>
                </a:r>
                <a:r>
                  <a:rPr lang="en-US" i="1" dirty="0"/>
                  <a:t>d</a:t>
                </a:r>
                <a:r>
                  <a:rPr lang="en-US" dirty="0"/>
                  <a:t> 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</m:e>
                    </m:d>
                  </m:oMath>
                </a14:m>
                <a:r>
                  <a:rPr lang="en-US" b="1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(−1)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d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  </a:t>
                </a:r>
              </a:p>
              <a:p>
                <a:pPr marL="0" indent="0">
                  <a:buNone/>
                </a:pPr>
                <a:r>
                  <a:rPr lang="en-US" dirty="0"/>
                  <a:t>         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36</m:t>
                        </m:r>
                      </m:e>
                    </m:rad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44</m:t>
                        </m:r>
                      </m:e>
                    </m:rad>
                  </m:oMath>
                </a14:m>
                <a:r>
                  <a:rPr lang="en-US" dirty="0"/>
                  <a:t> = 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rad>
                  </m:oMath>
                </a14:m>
                <a:r>
                  <a:rPr lang="en-US" dirty="0"/>
                  <a:t>	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(iii) </a:t>
                </a:r>
                <a:r>
                  <a:rPr lang="en-US" dirty="0" err="1"/>
                  <a:t>Misalkan</a:t>
                </a:r>
                <a:r>
                  <a:rPr lang="en-US" dirty="0"/>
                  <a:t> </a:t>
                </a:r>
                <a:r>
                  <a:rPr lang="en-US" b="1" dirty="0"/>
                  <a:t>u</a:t>
                </a:r>
                <a:r>
                  <a:rPr lang="en-US" dirty="0"/>
                  <a:t> = (1, 3, –2, 7) dan </a:t>
                </a:r>
                <a:r>
                  <a:rPr lang="en-US" b="1" dirty="0"/>
                  <a:t>v</a:t>
                </a:r>
                <a:r>
                  <a:rPr lang="en-US" dirty="0"/>
                  <a:t> = (0, 7, 2, 2)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dua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di R</a:t>
                </a:r>
                <a:r>
                  <a:rPr lang="en-US" baseline="30000" dirty="0"/>
                  <a:t>4</a:t>
                </a: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     </a:t>
                </a:r>
                <a:r>
                  <a:rPr lang="en-US" dirty="0" err="1"/>
                  <a:t>maka</a:t>
                </a:r>
                <a:r>
                  <a:rPr lang="en-US" dirty="0"/>
                  <a:t>  </a:t>
                </a:r>
                <a:r>
                  <a:rPr lang="en-US" dirty="0" err="1"/>
                  <a:t>jarak</a:t>
                </a:r>
                <a:r>
                  <a:rPr lang="en-US" dirty="0"/>
                  <a:t> </a:t>
                </a:r>
                <a:r>
                  <a:rPr lang="en-US" dirty="0" err="1"/>
                  <a:t>antara</a:t>
                </a:r>
                <a:r>
                  <a:rPr lang="en-US" dirty="0"/>
                  <a:t> </a:t>
                </a:r>
                <a:r>
                  <a:rPr lang="en-US" b="1" dirty="0"/>
                  <a:t>u</a:t>
                </a:r>
                <a:r>
                  <a:rPr lang="en-US" dirty="0"/>
                  <a:t> dan </a:t>
                </a:r>
                <a:r>
                  <a:rPr lang="en-US" b="1" dirty="0"/>
                  <a:t>v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      </a:t>
                </a:r>
                <a:r>
                  <a:rPr lang="en-US" i="1" dirty="0"/>
                  <a:t>d</a:t>
                </a:r>
                <a:r>
                  <a:rPr lang="en-US" dirty="0"/>
                  <a:t>(</a:t>
                </a:r>
                <a:r>
                  <a:rPr lang="en-US" b="1" dirty="0"/>
                  <a:t>u</a:t>
                </a:r>
                <a:r>
                  <a:rPr lang="en-US" dirty="0"/>
                  <a:t>, </a:t>
                </a:r>
                <a:r>
                  <a:rPr lang="en-US" b="1" dirty="0"/>
                  <a:t>v</a:t>
                </a:r>
                <a:r>
                  <a:rPr lang="en-US" dirty="0"/>
                  <a:t>)  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b="1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(3−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−2)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58</m:t>
                        </m:r>
                      </m:e>
                    </m:ra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977BA4-29C4-47F5-97D8-7149EE19B4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6637" y="500865"/>
                <a:ext cx="11038726" cy="5856269"/>
              </a:xfrm>
              <a:blipFill>
                <a:blip r:embed="rId4"/>
                <a:stretch>
                  <a:fillRect l="-1160" t="-1665" b="-8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9769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A52AD-05EF-4A52-B93C-EA012BB13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Arah</a:t>
            </a:r>
            <a:r>
              <a:rPr lang="en-US" b="1" dirty="0"/>
              <a:t> </a:t>
            </a:r>
            <a:r>
              <a:rPr lang="en-US" b="1" dirty="0" err="1"/>
              <a:t>sebuah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E634AE-5E42-41B3-8FD5-5CE2FE473E1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Misalkan </a:t>
                </a:r>
                <a:r>
                  <a:rPr lang="en-US" b="1" dirty="0"/>
                  <a:t>v</a:t>
                </a:r>
                <a:r>
                  <a:rPr lang="en-US" dirty="0"/>
                  <a:t> = (v</a:t>
                </a:r>
                <a:r>
                  <a:rPr lang="en-US" baseline="-25000" dirty="0"/>
                  <a:t>1</a:t>
                </a:r>
                <a:r>
                  <a:rPr lang="en-US" dirty="0"/>
                  <a:t>, v</a:t>
                </a:r>
                <a:r>
                  <a:rPr lang="en-US" baseline="-25000" dirty="0"/>
                  <a:t>2</a:t>
                </a:r>
                <a:r>
                  <a:rPr lang="en-US" dirty="0"/>
                  <a:t>, v</a:t>
                </a:r>
                <a:r>
                  <a:rPr lang="en-US" baseline="-25000" dirty="0"/>
                  <a:t>3</a:t>
                </a:r>
                <a:r>
                  <a:rPr lang="en-US" dirty="0"/>
                  <a:t>) </a:t>
                </a:r>
                <a:r>
                  <a:rPr lang="en-US" dirty="0" err="1"/>
                  <a:t>adalah</a:t>
                </a:r>
                <a:r>
                  <a:rPr lang="en-US" dirty="0"/>
                  <a:t> vector di R</a:t>
                </a:r>
                <a:r>
                  <a:rPr lang="en-US" baseline="30000" dirty="0"/>
                  <a:t>3</a:t>
                </a:r>
                <a:r>
                  <a:rPr lang="en-US" dirty="0"/>
                  <a:t>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arah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b="1" dirty="0"/>
                  <a:t>v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                                                      cos </a:t>
                </a:r>
                <a:r>
                  <a:rPr lang="en-US" dirty="0">
                    <a:sym typeface="Symbol" panose="05050102010706020507" pitchFamily="18" charset="2"/>
                  </a:rPr>
                  <a:t>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b="1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b="1" i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𝐯</m:t>
                            </m:r>
                          </m:e>
                        </m:d>
                      </m:den>
                    </m:f>
                  </m:oMath>
                </a14:m>
                <a:r>
                  <a:rPr lang="en-US" dirty="0"/>
                  <a:t> 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			       cos </a:t>
                </a:r>
                <a:r>
                  <a:rPr lang="en-US" dirty="0">
                    <a:sym typeface="Symbol" panose="05050102010706020507" pitchFamily="18" charset="2"/>
                  </a:rPr>
                  <a:t>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𝐯</m:t>
                            </m:r>
                          </m:e>
                        </m:d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			        cos </a:t>
                </a:r>
                <a:r>
                  <a:rPr lang="en-US" dirty="0">
                    <a:sym typeface="Symbol" panose="05050102010706020507" pitchFamily="18" charset="2"/>
                  </a:rPr>
                  <a:t>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𝐯</m:t>
                            </m:r>
                          </m:e>
                        </m:d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E634AE-5E42-41B3-8FD5-5CE2FE473E1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00EBFBA-467B-4036-80FB-3AED1738E76B}"/>
              </a:ext>
            </a:extLst>
          </p:cNvPr>
          <p:cNvCxnSpPr/>
          <p:nvPr/>
        </p:nvCxnSpPr>
        <p:spPr>
          <a:xfrm flipV="1">
            <a:off x="2651760" y="2773680"/>
            <a:ext cx="0" cy="175768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7F28FB1-30E0-426F-B3B6-39A12A030415}"/>
              </a:ext>
            </a:extLst>
          </p:cNvPr>
          <p:cNvCxnSpPr>
            <a:cxnSpLocks/>
          </p:cNvCxnSpPr>
          <p:nvPr/>
        </p:nvCxnSpPr>
        <p:spPr>
          <a:xfrm>
            <a:off x="2651760" y="4531360"/>
            <a:ext cx="2140957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E8B7EE9-5659-45ED-A377-A51E332740D3}"/>
              </a:ext>
            </a:extLst>
          </p:cNvPr>
          <p:cNvCxnSpPr>
            <a:cxnSpLocks/>
          </p:cNvCxnSpPr>
          <p:nvPr/>
        </p:nvCxnSpPr>
        <p:spPr>
          <a:xfrm flipH="1">
            <a:off x="838200" y="4531360"/>
            <a:ext cx="1813561" cy="948055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05E9FE0-20A2-4B84-A47B-739A38CA6815}"/>
              </a:ext>
            </a:extLst>
          </p:cNvPr>
          <p:cNvCxnSpPr>
            <a:cxnSpLocks/>
          </p:cNvCxnSpPr>
          <p:nvPr/>
        </p:nvCxnSpPr>
        <p:spPr>
          <a:xfrm flipV="1">
            <a:off x="2651760" y="3090041"/>
            <a:ext cx="1468295" cy="144132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92E84DAC-DB34-4FAD-89B7-731F9EDBE7F9}"/>
              </a:ext>
            </a:extLst>
          </p:cNvPr>
          <p:cNvSpPr/>
          <p:nvPr/>
        </p:nvSpPr>
        <p:spPr>
          <a:xfrm>
            <a:off x="4468589" y="4543722"/>
            <a:ext cx="324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D43E34D-9084-49B1-8775-581F8B084A94}"/>
              </a:ext>
            </a:extLst>
          </p:cNvPr>
          <p:cNvSpPr/>
          <p:nvPr/>
        </p:nvSpPr>
        <p:spPr>
          <a:xfrm>
            <a:off x="1132576" y="5582086"/>
            <a:ext cx="317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E3E208B-E20D-4644-8B36-AF5D5C0A3CFD}"/>
              </a:ext>
            </a:extLst>
          </p:cNvPr>
          <p:cNvSpPr/>
          <p:nvPr/>
        </p:nvSpPr>
        <p:spPr>
          <a:xfrm>
            <a:off x="2289460" y="2622381"/>
            <a:ext cx="317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z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47513BE-A821-4A4D-B561-B47B3DD5F0BA}"/>
              </a:ext>
            </a:extLst>
          </p:cNvPr>
          <p:cNvSpPr/>
          <p:nvPr/>
        </p:nvSpPr>
        <p:spPr>
          <a:xfrm>
            <a:off x="3966760" y="3190855"/>
            <a:ext cx="3305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v</a:t>
            </a: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7627278-8CD0-4DD3-90C8-515635795F21}"/>
              </a:ext>
            </a:extLst>
          </p:cNvPr>
          <p:cNvSpPr/>
          <p:nvPr/>
        </p:nvSpPr>
        <p:spPr>
          <a:xfrm>
            <a:off x="2696345" y="3949918"/>
            <a:ext cx="1192463" cy="1168620"/>
          </a:xfrm>
          <a:prstGeom prst="arc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7F6592AA-CA04-468B-9D61-0DCA478D3000}"/>
              </a:ext>
            </a:extLst>
          </p:cNvPr>
          <p:cNvSpPr/>
          <p:nvPr/>
        </p:nvSpPr>
        <p:spPr>
          <a:xfrm flipH="1">
            <a:off x="1835108" y="4069695"/>
            <a:ext cx="2633479" cy="1802016"/>
          </a:xfrm>
          <a:prstGeom prst="arc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4EE3D0D5-FF15-4C69-A045-390A52006DEF}"/>
              </a:ext>
            </a:extLst>
          </p:cNvPr>
          <p:cNvSpPr/>
          <p:nvPr/>
        </p:nvSpPr>
        <p:spPr>
          <a:xfrm>
            <a:off x="2121114" y="3295272"/>
            <a:ext cx="1192463" cy="1168620"/>
          </a:xfrm>
          <a:prstGeom prst="arc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D167DEA-C575-4266-A073-A48177FCE7CC}"/>
              </a:ext>
            </a:extLst>
          </p:cNvPr>
          <p:cNvSpPr/>
          <p:nvPr/>
        </p:nvSpPr>
        <p:spPr>
          <a:xfrm>
            <a:off x="1958920" y="3917474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</a:t>
            </a:r>
            <a:endParaRPr lang="en-US" sz="2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A183ECB-C5F5-46D2-9850-0CDEB1CF9556}"/>
              </a:ext>
            </a:extLst>
          </p:cNvPr>
          <p:cNvSpPr/>
          <p:nvPr/>
        </p:nvSpPr>
        <p:spPr>
          <a:xfrm>
            <a:off x="3209762" y="4103430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</a:t>
            </a:r>
            <a:endParaRPr lang="en-US" sz="24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ED835CB-44BA-4A5D-998A-46433EE0FEDB}"/>
              </a:ext>
            </a:extLst>
          </p:cNvPr>
          <p:cNvSpPr/>
          <p:nvPr/>
        </p:nvSpPr>
        <p:spPr>
          <a:xfrm>
            <a:off x="3037272" y="3017050"/>
            <a:ext cx="3113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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8205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B150D-D0E8-42B7-A2C5-51E92CC73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Bersambung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AC6D52-33C1-4B2D-953D-75820A4670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3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E2231-D2EE-4BD8-8501-6FDCBAF2B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Definisi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A2EB6-29FE-40FD-863A-A20D3D281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74680" cy="4351338"/>
          </a:xfrm>
        </p:spPr>
        <p:txBody>
          <a:bodyPr>
            <a:normAutofit/>
          </a:bodyPr>
          <a:lstStyle/>
          <a:p>
            <a:r>
              <a:rPr lang="en-US" dirty="0" err="1"/>
              <a:t>Kuantitas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direpresentasikan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: </a:t>
            </a:r>
            <a:r>
              <a:rPr lang="en-US" dirty="0" err="1"/>
              <a:t>skalar</a:t>
            </a:r>
            <a:r>
              <a:rPr lang="en-US" dirty="0"/>
              <a:t> dan </a:t>
            </a:r>
            <a:r>
              <a:rPr lang="en-US" dirty="0" err="1"/>
              <a:t>vektor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Skalar</a:t>
            </a:r>
            <a:r>
              <a:rPr lang="en-US" dirty="0"/>
              <a:t>: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numerik</a:t>
            </a:r>
            <a:r>
              <a:rPr lang="en-US" dirty="0"/>
              <a:t> yang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besaran</a:t>
            </a:r>
            <a:r>
              <a:rPr lang="en-US" dirty="0"/>
              <a:t> </a:t>
            </a:r>
            <a:r>
              <a:rPr lang="en-US" dirty="0" err="1"/>
              <a:t>kuantitas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tersebut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temperatur</a:t>
            </a:r>
            <a:r>
              <a:rPr lang="en-US" dirty="0"/>
              <a:t> 15</a:t>
            </a:r>
            <a:r>
              <a:rPr lang="en-US" dirty="0">
                <a:sym typeface="Symbol" panose="05050102010706020507" pitchFamily="18" charset="2"/>
              </a:rPr>
              <a:t> C, </a:t>
            </a:r>
            <a:r>
              <a:rPr lang="en-US" dirty="0" err="1">
                <a:sym typeface="Symbol" panose="05050102010706020507" pitchFamily="18" charset="2"/>
              </a:rPr>
              <a:t>laju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kendaraan</a:t>
            </a:r>
            <a:r>
              <a:rPr lang="en-US" dirty="0">
                <a:sym typeface="Symbol" panose="05050102010706020507" pitchFamily="18" charset="2"/>
              </a:rPr>
              <a:t> 75 km/jam, </a:t>
            </a:r>
            <a:r>
              <a:rPr lang="en-US" dirty="0" err="1">
                <a:sym typeface="Symbol" panose="05050102010706020507" pitchFamily="18" charset="2"/>
              </a:rPr>
              <a:t>panjang</a:t>
            </a:r>
            <a:r>
              <a:rPr lang="en-US" dirty="0">
                <a:sym typeface="Symbol" panose="05050102010706020507" pitchFamily="18" charset="2"/>
              </a:rPr>
              <a:t> 2,5 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Vektor</a:t>
            </a:r>
            <a:r>
              <a:rPr lang="en-US" dirty="0"/>
              <a:t>: </a:t>
            </a:r>
            <a:r>
              <a:rPr lang="en-US" dirty="0" err="1"/>
              <a:t>kuantitas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dan </a:t>
            </a:r>
            <a:r>
              <a:rPr lang="en-US" dirty="0" err="1"/>
              <a:t>arah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kecepatan</a:t>
            </a:r>
            <a:r>
              <a:rPr lang="en-US" dirty="0"/>
              <a:t> (</a:t>
            </a:r>
            <a:r>
              <a:rPr lang="en-US" b="1" dirty="0"/>
              <a:t>v</a:t>
            </a:r>
            <a:r>
              <a:rPr lang="en-US" dirty="0"/>
              <a:t>) </a:t>
            </a:r>
            <a:r>
              <a:rPr lang="en-US" dirty="0" err="1"/>
              <a:t>mobil</a:t>
            </a:r>
            <a:r>
              <a:rPr lang="en-US" dirty="0"/>
              <a:t> 80 km/jam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timur</a:t>
            </a:r>
            <a:r>
              <a:rPr lang="en-US" dirty="0"/>
              <a:t> </a:t>
            </a:r>
            <a:r>
              <a:rPr lang="en-US" dirty="0" err="1"/>
              <a:t>laut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A284714-9915-4923-A830-11B87FCC21AB}"/>
              </a:ext>
            </a:extLst>
          </p:cNvPr>
          <p:cNvCxnSpPr/>
          <p:nvPr/>
        </p:nvCxnSpPr>
        <p:spPr>
          <a:xfrm flipV="1">
            <a:off x="9458960" y="5161280"/>
            <a:ext cx="1371600" cy="81280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18681E-B0DB-4373-B23D-5E2212D28083}"/>
              </a:ext>
            </a:extLst>
          </p:cNvPr>
          <p:cNvCxnSpPr/>
          <p:nvPr/>
        </p:nvCxnSpPr>
        <p:spPr>
          <a:xfrm>
            <a:off x="9458960" y="5974080"/>
            <a:ext cx="1371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E0BCE6E-1D67-4E72-ACE0-9AA1379B0DE8}"/>
              </a:ext>
            </a:extLst>
          </p:cNvPr>
          <p:cNvSpPr txBox="1"/>
          <p:nvPr/>
        </p:nvSpPr>
        <p:spPr>
          <a:xfrm>
            <a:off x="10532162" y="4791947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v</a:t>
            </a:r>
            <a:r>
              <a:rPr lang="en-US" dirty="0"/>
              <a:t>= 80 km/jam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D1D7F5-9A51-4EBB-82FE-18FBE4C0402A}"/>
              </a:ext>
            </a:extLst>
          </p:cNvPr>
          <p:cNvSpPr txBox="1"/>
          <p:nvPr/>
        </p:nvSpPr>
        <p:spPr>
          <a:xfrm>
            <a:off x="9888920" y="5622966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  <a:r>
              <a:rPr lang="en-US" dirty="0">
                <a:sym typeface="Symbol" panose="05050102010706020507" pitchFamily="18" charset="2"/>
              </a:rPr>
              <a:t>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90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F5B33-899C-4231-8F78-712854D8C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Notasi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CA4638-B896-4147-BC20-2EDA09E9B3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Vektor </a:t>
                </a:r>
                <a:r>
                  <a:rPr lang="en-US" dirty="0" err="1"/>
                  <a:t>dilambangkan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huruf-huruf</a:t>
                </a:r>
                <a:r>
                  <a:rPr lang="en-US" dirty="0"/>
                  <a:t> </a:t>
                </a:r>
                <a:r>
                  <a:rPr lang="en-US" dirty="0" err="1"/>
                  <a:t>kecil</a:t>
                </a:r>
                <a:r>
                  <a:rPr lang="en-US" dirty="0"/>
                  <a:t> (</a:t>
                </a:r>
                <a:r>
                  <a:rPr lang="en-US" dirty="0" err="1"/>
                  <a:t>dicetak</a:t>
                </a:r>
                <a:r>
                  <a:rPr lang="en-US" dirty="0"/>
                  <a:t> </a:t>
                </a:r>
                <a:r>
                  <a:rPr lang="en-US" dirty="0" err="1"/>
                  <a:t>tebal</a:t>
                </a:r>
                <a:r>
                  <a:rPr lang="en-US" dirty="0"/>
                  <a:t>)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dirty="0" err="1"/>
                  <a:t>memakai</a:t>
                </a:r>
                <a:r>
                  <a:rPr lang="en-US" dirty="0"/>
                  <a:t> </a:t>
                </a:r>
                <a:r>
                  <a:rPr lang="en-US" dirty="0" err="1"/>
                  <a:t>tanda</a:t>
                </a:r>
                <a:r>
                  <a:rPr lang="en-US" dirty="0"/>
                  <a:t> </a:t>
                </a:r>
                <a:r>
                  <a:rPr lang="en-US" dirty="0" err="1"/>
                  <a:t>panah</a:t>
                </a:r>
                <a:r>
                  <a:rPr lang="en-US" dirty="0"/>
                  <a:t> (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dirty="0" err="1"/>
                  <a:t>berupa</a:t>
                </a:r>
                <a:r>
                  <a:rPr lang="en-US" dirty="0"/>
                  <a:t> </a:t>
                </a:r>
                <a:r>
                  <a:rPr lang="en-US" dirty="0" err="1"/>
                  <a:t>tulisan</a:t>
                </a:r>
                <a:r>
                  <a:rPr lang="en-US" dirty="0"/>
                  <a:t> </a:t>
                </a:r>
                <a:r>
                  <a:rPr lang="en-US" dirty="0" err="1"/>
                  <a:t>tangan</a:t>
                </a:r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en-US" dirty="0" err="1"/>
                  <a:t>Contoh</a:t>
                </a:r>
                <a:r>
                  <a:rPr lang="en-US" dirty="0"/>
                  <a:t>, </a:t>
                </a:r>
                <a:r>
                  <a:rPr lang="en-US" b="1" dirty="0"/>
                  <a:t>u</a:t>
                </a:r>
                <a:r>
                  <a:rPr lang="en-US" dirty="0"/>
                  <a:t>, </a:t>
                </a:r>
                <a:r>
                  <a:rPr lang="en-US" b="1" dirty="0"/>
                  <a:t>v</a:t>
                </a:r>
                <a:r>
                  <a:rPr lang="en-US" dirty="0"/>
                  <a:t>, </a:t>
                </a:r>
                <a:r>
                  <a:rPr lang="en-US" b="1" dirty="0"/>
                  <a:t>w</a:t>
                </a:r>
                <a:r>
                  <a:rPr lang="en-US" dirty="0"/>
                  <a:t>, …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acc>
                  </m:oMath>
                </a14:m>
                <a:r>
                  <a:rPr lang="en-US" dirty="0"/>
                  <a:t>, …</a:t>
                </a:r>
              </a:p>
              <a:p>
                <a:pPr marL="0" indent="0">
                  <a:buNone/>
                </a:pPr>
                <a:r>
                  <a:rPr lang="en-US" dirty="0"/>
                  <a:t>	       </a:t>
                </a:r>
                <a:r>
                  <a:rPr lang="en-US" b="1" dirty="0"/>
                  <a:t>a</a:t>
                </a:r>
                <a:r>
                  <a:rPr lang="en-US" dirty="0"/>
                  <a:t>, </a:t>
                </a:r>
                <a:r>
                  <a:rPr lang="en-US" b="1" dirty="0"/>
                  <a:t>b</a:t>
                </a:r>
                <a:r>
                  <a:rPr lang="en-US" dirty="0"/>
                  <a:t>, </a:t>
                </a:r>
                <a:r>
                  <a:rPr lang="en-US" b="1" dirty="0"/>
                  <a:t>c</a:t>
                </a:r>
                <a:r>
                  <a:rPr lang="en-US" dirty="0"/>
                  <a:t>, …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err="1"/>
                  <a:t>Secara</a:t>
                </a:r>
                <a:r>
                  <a:rPr lang="en-US" dirty="0"/>
                  <a:t> </a:t>
                </a:r>
                <a:r>
                  <a:rPr lang="en-US" dirty="0" err="1"/>
                  <a:t>geometri</a:t>
                </a:r>
                <a:r>
                  <a:rPr lang="en-US" dirty="0"/>
                  <a:t>, </a:t>
                </a:r>
                <a:r>
                  <a:rPr lang="en-US" dirty="0" err="1"/>
                  <a:t>vektor</a:t>
                </a:r>
                <a:r>
                  <a:rPr lang="en-US" dirty="0"/>
                  <a:t> di </a:t>
                </a:r>
                <a:r>
                  <a:rPr lang="en-US" dirty="0" err="1"/>
                  <a:t>ruang</a:t>
                </a:r>
                <a:r>
                  <a:rPr lang="en-US" dirty="0"/>
                  <a:t> </a:t>
                </a:r>
                <a:r>
                  <a:rPr lang="en-US" dirty="0" err="1"/>
                  <a:t>dwimatra</a:t>
                </a:r>
                <a:r>
                  <a:rPr lang="en-US" dirty="0"/>
                  <a:t> (2D) </a:t>
                </a:r>
                <a:r>
                  <a:rPr lang="en-US" dirty="0" err="1"/>
                  <a:t>dinyatakan</a:t>
                </a:r>
                <a:r>
                  <a:rPr lang="en-US" dirty="0"/>
                  <a:t> </a:t>
                </a:r>
                <a:r>
                  <a:rPr lang="en-US" dirty="0" err="1"/>
                  <a:t>sebagai</a:t>
                </a:r>
                <a:r>
                  <a:rPr lang="en-US" dirty="0"/>
                  <a:t> </a:t>
                </a:r>
                <a:r>
                  <a:rPr lang="en-US" dirty="0" err="1"/>
                  <a:t>garis</a:t>
                </a:r>
                <a:r>
                  <a:rPr lang="en-US" dirty="0"/>
                  <a:t> </a:t>
                </a:r>
                <a:r>
                  <a:rPr lang="en-US" dirty="0" err="1"/>
                  <a:t>berarah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CA4638-B896-4147-BC20-2EDA09E9B3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6508F48-B64D-4CB1-8C28-991ADAD91EF7}"/>
              </a:ext>
            </a:extLst>
          </p:cNvPr>
          <p:cNvCxnSpPr/>
          <p:nvPr/>
        </p:nvCxnSpPr>
        <p:spPr>
          <a:xfrm flipV="1">
            <a:off x="2354317" y="5223641"/>
            <a:ext cx="1723697" cy="756745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7EDD443-398A-4A3B-93C3-68DD19A44A7C}"/>
              </a:ext>
            </a:extLst>
          </p:cNvPr>
          <p:cNvCxnSpPr>
            <a:cxnSpLocks/>
          </p:cNvCxnSpPr>
          <p:nvPr/>
        </p:nvCxnSpPr>
        <p:spPr>
          <a:xfrm>
            <a:off x="5223641" y="5223641"/>
            <a:ext cx="1387366" cy="953322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52CC6F0-DA73-426E-B176-688643239706}"/>
              </a:ext>
            </a:extLst>
          </p:cNvPr>
          <p:cNvSpPr/>
          <p:nvPr/>
        </p:nvSpPr>
        <p:spPr>
          <a:xfrm>
            <a:off x="3062116" y="5232681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u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A1F43F-309F-4437-8D09-CF82192656ED}"/>
              </a:ext>
            </a:extLst>
          </p:cNvPr>
          <p:cNvSpPr/>
          <p:nvPr/>
        </p:nvSpPr>
        <p:spPr>
          <a:xfrm>
            <a:off x="5822730" y="5328745"/>
            <a:ext cx="258841" cy="371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v</a:t>
            </a:r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1F256D4-7B84-49AD-B863-0ADDD9099AA4}"/>
              </a:ext>
            </a:extLst>
          </p:cNvPr>
          <p:cNvCxnSpPr>
            <a:cxnSpLocks/>
          </p:cNvCxnSpPr>
          <p:nvPr/>
        </p:nvCxnSpPr>
        <p:spPr>
          <a:xfrm flipV="1">
            <a:off x="8424041" y="5232681"/>
            <a:ext cx="877614" cy="975812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C29901B-5DA7-4DCA-B219-F82922CF95D0}"/>
              </a:ext>
            </a:extLst>
          </p:cNvPr>
          <p:cNvSpPr txBox="1"/>
          <p:nvPr/>
        </p:nvSpPr>
        <p:spPr>
          <a:xfrm>
            <a:off x="8265183" y="620849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D2734E-A6ED-4208-A472-D04D1442E229}"/>
              </a:ext>
            </a:extLst>
          </p:cNvPr>
          <p:cNvSpPr txBox="1"/>
          <p:nvPr/>
        </p:nvSpPr>
        <p:spPr>
          <a:xfrm>
            <a:off x="9301655" y="503897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A87B9B-C95B-4D44-8A1D-C1577A71EBA3}"/>
              </a:ext>
            </a:extLst>
          </p:cNvPr>
          <p:cNvSpPr/>
          <p:nvPr/>
        </p:nvSpPr>
        <p:spPr>
          <a:xfrm>
            <a:off x="8467375" y="5515636"/>
            <a:ext cx="356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631504F-3807-4AED-9956-1287C6E91538}"/>
                  </a:ext>
                </a:extLst>
              </p:cNvPr>
              <p:cNvSpPr/>
              <p:nvPr/>
            </p:nvSpPr>
            <p:spPr>
              <a:xfrm>
                <a:off x="9074689" y="6032867"/>
                <a:ext cx="934679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chemeClr val="tx1"/>
                    </a:solidFill>
                  </a:rPr>
                  <a:t>w </a:t>
                </a:r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631504F-3807-4AED-9956-1287C6E915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4689" y="6032867"/>
                <a:ext cx="934679" cy="404791"/>
              </a:xfrm>
              <a:prstGeom prst="rect">
                <a:avLst/>
              </a:prstGeom>
              <a:blipFill>
                <a:blip r:embed="rId5"/>
                <a:stretch>
                  <a:fillRect l="-5882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0165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1DB13-6F79-43F9-88B5-9AECF18A3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DF6A2-6BBC-4A51-B524-9936635AF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endParaRPr lang="en-US" dirty="0"/>
          </a:p>
          <a:p>
            <a:r>
              <a:rPr lang="en-US" dirty="0" err="1"/>
              <a:t>Disebut</a:t>
            </a:r>
            <a:r>
              <a:rPr lang="en-US" dirty="0"/>
              <a:t> juga </a:t>
            </a:r>
            <a:r>
              <a:rPr lang="en-US" dirty="0" err="1"/>
              <a:t>ruang</a:t>
            </a:r>
            <a:r>
              <a:rPr lang="en-US" dirty="0"/>
              <a:t> Euclidean</a:t>
            </a:r>
          </a:p>
          <a:p>
            <a:r>
              <a:rPr lang="en-US" dirty="0"/>
              <a:t>R</a:t>
            </a:r>
            <a:r>
              <a:rPr lang="en-US" baseline="30000" dirty="0"/>
              <a:t>2</a:t>
            </a:r>
            <a:r>
              <a:rPr lang="en-US" dirty="0"/>
              <a:t>, R</a:t>
            </a:r>
            <a:r>
              <a:rPr lang="en-US" baseline="30000" dirty="0"/>
              <a:t>3</a:t>
            </a:r>
            <a:r>
              <a:rPr lang="en-US" dirty="0"/>
              <a:t>, R</a:t>
            </a:r>
            <a:r>
              <a:rPr lang="en-US" baseline="30000" dirty="0"/>
              <a:t>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834B8A-B98F-497A-9207-6571E8B8261B}"/>
              </a:ext>
            </a:extLst>
          </p:cNvPr>
          <p:cNvSpPr/>
          <p:nvPr/>
        </p:nvSpPr>
        <p:spPr>
          <a:xfrm>
            <a:off x="2554323" y="3478053"/>
            <a:ext cx="1766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/>
              <a:t>Vektor</a:t>
            </a:r>
            <a:r>
              <a:rPr lang="en-US" sz="2400" b="1" dirty="0"/>
              <a:t> di R</a:t>
            </a:r>
            <a:r>
              <a:rPr lang="en-US" sz="2400" b="1" baseline="30000" dirty="0"/>
              <a:t>2</a:t>
            </a:r>
            <a:r>
              <a:rPr lang="en-US" sz="2400" b="1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4947D2-CBC3-40B3-A0B2-E4487DB22984}"/>
              </a:ext>
            </a:extLst>
          </p:cNvPr>
          <p:cNvSpPr/>
          <p:nvPr/>
        </p:nvSpPr>
        <p:spPr>
          <a:xfrm>
            <a:off x="7093970" y="3478053"/>
            <a:ext cx="17561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/>
              <a:t>Vektor</a:t>
            </a:r>
            <a:r>
              <a:rPr lang="en-US" sz="2400" b="1" dirty="0"/>
              <a:t> di R</a:t>
            </a:r>
            <a:r>
              <a:rPr lang="en-US" sz="2400" b="1" baseline="30000" dirty="0"/>
              <a:t>3</a:t>
            </a:r>
            <a:r>
              <a:rPr lang="en-US" sz="2400" b="1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A9C9E9E-F717-4FF4-9132-450D840BF191}"/>
                  </a:ext>
                </a:extLst>
              </p:cNvPr>
              <p:cNvSpPr txBox="1"/>
              <p:nvPr/>
            </p:nvSpPr>
            <p:spPr>
              <a:xfrm>
                <a:off x="1728309" y="3997876"/>
                <a:ext cx="3359831" cy="7496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/>
                  <a:t>v </a:t>
                </a:r>
                <a:r>
                  <a:rPr lang="en-US" sz="2400" dirty="0"/>
                  <a:t>= (v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v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) 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</a:rPr>
                      <m:t>𝐯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A9C9E9E-F717-4FF4-9132-450D840BF1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309" y="3997876"/>
                <a:ext cx="3359831" cy="749629"/>
              </a:xfrm>
              <a:prstGeom prst="rect">
                <a:avLst/>
              </a:prstGeom>
              <a:blipFill>
                <a:blip r:embed="rId4"/>
                <a:stretch>
                  <a:fillRect l="-29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5C43DA3-45AC-43CF-B2D4-000B0F365E84}"/>
                  </a:ext>
                </a:extLst>
              </p:cNvPr>
              <p:cNvSpPr txBox="1"/>
              <p:nvPr/>
            </p:nvSpPr>
            <p:spPr>
              <a:xfrm>
                <a:off x="6777973" y="3760926"/>
                <a:ext cx="4144365" cy="1070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v </a:t>
                </a:r>
                <a:r>
                  <a:rPr lang="en-US" sz="2400" dirty="0"/>
                  <a:t>= (v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v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v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</a:t>
                </a:r>
                <a:r>
                  <a:rPr lang="en-US" sz="2400" b="1" dirty="0"/>
                  <a:t>v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5C43DA3-45AC-43CF-B2D4-000B0F365E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7973" y="3760926"/>
                <a:ext cx="4144365" cy="1070549"/>
              </a:xfrm>
              <a:prstGeom prst="rect">
                <a:avLst/>
              </a:prstGeom>
              <a:blipFill>
                <a:blip r:embed="rId5"/>
                <a:stretch>
                  <a:fillRect l="-2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85A76FFC-8244-4431-921E-512ED82C00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80557" y="4709201"/>
            <a:ext cx="2598896" cy="20174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1278753-C41A-4A2A-A088-10622808606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35260" y="4652683"/>
            <a:ext cx="2418573" cy="214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908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2CA5F-8927-4F87-8036-58DA8E950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8320"/>
            <a:ext cx="10515600" cy="6116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err="1"/>
              <a:t>Vektor</a:t>
            </a:r>
            <a:r>
              <a:rPr lang="en-US" b="1" dirty="0"/>
              <a:t> di R</a:t>
            </a:r>
            <a:r>
              <a:rPr lang="en-US" b="1" baseline="30000" dirty="0"/>
              <a:t>n</a:t>
            </a:r>
            <a:r>
              <a:rPr lang="en-US" b="1" dirty="0"/>
              <a:t>: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endParaRPr lang="en-US" dirty="0"/>
          </a:p>
          <a:p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yang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b="1" dirty="0"/>
              <a:t>v </a:t>
            </a:r>
            <a:r>
              <a:rPr lang="en-US" dirty="0"/>
              <a:t>= (v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), </a:t>
            </a:r>
            <a:r>
              <a:rPr lang="en-US" b="1" dirty="0"/>
              <a:t>v </a:t>
            </a:r>
            <a:r>
              <a:rPr lang="en-US" dirty="0"/>
              <a:t>= (v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, v</a:t>
            </a:r>
            <a:r>
              <a:rPr lang="en-US" baseline="-25000" dirty="0"/>
              <a:t>3</a:t>
            </a:r>
            <a:r>
              <a:rPr lang="en-US" dirty="0"/>
              <a:t>), </a:t>
            </a:r>
            <a:r>
              <a:rPr lang="en-US" dirty="0" err="1"/>
              <a:t>atau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b="1" dirty="0"/>
              <a:t>v </a:t>
            </a:r>
            <a:r>
              <a:rPr lang="en-US" dirty="0"/>
              <a:t>= (v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v</a:t>
            </a:r>
            <a:r>
              <a:rPr lang="en-US" baseline="-25000" dirty="0" err="1"/>
              <a:t>n</a:t>
            </a:r>
            <a:r>
              <a:rPr lang="en-US" dirty="0"/>
              <a:t>) </a:t>
            </a:r>
            <a:r>
              <a:rPr lang="en-US" dirty="0" err="1"/>
              <a:t>berawal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asal</a:t>
            </a:r>
            <a:r>
              <a:rPr lang="en-US" b="1" dirty="0"/>
              <a:t> </a:t>
            </a:r>
            <a:r>
              <a:rPr lang="en-US" dirty="0"/>
              <a:t>O.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(0, 0)</a:t>
            </a:r>
          </a:p>
          <a:p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R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err="1"/>
              <a:t>adakah</a:t>
            </a:r>
            <a:r>
              <a:rPr lang="en-US" dirty="0"/>
              <a:t> (0, 0, 0)</a:t>
            </a:r>
          </a:p>
          <a:p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vector di R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(0, 0, …, 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AD1B550-DE6F-43ED-94C0-6D6AD564D73A}"/>
                  </a:ext>
                </a:extLst>
              </p:cNvPr>
              <p:cNvSpPr txBox="1"/>
              <p:nvPr/>
            </p:nvSpPr>
            <p:spPr>
              <a:xfrm>
                <a:off x="4303228" y="985438"/>
                <a:ext cx="3892091" cy="1452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/>
                  <a:t>v </a:t>
                </a:r>
                <a:r>
                  <a:rPr lang="en-US" sz="2400" dirty="0"/>
                  <a:t>= (v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v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…, </a:t>
                </a:r>
                <a:r>
                  <a:rPr lang="en-US" sz="2400" dirty="0" err="1"/>
                  <a:t>v</a:t>
                </a:r>
                <a:r>
                  <a:rPr lang="en-US" sz="2400" baseline="-25000" dirty="0" err="1"/>
                  <a:t>n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</a:t>
                </a:r>
                <a:r>
                  <a:rPr lang="en-US" sz="2400" b="1" dirty="0"/>
                  <a:t>v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AD1B550-DE6F-43ED-94C0-6D6AD564D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228" y="985438"/>
                <a:ext cx="3892091" cy="1452962"/>
              </a:xfrm>
              <a:prstGeom prst="rect">
                <a:avLst/>
              </a:prstGeom>
              <a:blipFill>
                <a:blip r:embed="rId4"/>
                <a:stretch>
                  <a:fillRect l="-2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7B8F2E46-B9A8-4CAD-9EF0-434CDB8E4BE3}"/>
              </a:ext>
            </a:extLst>
          </p:cNvPr>
          <p:cNvSpPr txBox="1"/>
          <p:nvPr/>
        </p:nvSpPr>
        <p:spPr>
          <a:xfrm>
            <a:off x="3677920" y="2438400"/>
            <a:ext cx="5677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tidak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gambaran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geometri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vektor</a:t>
            </a:r>
            <a:r>
              <a:rPr lang="en-US" sz="2400" dirty="0">
                <a:solidFill>
                  <a:srgbClr val="FF0000"/>
                </a:solidFill>
              </a:rPr>
              <a:t> di R</a:t>
            </a:r>
            <a:r>
              <a:rPr lang="en-US" sz="2400" baseline="30000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909E598-DDF4-4DAC-9C24-1A0BB56E1B4C}"/>
              </a:ext>
            </a:extLst>
          </p:cNvPr>
          <p:cNvCxnSpPr/>
          <p:nvPr/>
        </p:nvCxnSpPr>
        <p:spPr>
          <a:xfrm flipV="1">
            <a:off x="8737600" y="4495975"/>
            <a:ext cx="0" cy="1676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544387B-1EB2-40C5-8917-CF469A0CB477}"/>
              </a:ext>
            </a:extLst>
          </p:cNvPr>
          <p:cNvCxnSpPr>
            <a:cxnSpLocks/>
          </p:cNvCxnSpPr>
          <p:nvPr/>
        </p:nvCxnSpPr>
        <p:spPr>
          <a:xfrm>
            <a:off x="8737600" y="6172375"/>
            <a:ext cx="198295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9A855FB-9C15-4C17-838E-8BB2543F932A}"/>
              </a:ext>
            </a:extLst>
          </p:cNvPr>
          <p:cNvCxnSpPr>
            <a:cxnSpLocks/>
          </p:cNvCxnSpPr>
          <p:nvPr/>
        </p:nvCxnSpPr>
        <p:spPr>
          <a:xfrm flipV="1">
            <a:off x="8737600" y="4810145"/>
            <a:ext cx="1254236" cy="136223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BB5D87-B6FB-40DD-9A22-45E0ECBB5FC5}"/>
              </a:ext>
            </a:extLst>
          </p:cNvPr>
          <p:cNvCxnSpPr>
            <a:cxnSpLocks/>
          </p:cNvCxnSpPr>
          <p:nvPr/>
        </p:nvCxnSpPr>
        <p:spPr>
          <a:xfrm>
            <a:off x="9991836" y="4929352"/>
            <a:ext cx="0" cy="124302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F919FE7-B5E0-4F87-ADA9-2FFDC57D7FFF}"/>
              </a:ext>
            </a:extLst>
          </p:cNvPr>
          <p:cNvCxnSpPr>
            <a:cxnSpLocks/>
          </p:cNvCxnSpPr>
          <p:nvPr/>
        </p:nvCxnSpPr>
        <p:spPr>
          <a:xfrm flipH="1">
            <a:off x="8737600" y="4835414"/>
            <a:ext cx="125423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DAA4BD9-5774-475F-B14B-F3C5B34D9131}"/>
              </a:ext>
            </a:extLst>
          </p:cNvPr>
          <p:cNvSpPr txBox="1"/>
          <p:nvPr/>
        </p:nvSpPr>
        <p:spPr>
          <a:xfrm>
            <a:off x="9840993" y="61862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92AC52C-B5AD-4372-B3FE-7ABD0EE8AAEB}"/>
              </a:ext>
            </a:extLst>
          </p:cNvPr>
          <p:cNvSpPr txBox="1"/>
          <p:nvPr/>
        </p:nvSpPr>
        <p:spPr>
          <a:xfrm>
            <a:off x="8383558" y="4650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74A855E-E5C4-4A6A-8761-F010938649FD}"/>
              </a:ext>
            </a:extLst>
          </p:cNvPr>
          <p:cNvSpPr/>
          <p:nvPr/>
        </p:nvSpPr>
        <p:spPr>
          <a:xfrm>
            <a:off x="9105877" y="5132337"/>
            <a:ext cx="258841" cy="371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v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77E0AFE-A1D3-425D-9F53-DB20D2638057}"/>
              </a:ext>
            </a:extLst>
          </p:cNvPr>
          <p:cNvSpPr txBox="1"/>
          <p:nvPr/>
        </p:nvSpPr>
        <p:spPr>
          <a:xfrm>
            <a:off x="9991836" y="4553070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(4, 5)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FBA5A8E-3E2F-4AD4-BB2B-3A9DE7CE8EFF}"/>
              </a:ext>
            </a:extLst>
          </p:cNvPr>
          <p:cNvSpPr txBox="1"/>
          <p:nvPr/>
        </p:nvSpPr>
        <p:spPr>
          <a:xfrm>
            <a:off x="8534401" y="61694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D3C25F6-304D-49E4-AF8C-3D2550DC93B2}"/>
              </a:ext>
            </a:extLst>
          </p:cNvPr>
          <p:cNvSpPr txBox="1"/>
          <p:nvPr/>
        </p:nvSpPr>
        <p:spPr>
          <a:xfrm>
            <a:off x="8996051" y="6459476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v </a:t>
            </a:r>
            <a:r>
              <a:rPr lang="en-US" dirty="0"/>
              <a:t>= (4, 5)</a:t>
            </a:r>
          </a:p>
        </p:txBody>
      </p:sp>
    </p:spTree>
    <p:extLst>
      <p:ext uri="{BB962C8B-B14F-4D97-AF65-F5344CB8AC3E}">
        <p14:creationId xmlns:p14="http://schemas.microsoft.com/office/powerpoint/2010/main" val="949948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CEE05-62C5-4C46-8164-5A3EB8F25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2359"/>
            <a:ext cx="10515600" cy="5304604"/>
          </a:xfrm>
        </p:spPr>
        <p:txBody>
          <a:bodyPr/>
          <a:lstStyle/>
          <a:p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yang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komponennya</a:t>
            </a:r>
            <a:r>
              <a:rPr lang="en-US" dirty="0"/>
              <a:t> 0</a:t>
            </a:r>
          </a:p>
          <a:p>
            <a:pPr marL="0" indent="0">
              <a:buNone/>
            </a:pPr>
            <a:r>
              <a:rPr lang="en-US" dirty="0"/>
              <a:t>    -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dilambangkan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/>
              <a:t>0</a:t>
            </a:r>
          </a:p>
          <a:p>
            <a:pPr marL="0" indent="0">
              <a:buNone/>
            </a:pPr>
            <a:r>
              <a:rPr lang="en-US" dirty="0"/>
              <a:t>    - </a:t>
            </a:r>
            <a:r>
              <a:rPr lang="en-US" dirty="0" err="1"/>
              <a:t>Vektor</a:t>
            </a:r>
            <a:r>
              <a:rPr lang="en-US" dirty="0"/>
              <a:t> 0 di R</a:t>
            </a:r>
            <a:r>
              <a:rPr lang="en-US" baseline="30000" dirty="0"/>
              <a:t>2</a:t>
            </a:r>
            <a:r>
              <a:rPr lang="en-US" dirty="0"/>
              <a:t>: </a:t>
            </a:r>
            <a:r>
              <a:rPr lang="en-US" b="1" dirty="0"/>
              <a:t>0</a:t>
            </a:r>
            <a:r>
              <a:rPr lang="en-US" dirty="0"/>
              <a:t> = (0, 0)</a:t>
            </a:r>
          </a:p>
          <a:p>
            <a:pPr marL="0" indent="0">
              <a:buNone/>
            </a:pPr>
            <a:r>
              <a:rPr lang="en-US" dirty="0"/>
              <a:t>    - </a:t>
            </a:r>
            <a:r>
              <a:rPr lang="en-US" dirty="0" err="1"/>
              <a:t>Vektor</a:t>
            </a:r>
            <a:r>
              <a:rPr lang="en-US" dirty="0"/>
              <a:t> 0 di R</a:t>
            </a:r>
            <a:r>
              <a:rPr lang="en-US" baseline="30000" dirty="0"/>
              <a:t>3</a:t>
            </a:r>
            <a:r>
              <a:rPr lang="en-US" dirty="0"/>
              <a:t>: </a:t>
            </a:r>
            <a:r>
              <a:rPr lang="en-US" b="1" dirty="0"/>
              <a:t>0</a:t>
            </a:r>
            <a:r>
              <a:rPr lang="en-US" dirty="0"/>
              <a:t> = (0, 0, 0)</a:t>
            </a:r>
          </a:p>
          <a:p>
            <a:pPr marL="0" indent="0">
              <a:buNone/>
            </a:pPr>
            <a:r>
              <a:rPr lang="en-US" dirty="0"/>
              <a:t>    - </a:t>
            </a:r>
            <a:r>
              <a:rPr lang="en-US" dirty="0" err="1"/>
              <a:t>Vektor</a:t>
            </a:r>
            <a:r>
              <a:rPr lang="en-US" dirty="0"/>
              <a:t> 0 di R</a:t>
            </a:r>
            <a:r>
              <a:rPr lang="en-US" baseline="30000" dirty="0"/>
              <a:t>n</a:t>
            </a:r>
            <a:r>
              <a:rPr lang="en-US" dirty="0"/>
              <a:t>: </a:t>
            </a:r>
            <a:r>
              <a:rPr lang="en-US" b="1" dirty="0"/>
              <a:t>0</a:t>
            </a:r>
            <a:r>
              <a:rPr lang="en-US" dirty="0"/>
              <a:t> = (0, 0, …, 0)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dirty="0" err="1"/>
              <a:t>dilambangkan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b="1" dirty="0"/>
              <a:t>–v </a:t>
            </a:r>
          </a:p>
          <a:p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A320FA6-9C70-4D70-A16C-413C853CE304}"/>
              </a:ext>
            </a:extLst>
          </p:cNvPr>
          <p:cNvCxnSpPr/>
          <p:nvPr/>
        </p:nvCxnSpPr>
        <p:spPr>
          <a:xfrm flipV="1">
            <a:off x="8576091" y="4362494"/>
            <a:ext cx="1371600" cy="81280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4DD002BF-5A7D-417A-BB20-CF809C04B6B6}"/>
              </a:ext>
            </a:extLst>
          </p:cNvPr>
          <p:cNvSpPr/>
          <p:nvPr/>
        </p:nvSpPr>
        <p:spPr>
          <a:xfrm>
            <a:off x="9003050" y="4397337"/>
            <a:ext cx="2588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v</a:t>
            </a:r>
            <a:endParaRPr lang="en-US" sz="20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546B479-4F70-4E76-8D3F-8E5C485B8DF4}"/>
              </a:ext>
            </a:extLst>
          </p:cNvPr>
          <p:cNvCxnSpPr/>
          <p:nvPr/>
        </p:nvCxnSpPr>
        <p:spPr>
          <a:xfrm flipV="1">
            <a:off x="7204491" y="5172841"/>
            <a:ext cx="1371600" cy="81280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1FD0744-5537-42D4-969A-FC7B66675B74}"/>
              </a:ext>
            </a:extLst>
          </p:cNvPr>
          <p:cNvSpPr/>
          <p:nvPr/>
        </p:nvSpPr>
        <p:spPr>
          <a:xfrm>
            <a:off x="7665258" y="5172841"/>
            <a:ext cx="8165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–v</a:t>
            </a:r>
            <a:r>
              <a:rPr lang="en-US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934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A8E5-865E-40E0-A0FF-3AF917540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Contoh-contoh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(</a:t>
            </a:r>
            <a:r>
              <a:rPr lang="en-US" dirty="0" err="1"/>
              <a:t>i</a:t>
            </a:r>
            <a:r>
              <a:rPr lang="en-US" dirty="0"/>
              <a:t>)  </a:t>
            </a:r>
            <a:r>
              <a:rPr lang="en-US" b="1" dirty="0"/>
              <a:t>u </a:t>
            </a:r>
            <a:r>
              <a:rPr lang="en-US" dirty="0"/>
              <a:t>= (4, 5)  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vektor</a:t>
            </a:r>
            <a:r>
              <a:rPr lang="en-US" dirty="0">
                <a:sym typeface="Wingdings" panose="05000000000000000000" pitchFamily="2" charset="2"/>
              </a:rPr>
              <a:t> di R</a:t>
            </a:r>
            <a:r>
              <a:rPr lang="en-US" baseline="30000" dirty="0">
                <a:sym typeface="Wingdings" panose="05000000000000000000" pitchFamily="2" charset="2"/>
              </a:rPr>
              <a:t>2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(ii) </a:t>
            </a:r>
            <a:r>
              <a:rPr lang="en-US" b="1" dirty="0">
                <a:sym typeface="Wingdings" panose="05000000000000000000" pitchFamily="2" charset="2"/>
              </a:rPr>
              <a:t>v </a:t>
            </a:r>
            <a:r>
              <a:rPr lang="en-US" dirty="0">
                <a:sym typeface="Wingdings" panose="05000000000000000000" pitchFamily="2" charset="2"/>
              </a:rPr>
              <a:t>= (–2, 3, 10)   </a:t>
            </a:r>
            <a:r>
              <a:rPr lang="en-US" dirty="0" err="1">
                <a:sym typeface="Wingdings" panose="05000000000000000000" pitchFamily="2" charset="2"/>
              </a:rPr>
              <a:t>vektor</a:t>
            </a:r>
            <a:r>
              <a:rPr lang="en-US" dirty="0">
                <a:sym typeface="Wingdings" panose="05000000000000000000" pitchFamily="2" charset="2"/>
              </a:rPr>
              <a:t> di R</a:t>
            </a:r>
            <a:r>
              <a:rPr lang="en-US" baseline="30000" dirty="0">
                <a:sym typeface="Wingdings" panose="05000000000000000000" pitchFamily="2" charset="2"/>
              </a:rPr>
              <a:t>3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(iii) </a:t>
            </a:r>
            <a:r>
              <a:rPr lang="en-US" b="1" dirty="0">
                <a:sym typeface="Wingdings" panose="05000000000000000000" pitchFamily="2" charset="2"/>
              </a:rPr>
              <a:t>w</a:t>
            </a:r>
            <a:r>
              <a:rPr lang="en-US" dirty="0">
                <a:sym typeface="Wingdings" panose="05000000000000000000" pitchFamily="2" charset="2"/>
              </a:rPr>
              <a:t> = (1, –5, 0, 7, 8)  vector di R</a:t>
            </a:r>
            <a:r>
              <a:rPr lang="en-US" baseline="30000" dirty="0">
                <a:sym typeface="Wingdings" panose="05000000000000000000" pitchFamily="2" charset="2"/>
              </a:rPr>
              <a:t>5</a:t>
            </a:r>
            <a:r>
              <a:rPr lang="en-US" dirty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(iv) </a:t>
            </a:r>
            <a:r>
              <a:rPr lang="en-US" b="1" dirty="0">
                <a:sym typeface="Wingdings" panose="05000000000000000000" pitchFamily="2" charset="2"/>
              </a:rPr>
              <a:t>c</a:t>
            </a:r>
            <a:r>
              <a:rPr lang="en-US" dirty="0">
                <a:sym typeface="Wingdings" panose="05000000000000000000" pitchFamily="2" charset="2"/>
              </a:rPr>
              <a:t> = (r, g, b)  </a:t>
            </a:r>
            <a:r>
              <a:rPr lang="en-US" dirty="0" err="1">
                <a:sym typeface="Wingdings" panose="05000000000000000000" pitchFamily="2" charset="2"/>
              </a:rPr>
              <a:t>warna</a:t>
            </a:r>
            <a:r>
              <a:rPr lang="en-US" dirty="0">
                <a:sym typeface="Wingdings" panose="05000000000000000000" pitchFamily="2" charset="2"/>
              </a:rPr>
              <a:t> di </a:t>
            </a:r>
            <a:r>
              <a:rPr lang="en-US" dirty="0" err="1">
                <a:sym typeface="Wingdings" panose="05000000000000000000" pitchFamily="2" charset="2"/>
              </a:rPr>
              <a:t>dalam</a:t>
            </a:r>
            <a:r>
              <a:rPr lang="en-US" dirty="0">
                <a:sym typeface="Wingdings" panose="05000000000000000000" pitchFamily="2" charset="2"/>
              </a:rPr>
              <a:t> model RGB (red-green-blue)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0AB1DB6-C42D-4C83-9F67-F466AF88C2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0" y="3678822"/>
            <a:ext cx="3708176" cy="296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425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F7ABC-BACB-41C9-9ADF-34EC940DA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Penjumlahan</a:t>
            </a:r>
            <a:r>
              <a:rPr lang="en-US" b="1" dirty="0"/>
              <a:t> </a:t>
            </a:r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5B54E-9325-4D2E-A186-C91C84517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kaidah</a:t>
            </a:r>
            <a:r>
              <a:rPr lang="en-US" dirty="0"/>
              <a:t> parallelogram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kaidah</a:t>
            </a:r>
            <a:r>
              <a:rPr lang="en-US" dirty="0"/>
              <a:t> </a:t>
            </a:r>
            <a:r>
              <a:rPr lang="en-US" dirty="0" err="1"/>
              <a:t>segitiga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D9652D-99C4-44CE-811E-75F8C67312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363" y="2514600"/>
            <a:ext cx="7405688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1DB0EE0-E487-4883-937E-D2CC20B0D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572000"/>
            <a:ext cx="5005388" cy="201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5309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644B4-9A4A-447A-A74A-AAF5D6AFC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60"/>
            <a:ext cx="10515600" cy="4795203"/>
          </a:xfrm>
        </p:spPr>
        <p:txBody>
          <a:bodyPr/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b="1" dirty="0"/>
              <a:t>v </a:t>
            </a:r>
            <a:r>
              <a:rPr lang="en-US" dirty="0"/>
              <a:t>= (v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v</a:t>
            </a:r>
            <a:r>
              <a:rPr lang="en-US" baseline="-25000" dirty="0" err="1"/>
              <a:t>n</a:t>
            </a:r>
            <a:r>
              <a:rPr lang="en-US" dirty="0"/>
              <a:t>) dan </a:t>
            </a:r>
            <a:r>
              <a:rPr lang="en-US" b="1" dirty="0"/>
              <a:t>w </a:t>
            </a:r>
            <a:r>
              <a:rPr lang="en-US" dirty="0"/>
              <a:t>= (w</a:t>
            </a:r>
            <a:r>
              <a:rPr lang="en-US" baseline="-25000" dirty="0"/>
              <a:t>1</a:t>
            </a:r>
            <a:r>
              <a:rPr lang="en-US" dirty="0"/>
              <a:t>, w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+ </a:t>
            </a:r>
            <a:r>
              <a:rPr lang="en-US" b="1" dirty="0"/>
              <a:t>w</a:t>
            </a:r>
            <a:r>
              <a:rPr lang="en-US" dirty="0"/>
              <a:t> = (v</a:t>
            </a:r>
            <a:r>
              <a:rPr lang="en-US" baseline="-25000" dirty="0"/>
              <a:t>1</a:t>
            </a:r>
            <a:r>
              <a:rPr lang="en-US" dirty="0"/>
              <a:t> + w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 + w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v</a:t>
            </a:r>
            <a:r>
              <a:rPr lang="en-US" baseline="-25000" dirty="0" err="1"/>
              <a:t>n</a:t>
            </a:r>
            <a:r>
              <a:rPr lang="en-US" dirty="0"/>
              <a:t> + 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err="1"/>
              <a:t>Contoh</a:t>
            </a:r>
            <a:r>
              <a:rPr lang="en-US" b="1" dirty="0"/>
              <a:t> 1:</a:t>
            </a:r>
            <a:r>
              <a:rPr lang="en-US" dirty="0"/>
              <a:t>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b="1" dirty="0"/>
              <a:t>v </a:t>
            </a:r>
            <a:r>
              <a:rPr lang="en-US" dirty="0"/>
              <a:t>= (3, –1 , 4) dan </a:t>
            </a:r>
            <a:r>
              <a:rPr lang="en-US" b="1" dirty="0"/>
              <a:t>w </a:t>
            </a:r>
            <a:r>
              <a:rPr lang="en-US" dirty="0"/>
              <a:t>= (4, 0, 8) </a:t>
            </a:r>
            <a:r>
              <a:rPr lang="en-US" dirty="0" err="1"/>
              <a:t>maka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 v + w = (3 + 4, –1 + 0, 4 + 8) = (7, –1 , 12)</a:t>
            </a:r>
          </a:p>
        </p:txBody>
      </p:sp>
    </p:spTree>
    <p:extLst>
      <p:ext uri="{BB962C8B-B14F-4D97-AF65-F5344CB8AC3E}">
        <p14:creationId xmlns:p14="http://schemas.microsoft.com/office/powerpoint/2010/main" val="3988271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1942</TotalTime>
  <Words>1369</Words>
  <Application>Microsoft Office PowerPoint</Application>
  <PresentationFormat>Widescreen</PresentationFormat>
  <Paragraphs>157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Office Theme</vt:lpstr>
      <vt:lpstr>Vektor di Ruang Euclidean (bagian 1)</vt:lpstr>
      <vt:lpstr>Definisi Vektor</vt:lpstr>
      <vt:lpstr>Notasi vektor</vt:lpstr>
      <vt:lpstr>Ruang Vektor</vt:lpstr>
      <vt:lpstr>PowerPoint Presentation</vt:lpstr>
      <vt:lpstr>PowerPoint Presentation</vt:lpstr>
      <vt:lpstr>PowerPoint Presentation</vt:lpstr>
      <vt:lpstr>Penjumlahan dua vektor</vt:lpstr>
      <vt:lpstr>PowerPoint Presentation</vt:lpstr>
      <vt:lpstr>Pengurangan dua vektor</vt:lpstr>
      <vt:lpstr>PowerPoint Presentation</vt:lpstr>
      <vt:lpstr>Perkalian vektor dengan skalar</vt:lpstr>
      <vt:lpstr>PowerPoint Presentation</vt:lpstr>
      <vt:lpstr>Vektor yang tidak berawal dari titik asal</vt:lpstr>
      <vt:lpstr>Norma sebuah vektor</vt:lpstr>
      <vt:lpstr>PowerPoint Presentation</vt:lpstr>
      <vt:lpstr>PowerPoint Presentation</vt:lpstr>
      <vt:lpstr>Arah sebuah vektor</vt:lpstr>
      <vt:lpstr>Bersambung ke bagian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Matriks</dc:title>
  <dc:creator>Rinaldi Munir</dc:creator>
  <cp:lastModifiedBy>Rinaldi Munir</cp:lastModifiedBy>
  <cp:revision>110</cp:revision>
  <dcterms:created xsi:type="dcterms:W3CDTF">2020-08-08T08:21:35Z</dcterms:created>
  <dcterms:modified xsi:type="dcterms:W3CDTF">2020-11-09T08:19:08Z</dcterms:modified>
</cp:coreProperties>
</file>