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3" r:id="rId4"/>
    <p:sldId id="260" r:id="rId5"/>
    <p:sldId id="274" r:id="rId6"/>
    <p:sldId id="275" r:id="rId7"/>
    <p:sldId id="268" r:id="rId8"/>
    <p:sldId id="276" r:id="rId9"/>
    <p:sldId id="269" r:id="rId10"/>
    <p:sldId id="277" r:id="rId11"/>
    <p:sldId id="278" r:id="rId12"/>
    <p:sldId id="270" r:id="rId13"/>
    <p:sldId id="279" r:id="rId14"/>
    <p:sldId id="280" r:id="rId15"/>
    <p:sldId id="281" r:id="rId16"/>
    <p:sldId id="282" r:id="rId17"/>
    <p:sldId id="283" r:id="rId18"/>
    <p:sldId id="284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0F67-CF0A-49B3-A5B3-2AA3B7286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C0523-FCF1-48D8-9E4B-2D13CF6AF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210A4-1326-443F-9905-70D55633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CF0F6-8743-4BF0-9880-78CC0491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D8D9C-7FE7-4D55-97F5-7D69C21A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0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43E2-948A-443D-80FF-2B0E525E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2A0D5-091F-49FC-B6B6-5A4967B0F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DAFDB-6204-4D78-942D-E2690B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98C93-E8C2-4068-B08C-3F5CB71D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1869A-8EAC-4C4E-8A24-7F83B452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6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C87C0B-6725-4516-A72C-25332BA8B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FF7B1-F95E-4551-AD36-1B27E5F02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682B7-3CC7-4867-9F5E-82C1CD28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ADC1E-3385-4163-B06B-5D931345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0A66-5055-4FAC-B823-B4B2FC33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6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B8572-507A-4EA6-9A0F-7F8766D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E03F-2EB6-4182-A791-3AB639FF1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54D1D-C8CC-45D0-ACFF-740F8D94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5ADF9-5BE2-4109-9CD8-C7152955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C5E3-F98B-4BCF-BF64-F6B4508C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25B5-00A2-428A-9542-13DBCD0F8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2B14-F29E-49BB-B9CB-1854E485A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C5DA2-4AC8-417B-B23B-369709EF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4767C-3B7B-42DF-9B80-D3BBC5D9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10982-777C-445F-8114-E9EDD34E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13BF-4967-4177-AB4F-998FFAE48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51868-8384-4B79-8214-26388ECB1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3E5A5-F821-4B42-94C8-611AD3CB3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182F6-879A-4067-82ED-C14C6809A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92792-F0CC-491D-820A-02DA077E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3EAA5-9144-4DD4-B00D-6AF8577B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5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51E3-9E39-490B-824C-6879906A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602DD-9E06-43A0-A8BE-03B26323D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E8CC0-97F7-409C-8095-D6D9D7BC7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ED3AA2-8EB9-4D07-AE9C-7AB835979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D5C04-D256-4E2B-92E2-7E7BCB577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3F7A56-C271-40BA-A4F2-333A9842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1FD45-AD6A-4967-9338-870C6730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E2018-3928-4F9A-A16B-79480377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9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6F50-9E34-4DF6-881C-2B2821995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20B17-2AE2-4DCB-B167-0F80AD9F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80CF8-5A79-46D2-B34D-B8EF4CCE6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C378E4-A775-4D03-91F4-5980D588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0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E348E6-38CE-4F98-BC96-C5668C58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23F43-4FF1-4532-980B-400C4CD2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205EF-9B07-4632-9C5E-D9330D96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8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DF61-CB05-4261-84C7-715B3247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E5C3-3D38-4871-83E8-68B0E893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B2393-8CAD-470A-804E-299F8F3D7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9728E-3D80-488A-A843-876DFA92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748EE-F2BD-4C48-8240-CF09396C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3B207-57D5-4C69-9C58-B05AE969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E9B-9743-4323-BAF7-3CEB93B0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178B2-3752-47FA-A8C7-41536508B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D9D8D-616F-4A32-A3DF-7EC4E81E6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9F6A3-3F8F-4C6B-B8F3-529E67BD4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4D3D1-15BD-4B51-880B-E97B7553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8F680-94E3-480F-971D-07BCE17A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EF9E8-D603-46E4-AF6E-5BEB73DD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330DB-0EFE-418F-90E2-7B360DCD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890BE-7101-47AC-84F0-1CA61D959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F0607-3879-4691-9B12-6C9DBF2CF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83624-C0BD-4F64-AFBC-822C454C4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7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Determinan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>
                <a:solidFill>
                  <a:srgbClr val="FF0000"/>
                </a:solidFill>
              </a:rPr>
              <a:t> #9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E2096E-01B1-4904-9B7F-B15C0BB1E1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46234"/>
                <a:ext cx="10515600" cy="5430729"/>
              </a:xfrm>
            </p:spPr>
            <p:txBody>
              <a:bodyPr/>
              <a:lstStyle/>
              <a:p>
                <a:r>
                  <a:rPr lang="en-US" b="1" dirty="0"/>
                  <a:t>Tips 1</a:t>
                </a:r>
                <a:r>
                  <a:rPr lang="en-US" dirty="0"/>
                  <a:t>: </a:t>
                </a:r>
                <a:r>
                  <a:rPr lang="en-US" dirty="0" err="1"/>
                  <a:t>gunakan</a:t>
                </a:r>
                <a:r>
                  <a:rPr lang="en-US" dirty="0"/>
                  <a:t> </a:t>
                </a:r>
                <a:r>
                  <a:rPr lang="en-US" dirty="0" err="1"/>
                  <a:t>acuan</a:t>
                </a:r>
                <a:r>
                  <a:rPr lang="en-US" dirty="0"/>
                  <a:t> </a:t>
                </a:r>
                <a:r>
                  <a:rPr lang="en-US" dirty="0" err="1"/>
                  <a:t>baris</a:t>
                </a:r>
                <a:r>
                  <a:rPr lang="en-US" dirty="0"/>
                  <a:t>/</a:t>
                </a:r>
                <a:r>
                  <a:rPr lang="en-US" dirty="0" err="1"/>
                  <a:t>kolom</a:t>
                </a:r>
                <a:r>
                  <a:rPr lang="en-US" dirty="0"/>
                  <a:t> yang </a:t>
                </a:r>
                <a:r>
                  <a:rPr lang="en-US" dirty="0" err="1"/>
                  <a:t>banyak</a:t>
                </a:r>
                <a:r>
                  <a:rPr lang="en-US" dirty="0"/>
                  <a:t> 0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menghemat</a:t>
                </a:r>
                <a:r>
                  <a:rPr lang="en-US" dirty="0"/>
                  <a:t> </a:t>
                </a:r>
                <a:r>
                  <a:rPr lang="en-US" dirty="0" err="1"/>
                  <a:t>perhitungan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4</a:t>
                </a:r>
                <a:r>
                  <a:rPr lang="en-US" dirty="0"/>
                  <a:t>: </a:t>
                </a:r>
                <a:r>
                  <a:rPr lang="en-US" dirty="0" err="1"/>
                  <a:t>Misalkan</a:t>
                </a:r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det(A)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3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+0</m:t>
                    </m:r>
                    <m:d>
                      <m:dPr>
                        <m:begChr m:val="|"/>
                        <m:endChr m:val="|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0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  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+0+0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dirty="0"/>
                  <a:t>	    = 12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E2096E-01B1-4904-9B7F-B15C0BB1E1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46234"/>
                <a:ext cx="10515600" cy="5430729"/>
              </a:xfrm>
              <a:blipFill>
                <a:blip r:embed="rId2"/>
                <a:stretch>
                  <a:fillRect l="-1217" t="-1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EBEA79D-44BF-4666-B402-9B65998A73D5}"/>
                  </a:ext>
                </a:extLst>
              </p:cNvPr>
              <p:cNvSpPr txBox="1"/>
              <p:nvPr/>
            </p:nvSpPr>
            <p:spPr>
              <a:xfrm>
                <a:off x="3384278" y="1796288"/>
                <a:ext cx="4414398" cy="113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EBEA79D-44BF-4666-B402-9B65998A73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278" y="1796288"/>
                <a:ext cx="4414398" cy="11394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7CD860D2-695E-43F9-9D9E-0279A2BF554F}"/>
              </a:ext>
            </a:extLst>
          </p:cNvPr>
          <p:cNvSpPr/>
          <p:nvPr/>
        </p:nvSpPr>
        <p:spPr>
          <a:xfrm>
            <a:off x="4414346" y="2186152"/>
            <a:ext cx="2070538" cy="367862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49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383A60-3309-4E65-8B19-E1D7D0FC32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35724"/>
                <a:ext cx="10870324" cy="5441239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Tips 2</a:t>
                </a:r>
                <a:r>
                  <a:rPr lang="en-US" dirty="0"/>
                  <a:t>: </a:t>
                </a:r>
                <a:r>
                  <a:rPr lang="en-US" dirty="0" err="1"/>
                  <a:t>terapkan</a:t>
                </a:r>
                <a:r>
                  <a:rPr lang="en-US" dirty="0"/>
                  <a:t> OBE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memperoleh</a:t>
                </a:r>
                <a:r>
                  <a:rPr lang="en-US" dirty="0"/>
                  <a:t> </a:t>
                </a:r>
                <a:r>
                  <a:rPr lang="en-US" dirty="0" err="1"/>
                  <a:t>baris</a:t>
                </a:r>
                <a:r>
                  <a:rPr lang="en-US" dirty="0"/>
                  <a:t> yang </a:t>
                </a:r>
                <a:r>
                  <a:rPr lang="en-US" dirty="0" err="1"/>
                  <a:t>mengandung</a:t>
                </a:r>
                <a:r>
                  <a:rPr lang="en-US" dirty="0"/>
                  <a:t> 0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5</a:t>
                </a:r>
                <a:r>
                  <a:rPr lang="en-US" dirty="0"/>
                  <a:t>: </a:t>
                </a:r>
                <a:r>
                  <a:rPr lang="en-US" dirty="0" err="1"/>
                  <a:t>Hitung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                                     (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Contoh</a:t>
                </a:r>
                <a:r>
                  <a:rPr lang="en-US" dirty="0"/>
                  <a:t> 3)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sz="2000" dirty="0"/>
                  <a:t>det(A)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1)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1)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1)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(−1)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= 18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383A60-3309-4E65-8B19-E1D7D0FC32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35724"/>
                <a:ext cx="10870324" cy="5441239"/>
              </a:xfrm>
              <a:blipFill>
                <a:blip r:embed="rId2"/>
                <a:stretch>
                  <a:fillRect l="-1178" t="-1906" r="-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A548F23-760C-447A-8336-9E2504BB16A3}"/>
                  </a:ext>
                </a:extLst>
              </p:cNvPr>
              <p:cNvSpPr/>
              <p:nvPr/>
            </p:nvSpPr>
            <p:spPr>
              <a:xfrm>
                <a:off x="6341397" y="1221269"/>
                <a:ext cx="3011337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A548F23-760C-447A-8336-9E2504BB16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1397" y="1221269"/>
                <a:ext cx="3011337" cy="14529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4D5C90B-B4BC-44F6-9B79-E65600339357}"/>
                  </a:ext>
                </a:extLst>
              </p:cNvPr>
              <p:cNvSpPr/>
              <p:nvPr/>
            </p:nvSpPr>
            <p:spPr>
              <a:xfrm>
                <a:off x="898971" y="2729862"/>
                <a:ext cx="5983818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4D5C90B-B4BC-44F6-9B79-E656003393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71" y="2729862"/>
                <a:ext cx="5983818" cy="1452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DA3D50D-9D2F-482A-93BA-13942EBD3CA3}"/>
              </a:ext>
            </a:extLst>
          </p:cNvPr>
          <p:cNvSpPr txBox="1"/>
          <p:nvPr/>
        </p:nvSpPr>
        <p:spPr>
          <a:xfrm>
            <a:off x="3225378" y="2894612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 3R2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2BD263-C03E-46AA-937B-A26732C43F77}"/>
              </a:ext>
            </a:extLst>
          </p:cNvPr>
          <p:cNvSpPr txBox="1"/>
          <p:nvPr/>
        </p:nvSpPr>
        <p:spPr>
          <a:xfrm>
            <a:off x="3233597" y="349760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2R2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C522B6-6B28-4122-BA7C-ECD0965655C2}"/>
              </a:ext>
            </a:extLst>
          </p:cNvPr>
          <p:cNvSpPr txBox="1"/>
          <p:nvPr/>
        </p:nvSpPr>
        <p:spPr>
          <a:xfrm>
            <a:off x="3233597" y="3840216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– 3R2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E9E3EC-CFAA-4D81-8BCD-9E16F540AEE6}"/>
              </a:ext>
            </a:extLst>
          </p:cNvPr>
          <p:cNvSpPr txBox="1"/>
          <p:nvPr/>
        </p:nvSpPr>
        <p:spPr>
          <a:xfrm>
            <a:off x="5784648" y="499522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R1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CB52733-5E60-4F46-9846-A14200A8D8F7}"/>
              </a:ext>
            </a:extLst>
          </p:cNvPr>
          <p:cNvSpPr/>
          <p:nvPr/>
        </p:nvSpPr>
        <p:spPr>
          <a:xfrm>
            <a:off x="1786759" y="4508938"/>
            <a:ext cx="359994" cy="1613338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2DEA41-6DDD-4569-AFF3-908746018E40}"/>
                  </a:ext>
                </a:extLst>
              </p:cNvPr>
              <p:cNvSpPr txBox="1"/>
              <p:nvPr/>
            </p:nvSpPr>
            <p:spPr>
              <a:xfrm>
                <a:off x="9278186" y="2828722"/>
                <a:ext cx="2224968" cy="139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2DEA41-6DDD-4569-AFF3-908746018E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8186" y="2828722"/>
                <a:ext cx="2224968" cy="13939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20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A045-489E-4996-AA38-12F3F383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Kofaktor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28793-1CAA-4E7D-8C31-FAD730BFF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23880" cy="4667250"/>
          </a:xfrm>
        </p:spPr>
        <p:txBody>
          <a:bodyPr>
            <a:normAutofit/>
          </a:bodyPr>
          <a:lstStyle/>
          <a:p>
            <a:pPr>
              <a:tabLst>
                <a:tab pos="2574925" algn="l"/>
              </a:tabLst>
            </a:pPr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n x n dan 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 </a:t>
            </a:r>
            <a:r>
              <a:rPr lang="en-US" dirty="0" err="1"/>
              <a:t>entri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ij</a:t>
            </a:r>
            <a:r>
              <a:rPr lang="en-US" dirty="0"/>
              <a:t>.</a:t>
            </a:r>
          </a:p>
          <a:p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Adjoin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transpose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adj(A) = transpose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kofaktor</a:t>
            </a: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10CFF5-DE40-4525-B7D4-0676C2AD681D}"/>
                  </a:ext>
                </a:extLst>
              </p:cNvPr>
              <p:cNvSpPr txBox="1"/>
              <p:nvPr/>
            </p:nvSpPr>
            <p:spPr>
              <a:xfrm>
                <a:off x="3229190" y="2830360"/>
                <a:ext cx="2866810" cy="1409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10CFF5-DE40-4525-B7D4-0676C2AD6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190" y="2830360"/>
                <a:ext cx="2866810" cy="1409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629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164185-8274-4AE4-AF83-364EF9AA30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51641"/>
                <a:ext cx="10515600" cy="552532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Contoh 6</a:t>
                </a:r>
                <a:r>
                  <a:rPr lang="en-US" dirty="0"/>
                  <a:t>: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 dan adjoin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berikut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 err="1"/>
                  <a:t>Maktriks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A </a:t>
                </a:r>
                <a:r>
                  <a:rPr lang="en-US" dirty="0" err="1"/>
                  <a:t>adalah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 =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164185-8274-4AE4-AF83-364EF9AA30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51641"/>
                <a:ext cx="10515600" cy="5525322"/>
              </a:xfrm>
              <a:blipFill>
                <a:blip r:embed="rId2"/>
                <a:stretch>
                  <a:fillRect l="-1217" t="-1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068F01-441A-43DC-B4DE-6CCA0DF7ACD8}"/>
                  </a:ext>
                </a:extLst>
              </p:cNvPr>
              <p:cNvSpPr txBox="1"/>
              <p:nvPr/>
            </p:nvSpPr>
            <p:spPr>
              <a:xfrm>
                <a:off x="3447340" y="1247150"/>
                <a:ext cx="2914114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068F01-441A-43DC-B4DE-6CCA0DF7A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340" y="1247150"/>
                <a:ext cx="2914114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581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4910F7-D591-4C1B-9062-092884CF9A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45931"/>
                <a:ext cx="10515600" cy="523103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Jadi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Adjoin </a:t>
                </a:r>
                <a:r>
                  <a:rPr lang="en-US" dirty="0" err="1"/>
                  <a:t>dari</a:t>
                </a:r>
                <a:r>
                  <a:rPr lang="en-US" dirty="0"/>
                  <a:t> A </a:t>
                </a:r>
                <a:r>
                  <a:rPr lang="en-US" dirty="0" err="1"/>
                  <a:t>adalah</a:t>
                </a:r>
                <a:r>
                  <a:rPr lang="en-US" dirty="0"/>
                  <a:t> transpose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adj(A)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4910F7-D591-4C1B-9062-092884CF9A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45931"/>
                <a:ext cx="10515600" cy="5231032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2DADD7D-7436-4D7C-B87F-503DEC251249}"/>
                  </a:ext>
                </a:extLst>
              </p:cNvPr>
              <p:cNvSpPr/>
              <p:nvPr/>
            </p:nvSpPr>
            <p:spPr>
              <a:xfrm>
                <a:off x="4065396" y="1626968"/>
                <a:ext cx="2999091" cy="1231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−10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2DADD7D-7436-4D7C-B87F-503DEC2512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396" y="1626968"/>
                <a:ext cx="2999091" cy="12317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264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2920D-6722-41D2-8D11-EF013FE3C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adjoin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EE38D3-A233-4ACF-A2F2-0CD92D7BAF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Balikan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rumus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adj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7</a:t>
                </a:r>
                <a:r>
                  <a:rPr lang="en-US" dirty="0"/>
                  <a:t>.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                               </a:t>
                </a:r>
                <a:r>
                  <a:rPr lang="en-US" dirty="0" err="1"/>
                  <a:t>setelah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det(A) = 64.</a:t>
                </a:r>
              </a:p>
              <a:p>
                <a:pPr marL="0" indent="0">
                  <a:buNone/>
                </a:pPr>
                <a:r>
                  <a:rPr lang="en-US" dirty="0" err="1"/>
                  <a:t>Maka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EE38D3-A233-4ACF-A2F2-0CD92D7BAF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AA4B366B-7FAA-4CE0-B992-6B10904851C7}"/>
              </a:ext>
            </a:extLst>
          </p:cNvPr>
          <p:cNvSpPr/>
          <p:nvPr/>
        </p:nvSpPr>
        <p:spPr>
          <a:xfrm>
            <a:off x="1355834" y="2501462"/>
            <a:ext cx="3520966" cy="13978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BBADCD-010A-49E4-A592-4F08FE69E9F4}"/>
                  </a:ext>
                </a:extLst>
              </p:cNvPr>
              <p:cNvSpPr txBox="1"/>
              <p:nvPr/>
            </p:nvSpPr>
            <p:spPr>
              <a:xfrm>
                <a:off x="4876800" y="3759122"/>
                <a:ext cx="2914114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BBADCD-010A-49E4-A592-4F08FE69E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759122"/>
                <a:ext cx="2914114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90F5CAF-42D9-4D3C-BBC6-01DDC39E1868}"/>
                  </a:ext>
                </a:extLst>
              </p:cNvPr>
              <p:cNvSpPr/>
              <p:nvPr/>
            </p:nvSpPr>
            <p:spPr>
              <a:xfrm>
                <a:off x="1528641" y="5199745"/>
                <a:ext cx="10391434" cy="1266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adj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90F5CAF-42D9-4D3C-BBC6-01DDC39E18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641" y="5199745"/>
                <a:ext cx="10391434" cy="12661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6132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7AF67-0EAC-470C-98A8-65E120D2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Kaidah</a:t>
            </a:r>
            <a:r>
              <a:rPr lang="en-US" dirty="0"/>
              <a:t> Cramer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5B7663-F29C-44E9-994B-F674A80E41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45021"/>
                <a:ext cx="10515600" cy="512904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Jika A</a:t>
                </a:r>
                <a:r>
                  <a:rPr lang="en-US" b="1" dirty="0"/>
                  <a:t>x </a:t>
                </a:r>
                <a:r>
                  <a:rPr lang="en-US" dirty="0"/>
                  <a:t>= </a:t>
                </a:r>
                <a:r>
                  <a:rPr lang="en-US" b="1" dirty="0"/>
                  <a:t>b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SPL yang </a:t>
                </a:r>
                <a:r>
                  <a:rPr lang="en-US" dirty="0" err="1"/>
                  <a:t>terdiri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n </a:t>
                </a:r>
                <a:r>
                  <a:rPr lang="en-US" dirty="0" err="1"/>
                  <a:t>persamaan</a:t>
                </a:r>
                <a:r>
                  <a:rPr lang="en-US" dirty="0"/>
                  <a:t> linier </a:t>
                </a:r>
                <a:r>
                  <a:rPr lang="en-US" dirty="0" err="1"/>
                  <a:t>dengan</a:t>
                </a:r>
                <a:r>
                  <a:rPr lang="en-US" dirty="0"/>
                  <a:t> n </a:t>
                </a:r>
                <a:r>
                  <a:rPr lang="en-US" dirty="0" err="1"/>
                  <a:t>peubah</a:t>
                </a:r>
                <a:r>
                  <a:rPr lang="en-US" dirty="0"/>
                  <a:t> (variable) </a:t>
                </a:r>
                <a:r>
                  <a:rPr lang="en-US" dirty="0" err="1"/>
                  <a:t>sedemikian</a:t>
                </a:r>
                <a:r>
                  <a:rPr lang="en-US" dirty="0"/>
                  <a:t> </a:t>
                </a:r>
                <a:r>
                  <a:rPr lang="en-US" dirty="0" err="1"/>
                  <a:t>sehingga</a:t>
                </a:r>
                <a:r>
                  <a:rPr lang="en-US" dirty="0"/>
                  <a:t> det(A) </a:t>
                </a:r>
                <a:r>
                  <a:rPr lang="en-US" dirty="0">
                    <a:sym typeface="Symbol" panose="05050102010706020507" pitchFamily="18" charset="2"/>
                  </a:rPr>
                  <a:t> 0, </a:t>
                </a:r>
                <a:r>
                  <a:rPr lang="en-US" dirty="0" err="1">
                    <a:sym typeface="Symbol" panose="05050102010706020507" pitchFamily="18" charset="2"/>
                  </a:rPr>
                  <a:t>maka</a:t>
                </a:r>
                <a:r>
                  <a:rPr lang="en-US" dirty="0">
                    <a:sym typeface="Symbol" panose="05050102010706020507" pitchFamily="18" charset="2"/>
                  </a:rPr>
                  <a:t> SPL </a:t>
                </a:r>
                <a:r>
                  <a:rPr lang="en-US" dirty="0" err="1">
                    <a:sym typeface="Symbol" panose="05050102010706020507" pitchFamily="18" charset="2"/>
                  </a:rPr>
                  <a:t>tersebut</a:t>
                </a:r>
                <a:r>
                  <a:rPr lang="en-US" dirty="0">
                    <a:sym typeface="Symbol" panose="05050102010706020507" pitchFamily="18" charset="2"/>
                  </a:rPr>
                  <a:t>  </a:t>
                </a:r>
                <a:r>
                  <a:rPr lang="en-US" dirty="0" err="1">
                    <a:sym typeface="Symbol" panose="05050102010706020507" pitchFamily="18" charset="2"/>
                  </a:rPr>
                  <a:t>memiliki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solusi</a:t>
                </a:r>
                <a:r>
                  <a:rPr lang="en-US" dirty="0">
                    <a:sym typeface="Symbol" panose="05050102010706020507" pitchFamily="18" charset="2"/>
                  </a:rPr>
                  <a:t> yang </a:t>
                </a:r>
                <a:r>
                  <a:rPr lang="en-US" dirty="0" err="1">
                    <a:sym typeface="Symbol" panose="05050102010706020507" pitchFamily="18" charset="2"/>
                  </a:rPr>
                  <a:t>unik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yaitu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,                               ,  …  ,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yang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hal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, </a:t>
                </a:r>
                <a:r>
                  <a:rPr lang="en-US" i="1" dirty="0" err="1"/>
                  <a:t>A</a:t>
                </a:r>
                <a:r>
                  <a:rPr lang="en-US" i="1" baseline="-25000" dirty="0" err="1"/>
                  <a:t>j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yang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mengganti</a:t>
                </a:r>
                <a:r>
                  <a:rPr lang="en-US" dirty="0"/>
                  <a:t> </a:t>
                </a:r>
                <a:r>
                  <a:rPr lang="en-US" dirty="0" err="1"/>
                  <a:t>entri</a:t>
                </a:r>
                <a:r>
                  <a:rPr lang="en-US" dirty="0"/>
                  <a:t> pada </a:t>
                </a:r>
                <a:r>
                  <a:rPr lang="en-US" dirty="0" err="1"/>
                  <a:t>kolom</a:t>
                </a:r>
                <a:r>
                  <a:rPr lang="en-US" dirty="0"/>
                  <a:t> </a:t>
                </a:r>
                <a:r>
                  <a:rPr lang="en-US" dirty="0" err="1"/>
                  <a:t>ke</a:t>
                </a:r>
                <a:r>
                  <a:rPr lang="en-US" dirty="0"/>
                  <a:t>-j  </a:t>
                </a:r>
                <a:r>
                  <a:rPr lang="en-US" dirty="0" err="1"/>
                  <a:t>dari</a:t>
                </a:r>
                <a:r>
                  <a:rPr lang="en-US" dirty="0"/>
                  <a:t> A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entri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n-US" b="1" dirty="0"/>
                  <a:t>b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5B7663-F29C-44E9-994B-F674A80E41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45021"/>
                <a:ext cx="10515600" cy="5129048"/>
              </a:xfrm>
              <a:blipFill>
                <a:blip r:embed="rId2"/>
                <a:stretch>
                  <a:fillRect l="-1043" t="-2969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6CDB89A-89AF-48B7-825B-B594E587699D}"/>
                  </a:ext>
                </a:extLst>
              </p:cNvPr>
              <p:cNvSpPr/>
              <p:nvPr/>
            </p:nvSpPr>
            <p:spPr>
              <a:xfrm>
                <a:off x="3791465" y="2649043"/>
                <a:ext cx="1740926" cy="7799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6CDB89A-89AF-48B7-825B-B594E58769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65" y="2649043"/>
                <a:ext cx="1740926" cy="779957"/>
              </a:xfrm>
              <a:prstGeom prst="rect">
                <a:avLst/>
              </a:prstGeom>
              <a:blipFill>
                <a:blip r:embed="rId3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2228392-75E9-400A-92F9-0796D4E2B9E8}"/>
                  </a:ext>
                </a:extLst>
              </p:cNvPr>
              <p:cNvSpPr/>
              <p:nvPr/>
            </p:nvSpPr>
            <p:spPr>
              <a:xfrm>
                <a:off x="6698564" y="2741399"/>
                <a:ext cx="1787092" cy="7799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2228392-75E9-400A-92F9-0796D4E2B9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564" y="2741399"/>
                <a:ext cx="1787092" cy="779957"/>
              </a:xfrm>
              <a:prstGeom prst="rect">
                <a:avLst/>
              </a:prstGeom>
              <a:blipFill>
                <a:blip r:embed="rId4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0475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E20-030C-4BD6-A13C-4338FB0AE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8: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SPL</a:t>
            </a:r>
          </a:p>
          <a:p>
            <a:pPr marL="0" indent="0">
              <a:buNone/>
            </a:pPr>
            <a:r>
              <a:rPr lang="en-US" dirty="0"/>
              <a:t>		–x + 2y – 3z = 1</a:t>
            </a:r>
          </a:p>
          <a:p>
            <a:pPr marL="0" indent="0">
              <a:buNone/>
            </a:pPr>
            <a:r>
              <a:rPr lang="en-US" dirty="0"/>
              <a:t>		2x         +    z = 0</a:t>
            </a:r>
          </a:p>
          <a:p>
            <a:pPr marL="0" indent="0">
              <a:buNone/>
            </a:pPr>
            <a:r>
              <a:rPr lang="en-US" dirty="0"/>
              <a:t>		3x – 4y + 4z = 2</a:t>
            </a:r>
          </a:p>
          <a:p>
            <a:pPr marL="0" indent="0">
              <a:buNone/>
            </a:pP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solusinya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Cramer!</a:t>
            </a:r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4085C6-7B8D-4731-B62A-695645750C98}"/>
                  </a:ext>
                </a:extLst>
              </p:cNvPr>
              <p:cNvSpPr txBox="1"/>
              <p:nvPr/>
            </p:nvSpPr>
            <p:spPr>
              <a:xfrm>
                <a:off x="7157543" y="3992508"/>
                <a:ext cx="429873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det(</a:t>
                </a:r>
                <a:r>
                  <a:rPr lang="en-US" sz="2400" dirty="0"/>
                  <a:t>A)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=10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4085C6-7B8D-4731-B62A-695645750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7543" y="3992508"/>
                <a:ext cx="4298732" cy="9766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B02ED4-521D-4029-B4AF-A8CC91894A1B}"/>
                  </a:ext>
                </a:extLst>
              </p:cNvPr>
              <p:cNvSpPr txBox="1"/>
              <p:nvPr/>
            </p:nvSpPr>
            <p:spPr>
              <a:xfrm>
                <a:off x="2364827" y="3992508"/>
                <a:ext cx="6127531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B02ED4-521D-4029-B4AF-A8CC91894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4827" y="3992508"/>
                <a:ext cx="6127531" cy="10061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3E3AF9-B24A-454C-8555-41CAFB07864A}"/>
                  </a:ext>
                </a:extLst>
              </p:cNvPr>
              <p:cNvSpPr txBox="1"/>
              <p:nvPr/>
            </p:nvSpPr>
            <p:spPr>
              <a:xfrm>
                <a:off x="935419" y="5305051"/>
                <a:ext cx="3342291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3E3AF9-B24A-454C-8555-41CAFB078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419" y="5305051"/>
                <a:ext cx="3342291" cy="10061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C9B94D-5C5D-4B81-909F-00BB4C7AF2F1}"/>
                  </a:ext>
                </a:extLst>
              </p:cNvPr>
              <p:cNvSpPr txBox="1"/>
              <p:nvPr/>
            </p:nvSpPr>
            <p:spPr>
              <a:xfrm>
                <a:off x="7388772" y="5353566"/>
                <a:ext cx="334229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C9B94D-5C5D-4B81-909F-00BB4C7AF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8772" y="5353566"/>
                <a:ext cx="3342292" cy="9766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A0716E-A86A-4ECE-AF01-4F0F070C8E8C}"/>
                  </a:ext>
                </a:extLst>
              </p:cNvPr>
              <p:cNvSpPr txBox="1"/>
              <p:nvPr/>
            </p:nvSpPr>
            <p:spPr>
              <a:xfrm>
                <a:off x="4046481" y="5324071"/>
                <a:ext cx="3342292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A0716E-A86A-4ECE-AF01-4F0F070C8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481" y="5324071"/>
                <a:ext cx="3342292" cy="10061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4536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9D76-35F9-4A49-8576-9264BD132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0" y="458916"/>
            <a:ext cx="10515600" cy="6236173"/>
          </a:xfrm>
        </p:spPr>
        <p:txBody>
          <a:bodyPr/>
          <a:lstStyle/>
          <a:p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x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7398B9-B488-4B25-B769-A0052B9AE50E}"/>
                  </a:ext>
                </a:extLst>
              </p:cNvPr>
              <p:cNvSpPr txBox="1"/>
              <p:nvPr/>
            </p:nvSpPr>
            <p:spPr>
              <a:xfrm>
                <a:off x="987969" y="1206999"/>
                <a:ext cx="3342291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7398B9-B488-4B25-B769-A0052B9AE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969" y="1206999"/>
                <a:ext cx="3342291" cy="10061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3305F2-719B-4021-A12F-BAFDDE6E50A1}"/>
                  </a:ext>
                </a:extLst>
              </p:cNvPr>
              <p:cNvSpPr txBox="1"/>
              <p:nvPr/>
            </p:nvSpPr>
            <p:spPr>
              <a:xfrm>
                <a:off x="987968" y="3680410"/>
                <a:ext cx="334229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3305F2-719B-4021-A12F-BAFDDE6E5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968" y="3680410"/>
                <a:ext cx="3342292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DBEE064-9AB5-4575-A9D8-F6732A34A787}"/>
                  </a:ext>
                </a:extLst>
              </p:cNvPr>
              <p:cNvSpPr txBox="1"/>
              <p:nvPr/>
            </p:nvSpPr>
            <p:spPr>
              <a:xfrm>
                <a:off x="987968" y="2414526"/>
                <a:ext cx="3342292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DBEE064-9AB5-4575-A9D8-F6732A34A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968" y="2414526"/>
                <a:ext cx="3342292" cy="10061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D679C3-E026-472A-8A89-29D1908491B7}"/>
                  </a:ext>
                </a:extLst>
              </p:cNvPr>
              <p:cNvSpPr txBox="1"/>
              <p:nvPr/>
            </p:nvSpPr>
            <p:spPr>
              <a:xfrm>
                <a:off x="4499736" y="1152757"/>
                <a:ext cx="429873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det(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 8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D679C3-E026-472A-8A89-29D190849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736" y="1152757"/>
                <a:ext cx="4298732" cy="9766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833817E-164F-4F05-9E5F-1978C056C319}"/>
                  </a:ext>
                </a:extLst>
              </p:cNvPr>
              <p:cNvSpPr txBox="1"/>
              <p:nvPr/>
            </p:nvSpPr>
            <p:spPr>
              <a:xfrm>
                <a:off x="4480031" y="2334904"/>
                <a:ext cx="4720461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det(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  –15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833817E-164F-4F05-9E5F-1978C056C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031" y="2334904"/>
                <a:ext cx="4720461" cy="9766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1494DB-B647-439B-A099-C6F2EFC3266D}"/>
                  </a:ext>
                </a:extLst>
              </p:cNvPr>
              <p:cNvSpPr txBox="1"/>
              <p:nvPr/>
            </p:nvSpPr>
            <p:spPr>
              <a:xfrm>
                <a:off x="4480031" y="3581926"/>
                <a:ext cx="4720461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det(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  16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1494DB-B647-439B-A099-C6F2EFC32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031" y="3581926"/>
                <a:ext cx="4720461" cy="9766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AD2DC06-191D-4B2F-A771-53276C24B37F}"/>
                  </a:ext>
                </a:extLst>
              </p:cNvPr>
              <p:cNvSpPr/>
              <p:nvPr/>
            </p:nvSpPr>
            <p:spPr>
              <a:xfrm>
                <a:off x="1256636" y="5705243"/>
                <a:ext cx="3342291" cy="789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AD2DC06-191D-4B2F-A771-53276C24B3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636" y="5705243"/>
                <a:ext cx="3342291" cy="789832"/>
              </a:xfrm>
              <a:prstGeom prst="rect">
                <a:avLst/>
              </a:prstGeom>
              <a:blipFill>
                <a:blip r:embed="rId8"/>
                <a:stretch>
                  <a:fillRect b="-3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F45BDA4-BF2C-4BF7-822C-AF069EC548BC}"/>
                  </a:ext>
                </a:extLst>
              </p:cNvPr>
              <p:cNvSpPr/>
              <p:nvPr/>
            </p:nvSpPr>
            <p:spPr>
              <a:xfrm>
                <a:off x="4574624" y="5665341"/>
                <a:ext cx="3854673" cy="789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−15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F45BDA4-BF2C-4BF7-822C-AF069EC548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624" y="5665341"/>
                <a:ext cx="3854673" cy="789832"/>
              </a:xfrm>
              <a:prstGeom prst="rect">
                <a:avLst/>
              </a:prstGeom>
              <a:blipFill>
                <a:blip r:embed="rId9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E3926CC-5CEB-46E8-8AE1-003E4A8C9FA2}"/>
                  </a:ext>
                </a:extLst>
              </p:cNvPr>
              <p:cNvSpPr/>
              <p:nvPr/>
            </p:nvSpPr>
            <p:spPr>
              <a:xfrm>
                <a:off x="8429297" y="5609252"/>
                <a:ext cx="3722641" cy="789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−16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E3926CC-5CEB-46E8-8AE1-003E4A8C9F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297" y="5609252"/>
                <a:ext cx="3722641" cy="789832"/>
              </a:xfrm>
              <a:prstGeom prst="rect">
                <a:avLst/>
              </a:prstGeom>
              <a:blipFill>
                <a:blip r:embed="rId10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row: Right 12">
            <a:extLst>
              <a:ext uri="{FF2B5EF4-FFF2-40B4-BE49-F238E27FC236}">
                <a16:creationId xmlns:a16="http://schemas.microsoft.com/office/drawing/2014/main" id="{8D8FE0B1-709A-4369-8A12-FB31AD5DC06B}"/>
              </a:ext>
            </a:extLst>
          </p:cNvPr>
          <p:cNvSpPr/>
          <p:nvPr/>
        </p:nvSpPr>
        <p:spPr>
          <a:xfrm>
            <a:off x="4330260" y="1555531"/>
            <a:ext cx="609602" cy="1891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8D046528-C6BE-4FA5-8348-E4844EC80472}"/>
              </a:ext>
            </a:extLst>
          </p:cNvPr>
          <p:cNvSpPr/>
          <p:nvPr/>
        </p:nvSpPr>
        <p:spPr>
          <a:xfrm>
            <a:off x="4294126" y="2748284"/>
            <a:ext cx="609602" cy="1891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0A22EA4-303F-4ECC-B1EB-EDF7DE039D96}"/>
              </a:ext>
            </a:extLst>
          </p:cNvPr>
          <p:cNvSpPr/>
          <p:nvPr/>
        </p:nvSpPr>
        <p:spPr>
          <a:xfrm>
            <a:off x="4273104" y="3989580"/>
            <a:ext cx="609602" cy="1891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1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F90B-BA7E-4F7C-9C75-CED211943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9EA4D-4AEC-4633-82F0-73B4E1C02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matriks2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ekspansi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E0FBA7-D173-4E57-B8E4-E5349AD29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582" y="4577478"/>
            <a:ext cx="2212285" cy="15994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453386-945D-42C1-932D-70E0DEA7D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799" y="2642160"/>
            <a:ext cx="2205867" cy="14353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066986-B94D-4D1C-960B-4893FEEA14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4799" y="4500099"/>
            <a:ext cx="2447728" cy="17542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3381B9-10E3-4F53-86E5-C2BD34DCFC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7582" y="2708572"/>
            <a:ext cx="2005066" cy="134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90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6543A-9AB4-4BE8-8432-5BCEC934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ekspansi</a:t>
            </a:r>
            <a:r>
              <a:rPr lang="en-US" dirty="0"/>
              <a:t> </a:t>
            </a:r>
            <a:r>
              <a:rPr lang="en-US" dirty="0" err="1"/>
              <a:t>kofaktor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831C-2D25-4C3D-BB8B-245463429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n x 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Didefinisikan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err="1"/>
              <a:t>M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/>
              <a:t>= minor </a:t>
            </a:r>
            <a:r>
              <a:rPr lang="en-US" dirty="0" err="1"/>
              <a:t>entri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      =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upa-matriks</a:t>
            </a:r>
            <a:r>
              <a:rPr lang="en-US" dirty="0"/>
              <a:t> (</a:t>
            </a:r>
            <a:r>
              <a:rPr lang="en-US" i="1" dirty="0"/>
              <a:t>submatrix</a:t>
            </a:r>
            <a:r>
              <a:rPr lang="en-US" dirty="0"/>
              <a:t>) yang </a:t>
            </a:r>
            <a:r>
              <a:rPr lang="en-US" dirty="0" err="1"/>
              <a:t>elemen-elemennya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       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pada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dan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i="1" dirty="0"/>
              <a:t>j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/>
              <a:t>= (–1)</a:t>
            </a:r>
            <a:r>
              <a:rPr lang="en-US" i="1" baseline="30000" dirty="0" err="1"/>
              <a:t>i</a:t>
            </a:r>
            <a:r>
              <a:rPr lang="en-US" baseline="30000" dirty="0" err="1"/>
              <a:t>+</a:t>
            </a:r>
            <a:r>
              <a:rPr lang="en-US" i="1" baseline="30000" dirty="0" err="1"/>
              <a:t>j</a:t>
            </a:r>
            <a:r>
              <a:rPr lang="en-US" i="1" baseline="30000" dirty="0"/>
              <a:t> </a:t>
            </a:r>
            <a:r>
              <a:rPr lang="en-US" i="1" dirty="0" err="1"/>
              <a:t>M</a:t>
            </a:r>
            <a:r>
              <a:rPr lang="en-US" i="1" baseline="-25000" dirty="0" err="1"/>
              <a:t>ij</a:t>
            </a:r>
            <a:r>
              <a:rPr lang="en-US" i="1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kofaktor</a:t>
            </a:r>
            <a:r>
              <a:rPr lang="en-US" dirty="0"/>
              <a:t> </a:t>
            </a:r>
            <a:r>
              <a:rPr lang="en-US" dirty="0" err="1"/>
              <a:t>entri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B6C172E-3326-4EDB-BE9F-8EFEAF7C1BAB}"/>
                  </a:ext>
                </a:extLst>
              </p:cNvPr>
              <p:cNvSpPr txBox="1"/>
              <p:nvPr/>
            </p:nvSpPr>
            <p:spPr>
              <a:xfrm>
                <a:off x="2428240" y="2473009"/>
                <a:ext cx="3283143" cy="1360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B6C172E-3326-4EDB-BE9F-8EFEAF7C1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240" y="2473009"/>
                <a:ext cx="3283143" cy="1360629"/>
              </a:xfrm>
              <a:prstGeom prst="rect">
                <a:avLst/>
              </a:prstGeom>
              <a:blipFill>
                <a:blip r:embed="rId2"/>
                <a:stretch>
                  <a:fillRect l="-5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28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CD66E85-5E6A-458F-BBC8-47DF7A63E5FF}"/>
                  </a:ext>
                </a:extLst>
              </p:cNvPr>
              <p:cNvSpPr txBox="1"/>
              <p:nvPr/>
            </p:nvSpPr>
            <p:spPr>
              <a:xfrm>
                <a:off x="7435549" y="325626"/>
                <a:ext cx="4134824" cy="113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CD66E85-5E6A-458F-BBC8-47DF7A63E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5549" y="325626"/>
                <a:ext cx="4134824" cy="11394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F6572E9-C20E-4B43-BF56-71733A95E8D0}"/>
              </a:ext>
            </a:extLst>
          </p:cNvPr>
          <p:cNvSpPr txBox="1"/>
          <p:nvPr/>
        </p:nvSpPr>
        <p:spPr>
          <a:xfrm>
            <a:off x="1463039" y="633723"/>
            <a:ext cx="6394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Misalkan</a:t>
            </a:r>
            <a:r>
              <a:rPr lang="en-US" sz="2800" dirty="0"/>
              <a:t> A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matriks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F849CF-4EFC-42E2-8628-5AFB577E99B4}"/>
              </a:ext>
            </a:extLst>
          </p:cNvPr>
          <p:cNvSpPr txBox="1"/>
          <p:nvPr/>
        </p:nvSpPr>
        <p:spPr>
          <a:xfrm>
            <a:off x="1463039" y="1700101"/>
            <a:ext cx="84578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Maka</a:t>
            </a:r>
            <a:r>
              <a:rPr lang="en-US" sz="2800" dirty="0"/>
              <a:t>,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menghitung</a:t>
            </a:r>
            <a:r>
              <a:rPr lang="en-US" sz="2800" dirty="0"/>
              <a:t> M</a:t>
            </a:r>
            <a:r>
              <a:rPr lang="en-US" sz="2800" baseline="-25000" dirty="0"/>
              <a:t>11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melibatkan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</a:t>
            </a:r>
          </a:p>
          <a:p>
            <a:r>
              <a:rPr lang="en-US" sz="2800" dirty="0"/>
              <a:t>pada </a:t>
            </a:r>
            <a:r>
              <a:rPr lang="en-US" sz="2800" dirty="0" err="1"/>
              <a:t>baris</a:t>
            </a:r>
            <a:r>
              <a:rPr lang="en-US" sz="2800" dirty="0"/>
              <a:t> ke-1 dan </a:t>
            </a:r>
            <a:r>
              <a:rPr lang="en-US" sz="2800" dirty="0" err="1"/>
              <a:t>kolom</a:t>
            </a:r>
            <a:r>
              <a:rPr lang="en-US" sz="2800" dirty="0"/>
              <a:t> ke-1: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E9A31E-0954-4D3C-9760-A239C0476E8F}"/>
                  </a:ext>
                </a:extLst>
              </p:cNvPr>
              <p:cNvSpPr txBox="1"/>
              <p:nvPr/>
            </p:nvSpPr>
            <p:spPr>
              <a:xfrm>
                <a:off x="1364034" y="2820776"/>
                <a:ext cx="4134824" cy="113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E9A31E-0954-4D3C-9760-A239C0476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034" y="2820776"/>
                <a:ext cx="4134824" cy="11394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485C3A-0A03-43A3-A510-23823D7BEB15}"/>
              </a:ext>
            </a:extLst>
          </p:cNvPr>
          <p:cNvCxnSpPr/>
          <p:nvPr/>
        </p:nvCxnSpPr>
        <p:spPr>
          <a:xfrm>
            <a:off x="2337146" y="2971037"/>
            <a:ext cx="241808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8B746D-9064-4BA3-A14F-9B1F64FE3172}"/>
              </a:ext>
            </a:extLst>
          </p:cNvPr>
          <p:cNvCxnSpPr>
            <a:cxnSpLocks/>
          </p:cNvCxnSpPr>
          <p:nvPr/>
        </p:nvCxnSpPr>
        <p:spPr>
          <a:xfrm>
            <a:off x="2710969" y="2559114"/>
            <a:ext cx="0" cy="166273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19E7497-AFDD-4887-94B3-6974CE0F1C49}"/>
                  </a:ext>
                </a:extLst>
              </p:cNvPr>
              <p:cNvSpPr/>
              <p:nvPr/>
            </p:nvSpPr>
            <p:spPr>
              <a:xfrm>
                <a:off x="5852361" y="2960877"/>
                <a:ext cx="5311967" cy="859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=(2)(3) – (–4)(5) = 26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19E7497-AFDD-4887-94B3-6974CE0F1C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361" y="2960877"/>
                <a:ext cx="5311967" cy="859210"/>
              </a:xfrm>
              <a:prstGeom prst="rect">
                <a:avLst/>
              </a:prstGeom>
              <a:blipFill>
                <a:blip r:embed="rId4"/>
                <a:stretch>
                  <a:fillRect b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0FB9D536-F218-409E-90F4-01545DA30921}"/>
              </a:ext>
            </a:extLst>
          </p:cNvPr>
          <p:cNvSpPr txBox="1"/>
          <p:nvPr/>
        </p:nvSpPr>
        <p:spPr>
          <a:xfrm>
            <a:off x="1557632" y="4318041"/>
            <a:ext cx="75071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menghitung</a:t>
            </a:r>
            <a:r>
              <a:rPr lang="en-US" sz="2800" dirty="0"/>
              <a:t> M</a:t>
            </a:r>
            <a:r>
              <a:rPr lang="en-US" sz="2800" baseline="-25000" dirty="0"/>
              <a:t>23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melibatkan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</a:t>
            </a:r>
          </a:p>
          <a:p>
            <a:r>
              <a:rPr lang="en-US" sz="2800" dirty="0"/>
              <a:t>pada </a:t>
            </a:r>
            <a:r>
              <a:rPr lang="en-US" sz="2800" dirty="0" err="1"/>
              <a:t>baris</a:t>
            </a:r>
            <a:r>
              <a:rPr lang="en-US" sz="2800" dirty="0"/>
              <a:t> ke-2 dan </a:t>
            </a:r>
            <a:r>
              <a:rPr lang="en-US" sz="2800" dirty="0" err="1"/>
              <a:t>kolom</a:t>
            </a:r>
            <a:r>
              <a:rPr lang="en-US" sz="2800" dirty="0"/>
              <a:t> ke-3: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5C94F88-5D30-4258-8CAF-ADE364372DEA}"/>
                  </a:ext>
                </a:extLst>
              </p:cNvPr>
              <p:cNvSpPr txBox="1"/>
              <p:nvPr/>
            </p:nvSpPr>
            <p:spPr>
              <a:xfrm>
                <a:off x="1364034" y="5384356"/>
                <a:ext cx="4134824" cy="113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5C94F88-5D30-4258-8CAF-ADE364372D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034" y="5384356"/>
                <a:ext cx="4134824" cy="11394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7F5896-E155-4CA0-8A97-1F62E1E2B00F}"/>
              </a:ext>
            </a:extLst>
          </p:cNvPr>
          <p:cNvCxnSpPr/>
          <p:nvPr/>
        </p:nvCxnSpPr>
        <p:spPr>
          <a:xfrm>
            <a:off x="2242308" y="5954063"/>
            <a:ext cx="241808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1D1153E-A4A5-4C82-9A30-1481DDAE8293}"/>
              </a:ext>
            </a:extLst>
          </p:cNvPr>
          <p:cNvCxnSpPr>
            <a:cxnSpLocks/>
          </p:cNvCxnSpPr>
          <p:nvPr/>
        </p:nvCxnSpPr>
        <p:spPr>
          <a:xfrm>
            <a:off x="4198183" y="5122694"/>
            <a:ext cx="0" cy="166273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D2C6183-CD04-4650-8308-55BA3AED9FF4}"/>
                  </a:ext>
                </a:extLst>
              </p:cNvPr>
              <p:cNvSpPr/>
              <p:nvPr/>
            </p:nvSpPr>
            <p:spPr>
              <a:xfrm>
                <a:off x="5852360" y="5483920"/>
                <a:ext cx="5238485" cy="859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</m:sSub>
                  </m:oMath>
                </a14:m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=(6)(5) – (–3)(1) = 33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D2C6183-CD04-4650-8308-55BA3AED9F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360" y="5483920"/>
                <a:ext cx="5238485" cy="859210"/>
              </a:xfrm>
              <a:prstGeom prst="rect">
                <a:avLst/>
              </a:prstGeom>
              <a:blipFill>
                <a:blip r:embed="rId6"/>
                <a:stretch>
                  <a:fillRect r="-1281" b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821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CEFEA4-A3B7-4298-BB28-9CBEA34793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49960" y="568959"/>
                <a:ext cx="10748054" cy="6094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1</a:t>
                </a:r>
                <a:r>
                  <a:rPr lang="en-US" sz="2400" dirty="0"/>
                  <a:t>:  </a:t>
                </a:r>
                <a:r>
                  <a:rPr lang="en-US" sz="2400" dirty="0" err="1"/>
                  <a:t>Tinjau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berikut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Minor </a:t>
                </a:r>
                <a:r>
                  <a:rPr lang="en-US" sz="2400" dirty="0" err="1"/>
                  <a:t>entri</a:t>
                </a:r>
                <a:r>
                  <a:rPr lang="en-US" sz="2400" dirty="0"/>
                  <a:t> dan </a:t>
                </a:r>
                <a:r>
                  <a:rPr lang="en-US" sz="2400" dirty="0" err="1"/>
                  <a:t>kofaktor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=(2)(3) – (–4)(5) = 26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CEFEA4-A3B7-4298-BB28-9CBEA34793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9960" y="568959"/>
                <a:ext cx="10748054" cy="6094599"/>
              </a:xfrm>
              <a:blipFill>
                <a:blip r:embed="rId2"/>
                <a:stretch>
                  <a:fillRect l="-908" t="-1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/>
              <p:nvPr/>
            </p:nvSpPr>
            <p:spPr>
              <a:xfrm>
                <a:off x="5090457" y="277395"/>
                <a:ext cx="2914114" cy="8953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457" y="277395"/>
                <a:ext cx="2914114" cy="8953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700354A-E8E5-41CD-8C76-AA53F37E7CB2}"/>
                  </a:ext>
                </a:extLst>
              </p:cNvPr>
              <p:cNvSpPr/>
              <p:nvPr/>
            </p:nvSpPr>
            <p:spPr>
              <a:xfrm>
                <a:off x="949960" y="2866629"/>
                <a:ext cx="4561185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=(2)(3) – (–4)(1) = 10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700354A-E8E5-41CD-8C76-AA53F37E7C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60" y="2866629"/>
                <a:ext cx="4561185" cy="7496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CAEF719-A8F9-4783-A892-00C0E51638BF}"/>
                  </a:ext>
                </a:extLst>
              </p:cNvPr>
              <p:cNvSpPr/>
              <p:nvPr/>
            </p:nvSpPr>
            <p:spPr>
              <a:xfrm>
                <a:off x="949960" y="3828791"/>
                <a:ext cx="3952044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=(2)(5) – (2)(1) = 8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CAEF719-A8F9-4783-A892-00C0E51638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60" y="3828791"/>
                <a:ext cx="3952044" cy="749629"/>
              </a:xfrm>
              <a:prstGeom prst="rect">
                <a:avLst/>
              </a:prstGeom>
              <a:blipFill>
                <a:blip r:embed="rId5"/>
                <a:stretch>
                  <a:fillRect r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F68372-1A15-4ADA-ABB7-B5F7F1F22848}"/>
                  </a:ext>
                </a:extLst>
              </p:cNvPr>
              <p:cNvSpPr/>
              <p:nvPr/>
            </p:nvSpPr>
            <p:spPr>
              <a:xfrm>
                <a:off x="949960" y="4852198"/>
                <a:ext cx="4114653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=(6)(3) – (1)(1) = 17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F68372-1A15-4ADA-ABB7-B5F7F1F228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60" y="4852198"/>
                <a:ext cx="4114653" cy="749629"/>
              </a:xfrm>
              <a:prstGeom prst="rect">
                <a:avLst/>
              </a:prstGeom>
              <a:blipFill>
                <a:blip r:embed="rId6"/>
                <a:stretch>
                  <a:fillRect r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D16ACDB-B6F0-41F0-968F-51E0D9BDFC94}"/>
                  </a:ext>
                </a:extLst>
              </p:cNvPr>
              <p:cNvSpPr txBox="1"/>
              <p:nvPr/>
            </p:nvSpPr>
            <p:spPr>
              <a:xfrm>
                <a:off x="7115073" y="2099857"/>
                <a:ext cx="36473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1+1</m:t>
                        </m:r>
                      </m:sup>
                    </m:sSup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sz="2400" dirty="0"/>
                  <a:t>=26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D16ACDB-B6F0-41F0-968F-51E0D9BDFC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073" y="2099857"/>
                <a:ext cx="3647345" cy="369332"/>
              </a:xfrm>
              <a:prstGeom prst="rect">
                <a:avLst/>
              </a:prstGeom>
              <a:blipFill>
                <a:blip r:embed="rId7"/>
                <a:stretch>
                  <a:fillRect l="-2843" t="-24590" r="-1672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11DB9C5-B5C6-49B1-ABA0-67FB86A4510F}"/>
                  </a:ext>
                </a:extLst>
              </p:cNvPr>
              <p:cNvSpPr/>
              <p:nvPr/>
            </p:nvSpPr>
            <p:spPr>
              <a:xfrm>
                <a:off x="7115073" y="2992890"/>
                <a:ext cx="44764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= 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= – 10 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11DB9C5-B5C6-49B1-ABA0-67FB86A451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073" y="2992890"/>
                <a:ext cx="4476418" cy="461665"/>
              </a:xfrm>
              <a:prstGeom prst="rect">
                <a:avLst/>
              </a:prstGeom>
              <a:blipFill>
                <a:blip r:embed="rId8"/>
                <a:stretch>
                  <a:fillRect l="-27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1524A85-5D4B-4DA8-8EAD-8E37D8F9C44A}"/>
                  </a:ext>
                </a:extLst>
              </p:cNvPr>
              <p:cNvSpPr/>
              <p:nvPr/>
            </p:nvSpPr>
            <p:spPr>
              <a:xfrm>
                <a:off x="7115073" y="3972772"/>
                <a:ext cx="37887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= 8 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1524A85-5D4B-4DA8-8EAD-8E37D8F9C4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073" y="3972772"/>
                <a:ext cx="3788729" cy="461665"/>
              </a:xfrm>
              <a:prstGeom prst="rect">
                <a:avLst/>
              </a:prstGeom>
              <a:blipFill>
                <a:blip r:embed="rId9"/>
                <a:stretch>
                  <a:fillRect l="-322" t="-10667" r="-160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0C4D3F83-EECC-41B5-93FB-7692095EFA63}"/>
              </a:ext>
            </a:extLst>
          </p:cNvPr>
          <p:cNvSpPr txBox="1"/>
          <p:nvPr/>
        </p:nvSpPr>
        <p:spPr>
          <a:xfrm>
            <a:off x="949960" y="5955672"/>
            <a:ext cx="49945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dan </a:t>
            </a:r>
            <a:r>
              <a:rPr lang="en-US" sz="2000" dirty="0" err="1"/>
              <a:t>seterusnya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i="1" dirty="0"/>
              <a:t>M</a:t>
            </a:r>
            <a:r>
              <a:rPr lang="en-US" sz="2000" baseline="-25000" dirty="0"/>
              <a:t>21</a:t>
            </a:r>
            <a:r>
              <a:rPr lang="en-US" sz="2000" dirty="0"/>
              <a:t>, </a:t>
            </a:r>
            <a:r>
              <a:rPr lang="en-US" sz="2000" i="1" dirty="0"/>
              <a:t>M</a:t>
            </a:r>
            <a:r>
              <a:rPr lang="en-US" sz="2000" baseline="-25000" dirty="0"/>
              <a:t>23</a:t>
            </a:r>
            <a:r>
              <a:rPr lang="en-US" sz="2000" dirty="0"/>
              <a:t>, </a:t>
            </a:r>
            <a:r>
              <a:rPr lang="en-US" sz="2000" i="1" dirty="0"/>
              <a:t>M</a:t>
            </a:r>
            <a:r>
              <a:rPr lang="en-US" sz="2000" baseline="-25000" dirty="0"/>
              <a:t>31</a:t>
            </a:r>
            <a:r>
              <a:rPr lang="en-US" sz="2000" dirty="0"/>
              <a:t>, </a:t>
            </a:r>
            <a:r>
              <a:rPr lang="en-US" sz="2000" i="1" dirty="0"/>
              <a:t>M</a:t>
            </a:r>
            <a:r>
              <a:rPr lang="en-US" sz="2000" baseline="-25000" dirty="0"/>
              <a:t>32</a:t>
            </a:r>
            <a:r>
              <a:rPr lang="en-US" sz="2000" dirty="0"/>
              <a:t>, </a:t>
            </a:r>
            <a:r>
              <a:rPr lang="en-US" sz="2000" i="1" dirty="0"/>
              <a:t>M</a:t>
            </a:r>
            <a:r>
              <a:rPr lang="en-US" sz="2000" baseline="-25000" dirty="0"/>
              <a:t>33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dihitung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yang </a:t>
            </a:r>
            <a:r>
              <a:rPr lang="en-US" sz="2000" dirty="0" err="1"/>
              <a:t>sama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1F63531-69AB-49ED-937D-B2DDD91B1945}"/>
                  </a:ext>
                </a:extLst>
              </p:cNvPr>
              <p:cNvSpPr/>
              <p:nvPr/>
            </p:nvSpPr>
            <p:spPr>
              <a:xfrm>
                <a:off x="7115072" y="4996179"/>
                <a:ext cx="41276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2400" dirty="0"/>
                  <a:t>= 17 </a:t>
                </a: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1F63531-69AB-49ED-937D-B2DDD91B19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072" y="4996179"/>
                <a:ext cx="4127668" cy="461665"/>
              </a:xfrm>
              <a:prstGeom prst="rect">
                <a:avLst/>
              </a:prstGeom>
              <a:blipFill>
                <a:blip r:embed="rId10"/>
                <a:stretch>
                  <a:fillRect l="-295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46A2EA5C-2778-4BDC-AACC-BB4F55398BB8}"/>
              </a:ext>
            </a:extLst>
          </p:cNvPr>
          <p:cNvSpPr txBox="1"/>
          <p:nvPr/>
        </p:nvSpPr>
        <p:spPr>
          <a:xfrm>
            <a:off x="7126634" y="5976061"/>
            <a:ext cx="45713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dan </a:t>
            </a:r>
            <a:r>
              <a:rPr lang="en-US" sz="2000" dirty="0" err="1"/>
              <a:t>seterusnya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i="1" dirty="0"/>
              <a:t>C</a:t>
            </a:r>
            <a:r>
              <a:rPr lang="en-US" sz="2000" baseline="-25000" dirty="0"/>
              <a:t>21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23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31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32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33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dihitung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yang </a:t>
            </a:r>
            <a:r>
              <a:rPr lang="en-US" sz="2000" dirty="0" err="1"/>
              <a:t>sama</a:t>
            </a:r>
            <a:endParaRPr lang="en-US" sz="20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C610F9A-19EF-4254-BCD2-1AA214E30ADC}"/>
              </a:ext>
            </a:extLst>
          </p:cNvPr>
          <p:cNvCxnSpPr/>
          <p:nvPr/>
        </p:nvCxnSpPr>
        <p:spPr>
          <a:xfrm>
            <a:off x="6247470" y="1954924"/>
            <a:ext cx="0" cy="46138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57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7D3BA-D537-4CFE-BBC7-68583E41E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848"/>
            <a:ext cx="10515600" cy="5315115"/>
          </a:xfrm>
        </p:spPr>
        <p:txBody>
          <a:bodyPr>
            <a:normAutofit/>
          </a:bodyPr>
          <a:lstStyle/>
          <a:p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kofaktor</a:t>
            </a:r>
            <a:r>
              <a:rPr lang="en-US" dirty="0"/>
              <a:t> 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 err="1"/>
              <a:t>berkoresponden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minor </a:t>
            </a:r>
            <a:r>
              <a:rPr lang="en-US" dirty="0" err="1"/>
              <a:t>entri</a:t>
            </a:r>
            <a:r>
              <a:rPr lang="en-US" dirty="0"/>
              <a:t> </a:t>
            </a:r>
            <a:r>
              <a:rPr lang="en-US" i="1" dirty="0" err="1"/>
              <a:t>M</a:t>
            </a:r>
            <a:r>
              <a:rPr lang="en-US" i="1" baseline="-25000" dirty="0" err="1"/>
              <a:t>ij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(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,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dan </a:t>
            </a:r>
            <a:r>
              <a:rPr lang="en-US" i="1" dirty="0"/>
              <a:t>j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Cara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dan negative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F45018-84F0-40F5-9A96-CED86F84D33B}"/>
                  </a:ext>
                </a:extLst>
              </p:cNvPr>
              <p:cNvSpPr txBox="1"/>
              <p:nvPr/>
            </p:nvSpPr>
            <p:spPr>
              <a:xfrm>
                <a:off x="3704897" y="3429000"/>
                <a:ext cx="3236271" cy="1951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F45018-84F0-40F5-9A96-CED86F84D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4897" y="3429000"/>
                <a:ext cx="3236271" cy="19516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6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AAF497-7BF4-44EC-AB6D-8DF1FFABC6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6028"/>
                <a:ext cx="10515600" cy="5640935"/>
              </a:xfrm>
            </p:spPr>
            <p:txBody>
              <a:bodyPr>
                <a:normAutofit/>
              </a:bodyPr>
              <a:lstStyle/>
              <a:p>
                <a:r>
                  <a:rPr lang="en-US" sz="2600" dirty="0"/>
                  <a:t>Dengan </a:t>
                </a:r>
                <a:r>
                  <a:rPr lang="en-US" sz="2600" dirty="0" err="1"/>
                  <a:t>menggunakan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kofaktor</a:t>
                </a:r>
                <a:r>
                  <a:rPr lang="en-US" sz="2600" dirty="0"/>
                  <a:t>, </a:t>
                </a:r>
                <a:r>
                  <a:rPr lang="en-US" sz="2600" dirty="0" err="1"/>
                  <a:t>maka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determinan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</a:t>
                </a:r>
              </a:p>
              <a:p>
                <a:endParaRPr lang="en-US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</a:t>
                </a:r>
                <a:r>
                  <a:rPr lang="en-US" sz="2600" dirty="0" err="1"/>
                  <a:t>dapat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dihitung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u="sng" dirty="0"/>
                  <a:t>salah </a:t>
                </a:r>
                <a:r>
                  <a:rPr lang="en-US" sz="2600" u="sng" dirty="0" err="1"/>
                  <a:t>satu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dari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persamaan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berikut</a:t>
                </a:r>
                <a:r>
                  <a:rPr lang="en-US" sz="2600" dirty="0"/>
                  <a:t>:</a:t>
                </a:r>
                <a:br>
                  <a:rPr lang="en-US" sz="2600" dirty="0"/>
                </a:b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</a:t>
                </a:r>
                <a:r>
                  <a:rPr lang="en-US" sz="2400" dirty="0">
                    <a:solidFill>
                      <a:srgbClr val="FF0000"/>
                    </a:solidFill>
                  </a:rPr>
                  <a:t>det(A) =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11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11</a:t>
                </a:r>
                <a:r>
                  <a:rPr lang="en-US" sz="2400" dirty="0">
                    <a:solidFill>
                      <a:srgbClr val="FF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12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12 </a:t>
                </a:r>
                <a:r>
                  <a:rPr lang="en-US" sz="2400" dirty="0">
                    <a:solidFill>
                      <a:srgbClr val="FF0000"/>
                    </a:solidFill>
                  </a:rPr>
                  <a:t>+ …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1n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1n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</a:rPr>
                  <a:t>     det(A) =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i="1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21</a:t>
                </a:r>
                <a:r>
                  <a:rPr lang="en-US" sz="2400" dirty="0">
                    <a:solidFill>
                      <a:srgbClr val="FF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22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22 </a:t>
                </a:r>
                <a:r>
                  <a:rPr lang="en-US" sz="2400" dirty="0">
                    <a:solidFill>
                      <a:srgbClr val="FF0000"/>
                    </a:solidFill>
                  </a:rPr>
                  <a:t>+ …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2n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2n</a:t>
                </a:r>
                <a:endParaRPr lang="en-US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</a:rPr>
                  <a:t>     det(A) =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n1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n1</a:t>
                </a:r>
                <a:r>
                  <a:rPr lang="en-US" sz="2400" dirty="0">
                    <a:solidFill>
                      <a:srgbClr val="FF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n2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n2 </a:t>
                </a:r>
                <a:r>
                  <a:rPr lang="en-US" sz="2400" dirty="0">
                    <a:solidFill>
                      <a:srgbClr val="FF0000"/>
                    </a:solidFill>
                  </a:rPr>
                  <a:t>+ … + 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 err="1">
                    <a:solidFill>
                      <a:srgbClr val="FF0000"/>
                    </a:solidFill>
                  </a:rPr>
                  <a:t>nn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C</a:t>
                </a:r>
                <a:r>
                  <a:rPr lang="en-US" sz="2400" i="1" baseline="-25000" dirty="0" err="1">
                    <a:solidFill>
                      <a:srgbClr val="FF0000"/>
                    </a:solidFill>
                  </a:rPr>
                  <a:t>n</a:t>
                </a:r>
                <a:r>
                  <a:rPr lang="en-US" sz="2400" baseline="-25000" dirty="0" err="1">
                    <a:solidFill>
                      <a:srgbClr val="FF0000"/>
                    </a:solidFill>
                  </a:rPr>
                  <a:t>n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AAF497-7BF4-44EC-AB6D-8DF1FFABC6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6028"/>
                <a:ext cx="10515600" cy="5640935"/>
              </a:xfrm>
              <a:blipFill>
                <a:blip r:embed="rId2"/>
                <a:stretch>
                  <a:fillRect l="-928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7C58F81-DB11-4839-978C-369AB380A9C3}"/>
                  </a:ext>
                </a:extLst>
              </p:cNvPr>
              <p:cNvSpPr txBox="1"/>
              <p:nvPr/>
            </p:nvSpPr>
            <p:spPr>
              <a:xfrm>
                <a:off x="3510805" y="1190747"/>
                <a:ext cx="3283143" cy="1360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7C58F81-DB11-4839-978C-369AB380A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805" y="1190747"/>
                <a:ext cx="3283143" cy="1360629"/>
              </a:xfrm>
              <a:prstGeom prst="rect">
                <a:avLst/>
              </a:prstGeom>
              <a:blipFill>
                <a:blip r:embed="rId3"/>
                <a:stretch>
                  <a:fillRect l="-5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DA6DECC-D2BE-4564-9076-12852D92A1E6}"/>
                  </a:ext>
                </a:extLst>
              </p:cNvPr>
              <p:cNvSpPr/>
              <p:nvPr/>
            </p:nvSpPr>
            <p:spPr>
              <a:xfrm>
                <a:off x="6379780" y="3774767"/>
                <a:ext cx="5055475" cy="18261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</a:rPr>
                  <a:t>det(A) =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11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11</a:t>
                </a:r>
                <a:r>
                  <a:rPr lang="en-US" sz="2400" dirty="0">
                    <a:solidFill>
                      <a:srgbClr val="00206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21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21 </a:t>
                </a:r>
                <a:r>
                  <a:rPr lang="en-US" sz="2400" dirty="0">
                    <a:solidFill>
                      <a:srgbClr val="002060"/>
                    </a:solidFill>
                  </a:rPr>
                  <a:t>+ …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n1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n1</a:t>
                </a:r>
              </a:p>
              <a:p>
                <a:pPr>
                  <a:spcBef>
                    <a:spcPts val="1000"/>
                  </a:spcBef>
                </a:pPr>
                <a:r>
                  <a:rPr lang="en-US" sz="2400" dirty="0">
                    <a:solidFill>
                      <a:srgbClr val="002060"/>
                    </a:solidFill>
                  </a:rPr>
                  <a:t>det(A) =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12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12</a:t>
                </a:r>
                <a:r>
                  <a:rPr lang="en-US" sz="2400" dirty="0">
                    <a:solidFill>
                      <a:srgbClr val="00206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22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22 </a:t>
                </a:r>
                <a:r>
                  <a:rPr lang="en-US" sz="2400" dirty="0">
                    <a:solidFill>
                      <a:srgbClr val="002060"/>
                    </a:solidFill>
                  </a:rPr>
                  <a:t>+ …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n2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n2</a:t>
                </a:r>
                <a:endParaRPr lang="en-US" sz="2400" dirty="0">
                  <a:solidFill>
                    <a:srgbClr val="002060"/>
                  </a:solidFill>
                </a:endParaRPr>
              </a:p>
              <a:p>
                <a:pPr>
                  <a:spcBef>
                    <a:spcPts val="1000"/>
                  </a:spcBef>
                </a:pPr>
                <a:r>
                  <a:rPr lang="en-US" sz="2400" dirty="0">
                    <a:solidFill>
                      <a:srgbClr val="00206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2400" dirty="0">
                  <a:solidFill>
                    <a:srgbClr val="002060"/>
                  </a:solidFill>
                </a:endParaRPr>
              </a:p>
              <a:p>
                <a:r>
                  <a:rPr lang="en-US" sz="2400" dirty="0">
                    <a:solidFill>
                      <a:srgbClr val="002060"/>
                    </a:solidFill>
                  </a:rPr>
                  <a:t>det(A) =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1n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1n</a:t>
                </a:r>
                <a:r>
                  <a:rPr lang="en-US" sz="2400" dirty="0">
                    <a:solidFill>
                      <a:srgbClr val="00206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2n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2n </a:t>
                </a:r>
                <a:r>
                  <a:rPr lang="en-US" sz="2400" dirty="0">
                    <a:solidFill>
                      <a:srgbClr val="002060"/>
                    </a:solidFill>
                  </a:rPr>
                  <a:t>+ … + </a:t>
                </a:r>
                <a:r>
                  <a:rPr lang="en-US" sz="2400" i="1" dirty="0" err="1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 err="1">
                    <a:solidFill>
                      <a:srgbClr val="002060"/>
                    </a:solidFill>
                  </a:rPr>
                  <a:t>nn</a:t>
                </a:r>
                <a:r>
                  <a:rPr lang="en-US" sz="2400" i="1" dirty="0" err="1">
                    <a:solidFill>
                      <a:srgbClr val="002060"/>
                    </a:solidFill>
                  </a:rPr>
                  <a:t>C</a:t>
                </a:r>
                <a:r>
                  <a:rPr lang="en-US" sz="2400" i="1" baseline="-25000" dirty="0" err="1">
                    <a:solidFill>
                      <a:srgbClr val="002060"/>
                    </a:solidFill>
                  </a:rPr>
                  <a:t>n</a:t>
                </a:r>
                <a:r>
                  <a:rPr lang="en-US" sz="2400" baseline="-25000" dirty="0" err="1">
                    <a:solidFill>
                      <a:srgbClr val="002060"/>
                    </a:solidFill>
                  </a:rPr>
                  <a:t>n</a:t>
                </a: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DA6DECC-D2BE-4564-9076-12852D92A1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780" y="3774767"/>
                <a:ext cx="5055475" cy="1826141"/>
              </a:xfrm>
              <a:prstGeom prst="rect">
                <a:avLst/>
              </a:prstGeom>
              <a:blipFill>
                <a:blip r:embed="rId4"/>
                <a:stretch>
                  <a:fillRect l="-1930" t="-2667" b="-6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67340E2-C181-4330-BF33-FD7D429A7B48}"/>
              </a:ext>
            </a:extLst>
          </p:cNvPr>
          <p:cNvSpPr txBox="1"/>
          <p:nvPr/>
        </p:nvSpPr>
        <p:spPr>
          <a:xfrm>
            <a:off x="2690647" y="5952640"/>
            <a:ext cx="1679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31AB8B-82EB-4046-94FE-CB36B6F8D8F2}"/>
              </a:ext>
            </a:extLst>
          </p:cNvPr>
          <p:cNvSpPr txBox="1"/>
          <p:nvPr/>
        </p:nvSpPr>
        <p:spPr>
          <a:xfrm>
            <a:off x="8067800" y="5860307"/>
            <a:ext cx="1840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93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5D20BF-82AF-4A43-A53A-8F325FB2DB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21360"/>
                <a:ext cx="10515600" cy="58791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2</a:t>
                </a:r>
                <a:r>
                  <a:rPr lang="en-US" dirty="0"/>
                  <a:t>: </a:t>
                </a:r>
                <a:r>
                  <a:rPr lang="en-US" dirty="0" err="1"/>
                  <a:t>Misalkan</a:t>
                </a:r>
                <a:r>
                  <a:rPr lang="en-US" dirty="0"/>
                  <a:t>                           ,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dihitung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ekspansi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/>
                  <a:t> (</a:t>
                </a: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dirty="0" err="1"/>
                  <a:t>acuannya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baris</a:t>
                </a:r>
                <a:r>
                  <a:rPr lang="en-US" dirty="0"/>
                  <a:t> </a:t>
                </a:r>
                <a:r>
                  <a:rPr lang="en-US" dirty="0" err="1"/>
                  <a:t>pertama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A):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det(A) = </a:t>
                </a:r>
                <a:r>
                  <a:rPr lang="en-US" dirty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dirty="0"/>
                  <a:t>(</a:t>
                </a:r>
                <a:r>
                  <a:rPr lang="en-US" dirty="0">
                    <a:solidFill>
                      <a:srgbClr val="FF0000"/>
                    </a:solidFill>
                  </a:rPr>
                  <a:t>–1</a:t>
                </a:r>
                <a:r>
                  <a:rPr lang="en-US" dirty="0"/>
                  <a:t>)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</a:t>
                </a:r>
                <a:r>
                  <a:rPr lang="en-US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= 3{(0)(-3) – (4)(2)} + 1{(5)(–3) – (4)(8)} + 2{(5)(2) – (0)(8)}</a:t>
                </a:r>
              </a:p>
              <a:p>
                <a:pPr marL="0" indent="0">
                  <a:buNone/>
                </a:pPr>
                <a:r>
                  <a:rPr lang="en-US" dirty="0"/>
                  <a:t>	= 3(–8) + (–47) + 2(10)</a:t>
                </a:r>
              </a:p>
              <a:p>
                <a:pPr marL="0" indent="0">
                  <a:buNone/>
                </a:pPr>
                <a:r>
                  <a:rPr lang="en-US" dirty="0"/>
                  <a:t>	= –24 – 47 + 20</a:t>
                </a:r>
              </a:p>
              <a:p>
                <a:pPr marL="0" indent="0">
                  <a:buNone/>
                </a:pPr>
                <a:r>
                  <a:rPr lang="en-US" dirty="0"/>
                  <a:t>	= –51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5D20BF-82AF-4A43-A53A-8F325FB2DB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21360"/>
                <a:ext cx="10515600" cy="5879137"/>
              </a:xfrm>
              <a:blipFill>
                <a:blip r:embed="rId2"/>
                <a:stretch>
                  <a:fillRect l="-1217" t="-1658" b="-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E7C5BA5-C0C2-4770-8C53-B2C97FDB26F4}"/>
                  </a:ext>
                </a:extLst>
              </p:cNvPr>
              <p:cNvSpPr txBox="1"/>
              <p:nvPr/>
            </p:nvSpPr>
            <p:spPr>
              <a:xfrm>
                <a:off x="3363257" y="500915"/>
                <a:ext cx="2914114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E7C5BA5-C0C2-4770-8C53-B2C97FDB2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257" y="500915"/>
                <a:ext cx="2914114" cy="9021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16FDFEAB-323D-4388-8374-DB16555CE732}"/>
              </a:ext>
            </a:extLst>
          </p:cNvPr>
          <p:cNvSpPr/>
          <p:nvPr/>
        </p:nvSpPr>
        <p:spPr>
          <a:xfrm>
            <a:off x="1601411" y="2734152"/>
            <a:ext cx="46759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det(A) = </a:t>
            </a:r>
            <a:r>
              <a:rPr lang="en-US" sz="2800" i="1" dirty="0"/>
              <a:t>a</a:t>
            </a:r>
            <a:r>
              <a:rPr lang="en-US" sz="2800" baseline="-25000" dirty="0"/>
              <a:t>11</a:t>
            </a:r>
            <a:r>
              <a:rPr lang="en-US" sz="2800" i="1" dirty="0"/>
              <a:t>C</a:t>
            </a:r>
            <a:r>
              <a:rPr lang="en-US" sz="2800" baseline="-25000" dirty="0"/>
              <a:t>11</a:t>
            </a:r>
            <a:r>
              <a:rPr lang="en-US" sz="2800" dirty="0"/>
              <a:t> + </a:t>
            </a:r>
            <a:r>
              <a:rPr lang="en-US" sz="2800" i="1" dirty="0"/>
              <a:t>a</a:t>
            </a:r>
            <a:r>
              <a:rPr lang="en-US" sz="2800" baseline="-25000" dirty="0"/>
              <a:t>12</a:t>
            </a:r>
            <a:r>
              <a:rPr lang="en-US" sz="2800" i="1" dirty="0"/>
              <a:t>C</a:t>
            </a:r>
            <a:r>
              <a:rPr lang="en-US" sz="2800" baseline="-25000" dirty="0"/>
              <a:t>12 </a:t>
            </a:r>
            <a:r>
              <a:rPr lang="en-US" sz="2800" dirty="0"/>
              <a:t>+ </a:t>
            </a:r>
            <a:r>
              <a:rPr lang="en-US" sz="2800" i="1" dirty="0"/>
              <a:t>a</a:t>
            </a:r>
            <a:r>
              <a:rPr lang="en-US" sz="2800" baseline="-25000" dirty="0"/>
              <a:t>13</a:t>
            </a:r>
            <a:r>
              <a:rPr lang="en-US" sz="2800" i="1" dirty="0"/>
              <a:t>C</a:t>
            </a:r>
            <a:r>
              <a:rPr lang="en-US" sz="2800" baseline="-25000" dirty="0"/>
              <a:t>13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C4CF934-B6E0-4028-B1FB-21421E07FCE0}"/>
                  </a:ext>
                </a:extLst>
              </p:cNvPr>
              <p:cNvSpPr txBox="1"/>
              <p:nvPr/>
            </p:nvSpPr>
            <p:spPr>
              <a:xfrm>
                <a:off x="9464308" y="2435865"/>
                <a:ext cx="1889492" cy="11197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C4CF934-B6E0-4028-B1FB-21421E07F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4308" y="2435865"/>
                <a:ext cx="1889492" cy="11197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47DBB7F-1430-4710-B62A-EC507B9E4D49}"/>
              </a:ext>
            </a:extLst>
          </p:cNvPr>
          <p:cNvCxnSpPr>
            <a:cxnSpLocks/>
          </p:cNvCxnSpPr>
          <p:nvPr/>
        </p:nvCxnSpPr>
        <p:spPr>
          <a:xfrm flipH="1">
            <a:off x="7304691" y="2638097"/>
            <a:ext cx="2159616" cy="10228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2E3349C7-8694-4E55-804A-0FAAC7102AAF}"/>
              </a:ext>
            </a:extLst>
          </p:cNvPr>
          <p:cNvSpPr/>
          <p:nvPr/>
        </p:nvSpPr>
        <p:spPr>
          <a:xfrm>
            <a:off x="9349209" y="2435865"/>
            <a:ext cx="2159619" cy="2982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05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861AF-08F3-4C63-AFD1-5C4F1665F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5724"/>
            <a:ext cx="10515600" cy="5441239"/>
          </a:xfrm>
        </p:spPr>
        <p:txBody>
          <a:bodyPr/>
          <a:lstStyle/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43DC7F-59B7-4543-9F5B-A8950F6A2A7A}"/>
                  </a:ext>
                </a:extLst>
              </p:cNvPr>
              <p:cNvSpPr txBox="1"/>
              <p:nvPr/>
            </p:nvSpPr>
            <p:spPr>
              <a:xfrm>
                <a:off x="2837740" y="1554551"/>
                <a:ext cx="2914114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43DC7F-59B7-4543-9F5B-A8950F6A2A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740" y="1554551"/>
                <a:ext cx="2914114" cy="902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62738749-C67D-4374-90E3-6FD9B47DF35F}"/>
              </a:ext>
            </a:extLst>
          </p:cNvPr>
          <p:cNvSpPr/>
          <p:nvPr/>
        </p:nvSpPr>
        <p:spPr>
          <a:xfrm>
            <a:off x="1667696" y="2877541"/>
            <a:ext cx="46759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det(A) = </a:t>
            </a:r>
            <a:r>
              <a:rPr lang="en-US" sz="2800" i="1" dirty="0"/>
              <a:t>a</a:t>
            </a:r>
            <a:r>
              <a:rPr lang="en-US" sz="2800" baseline="-25000" dirty="0"/>
              <a:t>12</a:t>
            </a:r>
            <a:r>
              <a:rPr lang="en-US" sz="2800" i="1" dirty="0"/>
              <a:t>C</a:t>
            </a:r>
            <a:r>
              <a:rPr lang="en-US" sz="2800" baseline="-25000" dirty="0"/>
              <a:t>12</a:t>
            </a:r>
            <a:r>
              <a:rPr lang="en-US" sz="2800" dirty="0"/>
              <a:t> + </a:t>
            </a:r>
            <a:r>
              <a:rPr lang="en-US" sz="2800" i="1" dirty="0"/>
              <a:t>a</a:t>
            </a:r>
            <a:r>
              <a:rPr lang="en-US" sz="2800" baseline="-25000" dirty="0"/>
              <a:t>22</a:t>
            </a:r>
            <a:r>
              <a:rPr lang="en-US" sz="2800" i="1" dirty="0"/>
              <a:t>C</a:t>
            </a:r>
            <a:r>
              <a:rPr lang="en-US" sz="2800" baseline="-25000" dirty="0"/>
              <a:t>22 </a:t>
            </a:r>
            <a:r>
              <a:rPr lang="en-US" sz="2800" dirty="0"/>
              <a:t>+ </a:t>
            </a:r>
            <a:r>
              <a:rPr lang="en-US" sz="2800" i="1" dirty="0"/>
              <a:t>a</a:t>
            </a:r>
            <a:r>
              <a:rPr lang="en-US" sz="2800" baseline="-25000" dirty="0"/>
              <a:t>32</a:t>
            </a:r>
            <a:r>
              <a:rPr lang="en-US" sz="2800" i="1" dirty="0"/>
              <a:t>C</a:t>
            </a:r>
            <a:r>
              <a:rPr lang="en-US" sz="2800" baseline="-25000" dirty="0"/>
              <a:t>32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19D068C-5A0E-486F-AD91-3C55F8E5DD77}"/>
                  </a:ext>
                </a:extLst>
              </p:cNvPr>
              <p:cNvSpPr/>
              <p:nvPr/>
            </p:nvSpPr>
            <p:spPr>
              <a:xfrm>
                <a:off x="1667696" y="3670632"/>
                <a:ext cx="6300764" cy="2596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det(A)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1)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0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2400" dirty="0"/>
                  <a:t>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            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{(5)(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/>
                  <a:t>) – (4)(8)} + 0 – 2{(3)(4) – (2)(5)}</a:t>
                </a:r>
              </a:p>
              <a:p>
                <a:r>
                  <a:rPr lang="en-US" sz="2400" dirty="0"/>
                  <a:t>            =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5 −32) −2 (12 −10)</m:t>
                    </m:r>
                  </m:oMath>
                </a14:m>
                <a:endParaRPr lang="en-US" sz="2400" b="0" dirty="0"/>
              </a:p>
              <a:p>
                <a:r>
                  <a:rPr lang="en-US" sz="2400" dirty="0"/>
                  <a:t>            =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47) −2 (2)</m:t>
                    </m:r>
                  </m:oMath>
                </a14:m>
                <a:endParaRPr lang="en-US" sz="2400" b="0" dirty="0"/>
              </a:p>
              <a:p>
                <a:r>
                  <a:rPr lang="en-US" sz="2400" dirty="0"/>
                  <a:t>           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51</m:t>
                    </m:r>
                  </m:oMath>
                </a14:m>
                <a:r>
                  <a:rPr lang="en-US" sz="2400" dirty="0"/>
                  <a:t>	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19D068C-5A0E-486F-AD91-3C55F8E5DD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696" y="3670632"/>
                <a:ext cx="6300764" cy="2596288"/>
              </a:xfrm>
              <a:prstGeom prst="rect">
                <a:avLst/>
              </a:prstGeom>
              <a:blipFill>
                <a:blip r:embed="rId3"/>
                <a:stretch>
                  <a:fillRect l="-1549" b="-4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E915CC3-9DEF-4A1B-B62B-CBC63E4051B1}"/>
                  </a:ext>
                </a:extLst>
              </p:cNvPr>
              <p:cNvSpPr txBox="1"/>
              <p:nvPr/>
            </p:nvSpPr>
            <p:spPr>
              <a:xfrm>
                <a:off x="8812667" y="1703119"/>
                <a:ext cx="1889492" cy="11197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E915CC3-9DEF-4A1B-B62B-CBC63E405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2667" y="1703119"/>
                <a:ext cx="1889492" cy="11197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E929DEBA-A372-4601-90A7-230E101B8FB4}"/>
              </a:ext>
            </a:extLst>
          </p:cNvPr>
          <p:cNvSpPr/>
          <p:nvPr/>
        </p:nvSpPr>
        <p:spPr>
          <a:xfrm>
            <a:off x="9551148" y="1595453"/>
            <a:ext cx="488474" cy="15436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DD35A1A-CCDC-4B99-8936-3FC3C4C217EE}"/>
              </a:ext>
            </a:extLst>
          </p:cNvPr>
          <p:cNvCxnSpPr>
            <a:cxnSpLocks/>
          </p:cNvCxnSpPr>
          <p:nvPr/>
        </p:nvCxnSpPr>
        <p:spPr>
          <a:xfrm flipH="1">
            <a:off x="7968460" y="3092784"/>
            <a:ext cx="1788953" cy="10377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59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8C17C2-8F32-461A-BAFB-B3FB6CD087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82320"/>
                <a:ext cx="11036300" cy="539464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b="1" dirty="0" err="1"/>
                  <a:t>Contoh</a:t>
                </a:r>
                <a:r>
                  <a:rPr lang="en-US" b="1" dirty="0"/>
                  <a:t> 3</a:t>
                </a:r>
                <a:r>
                  <a:rPr lang="en-US" dirty="0"/>
                  <a:t>: </a:t>
                </a:r>
                <a:r>
                  <a:rPr lang="en-US" dirty="0" err="1"/>
                  <a:t>Hitung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Penyelesaian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det(A) = </a:t>
                </a:r>
                <a:r>
                  <a:rPr lang="en-US" i="1" dirty="0"/>
                  <a:t>a</a:t>
                </a:r>
                <a:r>
                  <a:rPr lang="en-US" baseline="-25000" dirty="0"/>
                  <a:t>11</a:t>
                </a:r>
                <a:r>
                  <a:rPr lang="en-US" i="1" dirty="0"/>
                  <a:t>C</a:t>
                </a:r>
                <a:r>
                  <a:rPr lang="en-US" baseline="-25000" dirty="0"/>
                  <a:t>11</a:t>
                </a:r>
                <a:r>
                  <a:rPr lang="en-US" dirty="0"/>
                  <a:t> + </a:t>
                </a:r>
                <a:r>
                  <a:rPr lang="en-US" i="1" dirty="0"/>
                  <a:t>a</a:t>
                </a:r>
                <a:r>
                  <a:rPr lang="en-US" baseline="-25000" dirty="0"/>
                  <a:t>12</a:t>
                </a:r>
                <a:r>
                  <a:rPr lang="en-US" i="1" dirty="0"/>
                  <a:t>C</a:t>
                </a:r>
                <a:r>
                  <a:rPr lang="en-US" baseline="-25000" dirty="0"/>
                  <a:t>12 </a:t>
                </a:r>
                <a:r>
                  <a:rPr lang="en-US" dirty="0"/>
                  <a:t>+ </a:t>
                </a:r>
                <a:r>
                  <a:rPr lang="en-US" i="1" dirty="0"/>
                  <a:t>a</a:t>
                </a:r>
                <a:r>
                  <a:rPr lang="en-US" baseline="-25000" dirty="0"/>
                  <a:t>13</a:t>
                </a:r>
                <a:r>
                  <a:rPr lang="en-US" i="1" dirty="0"/>
                  <a:t>C</a:t>
                </a:r>
                <a:r>
                  <a:rPr lang="en-US" baseline="-25000" dirty="0"/>
                  <a:t>13 </a:t>
                </a:r>
                <a:r>
                  <a:rPr lang="en-US" dirty="0"/>
                  <a:t>+ </a:t>
                </a:r>
                <a:r>
                  <a:rPr lang="en-US" i="1" dirty="0"/>
                  <a:t>a</a:t>
                </a:r>
                <a:r>
                  <a:rPr lang="en-US" baseline="-25000" dirty="0"/>
                  <a:t>14</a:t>
                </a:r>
                <a:r>
                  <a:rPr lang="en-US" i="1" dirty="0"/>
                  <a:t>C</a:t>
                </a:r>
                <a:r>
                  <a:rPr lang="en-US" baseline="-25000" dirty="0"/>
                  <a:t>14 </a:t>
                </a:r>
                <a:endParaRPr lang="en-US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det(A) =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sz="240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sz="2400">
                        <a:latin typeface="Cambria Math" panose="02040503050406030204" pitchFamily="18" charset="0"/>
                      </a:rPr>
                      <m:t>+(</m:t>
                    </m:r>
                    <m:r>
                      <a:rPr lang="en-US" sz="24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= </a:t>
                </a:r>
                <a:r>
                  <a:rPr lang="en-US" sz="2400" dirty="0">
                    <a:solidFill>
                      <a:srgbClr val="FF0000"/>
                    </a:solidFill>
                  </a:rPr>
                  <a:t>3</a:t>
                </a:r>
                <a:r>
                  <a:rPr lang="en-US" sz="2400" dirty="0"/>
                  <a:t>{ 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 (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}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5</a:t>
                </a:r>
                <a:r>
                  <a:rPr lang="en-US" sz="2400" dirty="0"/>
                  <a:t>{1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 (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} + …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=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18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8C17C2-8F32-461A-BAFB-B3FB6CD087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82320"/>
                <a:ext cx="11036300" cy="5394643"/>
              </a:xfrm>
              <a:blipFill>
                <a:blip r:embed="rId2"/>
                <a:stretch>
                  <a:fillRect l="-1160" t="-1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5CAC3-D67C-403E-9274-0D53A90BAE8C}"/>
                  </a:ext>
                </a:extLst>
              </p:cNvPr>
              <p:cNvSpPr/>
              <p:nvPr/>
            </p:nvSpPr>
            <p:spPr>
              <a:xfrm>
                <a:off x="6467521" y="254317"/>
                <a:ext cx="3011337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5CAC3-D67C-403E-9274-0D53A90BAE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521" y="254317"/>
                <a:ext cx="3011337" cy="14529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E88910-378C-4768-8DF8-D6D516FA1A1B}"/>
                  </a:ext>
                </a:extLst>
              </p:cNvPr>
              <p:cNvSpPr txBox="1"/>
              <p:nvPr/>
            </p:nvSpPr>
            <p:spPr>
              <a:xfrm>
                <a:off x="9649532" y="1423499"/>
                <a:ext cx="2224968" cy="139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E88910-378C-4768-8DF8-D6D516FA1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9532" y="1423499"/>
                <a:ext cx="2224968" cy="13939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99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1248</Words>
  <Application>Microsoft Office PowerPoint</Application>
  <PresentationFormat>Widescreen</PresentationFormat>
  <Paragraphs>205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Determinan (bagian 2)</vt:lpstr>
      <vt:lpstr>Menghitung determinan dengan ekspansi kofaktor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Matriks Kofaktor</vt:lpstr>
      <vt:lpstr>PowerPoint Presentation</vt:lpstr>
      <vt:lpstr>PowerPoint Presentation</vt:lpstr>
      <vt:lpstr>Mencari matriks balikan menggunakan adjoin</vt:lpstr>
      <vt:lpstr>Kaidah Cramer</vt:lpstr>
      <vt:lpstr>PowerPoint Presentation</vt:lpstr>
      <vt:lpstr>PowerPoint Presentation</vt:lpstr>
      <vt:lpstr>Latihan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Matriks</dc:title>
  <dc:creator>Rinaldi Munir</dc:creator>
  <cp:lastModifiedBy>Rinaldi Munir</cp:lastModifiedBy>
  <cp:revision>75</cp:revision>
  <dcterms:created xsi:type="dcterms:W3CDTF">2020-08-08T08:21:35Z</dcterms:created>
  <dcterms:modified xsi:type="dcterms:W3CDTF">2022-09-11T04:14:28Z</dcterms:modified>
</cp:coreProperties>
</file>