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9" r:id="rId5"/>
    <p:sldId id="271" r:id="rId6"/>
    <p:sldId id="273" r:id="rId7"/>
    <p:sldId id="274" r:id="rId8"/>
    <p:sldId id="275" r:id="rId9"/>
    <p:sldId id="277" r:id="rId10"/>
    <p:sldId id="278" r:id="rId11"/>
    <p:sldId id="276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DECF3-9A1A-49AB-93EF-45CE83781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00FEE-2092-4FDF-B1D2-7FCC5639B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2F6C9-B69E-498D-8948-F80567CE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A1233-4465-4068-8F4A-BA2EE1D6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788FE-E447-4A3B-BA61-90F267E92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3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602E0-1C52-4536-A01F-960C95F27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54D74-94A7-48B4-AD9D-8D7D6B880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20474-B5CF-4906-B60B-D77AA048C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59EA7-49CC-4AC2-A701-DA30B0AE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4982-2211-446B-A9F7-FE3EF7AF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3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624FED-C89A-4539-9157-4672215FF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CFD52-B27F-47D8-A06A-2F5C70901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C008D-F766-4384-9438-B321CE38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5AD72-493B-4B19-B0A5-DBC11E1B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4B1E5-AD85-4DDD-B478-35C1A814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8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CA8A-35A2-4D06-8271-A0907EA67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4A047-C917-404A-A156-42305ECD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8DED2-2A75-4900-8D42-E40A4BE3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3FEB4-43CA-4BC4-87AF-507262C4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D4DD2-1F30-4164-BF14-13EA6670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4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9289-7694-4DC9-90D3-FD31E9DB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365C6-43BA-40DD-8F56-2BEF8B64A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7F149-FBFA-45E3-B5FB-6CE1116AF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79CE-7BC7-470F-B5D0-DDE6B1891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6243C-C2D4-46F7-B653-F05F9B3E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9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94ED5-10F7-4192-ACB1-3E23967A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B7081-B670-4921-B740-A44FA2748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E6AB7-2CF5-4F50-B50D-FA36754C1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280F4-4B3B-41BC-940B-F5ADCD48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DBE58-D4AE-46FA-BB50-2CEC6A24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0CE95-0900-46AB-AB96-38ABC178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5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2E9C-D08B-41E6-A7E1-98064EAA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628B0-2396-4DF6-A34A-D68528C4B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7ADEA-F889-4DF2-9EC0-EA0F4AF0A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BC3817-D792-4367-9E40-1306F0D94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5FFEE-7557-42C8-9DE0-D9F9EF85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F82A1F-7674-462D-9A61-6CB8033F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E3E10-7BBC-4C53-B153-AA663CFC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7B4DE3-8468-4719-962C-E8EBB1FF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6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53BF4-9F05-4857-AA18-C2797F86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FE2A9-E053-494F-A501-D3CCADE91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38EC4-C56C-43FB-9A2E-33958F27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042DC2-AEFE-46B4-8891-EFECD4F0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5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B931D-472D-4CB9-810F-F69D6B35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F9A33-82C9-4344-883D-F0E07006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03206-4E23-43F4-8D7C-E643A0DF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F070F-075F-4998-84C2-C2D294932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A5A5B-67CC-48B0-A0AA-6F1364443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F50B8-9144-4A86-9BD7-608F7B1DE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0442F-B881-43F3-932D-F740B325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4E9ED-2BBC-41E1-A15C-615976C7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14DED-953A-41A9-97D1-8F25F7436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6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C98E3-81ED-4009-A8D6-B083EA80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C97663-ED91-4E7A-8D72-9B9BF577C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2D40C-8127-4DDF-A2C5-CA23C71D3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7C2FD-0881-4C76-8940-6A2DB136A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231D3-9F86-4BB5-873A-FF631B51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EB247-6726-4193-942B-865A8D6E5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D52C6F-0E69-46FF-A73B-D4693AED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1A911-E552-4CD8-9E13-2E19999C8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CD0DF-9349-4940-A776-BD4B8E62D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3F96C-63D2-4718-9681-5DFE3E34D52F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551DE-3B14-4F6C-9AEF-E1712CE3F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3AEF2-E7CC-4D8A-89E6-0E68CAAD1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7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7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3.emf"/><Relationship Id="rId7" Type="http://schemas.openxmlformats.org/officeDocument/2006/relationships/image" Target="../media/image48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5" Type="http://schemas.openxmlformats.org/officeDocument/2006/relationships/image" Target="../media/image480.png"/><Relationship Id="rId4" Type="http://schemas.openxmlformats.org/officeDocument/2006/relationships/image" Target="../media/image47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707241"/>
            <a:ext cx="9966960" cy="2387600"/>
          </a:xfrm>
        </p:spPr>
        <p:txBody>
          <a:bodyPr>
            <a:normAutofit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(SPL)</a:t>
            </a:r>
            <a:br>
              <a:rPr lang="en-US" dirty="0"/>
            </a:br>
            <a:r>
              <a:rPr lang="en-US" sz="3600" dirty="0" err="1"/>
              <a:t>Pokok</a:t>
            </a:r>
            <a:r>
              <a:rPr lang="en-US" sz="3600" dirty="0"/>
              <a:t> </a:t>
            </a:r>
            <a:r>
              <a:rPr lang="en-US" sz="3600" dirty="0" err="1"/>
              <a:t>bahasan</a:t>
            </a:r>
            <a:r>
              <a:rPr lang="en-US" sz="3600" dirty="0"/>
              <a:t>: </a:t>
            </a:r>
            <a:r>
              <a:rPr lang="en-US" sz="3600" dirty="0" err="1"/>
              <a:t>Metode</a:t>
            </a:r>
            <a:r>
              <a:rPr lang="en-US" sz="3600" dirty="0"/>
              <a:t> </a:t>
            </a:r>
            <a:r>
              <a:rPr lang="en-US" sz="3600" dirty="0" err="1"/>
              <a:t>Eliminasi</a:t>
            </a:r>
            <a:r>
              <a:rPr lang="en-US" sz="3600" dirty="0"/>
              <a:t> Gauss-Jordan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36BBF5-F0A7-4E8B-9011-48BB0EE96FF9}"/>
              </a:ext>
            </a:extLst>
          </p:cNvPr>
          <p:cNvSpPr/>
          <p:nvPr/>
        </p:nvSpPr>
        <p:spPr>
          <a:xfrm>
            <a:off x="4124281" y="245576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>
                <a:solidFill>
                  <a:srgbClr val="FF0000"/>
                </a:solidFill>
              </a:rPr>
              <a:t> #5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DBC0C3B-DA67-4EA9-BC60-30A34BE1178A}"/>
                  </a:ext>
                </a:extLst>
              </p:cNvPr>
              <p:cNvSpPr/>
              <p:nvPr/>
            </p:nvSpPr>
            <p:spPr>
              <a:xfrm>
                <a:off x="547379" y="1286163"/>
                <a:ext cx="3534687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 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DBC0C3B-DA67-4EA9-BC60-30A34BE117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79" y="1286163"/>
                <a:ext cx="3534687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E395DB8-E864-45E4-BCE2-D228E0112B87}"/>
              </a:ext>
            </a:extLst>
          </p:cNvPr>
          <p:cNvSpPr txBox="1"/>
          <p:nvPr/>
        </p:nvSpPr>
        <p:spPr>
          <a:xfrm>
            <a:off x="619760" y="579120"/>
            <a:ext cx="9824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81DFD4-58ED-43F9-A750-218DF94ABD77}"/>
              </a:ext>
            </a:extLst>
          </p:cNvPr>
          <p:cNvSpPr txBox="1"/>
          <p:nvPr/>
        </p:nvSpPr>
        <p:spPr>
          <a:xfrm>
            <a:off x="619760" y="3119120"/>
            <a:ext cx="1037046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persamaan-persamaan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3</a:t>
            </a:r>
            <a:r>
              <a:rPr lang="en-US" sz="2400" dirty="0"/>
              <a:t> = 0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x</a:t>
            </a:r>
            <a:r>
              <a:rPr lang="en-US" sz="2400" baseline="-25000" dirty="0"/>
              <a:t>3</a:t>
            </a:r>
            <a:r>
              <a:rPr lang="en-US" sz="2400" dirty="0"/>
              <a:t>  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2</a:t>
            </a:r>
            <a:r>
              <a:rPr lang="en-US" sz="2400" dirty="0"/>
              <a:t> + x</a:t>
            </a:r>
            <a:r>
              <a:rPr lang="en-US" sz="2400" baseline="-25000" dirty="0"/>
              <a:t>3</a:t>
            </a:r>
            <a:r>
              <a:rPr lang="en-US" sz="2400" dirty="0"/>
              <a:t> = 0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–x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 x</a:t>
            </a:r>
            <a:r>
              <a:rPr lang="en-US" sz="2400" baseline="-25000" dirty="0"/>
              <a:t>4</a:t>
            </a:r>
            <a:r>
              <a:rPr lang="en-US" sz="2400" dirty="0"/>
              <a:t> = 0</a:t>
            </a:r>
          </a:p>
          <a:p>
            <a:endParaRPr lang="en-US" sz="2400" dirty="0"/>
          </a:p>
          <a:p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3</a:t>
            </a:r>
            <a:r>
              <a:rPr lang="en-US" sz="2400" dirty="0"/>
              <a:t> = t,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 </a:t>
            </a:r>
            <a:r>
              <a:rPr lang="en-US" sz="2400" dirty="0" err="1"/>
              <a:t>adalah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t, x</a:t>
            </a:r>
            <a:r>
              <a:rPr lang="en-US" sz="2400" baseline="-25000" dirty="0"/>
              <a:t>2</a:t>
            </a:r>
            <a:r>
              <a:rPr lang="en-US" sz="2400" dirty="0"/>
              <a:t> = –t, x</a:t>
            </a:r>
            <a:r>
              <a:rPr lang="en-US" sz="2400" baseline="-25000" dirty="0"/>
              <a:t>3</a:t>
            </a:r>
            <a:r>
              <a:rPr lang="en-US" sz="2400" dirty="0"/>
              <a:t> = t,  x</a:t>
            </a:r>
            <a:r>
              <a:rPr lang="en-US" sz="2400" baseline="-25000" dirty="0"/>
              <a:t>4</a:t>
            </a:r>
            <a:r>
              <a:rPr lang="en-US" sz="2400" dirty="0"/>
              <a:t> = 0, t </a:t>
            </a:r>
            <a:r>
              <a:rPr lang="en-US" sz="2400" dirty="0">
                <a:sym typeface="Symbol" panose="05050102010706020507" pitchFamily="18" charset="2"/>
              </a:rPr>
              <a:t> 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t = 0, </a:t>
            </a:r>
            <a:r>
              <a:rPr lang="en-US" sz="2400" dirty="0" err="1"/>
              <a:t>maka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0, x</a:t>
            </a:r>
            <a:r>
              <a:rPr lang="en-US" sz="2400" baseline="-25000" dirty="0"/>
              <a:t>2</a:t>
            </a:r>
            <a:r>
              <a:rPr lang="en-US" sz="2400" dirty="0"/>
              <a:t> = 0, x</a:t>
            </a:r>
            <a:r>
              <a:rPr lang="en-US" sz="2400" baseline="-25000" dirty="0"/>
              <a:t>3</a:t>
            </a:r>
            <a:r>
              <a:rPr lang="en-US" sz="2400" dirty="0"/>
              <a:t> = 0,  x</a:t>
            </a:r>
            <a:r>
              <a:rPr lang="en-US" sz="2400" baseline="-25000" dirty="0"/>
              <a:t>4</a:t>
            </a:r>
            <a:r>
              <a:rPr lang="en-US" sz="2400" dirty="0"/>
              <a:t> = 0.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satu-satunya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.  </a:t>
            </a:r>
            <a:r>
              <a:rPr lang="en-US" sz="2400" dirty="0" err="1"/>
              <a:t>Untuk</a:t>
            </a:r>
            <a:r>
              <a:rPr lang="en-US" sz="2400" dirty="0"/>
              <a:t> t </a:t>
            </a:r>
            <a:r>
              <a:rPr lang="en-US" sz="2400" dirty="0" err="1"/>
              <a:t>selain</a:t>
            </a:r>
            <a:r>
              <a:rPr lang="en-US" sz="2400" dirty="0"/>
              <a:t> 0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SPL.  </a:t>
            </a:r>
          </a:p>
          <a:p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non-trivial.</a:t>
            </a:r>
          </a:p>
        </p:txBody>
      </p:sp>
    </p:spTree>
    <p:extLst>
      <p:ext uri="{BB962C8B-B14F-4D97-AF65-F5344CB8AC3E}">
        <p14:creationId xmlns:p14="http://schemas.microsoft.com/office/powerpoint/2010/main" val="3243789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EA5E7-FA8D-4E38-9C9C-37DF064C0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/>
          <a:lstStyle/>
          <a:p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SPL </a:t>
            </a:r>
            <a:r>
              <a:rPr lang="en-US" dirty="0" err="1"/>
              <a:t>sembarang</a:t>
            </a:r>
            <a:r>
              <a:rPr lang="en-US" dirty="0"/>
              <a:t> A</a:t>
            </a:r>
            <a:r>
              <a:rPr lang="en-US" b="1" dirty="0"/>
              <a:t>x </a:t>
            </a:r>
            <a:r>
              <a:rPr lang="en-US" dirty="0"/>
              <a:t>= </a:t>
            </a:r>
            <a:r>
              <a:rPr lang="en-US" b="1" dirty="0"/>
              <a:t>b</a:t>
            </a:r>
            <a:r>
              <a:rPr lang="en-US" dirty="0"/>
              <a:t>, </a:t>
            </a:r>
            <a:r>
              <a:rPr lang="en-US" dirty="0" err="1"/>
              <a:t>sebuah</a:t>
            </a:r>
            <a:r>
              <a:rPr lang="en-US" dirty="0"/>
              <a:t> SPL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konsisten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(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).</a:t>
            </a:r>
          </a:p>
          <a:p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sebuah</a:t>
            </a:r>
            <a:r>
              <a:rPr lang="en-US" dirty="0"/>
              <a:t> SPL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inkonsisten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SPL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trivial.</a:t>
            </a:r>
          </a:p>
          <a:p>
            <a:r>
              <a:rPr lang="en-US" dirty="0" err="1"/>
              <a:t>Jadi</a:t>
            </a:r>
            <a:r>
              <a:rPr lang="en-US" dirty="0"/>
              <a:t>, di </a:t>
            </a:r>
            <a:r>
              <a:rPr lang="en-US" dirty="0" err="1"/>
              <a:t>dalam</a:t>
            </a:r>
            <a:r>
              <a:rPr lang="en-US" dirty="0"/>
              <a:t>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1.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trivial</a:t>
            </a:r>
          </a:p>
          <a:p>
            <a:pPr marL="0" indent="0">
              <a:buNone/>
            </a:pPr>
            <a:r>
              <a:rPr lang="en-US" dirty="0"/>
              <a:t>	2.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60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53E8-1270-47A0-889D-DEAA70235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405947-BE5E-4BA1-8316-B34BC1FB15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7080" y="1798321"/>
                <a:ext cx="11008360" cy="505968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persegi</a:t>
                </a:r>
                <a:r>
                  <a:rPr lang="en-US" dirty="0"/>
                  <a:t> </a:t>
                </a:r>
                <a:r>
                  <a:rPr lang="en-US" dirty="0" err="1"/>
                  <a:t>berukuran</a:t>
                </a:r>
                <a:r>
                  <a:rPr lang="en-US" dirty="0"/>
                  <a:t> n x n. </a:t>
                </a:r>
                <a:r>
                  <a:rPr lang="en-US" dirty="0" err="1"/>
                  <a:t>Balikan</a:t>
                </a:r>
                <a:r>
                  <a:rPr lang="en-US" dirty="0"/>
                  <a:t> (</a:t>
                </a:r>
                <a:r>
                  <a:rPr lang="en-US" i="1" dirty="0"/>
                  <a:t>inverse</a:t>
                </a:r>
                <a:r>
                  <a:rPr lang="en-US" dirty="0"/>
                  <a:t>)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r>
                  <a:rPr lang="en-US" dirty="0"/>
                  <a:t> A</a:t>
                </a:r>
                <a:r>
                  <a:rPr lang="en-US" baseline="30000" dirty="0"/>
                  <a:t>-1</a:t>
                </a:r>
                <a:r>
                  <a:rPr lang="en-US" dirty="0"/>
                  <a:t> </a:t>
                </a:r>
                <a:r>
                  <a:rPr lang="en-US" dirty="0" err="1"/>
                  <a:t>sedemikian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i="1" dirty="0"/>
                  <a:t>	AA</a:t>
                </a:r>
                <a:r>
                  <a:rPr lang="en-US" baseline="30000" dirty="0"/>
                  <a:t>–1 </a:t>
                </a:r>
                <a:r>
                  <a:rPr lang="en-US" dirty="0"/>
                  <a:t>= </a:t>
                </a:r>
                <a:r>
                  <a:rPr lang="en-US" i="1" dirty="0"/>
                  <a:t>A</a:t>
                </a:r>
                <a:r>
                  <a:rPr lang="en-US" baseline="30000" dirty="0"/>
                  <a:t>–1</a:t>
                </a:r>
                <a:r>
                  <a:rPr lang="en-US" i="1" dirty="0"/>
                  <a:t>A</a:t>
                </a:r>
                <a:r>
                  <a:rPr lang="en-US" dirty="0"/>
                  <a:t> = </a:t>
                </a:r>
                <a:r>
                  <a:rPr lang="en-US" i="1" dirty="0"/>
                  <a:t>I</a:t>
                </a:r>
                <a:r>
                  <a:rPr lang="en-US" dirty="0"/>
                  <a:t>. </a:t>
                </a:r>
              </a:p>
              <a:p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Gauss-Jordan (G-J)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digunakan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menghitung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balikan</a:t>
                </a:r>
                <a:r>
                  <a:rPr lang="en-US" dirty="0"/>
                  <a:t>.</a:t>
                </a:r>
              </a:p>
              <a:p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yang </a:t>
                </a:r>
                <a:r>
                  <a:rPr lang="en-US" dirty="0" err="1"/>
                  <a:t>berukuran</a:t>
                </a:r>
                <a:r>
                  <a:rPr lang="en-US" dirty="0"/>
                  <a:t> n x n,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balikannya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r>
                  <a:rPr lang="en-US" dirty="0"/>
                  <a:t> A</a:t>
                </a:r>
                <a:r>
                  <a:rPr lang="en-US" baseline="30000" dirty="0"/>
                  <a:t>–1 </a:t>
                </a:r>
                <a:r>
                  <a:rPr lang="en-US" dirty="0"/>
                  <a:t> </a:t>
                </a:r>
                <a:r>
                  <a:rPr lang="en-US" dirty="0" err="1"/>
                  <a:t>dicari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cara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    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</a:p>
              <a:p>
                <a:pPr marL="0" indent="0">
                  <a:buNone/>
                </a:pPr>
                <a:r>
                  <a:rPr lang="en-US" dirty="0"/>
                  <a:t>   yang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hal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i="1" dirty="0"/>
                  <a:t>I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identitas</a:t>
                </a:r>
                <a:r>
                  <a:rPr lang="en-US" dirty="0"/>
                  <a:t> </a:t>
                </a:r>
                <a:r>
                  <a:rPr lang="en-US" dirty="0" err="1"/>
                  <a:t>berukuran</a:t>
                </a:r>
                <a:r>
                  <a:rPr lang="en-US" dirty="0"/>
                  <a:t> n x n. </a:t>
                </a:r>
              </a:p>
              <a:p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Gauss-Jordan </a:t>
                </a:r>
                <a:r>
                  <a:rPr lang="en-US" dirty="0" err="1"/>
                  <a:t>diterapkan</a:t>
                </a:r>
                <a:r>
                  <a:rPr lang="en-US" dirty="0"/>
                  <a:t>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simultan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A </a:t>
                </a:r>
                <a:r>
                  <a:rPr lang="en-US" dirty="0" err="1"/>
                  <a:t>maupun</a:t>
                </a:r>
                <a:r>
                  <a:rPr lang="en-US" dirty="0"/>
                  <a:t> I.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405947-BE5E-4BA1-8316-B34BC1FB15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080" y="1798321"/>
                <a:ext cx="11008360" cy="5059680"/>
              </a:xfrm>
              <a:blipFill>
                <a:blip r:embed="rId4"/>
                <a:stretch>
                  <a:fillRect l="-886" t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BE7AB0B-6CC9-454B-9705-BE2FA2F9116E}"/>
              </a:ext>
            </a:extLst>
          </p:cNvPr>
          <p:cNvSpPr txBox="1"/>
          <p:nvPr/>
        </p:nvSpPr>
        <p:spPr>
          <a:xfrm>
            <a:off x="4053840" y="4492425"/>
            <a:ext cx="47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G-J</a:t>
            </a:r>
          </a:p>
        </p:txBody>
      </p:sp>
    </p:spTree>
    <p:extLst>
      <p:ext uri="{BB962C8B-B14F-4D97-AF65-F5344CB8AC3E}">
        <p14:creationId xmlns:p14="http://schemas.microsoft.com/office/powerpoint/2010/main" val="3138694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52D4-5EFE-4F46-A91F-B874A4AAC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79"/>
            <a:ext cx="10515600" cy="533368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4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/>
              <p:nvPr/>
            </p:nvSpPr>
            <p:spPr>
              <a:xfrm>
                <a:off x="8324446" y="540867"/>
                <a:ext cx="2507738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446" y="540867"/>
                <a:ext cx="2507738" cy="1068947"/>
              </a:xfrm>
              <a:prstGeom prst="rect">
                <a:avLst/>
              </a:prstGeom>
              <a:blipFill>
                <a:blip r:embed="rId4"/>
                <a:stretch>
                  <a:fillRect l="-3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/>
              <p:nvPr/>
            </p:nvSpPr>
            <p:spPr>
              <a:xfrm>
                <a:off x="701040" y="2441174"/>
                <a:ext cx="352552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2441174"/>
                <a:ext cx="3525520" cy="1068947"/>
              </a:xfrm>
              <a:prstGeom prst="rect">
                <a:avLst/>
              </a:prstGeom>
              <a:blipFill>
                <a:blip r:embed="rId5"/>
                <a:stretch>
                  <a:fillRect r="-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64FA1C2-F4F7-446A-B26E-1C774EA96318}"/>
              </a:ext>
            </a:extLst>
          </p:cNvPr>
          <p:cNvSpPr txBox="1"/>
          <p:nvPr/>
        </p:nvSpPr>
        <p:spPr>
          <a:xfrm>
            <a:off x="3478643" y="2441174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385004-8266-479F-925C-56C72234F44D}"/>
              </a:ext>
            </a:extLst>
          </p:cNvPr>
          <p:cNvSpPr txBox="1"/>
          <p:nvPr/>
        </p:nvSpPr>
        <p:spPr>
          <a:xfrm>
            <a:off x="7820942" y="2414173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+ 2R2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/>
              <p:nvPr/>
            </p:nvSpPr>
            <p:spPr>
              <a:xfrm>
                <a:off x="4363720" y="2334912"/>
                <a:ext cx="4347209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720" y="2334912"/>
                <a:ext cx="4347209" cy="1068947"/>
              </a:xfrm>
              <a:prstGeom prst="rect">
                <a:avLst/>
              </a:prstGeom>
              <a:blipFill>
                <a:blip r:embed="rId6"/>
                <a:stretch>
                  <a:fillRect r="-3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4DFDDAD-D1DD-42ED-8B50-BAAACAA8954F}"/>
              </a:ext>
            </a:extLst>
          </p:cNvPr>
          <p:cNvSpPr txBox="1"/>
          <p:nvPr/>
        </p:nvSpPr>
        <p:spPr>
          <a:xfrm>
            <a:off x="3478643" y="301068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4B68720-79F5-47C4-988F-921727096ACC}"/>
                  </a:ext>
                </a:extLst>
              </p:cNvPr>
              <p:cNvSpPr/>
              <p:nvPr/>
            </p:nvSpPr>
            <p:spPr>
              <a:xfrm>
                <a:off x="8641090" y="2311072"/>
                <a:ext cx="352706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4B68720-79F5-47C4-988F-921727096A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090" y="2311072"/>
                <a:ext cx="3527061" cy="106894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/>
              <p:nvPr/>
            </p:nvSpPr>
            <p:spPr>
              <a:xfrm>
                <a:off x="1203970" y="3861427"/>
                <a:ext cx="474979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~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970" y="3861427"/>
                <a:ext cx="4749790" cy="1068947"/>
              </a:xfrm>
              <a:prstGeom prst="rect">
                <a:avLst/>
              </a:prstGeom>
              <a:blipFill>
                <a:blip r:embed="rId8"/>
                <a:stretch>
                  <a:fillRect l="-2054" r="-3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FA064BE-E8FF-4CD7-8441-8C90A384E4EE}"/>
              </a:ext>
            </a:extLst>
          </p:cNvPr>
          <p:cNvSpPr txBox="1"/>
          <p:nvPr/>
        </p:nvSpPr>
        <p:spPr>
          <a:xfrm>
            <a:off x="701040" y="393301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R3/(–1)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25A30F-2194-4857-B7F6-2428080D2E55}"/>
              </a:ext>
            </a:extLst>
          </p:cNvPr>
          <p:cNvSpPr txBox="1"/>
          <p:nvPr/>
        </p:nvSpPr>
        <p:spPr>
          <a:xfrm>
            <a:off x="5080804" y="3933015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2R2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/>
              <p:nvPr/>
            </p:nvSpPr>
            <p:spPr>
              <a:xfrm>
                <a:off x="5891040" y="3812446"/>
                <a:ext cx="4749790" cy="1100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040" y="3812446"/>
                <a:ext cx="4749790" cy="1100814"/>
              </a:xfrm>
              <a:prstGeom prst="rect">
                <a:avLst/>
              </a:prstGeom>
              <a:blipFill>
                <a:blip r:embed="rId9"/>
                <a:stretch>
                  <a:fillRect r="-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53F4E08-EA63-4540-8A17-2233A5EFBFE9}"/>
              </a:ext>
            </a:extLst>
          </p:cNvPr>
          <p:cNvSpPr txBox="1"/>
          <p:nvPr/>
        </p:nvSpPr>
        <p:spPr>
          <a:xfrm>
            <a:off x="9633823" y="390494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9R3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F898E8-58B0-42E1-954C-0901929E3C04}"/>
              </a:ext>
            </a:extLst>
          </p:cNvPr>
          <p:cNvSpPr txBox="1"/>
          <p:nvPr/>
        </p:nvSpPr>
        <p:spPr>
          <a:xfrm>
            <a:off x="9651789" y="438526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+ 3R3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9F16ADD-578A-470B-952A-95EA318B670B}"/>
                  </a:ext>
                </a:extLst>
              </p:cNvPr>
              <p:cNvSpPr/>
              <p:nvPr/>
            </p:nvSpPr>
            <p:spPr>
              <a:xfrm>
                <a:off x="570625" y="5264566"/>
                <a:ext cx="601648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9F16ADD-578A-470B-952A-95EA318B6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25" y="5264566"/>
                <a:ext cx="6016480" cy="106894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BA7609A7-8B3A-440F-9075-6DDE27D79C80}"/>
              </a:ext>
            </a:extLst>
          </p:cNvPr>
          <p:cNvSpPr txBox="1"/>
          <p:nvPr/>
        </p:nvSpPr>
        <p:spPr>
          <a:xfrm>
            <a:off x="6286400" y="5208979"/>
            <a:ext cx="38509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balikan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adalah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1EF4E55-E7FA-47B2-987E-649DD03B4738}"/>
                  </a:ext>
                </a:extLst>
              </p:cNvPr>
              <p:cNvSpPr/>
              <p:nvPr/>
            </p:nvSpPr>
            <p:spPr>
              <a:xfrm>
                <a:off x="6617375" y="5655282"/>
                <a:ext cx="348107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i="1" baseline="30000" dirty="0"/>
                  <a:t>-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1EF4E55-E7FA-47B2-987E-649DD03B47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75" y="5655282"/>
                <a:ext cx="3481071" cy="1068947"/>
              </a:xfrm>
              <a:prstGeom prst="rect">
                <a:avLst/>
              </a:prstGeom>
              <a:blipFill>
                <a:blip r:embed="rId11"/>
                <a:stretch>
                  <a:fillRect l="-2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952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66850-A3CD-4D5F-B209-CF51858F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3760"/>
            <a:ext cx="10515600" cy="530320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bahwa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i="1" dirty="0"/>
              <a:t>AA</a:t>
            </a:r>
            <a:r>
              <a:rPr lang="en-US" baseline="30000" dirty="0"/>
              <a:t>–1 </a:t>
            </a:r>
            <a:r>
              <a:rPr lang="en-US" dirty="0"/>
              <a:t>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48D1EEC-0D0C-40DD-837E-9D329F452BFF}"/>
                  </a:ext>
                </a:extLst>
              </p:cNvPr>
              <p:cNvSpPr/>
              <p:nvPr/>
            </p:nvSpPr>
            <p:spPr>
              <a:xfrm>
                <a:off x="2258926" y="1638147"/>
                <a:ext cx="210698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48D1EEC-0D0C-40DD-837E-9D329F452B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926" y="1638147"/>
                <a:ext cx="2106987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346E41D-116B-43DA-A7A7-44C735224E05}"/>
                  </a:ext>
                </a:extLst>
              </p:cNvPr>
              <p:cNvSpPr/>
              <p:nvPr/>
            </p:nvSpPr>
            <p:spPr>
              <a:xfrm>
                <a:off x="3748865" y="1638146"/>
                <a:ext cx="348107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    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346E41D-116B-43DA-A7A7-44C735224E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865" y="1638146"/>
                <a:ext cx="3481071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6795793-85C8-4AB5-A77F-F722B42E7609}"/>
                  </a:ext>
                </a:extLst>
              </p:cNvPr>
              <p:cNvSpPr/>
              <p:nvPr/>
            </p:nvSpPr>
            <p:spPr>
              <a:xfrm>
                <a:off x="6343246" y="1638145"/>
                <a:ext cx="2406749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I</a:t>
                </a:r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6795793-85C8-4AB5-A77F-F722B42E76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246" y="1638145"/>
                <a:ext cx="2406749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778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52D4-5EFE-4F46-A91F-B874A4AAC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79"/>
            <a:ext cx="10515600" cy="533368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/>
              <p:nvPr/>
            </p:nvSpPr>
            <p:spPr>
              <a:xfrm>
                <a:off x="8324446" y="540867"/>
                <a:ext cx="296619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446" y="540867"/>
                <a:ext cx="2966197" cy="1068947"/>
              </a:xfrm>
              <a:prstGeom prst="rect">
                <a:avLst/>
              </a:prstGeom>
              <a:blipFill>
                <a:blip r:embed="rId4"/>
                <a:stretch>
                  <a:fillRect l="-3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/>
              <p:nvPr/>
            </p:nvSpPr>
            <p:spPr>
              <a:xfrm>
                <a:off x="701040" y="2441174"/>
                <a:ext cx="40538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2441174"/>
                <a:ext cx="4053840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64FA1C2-F4F7-446A-B26E-1C774EA96318}"/>
              </a:ext>
            </a:extLst>
          </p:cNvPr>
          <p:cNvSpPr txBox="1"/>
          <p:nvPr/>
        </p:nvSpPr>
        <p:spPr>
          <a:xfrm>
            <a:off x="3950087" y="249773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/>
              <p:nvPr/>
            </p:nvSpPr>
            <p:spPr>
              <a:xfrm>
                <a:off x="5080804" y="2447780"/>
                <a:ext cx="4682516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400" dirty="0"/>
                  <a:t>  ~      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804" y="2447780"/>
                <a:ext cx="4682516" cy="1068947"/>
              </a:xfrm>
              <a:prstGeom prst="rect">
                <a:avLst/>
              </a:prstGeom>
              <a:blipFill>
                <a:blip r:embed="rId6"/>
                <a:stretch>
                  <a:fillRect r="-3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4DFDDAD-D1DD-42ED-8B50-BAAACAA8954F}"/>
              </a:ext>
            </a:extLst>
          </p:cNvPr>
          <p:cNvSpPr txBox="1"/>
          <p:nvPr/>
        </p:nvSpPr>
        <p:spPr>
          <a:xfrm>
            <a:off x="4002053" y="312250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/>
              <p:nvPr/>
            </p:nvSpPr>
            <p:spPr>
              <a:xfrm>
                <a:off x="628764" y="3820219"/>
                <a:ext cx="4749790" cy="1078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9/8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64" y="3820219"/>
                <a:ext cx="4749790" cy="1078437"/>
              </a:xfrm>
              <a:prstGeom prst="rect">
                <a:avLst/>
              </a:prstGeom>
              <a:blipFill>
                <a:blip r:embed="rId7"/>
                <a:stretch>
                  <a:fillRect r="-6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FA064BE-E8FF-4CD7-8441-8C90A384E4EE}"/>
              </a:ext>
            </a:extLst>
          </p:cNvPr>
          <p:cNvSpPr txBox="1"/>
          <p:nvPr/>
        </p:nvSpPr>
        <p:spPr>
          <a:xfrm>
            <a:off x="8552490" y="245667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R2/(–8)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25A30F-2194-4857-B7F6-2428080D2E55}"/>
              </a:ext>
            </a:extLst>
          </p:cNvPr>
          <p:cNvSpPr txBox="1"/>
          <p:nvPr/>
        </p:nvSpPr>
        <p:spPr>
          <a:xfrm>
            <a:off x="4639122" y="391662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8R2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/>
              <p:nvPr/>
            </p:nvSpPr>
            <p:spPr>
              <a:xfrm>
                <a:off x="5587990" y="3812446"/>
                <a:ext cx="4749790" cy="1078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9/8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 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90" y="3812446"/>
                <a:ext cx="4749790" cy="10784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BA7609A7-8B3A-440F-9075-6DDE27D79C80}"/>
              </a:ext>
            </a:extLst>
          </p:cNvPr>
          <p:cNvSpPr txBox="1"/>
          <p:nvPr/>
        </p:nvSpPr>
        <p:spPr>
          <a:xfrm>
            <a:off x="701040" y="5640033"/>
            <a:ext cx="9407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Karena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baris</a:t>
            </a:r>
            <a:r>
              <a:rPr lang="en-US" sz="2800" dirty="0"/>
              <a:t> yang </a:t>
            </a:r>
            <a:r>
              <a:rPr lang="en-US" sz="2800" dirty="0" err="1"/>
              <a:t>bernilai</a:t>
            </a:r>
            <a:r>
              <a:rPr lang="en-US" sz="2800" dirty="0"/>
              <a:t> 0, </a:t>
            </a:r>
            <a:r>
              <a:rPr lang="en-US" sz="2800" dirty="0" err="1"/>
              <a:t>maka</a:t>
            </a:r>
            <a:r>
              <a:rPr lang="en-US" sz="2800" dirty="0"/>
              <a:t> A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balikan</a:t>
            </a:r>
            <a:r>
              <a:rPr lang="en-US" sz="2800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6960E5-B228-4DE3-BABF-8373336A19F0}"/>
              </a:ext>
            </a:extLst>
          </p:cNvPr>
          <p:cNvSpPr/>
          <p:nvPr/>
        </p:nvSpPr>
        <p:spPr>
          <a:xfrm>
            <a:off x="5786302" y="4590919"/>
            <a:ext cx="1635760" cy="28840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B8A25E-9C5F-44A5-93ED-CD21F47CEEE2}"/>
              </a:ext>
            </a:extLst>
          </p:cNvPr>
          <p:cNvSpPr txBox="1"/>
          <p:nvPr/>
        </p:nvSpPr>
        <p:spPr>
          <a:xfrm>
            <a:off x="5587990" y="5023219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Ada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bernilai</a:t>
            </a:r>
            <a:r>
              <a:rPr lang="en-US" sz="2000" dirty="0">
                <a:solidFill>
                  <a:srgbClr val="FF0000"/>
                </a:solidFill>
              </a:rPr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1835530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DC620-419F-4F5D-A630-AECC913AE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772" y="1229710"/>
            <a:ext cx="10515600" cy="4998370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A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singular.</a:t>
            </a:r>
            <a:br>
              <a:rPr lang="en-US" dirty="0"/>
            </a:br>
            <a:endParaRPr lang="en-US" dirty="0"/>
          </a:p>
          <a:p>
            <a:r>
              <a:rPr lang="en-US" dirty="0"/>
              <a:t>Pada SPL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yang </a:t>
            </a:r>
            <a:r>
              <a:rPr lang="en-US" dirty="0" err="1"/>
              <a:t>tunggal</a:t>
            </a:r>
            <a:r>
              <a:rPr lang="en-US" dirty="0"/>
              <a:t> (</a:t>
            </a:r>
            <a:r>
              <a:rPr lang="en-US" dirty="0" err="1"/>
              <a:t>unik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SPL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Pada SPL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, SPL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trivial 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SPL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non-trivial.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11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5EB00-ECC3-468C-9BE3-06C2DEE02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74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6</a:t>
            </a:r>
            <a:r>
              <a:rPr lang="en-US" sz="2400" dirty="0"/>
              <a:t>: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trivial (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 </a:t>
            </a:r>
            <a:r>
              <a:rPr lang="en-US" sz="2400" dirty="0" err="1"/>
              <a:t>hanyalah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0, x</a:t>
            </a:r>
            <a:r>
              <a:rPr lang="en-US" sz="2400" baseline="-25000" dirty="0"/>
              <a:t>2</a:t>
            </a:r>
            <a:r>
              <a:rPr lang="en-US" sz="2400" dirty="0"/>
              <a:t> = 0, x</a:t>
            </a:r>
            <a:r>
              <a:rPr lang="en-US" sz="2400" baseline="-25000" dirty="0"/>
              <a:t>3</a:t>
            </a:r>
            <a:r>
              <a:rPr lang="en-US" sz="2400" dirty="0"/>
              <a:t> = 0).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Matriks</a:t>
            </a:r>
            <a:r>
              <a:rPr lang="en-US" sz="2400" dirty="0"/>
              <a:t> A SPL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4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Tetapi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non-trivial (</a:t>
            </a:r>
            <a:r>
              <a:rPr lang="en-US" sz="2400" dirty="0" err="1"/>
              <a:t>artinya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lain </a:t>
            </a:r>
            <a:r>
              <a:rPr lang="en-US" sz="2400" dirty="0" err="1"/>
              <a:t>selain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0, x</a:t>
            </a:r>
            <a:r>
              <a:rPr lang="en-US" sz="2400" baseline="-25000" dirty="0"/>
              <a:t>2</a:t>
            </a:r>
            <a:r>
              <a:rPr lang="en-US" sz="2400" dirty="0"/>
              <a:t> = 0, x</a:t>
            </a:r>
            <a:r>
              <a:rPr lang="en-US" sz="2400" baseline="-25000" dirty="0"/>
              <a:t>3</a:t>
            </a:r>
            <a:r>
              <a:rPr lang="en-US" sz="2400" dirty="0"/>
              <a:t> = 0)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Matriks</a:t>
            </a:r>
            <a:r>
              <a:rPr lang="en-US" sz="2400" dirty="0"/>
              <a:t> A SPL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5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CA1AD1-6777-45D4-90BA-FF12A8818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241" y="1584460"/>
            <a:ext cx="2543279" cy="11174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C6067D-FD0F-4C0E-A0B1-D04F6E84E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837" y="4156120"/>
            <a:ext cx="2787164" cy="12446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1FC323-0442-46BA-8638-9EB1A6F2FE9D}"/>
                  </a:ext>
                </a:extLst>
              </p:cNvPr>
              <p:cNvSpPr/>
              <p:nvPr/>
            </p:nvSpPr>
            <p:spPr>
              <a:xfrm>
                <a:off x="6617375" y="1559501"/>
                <a:ext cx="2507738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1FC323-0442-46BA-8638-9EB1A6F2FE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75" y="1559501"/>
                <a:ext cx="2507738" cy="1068947"/>
              </a:xfrm>
              <a:prstGeom prst="rect">
                <a:avLst/>
              </a:prstGeom>
              <a:blipFill>
                <a:blip r:embed="rId6"/>
                <a:stretch>
                  <a:fillRect l="-3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02557DC-592F-4F59-B34F-32612909479C}"/>
                  </a:ext>
                </a:extLst>
              </p:cNvPr>
              <p:cNvSpPr/>
              <p:nvPr/>
            </p:nvSpPr>
            <p:spPr>
              <a:xfrm>
                <a:off x="8710929" y="1559501"/>
                <a:ext cx="348107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i="1" baseline="30000" dirty="0"/>
                  <a:t>-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02557DC-592F-4F59-B34F-3261290947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929" y="1559501"/>
                <a:ext cx="3481071" cy="1068947"/>
              </a:xfrm>
              <a:prstGeom prst="rect">
                <a:avLst/>
              </a:prstGeom>
              <a:blipFill>
                <a:blip r:embed="rId7"/>
                <a:stretch>
                  <a:fillRect l="-2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615064E-FC9E-4207-AB97-40985F2E3A37}"/>
                  </a:ext>
                </a:extLst>
              </p:cNvPr>
              <p:cNvSpPr/>
              <p:nvPr/>
            </p:nvSpPr>
            <p:spPr>
              <a:xfrm>
                <a:off x="6617375" y="4156120"/>
                <a:ext cx="296619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615064E-FC9E-4207-AB97-40985F2E3A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75" y="4156120"/>
                <a:ext cx="2966197" cy="1068947"/>
              </a:xfrm>
              <a:prstGeom prst="rect">
                <a:avLst/>
              </a:prstGeom>
              <a:blipFill>
                <a:blip r:embed="rId8"/>
                <a:stretch>
                  <a:fillRect l="-3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3F6FBCFA-D750-45B3-BB80-A3E72AE57E6C}"/>
              </a:ext>
            </a:extLst>
          </p:cNvPr>
          <p:cNvSpPr/>
          <p:nvPr/>
        </p:nvSpPr>
        <p:spPr>
          <a:xfrm>
            <a:off x="9305288" y="4459760"/>
            <a:ext cx="2292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i="1" baseline="30000" dirty="0"/>
              <a:t>-</a:t>
            </a:r>
            <a:r>
              <a:rPr lang="en-US" sz="2400" baseline="30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0494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8B23F-7D1D-4DC0-9EE1-FE7865DD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Penyelesaian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766FF-0ACA-465B-81DC-3E8B5D09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Tinjau</a:t>
            </a:r>
            <a:r>
              <a:rPr lang="en-US" dirty="0"/>
              <a:t> SPL 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. </a:t>
            </a: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(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)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= (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) </a:t>
            </a:r>
            <a:r>
              <a:rPr lang="en-US" b="1" dirty="0"/>
              <a:t>b</a:t>
            </a:r>
          </a:p>
          <a:p>
            <a:pPr marL="0" indent="0">
              <a:buNone/>
            </a:pPr>
            <a:r>
              <a:rPr lang="en-US" dirty="0"/>
              <a:t>		         </a:t>
            </a:r>
            <a:r>
              <a:rPr lang="en-US" i="1" dirty="0"/>
              <a:t>I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         (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I</a:t>
            </a:r>
            <a:r>
              <a:rPr lang="en-US" dirty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b="1" dirty="0"/>
              <a:t>x</a:t>
            </a:r>
            <a:r>
              <a:rPr lang="en-US" dirty="0"/>
              <a:t> =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         (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x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solusi</a:t>
            </a:r>
            <a:r>
              <a:rPr lang="en-US" dirty="0"/>
              <a:t> SPL 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x =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7969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64BE-8CEE-4133-8E99-DD512605C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0515600" cy="5425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7</a:t>
            </a:r>
            <a:r>
              <a:rPr lang="en-US" sz="2400" dirty="0"/>
              <a:t>. </a:t>
            </a: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Penyelesaian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		</a:t>
            </a:r>
          </a:p>
          <a:p>
            <a:pPr marL="0" indent="0">
              <a:buNone/>
            </a:pPr>
            <a:r>
              <a:rPr lang="en-US" sz="2400" dirty="0"/>
              <a:t>		  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balikannya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4 </a:t>
            </a:r>
            <a:r>
              <a:rPr lang="en-US" sz="2400" dirty="0" err="1"/>
              <a:t>yaitu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x </a:t>
            </a:r>
            <a:r>
              <a:rPr lang="en-US" sz="2400" dirty="0"/>
              <a:t>=</a:t>
            </a:r>
            <a:r>
              <a:rPr lang="en-US" sz="2400" i="1" dirty="0"/>
              <a:t> A</a:t>
            </a:r>
            <a:r>
              <a:rPr lang="en-US" sz="2400" baseline="30000" dirty="0"/>
              <a:t>–1</a:t>
            </a:r>
            <a:r>
              <a:rPr lang="en-US" sz="2400" dirty="0"/>
              <a:t> </a:t>
            </a:r>
            <a:r>
              <a:rPr lang="en-US" sz="2400" b="1" dirty="0"/>
              <a:t>b</a:t>
            </a:r>
            <a:r>
              <a:rPr lang="en-US" sz="2400" dirty="0"/>
              <a:t> =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B3D730-2D5F-4A22-9E13-3E89E496A548}"/>
              </a:ext>
            </a:extLst>
          </p:cNvPr>
          <p:cNvSpPr/>
          <p:nvPr/>
        </p:nvSpPr>
        <p:spPr>
          <a:xfrm>
            <a:off x="2438400" y="136327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3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1</a:t>
            </a:r>
          </a:p>
          <a:p>
            <a:r>
              <a:rPr lang="en-US" sz="2400" baseline="-25000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C551D7-5C9A-4EA2-A628-419F45D2C954}"/>
                  </a:ext>
                </a:extLst>
              </p:cNvPr>
              <p:cNvSpPr/>
              <p:nvPr/>
            </p:nvSpPr>
            <p:spPr>
              <a:xfrm>
                <a:off x="838200" y="3135601"/>
                <a:ext cx="20980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C551D7-5C9A-4EA2-A628-419F45D2C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35601"/>
                <a:ext cx="2098040" cy="1068947"/>
              </a:xfrm>
              <a:prstGeom prst="rect">
                <a:avLst/>
              </a:prstGeom>
              <a:blipFill>
                <a:blip r:embed="rId4"/>
                <a:stretch>
                  <a:fillRect l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B08A7AE-6DA5-4419-ABCF-798EDB3E6DB5}"/>
                  </a:ext>
                </a:extLst>
              </p:cNvPr>
              <p:cNvSpPr/>
              <p:nvPr/>
            </p:nvSpPr>
            <p:spPr>
              <a:xfrm>
                <a:off x="8822095" y="3172402"/>
                <a:ext cx="3156545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i="1" baseline="30000" dirty="0"/>
                  <a:t>-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B08A7AE-6DA5-4419-ABCF-798EDB3E6D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2095" y="3172402"/>
                <a:ext cx="3156545" cy="1068947"/>
              </a:xfrm>
              <a:prstGeom prst="rect">
                <a:avLst/>
              </a:prstGeom>
              <a:blipFill>
                <a:blip r:embed="rId5"/>
                <a:stretch>
                  <a:fillRect l="-2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C107C8A-5886-4AC3-B6BE-F2A0550BAE99}"/>
                  </a:ext>
                </a:extLst>
              </p:cNvPr>
              <p:cNvSpPr/>
              <p:nvPr/>
            </p:nvSpPr>
            <p:spPr>
              <a:xfrm>
                <a:off x="3051215" y="4544002"/>
                <a:ext cx="4639905" cy="1098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C107C8A-5886-4AC3-B6BE-F2A0550BA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215" y="4544002"/>
                <a:ext cx="4639905" cy="10984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840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E43A0-6B41-4AC3-9C5E-AE840D2C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6B93-E07C-4A69-BCB0-06EDF09B2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60760" cy="4890135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err="1"/>
              <a:t>Merupakan</a:t>
            </a:r>
            <a:r>
              <a:rPr lang="en-US" sz="3000" dirty="0"/>
              <a:t> </a:t>
            </a:r>
            <a:r>
              <a:rPr lang="en-US" sz="3000" dirty="0" err="1"/>
              <a:t>pengembangan</a:t>
            </a:r>
            <a:r>
              <a:rPr lang="en-US" sz="3000" dirty="0"/>
              <a:t> </a:t>
            </a:r>
            <a:r>
              <a:rPr lang="en-US" sz="3000" dirty="0" err="1"/>
              <a:t>metode</a:t>
            </a:r>
            <a:r>
              <a:rPr lang="en-US" sz="3000" dirty="0"/>
              <a:t> </a:t>
            </a:r>
            <a:r>
              <a:rPr lang="en-US" sz="3000" dirty="0" err="1"/>
              <a:t>eliminasi</a:t>
            </a:r>
            <a:r>
              <a:rPr lang="en-US" sz="3000" dirty="0"/>
              <a:t> Gauss</a:t>
            </a:r>
          </a:p>
          <a:p>
            <a:r>
              <a:rPr lang="en-US" sz="3000" dirty="0" err="1"/>
              <a:t>Operasi</a:t>
            </a:r>
            <a:r>
              <a:rPr lang="en-US" sz="3000" dirty="0"/>
              <a:t> </a:t>
            </a:r>
            <a:r>
              <a:rPr lang="en-US" sz="3000" dirty="0" err="1"/>
              <a:t>baris</a:t>
            </a:r>
            <a:r>
              <a:rPr lang="en-US" sz="3000" dirty="0"/>
              <a:t> </a:t>
            </a:r>
            <a:r>
              <a:rPr lang="en-US" sz="3000" dirty="0" err="1"/>
              <a:t>elementer</a:t>
            </a:r>
            <a:r>
              <a:rPr lang="en-US" sz="3000" dirty="0"/>
              <a:t> (OBE) </a:t>
            </a:r>
            <a:r>
              <a:rPr lang="en-US" sz="3000" dirty="0" err="1"/>
              <a:t>diterapkan</a:t>
            </a:r>
            <a:r>
              <a:rPr lang="en-US" sz="3000" dirty="0"/>
              <a:t> pada </a:t>
            </a:r>
            <a:r>
              <a:rPr lang="en-US" sz="3000" dirty="0" err="1"/>
              <a:t>matriks</a:t>
            </a:r>
            <a:r>
              <a:rPr lang="en-US" sz="3000" dirty="0"/>
              <a:t> </a:t>
            </a:r>
            <a:r>
              <a:rPr lang="en-US" sz="3000" i="1" dirty="0"/>
              <a:t>augmented </a:t>
            </a:r>
            <a:r>
              <a:rPr lang="en-US" sz="3000" dirty="0" err="1"/>
              <a:t>sehingga</a:t>
            </a:r>
            <a:r>
              <a:rPr lang="en-US" sz="3000" dirty="0"/>
              <a:t> </a:t>
            </a:r>
            <a:r>
              <a:rPr lang="en-US" sz="3000" dirty="0" err="1"/>
              <a:t>menghasilkan</a:t>
            </a:r>
            <a:r>
              <a:rPr lang="en-US" sz="3000" dirty="0"/>
              <a:t> </a:t>
            </a:r>
            <a:r>
              <a:rPr lang="en-US" sz="3000" dirty="0" err="1"/>
              <a:t>matriks</a:t>
            </a:r>
            <a:r>
              <a:rPr lang="en-US" sz="3000" dirty="0"/>
              <a:t> </a:t>
            </a:r>
            <a:r>
              <a:rPr lang="en-US" sz="3000" dirty="0" err="1"/>
              <a:t>eselon</a:t>
            </a:r>
            <a:r>
              <a:rPr lang="en-US" sz="3000" dirty="0"/>
              <a:t> </a:t>
            </a:r>
            <a:r>
              <a:rPr lang="en-US" sz="3000" dirty="0" err="1"/>
              <a:t>baris</a:t>
            </a:r>
            <a:r>
              <a:rPr lang="en-US" sz="3000" dirty="0"/>
              <a:t> </a:t>
            </a:r>
            <a:r>
              <a:rPr lang="en-US" sz="3000" dirty="0" err="1"/>
              <a:t>tereduksi</a:t>
            </a:r>
            <a:r>
              <a:rPr lang="en-US" sz="3000" dirty="0"/>
              <a:t>.</a:t>
            </a:r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r>
              <a:rPr lang="en-US" sz="3000" dirty="0" err="1"/>
              <a:t>Tidak</a:t>
            </a:r>
            <a:r>
              <a:rPr lang="en-US" sz="3000" dirty="0"/>
              <a:t> </a:t>
            </a:r>
            <a:r>
              <a:rPr lang="en-US" sz="3000" dirty="0" err="1"/>
              <a:t>diperlukan</a:t>
            </a:r>
            <a:r>
              <a:rPr lang="en-US" sz="3000" dirty="0"/>
              <a:t> </a:t>
            </a:r>
            <a:r>
              <a:rPr lang="en-US" sz="3000" dirty="0" err="1"/>
              <a:t>lagi</a:t>
            </a:r>
            <a:r>
              <a:rPr lang="en-US" sz="3000" dirty="0"/>
              <a:t> </a:t>
            </a:r>
            <a:r>
              <a:rPr lang="en-US" sz="3000" dirty="0" err="1"/>
              <a:t>substitusi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mundur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memperoleh</a:t>
            </a:r>
            <a:r>
              <a:rPr lang="en-US" sz="3000" dirty="0"/>
              <a:t> </a:t>
            </a:r>
            <a:r>
              <a:rPr lang="en-US" sz="3000" dirty="0" err="1"/>
              <a:t>nilai-nilai</a:t>
            </a:r>
            <a:r>
              <a:rPr lang="en-US" sz="3000" dirty="0"/>
              <a:t> </a:t>
            </a:r>
            <a:r>
              <a:rPr lang="en-US" sz="3000" dirty="0" err="1"/>
              <a:t>variabel</a:t>
            </a:r>
            <a:r>
              <a:rPr lang="en-US" sz="3000" dirty="0"/>
              <a:t>. Nilai </a:t>
            </a:r>
            <a:r>
              <a:rPr lang="en-US" sz="3000" dirty="0" err="1"/>
              <a:t>variabel</a:t>
            </a:r>
            <a:r>
              <a:rPr lang="en-US" sz="3000" dirty="0"/>
              <a:t> </a:t>
            </a:r>
            <a:r>
              <a:rPr lang="en-US" sz="3000" dirty="0" err="1"/>
              <a:t>langsung</a:t>
            </a:r>
            <a:r>
              <a:rPr lang="en-US" sz="3000" dirty="0"/>
              <a:t> </a:t>
            </a:r>
            <a:r>
              <a:rPr lang="en-US" sz="3000" dirty="0" err="1"/>
              <a:t>diperoleh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matriks</a:t>
            </a:r>
            <a:r>
              <a:rPr lang="en-US" sz="3000" dirty="0"/>
              <a:t> </a:t>
            </a:r>
            <a:r>
              <a:rPr lang="en-US" sz="3000" i="1" dirty="0"/>
              <a:t>augmented </a:t>
            </a:r>
            <a:r>
              <a:rPr lang="en-US" sz="3000" dirty="0" err="1"/>
              <a:t>akhir</a:t>
            </a:r>
            <a:r>
              <a:rPr lang="en-US" sz="3000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5C5B65-621F-42F1-9DA2-37C63BDC35B8}"/>
                  </a:ext>
                </a:extLst>
              </p:cNvPr>
              <p:cNvSpPr txBox="1"/>
              <p:nvPr/>
            </p:nvSpPr>
            <p:spPr>
              <a:xfrm>
                <a:off x="1808480" y="3429000"/>
                <a:ext cx="7978531" cy="14243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~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OBE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~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5C5B65-621F-42F1-9DA2-37C63BDC3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480" y="3429000"/>
                <a:ext cx="7978531" cy="14243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67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2A521-3126-42BB-AE56-635A58281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515600" cy="5272723"/>
          </a:xfrm>
        </p:spPr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u="sng" dirty="0" err="1"/>
              <a:t>sejumlah</a:t>
            </a:r>
            <a:r>
              <a:rPr lang="en-US" dirty="0"/>
              <a:t> SPL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SPL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A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.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SPL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mengalikan</a:t>
            </a:r>
            <a:r>
              <a:rPr lang="en-US" i="1" dirty="0"/>
              <a:t> 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x =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/>
              <a:t>b</a:t>
            </a:r>
            <a:r>
              <a:rPr lang="en-US"/>
              <a:t> .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E6219D-B3DB-45DF-92B9-E69870C96CCB}"/>
              </a:ext>
            </a:extLst>
          </p:cNvPr>
          <p:cNvSpPr/>
          <p:nvPr/>
        </p:nvSpPr>
        <p:spPr>
          <a:xfrm>
            <a:off x="1137920" y="2419915"/>
            <a:ext cx="2682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3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1</a:t>
            </a:r>
          </a:p>
          <a:p>
            <a:pPr algn="ctr"/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     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47D298-89A3-4153-B0F8-E9C8FBF2296B}"/>
              </a:ext>
            </a:extLst>
          </p:cNvPr>
          <p:cNvSpPr/>
          <p:nvPr/>
        </p:nvSpPr>
        <p:spPr>
          <a:xfrm>
            <a:off x="4119880" y="2411590"/>
            <a:ext cx="2682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10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-2</a:t>
            </a:r>
          </a:p>
          <a:p>
            <a:pPr algn="ctr"/>
            <a:r>
              <a:rPr lang="en-US" sz="2400" dirty="0"/>
              <a:t>(ii)     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817E21-53A0-4844-BC86-C0CAE14D23A9}"/>
              </a:ext>
            </a:extLst>
          </p:cNvPr>
          <p:cNvSpPr/>
          <p:nvPr/>
        </p:nvSpPr>
        <p:spPr>
          <a:xfrm>
            <a:off x="7401560" y="2411590"/>
            <a:ext cx="2682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-4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12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5</a:t>
            </a:r>
          </a:p>
          <a:p>
            <a:pPr algn="ctr"/>
            <a:r>
              <a:rPr lang="en-US" sz="2400" dirty="0"/>
              <a:t>(iii)          </a:t>
            </a:r>
          </a:p>
        </p:txBody>
      </p:sp>
    </p:spTree>
    <p:extLst>
      <p:ext uri="{BB962C8B-B14F-4D97-AF65-F5344CB8AC3E}">
        <p14:creationId xmlns:p14="http://schemas.microsoft.com/office/powerpoint/2010/main" val="3532249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3526D-6EDD-4BF2-9EBB-B0C13ED65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A452E-6EBB-4DB2-993D-C7DC3AC4E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EDECA5-AB65-48AF-A69C-DD79BD309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228" y="2528196"/>
            <a:ext cx="2743567" cy="142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41C335-ED65-42BD-8783-036DE16B2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458" y="4971844"/>
            <a:ext cx="3352411" cy="1205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663D9F-EA68-4513-B406-2D5E30A3991F}"/>
              </a:ext>
            </a:extLst>
          </p:cNvPr>
          <p:cNvSpPr txBox="1"/>
          <p:nvPr/>
        </p:nvSpPr>
        <p:spPr>
          <a:xfrm>
            <a:off x="1087120" y="252819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C0E821-1CE2-4510-A263-4906E8D1F744}"/>
              </a:ext>
            </a:extLst>
          </p:cNvPr>
          <p:cNvSpPr txBox="1"/>
          <p:nvPr/>
        </p:nvSpPr>
        <p:spPr>
          <a:xfrm>
            <a:off x="1045938" y="4373041"/>
            <a:ext cx="409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(b)  SPL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augmented</a:t>
            </a:r>
          </a:p>
        </p:txBody>
      </p:sp>
    </p:spTree>
    <p:extLst>
      <p:ext uri="{BB962C8B-B14F-4D97-AF65-F5344CB8AC3E}">
        <p14:creationId xmlns:p14="http://schemas.microsoft.com/office/powerpoint/2010/main" val="1257995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74BBE-B3EC-4E1F-A589-30CCC913E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1038"/>
            <a:ext cx="10515600" cy="54759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1A91FA-781C-4021-B975-56FC47976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512" y="1536473"/>
            <a:ext cx="1470768" cy="14263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6FBCC7-8E61-4DEF-8D1E-A9ED225AE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004" y="3444238"/>
            <a:ext cx="2381647" cy="17881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633294A-719C-4CBC-9B3F-2F57E0AEBB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5816" y="1536472"/>
            <a:ext cx="2235623" cy="15874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EE545B-ACD3-45D8-BD2C-1CA0284846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6219" y="3734085"/>
            <a:ext cx="2022264" cy="170001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94B63DD-D46D-4A6D-9EAC-5DAA66B0C08A}"/>
              </a:ext>
            </a:extLst>
          </p:cNvPr>
          <p:cNvSpPr txBox="1"/>
          <p:nvPr/>
        </p:nvSpPr>
        <p:spPr>
          <a:xfrm>
            <a:off x="1402080" y="153647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CAB5ED-FD0C-43D8-9157-F959AAFDE6A1}"/>
              </a:ext>
            </a:extLst>
          </p:cNvPr>
          <p:cNvSpPr txBox="1"/>
          <p:nvPr/>
        </p:nvSpPr>
        <p:spPr>
          <a:xfrm>
            <a:off x="1402080" y="339385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(b)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93191A-D40E-4C0B-8C6F-315F4B7936AD}"/>
              </a:ext>
            </a:extLst>
          </p:cNvPr>
          <p:cNvSpPr txBox="1"/>
          <p:nvPr/>
        </p:nvSpPr>
        <p:spPr>
          <a:xfrm>
            <a:off x="6207760" y="154057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(c)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3D9ACD-5524-4212-8861-11F8C1AB8A1C}"/>
              </a:ext>
            </a:extLst>
          </p:cNvPr>
          <p:cNvSpPr txBox="1"/>
          <p:nvPr/>
        </p:nvSpPr>
        <p:spPr>
          <a:xfrm>
            <a:off x="6207760" y="327424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(d)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5C6B64-6FE6-49BB-959F-6C60F6ED90D9}"/>
              </a:ext>
            </a:extLst>
          </p:cNvPr>
          <p:cNvSpPr txBox="1"/>
          <p:nvPr/>
        </p:nvSpPr>
        <p:spPr>
          <a:xfrm>
            <a:off x="6745816" y="5674937"/>
            <a:ext cx="486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Catatan</a:t>
            </a:r>
            <a:r>
              <a:rPr lang="en-US" dirty="0"/>
              <a:t>: k1, k2, k3, dan k4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34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F649A-9922-4C54-A94B-1975E1240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963920"/>
          </a:xfrm>
        </p:spPr>
        <p:txBody>
          <a:bodyPr>
            <a:norm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Gauss-Jordan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fase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1.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r>
              <a:rPr lang="en-US" sz="2400" dirty="0"/>
              <a:t> (</a:t>
            </a:r>
            <a:r>
              <a:rPr lang="en-US" sz="2400" i="1" dirty="0"/>
              <a:t>forward phase</a:t>
            </a:r>
            <a:r>
              <a:rPr lang="en-US" sz="2400" dirty="0"/>
              <a:t>)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</a:t>
            </a:r>
          </a:p>
          <a:p>
            <a:pPr marL="0" indent="0">
              <a:buNone/>
            </a:pPr>
            <a:r>
              <a:rPr lang="en-US" sz="2400" dirty="0"/>
              <a:t>         -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0 di </a:t>
            </a:r>
            <a:r>
              <a:rPr lang="en-US" sz="2400" dirty="0" err="1"/>
              <a:t>bawah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2.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r>
              <a:rPr lang="en-US" sz="2400" dirty="0"/>
              <a:t> (</a:t>
            </a:r>
            <a:r>
              <a:rPr lang="en-US" sz="2400" i="1" dirty="0"/>
              <a:t>backward phase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         -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0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4EA1FFD-7B28-4F4C-A90D-1D38EBA4323B}"/>
                  </a:ext>
                </a:extLst>
              </p:cNvPr>
              <p:cNvSpPr/>
              <p:nvPr/>
            </p:nvSpPr>
            <p:spPr>
              <a:xfrm>
                <a:off x="2115453" y="2022428"/>
                <a:ext cx="6791283" cy="11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~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400" dirty="0"/>
                  <a:t>  ~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4EA1FFD-7B28-4F4C-A90D-1D38EBA432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453" y="2022428"/>
                <a:ext cx="6791283" cy="11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8934FC1-3987-4F7E-9BB4-5FA183AFA02E}"/>
              </a:ext>
            </a:extLst>
          </p:cNvPr>
          <p:cNvSpPr txBox="1"/>
          <p:nvPr/>
        </p:nvSpPr>
        <p:spPr>
          <a:xfrm>
            <a:off x="4641914" y="2112228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BD88732-69A1-46AC-840B-7CBB460AE743}"/>
                  </a:ext>
                </a:extLst>
              </p:cNvPr>
              <p:cNvSpPr/>
              <p:nvPr/>
            </p:nvSpPr>
            <p:spPr>
              <a:xfrm>
                <a:off x="1462267" y="4372003"/>
                <a:ext cx="3718775" cy="934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 ~   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BD88732-69A1-46AC-840B-7CBB460AE7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267" y="4372003"/>
                <a:ext cx="3718775" cy="934551"/>
              </a:xfrm>
              <a:prstGeom prst="rect">
                <a:avLst/>
              </a:prstGeom>
              <a:blipFill>
                <a:blip r:embed="rId5"/>
                <a:stretch>
                  <a:fillRect r="-5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90D45DA-B39C-4A73-A8E6-5A5D6AE4C912}"/>
                  </a:ext>
                </a:extLst>
              </p:cNvPr>
              <p:cNvSpPr/>
              <p:nvPr/>
            </p:nvSpPr>
            <p:spPr>
              <a:xfrm>
                <a:off x="5228430" y="4329097"/>
                <a:ext cx="3612977" cy="934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−11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   ~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90D45DA-B39C-4A73-A8E6-5A5D6AE4C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430" y="4329097"/>
                <a:ext cx="3612977" cy="934551"/>
              </a:xfrm>
              <a:prstGeom prst="rect">
                <a:avLst/>
              </a:prstGeom>
              <a:blipFill>
                <a:blip r:embed="rId6"/>
                <a:stretch>
                  <a:fillRect r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7ED5F21-5BFC-4D5E-8087-B510062EABB2}"/>
              </a:ext>
            </a:extLst>
          </p:cNvPr>
          <p:cNvSpPr txBox="1"/>
          <p:nvPr/>
        </p:nvSpPr>
        <p:spPr>
          <a:xfrm>
            <a:off x="4085679" y="4346214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–(3/2)R2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481A45E-2036-413D-9496-98C551047F2F}"/>
                  </a:ext>
                </a:extLst>
              </p:cNvPr>
              <p:cNvSpPr/>
              <p:nvPr/>
            </p:nvSpPr>
            <p:spPr>
              <a:xfrm>
                <a:off x="9206098" y="4293858"/>
                <a:ext cx="1960280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481A45E-2036-413D-9496-98C551047F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6098" y="4293858"/>
                <a:ext cx="1960280" cy="9062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2EA1685-423E-4E2B-802A-8CF5B22791F0}"/>
              </a:ext>
            </a:extLst>
          </p:cNvPr>
          <p:cNvSpPr txBox="1"/>
          <p:nvPr/>
        </p:nvSpPr>
        <p:spPr>
          <a:xfrm>
            <a:off x="7885734" y="4377631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+(5/4)R3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B1FA32-9B4A-4B70-A9DF-15E066596BCA}"/>
              </a:ext>
            </a:extLst>
          </p:cNvPr>
          <p:cNvSpPr txBox="1"/>
          <p:nvPr/>
        </p:nvSpPr>
        <p:spPr>
          <a:xfrm>
            <a:off x="7885733" y="4837261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R2 - (1/2)R3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A1F973-A42B-439B-B94A-95A6C097C22B}"/>
              </a:ext>
            </a:extLst>
          </p:cNvPr>
          <p:cNvSpPr txBox="1"/>
          <p:nvPr/>
        </p:nvSpPr>
        <p:spPr>
          <a:xfrm>
            <a:off x="1462267" y="6215879"/>
            <a:ext cx="797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, </a:t>
            </a:r>
            <a:r>
              <a:rPr lang="en-US" sz="2400" dirty="0" err="1"/>
              <a:t>diperoleh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1, x</a:t>
            </a:r>
            <a:r>
              <a:rPr lang="en-US" sz="2400" baseline="-25000" dirty="0"/>
              <a:t>2</a:t>
            </a:r>
            <a:r>
              <a:rPr lang="en-US" sz="2400" dirty="0"/>
              <a:t> = 2, x</a:t>
            </a:r>
            <a:r>
              <a:rPr lang="en-US" sz="2400" baseline="-25000" dirty="0"/>
              <a:t>3</a:t>
            </a:r>
            <a:r>
              <a:rPr lang="en-US" sz="2400" dirty="0"/>
              <a:t> =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595355-F74F-4EDA-8713-C8FFBA786B46}"/>
              </a:ext>
            </a:extLst>
          </p:cNvPr>
          <p:cNvSpPr txBox="1"/>
          <p:nvPr/>
        </p:nvSpPr>
        <p:spPr>
          <a:xfrm>
            <a:off x="8683216" y="5599125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DA15D900-C201-455B-8C5A-C5B644E9B039}"/>
              </a:ext>
            </a:extLst>
          </p:cNvPr>
          <p:cNvSpPr/>
          <p:nvPr/>
        </p:nvSpPr>
        <p:spPr>
          <a:xfrm>
            <a:off x="9908993" y="5185074"/>
            <a:ext cx="271328" cy="47020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0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1CE9-CE81-46BD-81B2-C95CD65F3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384095"/>
            <a:ext cx="11267440" cy="546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</a:t>
            </a: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184400" y="916235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–   x</a:t>
            </a:r>
            <a:r>
              <a:rPr lang="en-US" sz="2400" baseline="-25000" dirty="0"/>
              <a:t>2</a:t>
            </a:r>
            <a:r>
              <a:rPr lang="en-US" sz="2400" dirty="0"/>
              <a:t> + 2x</a:t>
            </a:r>
            <a:r>
              <a:rPr lang="en-US" sz="2400" baseline="-25000" dirty="0"/>
              <a:t>3</a:t>
            </a:r>
            <a:r>
              <a:rPr lang="en-US" sz="2400" dirty="0"/>
              <a:t> –   x</a:t>
            </a:r>
            <a:r>
              <a:rPr lang="en-US" sz="2400" baseline="-25000" dirty="0"/>
              <a:t>4</a:t>
            </a:r>
            <a:r>
              <a:rPr lang="en-US" sz="2400" dirty="0"/>
              <a:t> = -1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– 2x</a:t>
            </a:r>
            <a:r>
              <a:rPr lang="en-US" sz="2400" baseline="-25000" dirty="0"/>
              <a:t>4</a:t>
            </a:r>
            <a:r>
              <a:rPr lang="en-US" sz="2400" dirty="0"/>
              <a:t> = -2</a:t>
            </a:r>
          </a:p>
          <a:p>
            <a:r>
              <a:rPr lang="en-US" sz="2400" dirty="0"/>
              <a:t>–x</a:t>
            </a:r>
            <a:r>
              <a:rPr lang="en-US" sz="2400" baseline="-25000" dirty="0"/>
              <a:t>1</a:t>
            </a:r>
            <a:r>
              <a:rPr lang="en-US" sz="2400" dirty="0"/>
              <a:t> + 2x</a:t>
            </a:r>
            <a:r>
              <a:rPr lang="en-US" sz="2400" baseline="-25000" dirty="0"/>
              <a:t>2</a:t>
            </a:r>
            <a:r>
              <a:rPr lang="en-US" sz="2400" dirty="0"/>
              <a:t> – 4x</a:t>
            </a:r>
            <a:r>
              <a:rPr lang="en-US" sz="2400" baseline="-25000" dirty="0"/>
              <a:t>3 </a:t>
            </a:r>
            <a:r>
              <a:rPr lang="en-US" sz="2400" dirty="0"/>
              <a:t> +  x</a:t>
            </a:r>
            <a:r>
              <a:rPr lang="en-US" sz="2400" baseline="-25000" dirty="0"/>
              <a:t>4</a:t>
            </a:r>
            <a:r>
              <a:rPr lang="en-US" sz="2400" dirty="0"/>
              <a:t>  = 1</a:t>
            </a:r>
          </a:p>
          <a:p>
            <a:r>
              <a:rPr lang="en-US" sz="2400" dirty="0"/>
              <a:t>3x</a:t>
            </a:r>
            <a:r>
              <a:rPr lang="en-US" sz="2400" baseline="-25000" dirty="0"/>
              <a:t>1                                </a:t>
            </a:r>
            <a:r>
              <a:rPr lang="en-US" sz="2400" dirty="0"/>
              <a:t>– 3x</a:t>
            </a:r>
            <a:r>
              <a:rPr lang="en-US" sz="2400" baseline="-25000" dirty="0"/>
              <a:t>4</a:t>
            </a:r>
            <a:r>
              <a:rPr lang="en-US" sz="2400" dirty="0"/>
              <a:t> = -3</a:t>
            </a:r>
          </a:p>
          <a:p>
            <a:r>
              <a:rPr lang="en-US" sz="2400" baseline="-25000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6F61878-DBD7-4A64-ABE2-E6B3C89CAB88}"/>
                  </a:ext>
                </a:extLst>
              </p:cNvPr>
              <p:cNvSpPr/>
              <p:nvPr/>
            </p:nvSpPr>
            <p:spPr>
              <a:xfrm>
                <a:off x="598046" y="3236071"/>
                <a:ext cx="3691844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 ~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6F61878-DBD7-4A64-ABE2-E6B3C89CA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46" y="3236071"/>
                <a:ext cx="3691844" cy="1226233"/>
              </a:xfrm>
              <a:prstGeom prst="rect">
                <a:avLst/>
              </a:prstGeom>
              <a:blipFill>
                <a:blip r:embed="rId4"/>
                <a:stretch>
                  <a:fillRect r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1F8FB6-5A89-48C1-A217-3DDE4555DF22}"/>
                  </a:ext>
                </a:extLst>
              </p:cNvPr>
              <p:cNvSpPr/>
              <p:nvPr/>
            </p:nvSpPr>
            <p:spPr>
              <a:xfrm>
                <a:off x="4502129" y="3264257"/>
                <a:ext cx="3441776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~ 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1F8FB6-5A89-48C1-A217-3DDE4555D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129" y="3264257"/>
                <a:ext cx="3441776" cy="1226233"/>
              </a:xfrm>
              <a:prstGeom prst="rect">
                <a:avLst/>
              </a:prstGeom>
              <a:blipFill>
                <a:blip r:embed="rId5"/>
                <a:stretch>
                  <a:fillRect r="-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EB71FC4-A896-4E10-9F59-A5EEC6B7A7BE}"/>
              </a:ext>
            </a:extLst>
          </p:cNvPr>
          <p:cNvSpPr txBox="1"/>
          <p:nvPr/>
        </p:nvSpPr>
        <p:spPr>
          <a:xfrm>
            <a:off x="3702530" y="342777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–2R1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2FE4A5-2554-4F7E-ACB9-158DF27387BD}"/>
              </a:ext>
            </a:extLst>
          </p:cNvPr>
          <p:cNvSpPr txBox="1"/>
          <p:nvPr/>
        </p:nvSpPr>
        <p:spPr>
          <a:xfrm>
            <a:off x="3718143" y="3915614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+R1</a:t>
            </a:r>
          </a:p>
          <a:p>
            <a:r>
              <a:rPr lang="en-US" dirty="0">
                <a:solidFill>
                  <a:srgbClr val="FF0000"/>
                </a:solidFill>
              </a:rPr>
              <a:t>R4 – 3R1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552314F-85F5-4468-B791-8B735CB42EA9}"/>
                  </a:ext>
                </a:extLst>
              </p:cNvPr>
              <p:cNvSpPr/>
              <p:nvPr/>
            </p:nvSpPr>
            <p:spPr>
              <a:xfrm>
                <a:off x="7943905" y="3283963"/>
                <a:ext cx="3326360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~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552314F-85F5-4468-B791-8B735CB42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905" y="3283963"/>
                <a:ext cx="3326360" cy="12262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1132872-8AC2-483E-A621-3E0BCF858ABD}"/>
              </a:ext>
            </a:extLst>
          </p:cNvPr>
          <p:cNvSpPr txBox="1"/>
          <p:nvPr/>
        </p:nvSpPr>
        <p:spPr>
          <a:xfrm>
            <a:off x="7352672" y="340622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/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D2B923-D4E6-4E2E-BE2E-B1B577187AF8}"/>
              </a:ext>
            </a:extLst>
          </p:cNvPr>
          <p:cNvSpPr txBox="1"/>
          <p:nvPr/>
        </p:nvSpPr>
        <p:spPr>
          <a:xfrm>
            <a:off x="3338314" y="51136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+ R2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4FADAD-349A-492A-8FBB-56BB47ECA53E}"/>
              </a:ext>
            </a:extLst>
          </p:cNvPr>
          <p:cNvSpPr txBox="1"/>
          <p:nvPr/>
        </p:nvSpPr>
        <p:spPr>
          <a:xfrm>
            <a:off x="10704084" y="397234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–3R2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E664CC0-F9CA-4A5C-8738-21B7928C055C}"/>
                  </a:ext>
                </a:extLst>
              </p:cNvPr>
              <p:cNvSpPr/>
              <p:nvPr/>
            </p:nvSpPr>
            <p:spPr>
              <a:xfrm>
                <a:off x="598046" y="4970976"/>
                <a:ext cx="3441776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~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E664CC0-F9CA-4A5C-8738-21B7928C05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46" y="4970976"/>
                <a:ext cx="3441776" cy="1226233"/>
              </a:xfrm>
              <a:prstGeom prst="rect">
                <a:avLst/>
              </a:prstGeom>
              <a:blipFill>
                <a:blip r:embed="rId7"/>
                <a:stretch>
                  <a:fillRect r="-1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768A0FA0-CC0C-4CF2-8B3C-7B637997B18F}"/>
              </a:ext>
            </a:extLst>
          </p:cNvPr>
          <p:cNvSpPr txBox="1"/>
          <p:nvPr/>
        </p:nvSpPr>
        <p:spPr>
          <a:xfrm>
            <a:off x="10865664" y="3558620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1042CC6-93E2-45DC-9DE9-3EBC28E89228}"/>
                  </a:ext>
                </a:extLst>
              </p:cNvPr>
              <p:cNvSpPr/>
              <p:nvPr/>
            </p:nvSpPr>
            <p:spPr>
              <a:xfrm>
                <a:off x="4148686" y="4990947"/>
                <a:ext cx="312117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1042CC6-93E2-45DC-9DE9-3EBC28E89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686" y="4990947"/>
                <a:ext cx="3121175" cy="12262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B13CF21E-E80A-4517-B47B-4AF519D5EAF0}"/>
              </a:ext>
            </a:extLst>
          </p:cNvPr>
          <p:cNvSpPr/>
          <p:nvPr/>
        </p:nvSpPr>
        <p:spPr>
          <a:xfrm>
            <a:off x="6894284" y="4947751"/>
            <a:ext cx="4141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4</a:t>
            </a:r>
            <a:r>
              <a:rPr lang="en-US" sz="2400" dirty="0"/>
              <a:t> = -1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 = 0	(ii)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91C858-6300-4766-BEB4-B3A3FE9ADA7A}"/>
              </a:ext>
            </a:extLst>
          </p:cNvPr>
          <p:cNvSpPr txBox="1"/>
          <p:nvPr/>
        </p:nvSpPr>
        <p:spPr>
          <a:xfrm>
            <a:off x="4051832" y="6270794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2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3BB8146-4961-46F1-AACB-146F9FD674FC}"/>
                  </a:ext>
                </a:extLst>
              </p:cNvPr>
              <p:cNvSpPr/>
              <p:nvPr/>
            </p:nvSpPr>
            <p:spPr>
              <a:xfrm>
                <a:off x="1456286" y="1140307"/>
                <a:ext cx="312117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3BB8146-4961-46F1-AACB-146F9FD674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286" y="1140307"/>
                <a:ext cx="3121175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2CE13B87-EC28-47CA-B9F1-C0E44B43A559}"/>
              </a:ext>
            </a:extLst>
          </p:cNvPr>
          <p:cNvSpPr/>
          <p:nvPr/>
        </p:nvSpPr>
        <p:spPr>
          <a:xfrm>
            <a:off x="946084" y="2593787"/>
            <a:ext cx="84722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4</a:t>
            </a:r>
            <a:r>
              <a:rPr lang="en-US" sz="2400" dirty="0"/>
              <a:t> = -1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 = 0	(ii)</a:t>
            </a:r>
          </a:p>
          <a:p>
            <a:endParaRPr lang="en-US" sz="2400" dirty="0"/>
          </a:p>
          <a:p>
            <a:r>
              <a:rPr lang="en-US" sz="2400" dirty="0"/>
              <a:t>Dari (ii)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 x</a:t>
            </a:r>
            <a:r>
              <a:rPr lang="en-US" sz="2400" baseline="-25000" dirty="0"/>
              <a:t>2</a:t>
            </a:r>
            <a:r>
              <a:rPr lang="en-US" sz="2400" dirty="0"/>
              <a:t> = 2x</a:t>
            </a:r>
            <a:r>
              <a:rPr lang="en-US" sz="2400" baseline="-25000" dirty="0"/>
              <a:t>3</a:t>
            </a:r>
            <a:r>
              <a:rPr lang="en-US" sz="2400" dirty="0"/>
              <a:t>  </a:t>
            </a:r>
          </a:p>
          <a:p>
            <a:r>
              <a:rPr lang="en-US" sz="2400" dirty="0"/>
              <a:t>Dari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 x</a:t>
            </a:r>
            <a:r>
              <a:rPr lang="en-US" sz="2400" baseline="-25000" dirty="0"/>
              <a:t>1</a:t>
            </a:r>
            <a:r>
              <a:rPr lang="en-US" sz="2400" dirty="0"/>
              <a:t> = x</a:t>
            </a:r>
            <a:r>
              <a:rPr lang="en-US" sz="2400" baseline="-25000" dirty="0"/>
              <a:t>4</a:t>
            </a:r>
            <a:r>
              <a:rPr lang="en-US" sz="2400" dirty="0"/>
              <a:t> – 1  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3</a:t>
            </a:r>
            <a:r>
              <a:rPr lang="en-US" sz="2400" dirty="0"/>
              <a:t> = r dan x</a:t>
            </a:r>
            <a:r>
              <a:rPr lang="en-US" sz="2400" baseline="-25000" dirty="0"/>
              <a:t>4</a:t>
            </a:r>
            <a:r>
              <a:rPr lang="en-US" sz="2400" dirty="0"/>
              <a:t> = s,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dirty="0"/>
              <a:t>	 x</a:t>
            </a:r>
            <a:r>
              <a:rPr lang="en-US" sz="2400" baseline="-25000" dirty="0"/>
              <a:t>1</a:t>
            </a:r>
            <a:r>
              <a:rPr lang="en-US" sz="2400" dirty="0"/>
              <a:t> = s – 1, x</a:t>
            </a:r>
            <a:r>
              <a:rPr lang="en-US" sz="2400" baseline="-25000" dirty="0"/>
              <a:t>2</a:t>
            </a:r>
            <a:r>
              <a:rPr lang="en-US" sz="2400" dirty="0"/>
              <a:t> = 2r, x</a:t>
            </a:r>
            <a:r>
              <a:rPr lang="en-US" sz="2400" baseline="-25000" dirty="0"/>
              <a:t>3</a:t>
            </a:r>
            <a:r>
              <a:rPr lang="en-US" sz="2400" dirty="0"/>
              <a:t> = r,  x</a:t>
            </a:r>
            <a:r>
              <a:rPr lang="en-US" sz="2400" baseline="-25000" dirty="0"/>
              <a:t>4</a:t>
            </a:r>
            <a:r>
              <a:rPr lang="en-US" sz="2400" dirty="0"/>
              <a:t> = s,  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r,s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R</a:t>
            </a:r>
            <a:r>
              <a:rPr lang="en-US" sz="2400" dirty="0"/>
              <a:t>  	</a:t>
            </a:r>
          </a:p>
          <a:p>
            <a:r>
              <a:rPr lang="en-US" sz="2400" dirty="0"/>
              <a:t>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FC07CA-3BB0-49E1-8EEB-D090757120B7}"/>
              </a:ext>
            </a:extLst>
          </p:cNvPr>
          <p:cNvSpPr/>
          <p:nvPr/>
        </p:nvSpPr>
        <p:spPr>
          <a:xfrm>
            <a:off x="696684" y="451395"/>
            <a:ext cx="8975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2743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1CE9-CE81-46BD-81B2-C95CD65F3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82" y="452820"/>
            <a:ext cx="11267440" cy="5952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: </a:t>
            </a: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071589" y="92028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                – 2x</a:t>
            </a:r>
            <a:r>
              <a:rPr lang="en-US" sz="2400" baseline="-25000" dirty="0"/>
              <a:t>3</a:t>
            </a:r>
            <a:r>
              <a:rPr lang="en-US" sz="2400" dirty="0"/>
              <a:t>            + 7x</a:t>
            </a:r>
            <a:r>
              <a:rPr lang="en-US" sz="2400" baseline="-25000" dirty="0"/>
              <a:t>5</a:t>
            </a:r>
            <a:r>
              <a:rPr lang="en-US" sz="2400" dirty="0"/>
              <a:t>     = 12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+ 4x</a:t>
            </a:r>
            <a:r>
              <a:rPr lang="en-US" sz="2400" baseline="-25000" dirty="0"/>
              <a:t>2</a:t>
            </a:r>
            <a:r>
              <a:rPr lang="en-US" sz="2400" dirty="0"/>
              <a:t> – 10x</a:t>
            </a:r>
            <a:r>
              <a:rPr lang="en-US" sz="2400" baseline="-25000" dirty="0"/>
              <a:t>3</a:t>
            </a:r>
            <a:r>
              <a:rPr lang="en-US" sz="2400" dirty="0"/>
              <a:t> +  6x</a:t>
            </a:r>
            <a:r>
              <a:rPr lang="en-US" sz="2400" baseline="-25000" dirty="0"/>
              <a:t>4</a:t>
            </a:r>
            <a:r>
              <a:rPr lang="en-US" sz="2400" dirty="0"/>
              <a:t> + 12x</a:t>
            </a:r>
            <a:r>
              <a:rPr lang="en-US" sz="2400" baseline="-25000" dirty="0"/>
              <a:t>5</a:t>
            </a:r>
            <a:r>
              <a:rPr lang="en-US" sz="2400" dirty="0"/>
              <a:t> = 28 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+ 4x</a:t>
            </a:r>
            <a:r>
              <a:rPr lang="en-US" sz="2400" baseline="-25000" dirty="0"/>
              <a:t>2</a:t>
            </a:r>
            <a:r>
              <a:rPr lang="en-US" sz="2400" dirty="0"/>
              <a:t> – 5x</a:t>
            </a:r>
            <a:r>
              <a:rPr lang="en-US" sz="2400" baseline="-25000" dirty="0"/>
              <a:t>3</a:t>
            </a:r>
            <a:r>
              <a:rPr lang="en-US" sz="2400" dirty="0"/>
              <a:t>   +  8x</a:t>
            </a:r>
            <a:r>
              <a:rPr lang="en-US" sz="2400" baseline="-25000" dirty="0"/>
              <a:t>4</a:t>
            </a:r>
            <a:r>
              <a:rPr lang="en-US" sz="2400" dirty="0"/>
              <a:t> – 5x</a:t>
            </a:r>
            <a:r>
              <a:rPr lang="en-US" sz="2400" baseline="-25000" dirty="0"/>
              <a:t>5</a:t>
            </a:r>
            <a:r>
              <a:rPr lang="en-US" sz="2400" dirty="0"/>
              <a:t>  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8D4054F-C247-40C3-A546-A043F295CC58}"/>
                  </a:ext>
                </a:extLst>
              </p:cNvPr>
              <p:cNvSpPr/>
              <p:nvPr/>
            </p:nvSpPr>
            <p:spPr>
              <a:xfrm>
                <a:off x="549301" y="3159760"/>
                <a:ext cx="448263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8D4054F-C247-40C3-A546-A043F295CC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01" y="3159760"/>
                <a:ext cx="4482637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8E26AFA-9AB0-4BD8-959B-2911F75DC396}"/>
                  </a:ext>
                </a:extLst>
              </p:cNvPr>
              <p:cNvSpPr/>
              <p:nvPr/>
            </p:nvSpPr>
            <p:spPr>
              <a:xfrm>
                <a:off x="5119589" y="3159760"/>
                <a:ext cx="4413709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8E26AFA-9AB0-4BD8-959B-2911F75DC3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589" y="3159760"/>
                <a:ext cx="4413709" cy="1068947"/>
              </a:xfrm>
              <a:prstGeom prst="rect">
                <a:avLst/>
              </a:prstGeom>
              <a:blipFill>
                <a:blip r:embed="rId5"/>
                <a:stretch>
                  <a:fillRect r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22E2E96-A72D-4C25-92C8-1AF156C2ED4E}"/>
              </a:ext>
            </a:extLst>
          </p:cNvPr>
          <p:cNvSpPr txBox="1"/>
          <p:nvPr/>
        </p:nvSpPr>
        <p:spPr>
          <a:xfrm>
            <a:off x="4230565" y="324433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B41D2A-09CB-4C84-8794-8F74EE871982}"/>
              </a:ext>
            </a:extLst>
          </p:cNvPr>
          <p:cNvSpPr txBox="1"/>
          <p:nvPr/>
        </p:nvSpPr>
        <p:spPr>
          <a:xfrm>
            <a:off x="8833045" y="322579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3A217AF-DFD0-4343-937A-3F15656E9AC6}"/>
                  </a:ext>
                </a:extLst>
              </p:cNvPr>
              <p:cNvSpPr/>
              <p:nvPr/>
            </p:nvSpPr>
            <p:spPr>
              <a:xfrm>
                <a:off x="503160" y="4700041"/>
                <a:ext cx="4243790" cy="1076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3A217AF-DFD0-4343-937A-3F15656E9A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60" y="4700041"/>
                <a:ext cx="4243790" cy="1076449"/>
              </a:xfrm>
              <a:prstGeom prst="rect">
                <a:avLst/>
              </a:prstGeom>
              <a:blipFill>
                <a:blip r:embed="rId6"/>
                <a:stretch>
                  <a:fillRect r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073E1C4-39CB-433E-AAB4-67C86BAE6F07}"/>
                  </a:ext>
                </a:extLst>
              </p:cNvPr>
              <p:cNvSpPr/>
              <p:nvPr/>
            </p:nvSpPr>
            <p:spPr>
              <a:xfrm>
                <a:off x="5028704" y="4737388"/>
                <a:ext cx="4753545" cy="1076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073E1C4-39CB-433E-AAB4-67C86BAE6F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704" y="4737388"/>
                <a:ext cx="4753545" cy="10764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93DD9B0B-73C0-48B7-A78E-C59A1757FD81}"/>
              </a:ext>
            </a:extLst>
          </p:cNvPr>
          <p:cNvSpPr txBox="1"/>
          <p:nvPr/>
        </p:nvSpPr>
        <p:spPr>
          <a:xfrm>
            <a:off x="4073037" y="473738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R3 - 2R1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EB4D24-C07E-4228-A135-4D2EADF99AE7}"/>
              </a:ext>
            </a:extLst>
          </p:cNvPr>
          <p:cNvSpPr txBox="1"/>
          <p:nvPr/>
        </p:nvSpPr>
        <p:spPr>
          <a:xfrm>
            <a:off x="8937863" y="4868933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R2/(-2)</a:t>
            </a:r>
          </a:p>
        </p:txBody>
      </p:sp>
    </p:spTree>
    <p:extLst>
      <p:ext uri="{BB962C8B-B14F-4D97-AF65-F5344CB8AC3E}">
        <p14:creationId xmlns:p14="http://schemas.microsoft.com/office/powerpoint/2010/main" val="360357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A46A9F-2D46-4438-96A1-186DF49AB062}"/>
                  </a:ext>
                </a:extLst>
              </p:cNvPr>
              <p:cNvSpPr/>
              <p:nvPr/>
            </p:nvSpPr>
            <p:spPr>
              <a:xfrm>
                <a:off x="893584" y="754668"/>
                <a:ext cx="4872168" cy="1093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−7/2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A46A9F-2D46-4438-96A1-186DF49AB0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84" y="754668"/>
                <a:ext cx="4872168" cy="1093441"/>
              </a:xfrm>
              <a:prstGeom prst="rect">
                <a:avLst/>
              </a:prstGeom>
              <a:blipFill>
                <a:blip r:embed="rId4"/>
                <a:stretch>
                  <a:fillRect r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6727D2D-171C-421B-880A-6B185DF968E4}"/>
                  </a:ext>
                </a:extLst>
              </p:cNvPr>
              <p:cNvSpPr/>
              <p:nvPr/>
            </p:nvSpPr>
            <p:spPr>
              <a:xfrm>
                <a:off x="5851664" y="754668"/>
                <a:ext cx="4570034" cy="1266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−7/2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6727D2D-171C-421B-880A-6B185DF968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664" y="754668"/>
                <a:ext cx="4570034" cy="1266180"/>
              </a:xfrm>
              <a:prstGeom prst="rect">
                <a:avLst/>
              </a:prstGeom>
              <a:blipFill>
                <a:blip r:embed="rId5"/>
                <a:stretch>
                  <a:fillRect r="-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627E0BF-6ACE-4A4C-84A8-63607C68A57A}"/>
              </a:ext>
            </a:extLst>
          </p:cNvPr>
          <p:cNvSpPr txBox="1"/>
          <p:nvPr/>
        </p:nvSpPr>
        <p:spPr>
          <a:xfrm>
            <a:off x="9761709" y="907068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R3/(1/2)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059C63-6E83-430E-9824-8B1FDAA90543}"/>
              </a:ext>
            </a:extLst>
          </p:cNvPr>
          <p:cNvSpPr txBox="1"/>
          <p:nvPr/>
        </p:nvSpPr>
        <p:spPr>
          <a:xfrm>
            <a:off x="4889541" y="9070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R3 - 5R2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3FCB005-D6DA-4ABE-8713-B0ACDB909FA0}"/>
                  </a:ext>
                </a:extLst>
              </p:cNvPr>
              <p:cNvSpPr/>
              <p:nvPr/>
            </p:nvSpPr>
            <p:spPr>
              <a:xfrm>
                <a:off x="913570" y="2278668"/>
                <a:ext cx="4771178" cy="10859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~  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3FCB005-D6DA-4ABE-8713-B0ACDB909F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570" y="2278668"/>
                <a:ext cx="4771178" cy="1085938"/>
              </a:xfrm>
              <a:prstGeom prst="rect">
                <a:avLst/>
              </a:prstGeom>
              <a:blipFill>
                <a:blip r:embed="rId6"/>
                <a:stretch>
                  <a:fillRect r="-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7C04134-B34B-4C98-9291-C3E2945D4DEA}"/>
                  </a:ext>
                </a:extLst>
              </p:cNvPr>
              <p:cNvSpPr/>
              <p:nvPr/>
            </p:nvSpPr>
            <p:spPr>
              <a:xfrm>
                <a:off x="5851664" y="2343062"/>
                <a:ext cx="3785332" cy="1076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7C04134-B34B-4C98-9291-C3E2945D4D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664" y="2343062"/>
                <a:ext cx="3785332" cy="1076449"/>
              </a:xfrm>
              <a:prstGeom prst="rect">
                <a:avLst/>
              </a:prstGeom>
              <a:blipFill>
                <a:blip r:embed="rId7"/>
                <a:stretch>
                  <a:fillRect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782BC6D-E027-4B17-8D5E-ADB6730417C7}"/>
              </a:ext>
            </a:extLst>
          </p:cNvPr>
          <p:cNvSpPr txBox="1"/>
          <p:nvPr/>
        </p:nvSpPr>
        <p:spPr>
          <a:xfrm>
            <a:off x="4782788" y="233923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6R3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C9F985-DB01-499C-9FF8-26D772AFD7B1}"/>
              </a:ext>
            </a:extLst>
          </p:cNvPr>
          <p:cNvSpPr txBox="1"/>
          <p:nvPr/>
        </p:nvSpPr>
        <p:spPr>
          <a:xfrm>
            <a:off x="4737255" y="2953020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+ 7/2 R3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36FAC5-963A-4CB3-825C-9AF8337EBF60}"/>
              </a:ext>
            </a:extLst>
          </p:cNvPr>
          <p:cNvSpPr txBox="1"/>
          <p:nvPr/>
        </p:nvSpPr>
        <p:spPr>
          <a:xfrm>
            <a:off x="8920354" y="244997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+ 5R2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58831BC-275C-4886-9C74-E004643F8CDE}"/>
                  </a:ext>
                </a:extLst>
              </p:cNvPr>
              <p:cNvSpPr/>
              <p:nvPr/>
            </p:nvSpPr>
            <p:spPr>
              <a:xfrm>
                <a:off x="893584" y="3751216"/>
                <a:ext cx="3402213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58831BC-275C-4886-9C74-E004643F8C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84" y="3751216"/>
                <a:ext cx="3402213" cy="10689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45E1876-7155-4BFB-AA5F-956B6503A462}"/>
              </a:ext>
            </a:extLst>
          </p:cNvPr>
          <p:cNvSpPr txBox="1"/>
          <p:nvPr/>
        </p:nvSpPr>
        <p:spPr>
          <a:xfrm>
            <a:off x="893584" y="5006718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D07F0-9C3D-4D4D-B5BB-53CE7E9D2296}"/>
              </a:ext>
            </a:extLst>
          </p:cNvPr>
          <p:cNvSpPr/>
          <p:nvPr/>
        </p:nvSpPr>
        <p:spPr>
          <a:xfrm>
            <a:off x="4359097" y="3793728"/>
            <a:ext cx="73249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augmented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x</a:t>
            </a:r>
            <a:r>
              <a:rPr lang="en-US" sz="2400" baseline="-25000" dirty="0"/>
              <a:t>1</a:t>
            </a:r>
            <a:r>
              <a:rPr lang="en-US" sz="2400" dirty="0"/>
              <a:t> + 2x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4</a:t>
            </a:r>
            <a:r>
              <a:rPr lang="en-US" sz="2400" dirty="0"/>
              <a:t> = 7            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              x</a:t>
            </a:r>
            <a:r>
              <a:rPr lang="en-US" sz="2400" baseline="-25000" dirty="0"/>
              <a:t>3</a:t>
            </a:r>
            <a:r>
              <a:rPr lang="en-US" sz="2400" dirty="0"/>
              <a:t> = 1		(ii)</a:t>
            </a:r>
          </a:p>
          <a:p>
            <a:r>
              <a:rPr lang="en-US" sz="2400" dirty="0"/>
              <a:t>                            x</a:t>
            </a:r>
            <a:r>
              <a:rPr lang="en-US" sz="2400" baseline="-25000" dirty="0"/>
              <a:t>5</a:t>
            </a:r>
            <a:r>
              <a:rPr lang="en-US" sz="2400" dirty="0"/>
              <a:t>  = 2		(iii)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2 </a:t>
            </a:r>
            <a:r>
              <a:rPr lang="en-US" sz="2400" dirty="0"/>
              <a:t>= s dan x</a:t>
            </a:r>
            <a:r>
              <a:rPr lang="en-US" sz="2400" baseline="-25000" dirty="0"/>
              <a:t>4</a:t>
            </a:r>
            <a:r>
              <a:rPr lang="en-US" sz="2400" dirty="0"/>
              <a:t> = t,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7 – 2s – 3t, x</a:t>
            </a:r>
            <a:r>
              <a:rPr lang="en-US" sz="2400" baseline="-25000" dirty="0"/>
              <a:t>2 </a:t>
            </a:r>
            <a:r>
              <a:rPr lang="en-US" sz="2400" dirty="0"/>
              <a:t>= s, x</a:t>
            </a:r>
            <a:r>
              <a:rPr lang="en-US" sz="2400" baseline="-25000" dirty="0"/>
              <a:t>3</a:t>
            </a:r>
            <a:r>
              <a:rPr lang="en-US" sz="2400" dirty="0"/>
              <a:t> = 1, x</a:t>
            </a:r>
            <a:r>
              <a:rPr lang="en-US" sz="2400" baseline="-25000" dirty="0"/>
              <a:t>4</a:t>
            </a:r>
            <a:r>
              <a:rPr lang="en-US" sz="2400" dirty="0"/>
              <a:t> = t, x</a:t>
            </a:r>
            <a:r>
              <a:rPr lang="en-US" sz="2400" baseline="-25000" dirty="0"/>
              <a:t>5</a:t>
            </a:r>
            <a:r>
              <a:rPr lang="en-US" sz="2400" dirty="0"/>
              <a:t>  = 2,    s dan t </a:t>
            </a:r>
            <a:r>
              <a:rPr lang="en-US" sz="2400" dirty="0">
                <a:sym typeface="Symbol" panose="05050102010706020507" pitchFamily="18" charset="2"/>
              </a:rPr>
              <a:t> R</a:t>
            </a:r>
            <a:r>
              <a:rPr lang="en-US" sz="2400" dirty="0"/>
              <a:t>  	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5785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7CE9-7C4A-4BE0-A2D5-F16FD5E4A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</a:t>
            </a:r>
            <a:r>
              <a:rPr lang="en-US" dirty="0" err="1"/>
              <a:t>Homogen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91525C-43A3-4199-AD82-F7A4685EF7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Sistem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linier </a:t>
                </a:r>
                <a:r>
                  <a:rPr lang="en-US" dirty="0" err="1"/>
                  <a:t>homogen</a:t>
                </a:r>
                <a:r>
                  <a:rPr lang="en-US" dirty="0"/>
                  <a:t> </a:t>
                </a:r>
                <a:r>
                  <a:rPr lang="en-US" dirty="0" err="1"/>
                  <a:t>berbentuk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a</a:t>
                </a:r>
                <a:r>
                  <a:rPr lang="en-US" baseline="-25000" dirty="0"/>
                  <a:t>11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+ a</a:t>
                </a:r>
                <a:r>
                  <a:rPr lang="en-US" baseline="-25000" dirty="0"/>
                  <a:t>12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 + … + a</a:t>
                </a:r>
                <a:r>
                  <a:rPr lang="en-US" baseline="-25000" dirty="0"/>
                  <a:t>1n</a:t>
                </a:r>
                <a:r>
                  <a:rPr lang="en-US" dirty="0"/>
                  <a:t>x</a:t>
                </a:r>
                <a:r>
                  <a:rPr lang="en-US" baseline="-25000" dirty="0"/>
                  <a:t>n</a:t>
                </a:r>
                <a:r>
                  <a:rPr lang="en-US" dirty="0"/>
                  <a:t> = 0</a:t>
                </a:r>
                <a:endParaRPr lang="en-US" baseline="-25000" dirty="0"/>
              </a:p>
              <a:p>
                <a:pPr marL="0" indent="0">
                  <a:buNone/>
                </a:pPr>
                <a:r>
                  <a:rPr lang="en-US" dirty="0"/>
                  <a:t>	a</a:t>
                </a:r>
                <a:r>
                  <a:rPr lang="en-US" baseline="-25000" dirty="0"/>
                  <a:t>21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+ a</a:t>
                </a:r>
                <a:r>
                  <a:rPr lang="en-US" baseline="-25000" dirty="0"/>
                  <a:t>22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 + … + a</a:t>
                </a:r>
                <a:r>
                  <a:rPr lang="en-US" baseline="-25000" dirty="0"/>
                  <a:t>2n</a:t>
                </a:r>
                <a:r>
                  <a:rPr lang="en-US" dirty="0"/>
                  <a:t>x</a:t>
                </a:r>
                <a:r>
                  <a:rPr lang="en-US" baseline="-25000" dirty="0"/>
                  <a:t>n</a:t>
                </a:r>
                <a:r>
                  <a:rPr lang="en-US" dirty="0"/>
                  <a:t> = 0</a:t>
                </a:r>
                <a:endParaRPr lang="en-US" baseline="-25000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a</a:t>
                </a:r>
                <a:r>
                  <a:rPr lang="en-US" baseline="-25000" dirty="0"/>
                  <a:t>m1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+ a</a:t>
                </a:r>
                <a:r>
                  <a:rPr lang="en-US" baseline="-25000" dirty="0"/>
                  <a:t>m2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 + … +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mn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n</a:t>
                </a:r>
                <a:r>
                  <a:rPr lang="en-US" dirty="0"/>
                  <a:t> = 0</a:t>
                </a:r>
              </a:p>
              <a:p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= 0, x</a:t>
                </a:r>
                <a:r>
                  <a:rPr lang="en-US" baseline="-25000" dirty="0"/>
                  <a:t>2</a:t>
                </a:r>
                <a:r>
                  <a:rPr lang="en-US" dirty="0"/>
                  <a:t> = 0, …, 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n</a:t>
                </a:r>
                <a:r>
                  <a:rPr lang="en-US" dirty="0"/>
                  <a:t> = 0 </a:t>
                </a:r>
                <a:r>
                  <a:rPr lang="en-US" dirty="0" err="1"/>
                  <a:t>selalu</a:t>
                </a:r>
                <a:r>
                  <a:rPr lang="en-US" dirty="0"/>
                  <a:t> </a:t>
                </a:r>
                <a:r>
                  <a:rPr lang="en-US" dirty="0" err="1"/>
                  <a:t>menjadi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 SPL </a:t>
                </a:r>
                <a:r>
                  <a:rPr lang="en-US" dirty="0" err="1"/>
                  <a:t>homogen</a:t>
                </a:r>
                <a:r>
                  <a:rPr lang="en-US" dirty="0"/>
                  <a:t>.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satu-satunya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, </a:t>
                </a:r>
                <a:r>
                  <a:rPr lang="en-US" dirty="0" err="1"/>
                  <a:t>solusi</a:t>
                </a:r>
                <a:r>
                  <a:rPr lang="en-US" dirty="0"/>
                  <a:t> </a:t>
                </a:r>
                <a:r>
                  <a:rPr lang="en-US" dirty="0" err="1"/>
                  <a:t>nol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solusi</a:t>
                </a:r>
                <a:r>
                  <a:rPr lang="en-US" dirty="0">
                    <a:solidFill>
                      <a:srgbClr val="FF0000"/>
                    </a:solidFill>
                  </a:rPr>
                  <a:t> trivial</a:t>
                </a:r>
                <a:r>
                  <a:rPr lang="en-US" dirty="0"/>
                  <a:t>.</a:t>
                </a:r>
              </a:p>
              <a:p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ada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 lain </a:t>
                </a:r>
                <a:r>
                  <a:rPr lang="en-US" dirty="0" err="1"/>
                  <a:t>selain</a:t>
                </a:r>
                <a:r>
                  <a:rPr lang="en-US" dirty="0"/>
                  <a:t> x</a:t>
                </a:r>
                <a:r>
                  <a:rPr lang="en-US" baseline="-25000" dirty="0"/>
                  <a:t>1</a:t>
                </a:r>
                <a:r>
                  <a:rPr lang="en-US" dirty="0"/>
                  <a:t> = 0, x</a:t>
                </a:r>
                <a:r>
                  <a:rPr lang="en-US" baseline="-25000" dirty="0"/>
                  <a:t>2</a:t>
                </a:r>
                <a:r>
                  <a:rPr lang="en-US" dirty="0"/>
                  <a:t> = 0, …, 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n</a:t>
                </a:r>
                <a:r>
                  <a:rPr lang="en-US" dirty="0"/>
                  <a:t> = 0,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dinamakan</a:t>
                </a:r>
                <a:r>
                  <a:rPr lang="en-US" dirty="0"/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solusi</a:t>
                </a:r>
                <a:r>
                  <a:rPr lang="en-US" dirty="0">
                    <a:solidFill>
                      <a:srgbClr val="FF0000"/>
                    </a:solidFill>
                  </a:rPr>
                  <a:t> non-trivial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91525C-43A3-4199-AD82-F7A4685EF7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6844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E705C-1758-43C6-8E21-3A85AC37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augmented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Gauss-Jordan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Penyelesaian</a:t>
            </a:r>
            <a:r>
              <a:rPr lang="en-US" sz="24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A351D42-4026-4EA7-A24B-592D2E43A4A0}"/>
                  </a:ext>
                </a:extLst>
              </p:cNvPr>
              <p:cNvSpPr/>
              <p:nvPr/>
            </p:nvSpPr>
            <p:spPr>
              <a:xfrm>
                <a:off x="2195221" y="1362074"/>
                <a:ext cx="3557128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A351D42-4026-4EA7-A24B-592D2E43A4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221" y="1362074"/>
                <a:ext cx="3557128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57FC88F-1474-43F2-8E49-86681976D86E}"/>
                  </a:ext>
                </a:extLst>
              </p:cNvPr>
              <p:cNvSpPr/>
              <p:nvPr/>
            </p:nvSpPr>
            <p:spPr>
              <a:xfrm>
                <a:off x="756920" y="3489883"/>
                <a:ext cx="3986732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57FC88F-1474-43F2-8E49-86681976D8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20" y="3489883"/>
                <a:ext cx="3986732" cy="1452962"/>
              </a:xfrm>
              <a:prstGeom prst="rect">
                <a:avLst/>
              </a:prstGeom>
              <a:blipFill>
                <a:blip r:embed="rId5"/>
                <a:stretch>
                  <a:fillRect r="-1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E629687-76C1-4178-8ED6-A919C0F19B31}"/>
              </a:ext>
            </a:extLst>
          </p:cNvPr>
          <p:cNvSpPr txBox="1"/>
          <p:nvPr/>
        </p:nvSpPr>
        <p:spPr>
          <a:xfrm>
            <a:off x="3728631" y="367363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8685E12-5013-4F3F-91FF-09A6806F36F6}"/>
                  </a:ext>
                </a:extLst>
              </p:cNvPr>
              <p:cNvSpPr/>
              <p:nvPr/>
            </p:nvSpPr>
            <p:spPr>
              <a:xfrm>
                <a:off x="4544408" y="3440510"/>
                <a:ext cx="3917804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8685E12-5013-4F3F-91FF-09A6806F3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408" y="3440510"/>
                <a:ext cx="3917804" cy="1452962"/>
              </a:xfrm>
              <a:prstGeom prst="rect">
                <a:avLst/>
              </a:prstGeom>
              <a:blipFill>
                <a:blip r:embed="rId6"/>
                <a:stretch>
                  <a:fillRect r="-1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E4653BE-2F75-4D9D-8C6B-9F2644E7D576}"/>
                  </a:ext>
                </a:extLst>
              </p:cNvPr>
              <p:cNvSpPr/>
              <p:nvPr/>
            </p:nvSpPr>
            <p:spPr>
              <a:xfrm>
                <a:off x="8462212" y="3404950"/>
                <a:ext cx="353468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E4653BE-2F75-4D9D-8C6B-9F2644E7D5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212" y="3404950"/>
                <a:ext cx="3534686" cy="14529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EBE26EF-EE98-4986-BD16-C75A2EF11C38}"/>
              </a:ext>
            </a:extLst>
          </p:cNvPr>
          <p:cNvSpPr txBox="1"/>
          <p:nvPr/>
        </p:nvSpPr>
        <p:spPr>
          <a:xfrm>
            <a:off x="7634083" y="3673633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2R1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8CE4D6-0197-4EA2-BF74-1A714FA07A51}"/>
              </a:ext>
            </a:extLst>
          </p:cNvPr>
          <p:cNvSpPr txBox="1"/>
          <p:nvPr/>
        </p:nvSpPr>
        <p:spPr>
          <a:xfrm>
            <a:off x="7664035" y="421632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+ 2R1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E129111-44F5-450F-9461-0114AD9896F3}"/>
                  </a:ext>
                </a:extLst>
              </p:cNvPr>
              <p:cNvSpPr/>
              <p:nvPr/>
            </p:nvSpPr>
            <p:spPr>
              <a:xfrm>
                <a:off x="698466" y="5173941"/>
                <a:ext cx="4256037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~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E129111-44F5-450F-9461-0114AD9896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66" y="5173941"/>
                <a:ext cx="4256037" cy="1452962"/>
              </a:xfrm>
              <a:prstGeom prst="rect">
                <a:avLst/>
              </a:prstGeom>
              <a:blipFill>
                <a:blip r:embed="rId8"/>
                <a:stretch>
                  <a:fillRect l="-2292" r="-1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CF0B6E2-FC95-4994-95B0-FA1047479B1A}"/>
              </a:ext>
            </a:extLst>
          </p:cNvPr>
          <p:cNvSpPr txBox="1"/>
          <p:nvPr/>
        </p:nvSpPr>
        <p:spPr>
          <a:xfrm>
            <a:off x="559794" y="5413304"/>
            <a:ext cx="80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91B92C-2BE1-4015-8E5D-74E088FBB37D}"/>
              </a:ext>
            </a:extLst>
          </p:cNvPr>
          <p:cNvSpPr txBox="1"/>
          <p:nvPr/>
        </p:nvSpPr>
        <p:spPr>
          <a:xfrm>
            <a:off x="3765542" y="533428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3R2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35A4ED-2287-48B2-A2F9-2B9F7DC341D4}"/>
                  </a:ext>
                </a:extLst>
              </p:cNvPr>
              <p:cNvSpPr/>
              <p:nvPr/>
            </p:nvSpPr>
            <p:spPr>
              <a:xfrm>
                <a:off x="4428576" y="5124568"/>
                <a:ext cx="4441985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~      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35A4ED-2287-48B2-A2F9-2B9F7DC341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576" y="5124568"/>
                <a:ext cx="4441985" cy="1452962"/>
              </a:xfrm>
              <a:prstGeom prst="rect">
                <a:avLst/>
              </a:prstGeom>
              <a:blipFill>
                <a:blip r:embed="rId9"/>
                <a:stretch>
                  <a:fillRect r="-1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4F18103-25F0-441A-81EA-60FC25F002CF}"/>
                  </a:ext>
                </a:extLst>
              </p:cNvPr>
              <p:cNvSpPr/>
              <p:nvPr/>
            </p:nvSpPr>
            <p:spPr>
              <a:xfrm>
                <a:off x="8502659" y="5086003"/>
                <a:ext cx="3534687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  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4F18103-25F0-441A-81EA-60FC25F002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2659" y="5086003"/>
                <a:ext cx="3534687" cy="14529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E73DBF1-6600-4F28-AF97-92F88D57CBA5}"/>
              </a:ext>
            </a:extLst>
          </p:cNvPr>
          <p:cNvSpPr txBox="1"/>
          <p:nvPr/>
        </p:nvSpPr>
        <p:spPr>
          <a:xfrm>
            <a:off x="3785478" y="596797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– R2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730779-89C1-4CB2-B158-AB6D07A4A4B2}"/>
              </a:ext>
            </a:extLst>
          </p:cNvPr>
          <p:cNvSpPr txBox="1"/>
          <p:nvPr/>
        </p:nvSpPr>
        <p:spPr>
          <a:xfrm>
            <a:off x="7572623" y="6177348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 + 10R3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8E2EF4-F22F-4967-90DE-57D875EBE503}"/>
              </a:ext>
            </a:extLst>
          </p:cNvPr>
          <p:cNvSpPr txBox="1"/>
          <p:nvPr/>
        </p:nvSpPr>
        <p:spPr>
          <a:xfrm>
            <a:off x="7592777" y="5829154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089848-30F0-40C0-868E-85E1AEAFFDAE}"/>
              </a:ext>
            </a:extLst>
          </p:cNvPr>
          <p:cNvSpPr txBox="1"/>
          <p:nvPr/>
        </p:nvSpPr>
        <p:spPr>
          <a:xfrm>
            <a:off x="7622475" y="5428972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 + 3R3</a:t>
            </a:r>
          </a:p>
        </p:txBody>
      </p:sp>
    </p:spTree>
    <p:extLst>
      <p:ext uri="{BB962C8B-B14F-4D97-AF65-F5344CB8AC3E}">
        <p14:creationId xmlns:p14="http://schemas.microsoft.com/office/powerpoint/2010/main" val="365841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1674</Words>
  <Application>Microsoft Office PowerPoint</Application>
  <PresentationFormat>Widescreen</PresentationFormat>
  <Paragraphs>281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Sistem Persamaan Linier (SPL) Pokok bahasan: Metode Eliminasi Gauss-Jordan</vt:lpstr>
      <vt:lpstr>Metode Eliminasi Gauss-Jordan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Sistem Persamaan Linier Homogen</vt:lpstr>
      <vt:lpstr>PowerPoint Presentation</vt:lpstr>
      <vt:lpstr>PowerPoint Presentation</vt:lpstr>
      <vt:lpstr>PowerPoint Presentation</vt:lpstr>
      <vt:lpstr>Menghitung Matriks Balikan dengan Eliminasi Gauss-Jordan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Penyelesaian SPL dengan menggunakan matriks balikan</vt:lpstr>
      <vt:lpstr>PowerPoint Presentation</vt:lpstr>
      <vt:lpstr>PowerPoint Presentation</vt:lpstr>
      <vt:lpstr>Latihan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 (SPL)</dc:title>
  <dc:creator>Rinaldi Munir</dc:creator>
  <cp:lastModifiedBy>Rinaldi Munir</cp:lastModifiedBy>
  <cp:revision>73</cp:revision>
  <dcterms:created xsi:type="dcterms:W3CDTF">2020-08-08T08:13:54Z</dcterms:created>
  <dcterms:modified xsi:type="dcterms:W3CDTF">2021-08-30T12:57:13Z</dcterms:modified>
</cp:coreProperties>
</file>