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57" r:id="rId4"/>
    <p:sldId id="258" r:id="rId5"/>
    <p:sldId id="259" r:id="rId6"/>
    <p:sldId id="260" r:id="rId7"/>
    <p:sldId id="261" r:id="rId8"/>
    <p:sldId id="262" r:id="rId9"/>
    <p:sldId id="276" r:id="rId10"/>
    <p:sldId id="275" r:id="rId11"/>
    <p:sldId id="277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29" autoAdjust="0"/>
    <p:restoredTop sz="94660"/>
  </p:normalViewPr>
  <p:slideViewPr>
    <p:cSldViewPr snapToGrid="0">
      <p:cViewPr varScale="1">
        <p:scale>
          <a:sx n="63" d="100"/>
          <a:sy n="63" d="100"/>
        </p:scale>
        <p:origin x="732" y="6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2.wmf"/><Relationship Id="rId1" Type="http://schemas.openxmlformats.org/officeDocument/2006/relationships/image" Target="../media/image1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12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16.wmf"/><Relationship Id="rId7" Type="http://schemas.openxmlformats.org/officeDocument/2006/relationships/image" Target="../media/image20.wmf"/><Relationship Id="rId2" Type="http://schemas.openxmlformats.org/officeDocument/2006/relationships/image" Target="../media/image15.wmf"/><Relationship Id="rId1" Type="http://schemas.openxmlformats.org/officeDocument/2006/relationships/image" Target="../media/image14.wmf"/><Relationship Id="rId6" Type="http://schemas.openxmlformats.org/officeDocument/2006/relationships/image" Target="../media/image19.wmf"/><Relationship Id="rId5" Type="http://schemas.openxmlformats.org/officeDocument/2006/relationships/image" Target="../media/image18.wmf"/><Relationship Id="rId4" Type="http://schemas.openxmlformats.org/officeDocument/2006/relationships/image" Target="../media/image17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B247-1377-45E3-BA1C-627C63CF5116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AC9F-9CDE-4DB8-8C80-FB695B5C8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06737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B247-1377-45E3-BA1C-627C63CF5116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AC9F-9CDE-4DB8-8C80-FB695B5C8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6979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B247-1377-45E3-BA1C-627C63CF5116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AC9F-9CDE-4DB8-8C80-FB695B5C8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6030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B247-1377-45E3-BA1C-627C63CF5116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AC9F-9CDE-4DB8-8C80-FB695B5C8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0566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B247-1377-45E3-BA1C-627C63CF5116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AC9F-9CDE-4DB8-8C80-FB695B5C8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452283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B247-1377-45E3-BA1C-627C63CF5116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AC9F-9CDE-4DB8-8C80-FB695B5C8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9508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B247-1377-45E3-BA1C-627C63CF5116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AC9F-9CDE-4DB8-8C80-FB695B5C8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725323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B247-1377-45E3-BA1C-627C63CF5116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AC9F-9CDE-4DB8-8C80-FB695B5C8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865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B247-1377-45E3-BA1C-627C63CF5116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AC9F-9CDE-4DB8-8C80-FB695B5C8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99715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B247-1377-45E3-BA1C-627C63CF5116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AC9F-9CDE-4DB8-8C80-FB695B5C8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7276618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54B247-1377-45E3-BA1C-627C63CF5116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79AAC9F-9CDE-4DB8-8C80-FB695B5C8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08723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54B247-1377-45E3-BA1C-627C63CF5116}" type="datetimeFigureOut">
              <a:rPr lang="en-US" smtClean="0"/>
              <a:t>8/25/2020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79AAC9F-9CDE-4DB8-8C80-FB695B5C8C5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361472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hyperlink" Target="http://informatika.stei.itb.ac.id/~rinaldi.munir/AljabarGeometri/2020-2021/algeo20-21.htm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w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image" Target="../media/image9.wmf"/><Relationship Id="rId3" Type="http://schemas.openxmlformats.org/officeDocument/2006/relationships/oleObject" Target="../embeddings/oleObject4.bin"/><Relationship Id="rId7" Type="http://schemas.openxmlformats.org/officeDocument/2006/relationships/oleObject" Target="../embeddings/oleObject6.bin"/><Relationship Id="rId12" Type="http://schemas.openxmlformats.org/officeDocument/2006/relationships/oleObject" Target="../embeddings/oleObject9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8.bin"/><Relationship Id="rId5" Type="http://schemas.openxmlformats.org/officeDocument/2006/relationships/oleObject" Target="../embeddings/oleObject5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7.bin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0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11.bin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4.vml"/><Relationship Id="rId5" Type="http://schemas.openxmlformats.org/officeDocument/2006/relationships/image" Target="../media/image13.emf"/><Relationship Id="rId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oleObject" Target="../embeddings/oleObject18.bin"/><Relationship Id="rId3" Type="http://schemas.openxmlformats.org/officeDocument/2006/relationships/oleObject" Target="../embeddings/oleObject13.bin"/><Relationship Id="rId7" Type="http://schemas.openxmlformats.org/officeDocument/2006/relationships/oleObject" Target="../embeddings/oleObject15.bin"/><Relationship Id="rId12" Type="http://schemas.openxmlformats.org/officeDocument/2006/relationships/image" Target="../media/image18.wmf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0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15.wmf"/><Relationship Id="rId11" Type="http://schemas.openxmlformats.org/officeDocument/2006/relationships/oleObject" Target="../embeddings/oleObject17.bin"/><Relationship Id="rId5" Type="http://schemas.openxmlformats.org/officeDocument/2006/relationships/oleObject" Target="../embeddings/oleObject14.bin"/><Relationship Id="rId15" Type="http://schemas.openxmlformats.org/officeDocument/2006/relationships/oleObject" Target="../embeddings/oleObject19.bin"/><Relationship Id="rId10" Type="http://schemas.openxmlformats.org/officeDocument/2006/relationships/image" Target="../media/image17.wmf"/><Relationship Id="rId4" Type="http://schemas.openxmlformats.org/officeDocument/2006/relationships/image" Target="../media/image14.wmf"/><Relationship Id="rId9" Type="http://schemas.openxmlformats.org/officeDocument/2006/relationships/oleObject" Target="../embeddings/oleObject16.bin"/><Relationship Id="rId14" Type="http://schemas.openxmlformats.org/officeDocument/2006/relationships/image" Target="../media/image19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2.emf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Eselon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err="1"/>
              <a:t>Bahan</a:t>
            </a:r>
            <a:r>
              <a:rPr lang="en-US" dirty="0"/>
              <a:t> </a:t>
            </a:r>
            <a:r>
              <a:rPr lang="en-US" dirty="0" err="1"/>
              <a:t>kuliah</a:t>
            </a:r>
            <a:r>
              <a:rPr lang="en-US" dirty="0"/>
              <a:t> IF2123 </a:t>
            </a:r>
            <a:r>
              <a:rPr lang="en-US" dirty="0" err="1"/>
              <a:t>Aljabar</a:t>
            </a:r>
            <a:r>
              <a:rPr lang="en-US" dirty="0"/>
              <a:t> Linier dan </a:t>
            </a:r>
            <a:r>
              <a:rPr lang="en-US" dirty="0" err="1"/>
              <a:t>Geometri</a:t>
            </a:r>
            <a:endParaRPr lang="en-US" dirty="0"/>
          </a:p>
          <a:p>
            <a:endParaRPr lang="en-US" dirty="0"/>
          </a:p>
          <a:p>
            <a:r>
              <a:rPr lang="en-US" dirty="0"/>
              <a:t>Oleh: Rinaldi Munir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840639" y="5562600"/>
            <a:ext cx="451072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/>
              <a:t>Program </a:t>
            </a:r>
            <a:r>
              <a:rPr lang="en-US" sz="2400" b="1" dirty="0" err="1"/>
              <a:t>Studi</a:t>
            </a:r>
            <a:r>
              <a:rPr lang="en-US" sz="2400" b="1" dirty="0"/>
              <a:t> Teknik </a:t>
            </a:r>
            <a:r>
              <a:rPr lang="en-US" sz="2400" b="1" dirty="0" err="1"/>
              <a:t>Informatika</a:t>
            </a:r>
            <a:r>
              <a:rPr lang="en-US" sz="2400" b="1" dirty="0"/>
              <a:t> </a:t>
            </a:r>
          </a:p>
          <a:p>
            <a:pPr algn="ctr"/>
            <a:r>
              <a:rPr lang="en-US" sz="2400" b="1" dirty="0"/>
              <a:t>STEI-ITB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B58CAF82-CA16-4537-9D62-5261777160D9}"/>
              </a:ext>
            </a:extLst>
          </p:cNvPr>
          <p:cNvSpPr/>
          <p:nvPr/>
        </p:nvSpPr>
        <p:spPr>
          <a:xfrm>
            <a:off x="4053161" y="277466"/>
            <a:ext cx="355667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400" b="1" dirty="0">
                <a:solidFill>
                  <a:srgbClr val="FF0000"/>
                </a:solidFill>
              </a:rPr>
              <a:t>Seri </a:t>
            </a:r>
            <a:r>
              <a:rPr lang="en-US" sz="2400" b="1" dirty="0" err="1">
                <a:solidFill>
                  <a:srgbClr val="FF0000"/>
                </a:solidFill>
              </a:rPr>
              <a:t>bahan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kuliah</a:t>
            </a:r>
            <a:r>
              <a:rPr lang="en-US" sz="2400" b="1" dirty="0">
                <a:solidFill>
                  <a:srgbClr val="FF0000"/>
                </a:solidFill>
              </a:rPr>
              <a:t> </a:t>
            </a:r>
            <a:r>
              <a:rPr lang="en-US" sz="2400" b="1" dirty="0" err="1">
                <a:solidFill>
                  <a:srgbClr val="FF0000"/>
                </a:solidFill>
              </a:rPr>
              <a:t>Algeo</a:t>
            </a:r>
            <a:r>
              <a:rPr lang="en-US" sz="2400" b="1" dirty="0">
                <a:solidFill>
                  <a:srgbClr val="FF0000"/>
                </a:solidFill>
              </a:rPr>
              <a:t> #2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65450794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7CC1F4-227A-4AAE-BDCC-3D1D280FCB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Latihan</a:t>
            </a:r>
            <a:r>
              <a:rPr lang="en-US" dirty="0"/>
              <a:t> 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B343F16-5B1C-40B5-A323-644B8FDBC4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Dari </a:t>
            </a:r>
            <a:r>
              <a:rPr lang="en-US" sz="2400" dirty="0" err="1"/>
              <a:t>sejumlah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di </a:t>
            </a:r>
            <a:r>
              <a:rPr lang="en-US" sz="2400" dirty="0" err="1"/>
              <a:t>bawah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, </a:t>
            </a:r>
            <a:r>
              <a:rPr lang="en-US" sz="2400" dirty="0" err="1"/>
              <a:t>tentukan</a:t>
            </a:r>
            <a:r>
              <a:rPr lang="en-US" sz="2400" dirty="0"/>
              <a:t> mana yang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eselon</a:t>
            </a:r>
            <a:r>
              <a:rPr lang="en-US" sz="2400" dirty="0"/>
              <a:t> </a:t>
            </a:r>
            <a:r>
              <a:rPr lang="en-US" sz="2400" dirty="0" err="1"/>
              <a:t>baris</a:t>
            </a:r>
            <a:r>
              <a:rPr lang="en-US" sz="2400" dirty="0"/>
              <a:t>, </a:t>
            </a:r>
            <a:r>
              <a:rPr lang="en-US" sz="2400" dirty="0" err="1"/>
              <a:t>eselon</a:t>
            </a:r>
            <a:r>
              <a:rPr lang="en-US" sz="2400" dirty="0"/>
              <a:t> </a:t>
            </a:r>
            <a:r>
              <a:rPr lang="en-US" sz="2400" dirty="0" err="1"/>
              <a:t>baris</a:t>
            </a:r>
            <a:r>
              <a:rPr lang="en-US" sz="2400" dirty="0"/>
              <a:t> </a:t>
            </a:r>
            <a:r>
              <a:rPr lang="en-US" sz="2400" dirty="0" err="1"/>
              <a:t>tereduksi</a:t>
            </a:r>
            <a:r>
              <a:rPr lang="en-US" sz="2400" dirty="0"/>
              <a:t>, </a:t>
            </a:r>
            <a:r>
              <a:rPr lang="en-US" sz="2400" dirty="0" err="1"/>
              <a:t>keduanya</a:t>
            </a:r>
            <a:r>
              <a:rPr lang="en-US" sz="2400" dirty="0"/>
              <a:t>,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bukan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sekali</a:t>
            </a:r>
            <a:r>
              <a:rPr lang="en-US" sz="2400" dirty="0"/>
              <a:t>.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DE4208D-15DE-41F5-B86F-2B87386B38E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31227" y="2651760"/>
            <a:ext cx="2476127" cy="4192861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05B5B46-61C8-407D-A4A5-470B4147C4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08587" y="2791279"/>
            <a:ext cx="3048569" cy="38635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8786277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54FAE87-EE58-4EC9-AC19-D932731CC60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70000"/>
            <a:ext cx="10515600" cy="4906963"/>
          </a:xfrm>
        </p:spPr>
        <p:txBody>
          <a:bodyPr/>
          <a:lstStyle/>
          <a:p>
            <a:pPr marL="0" indent="0">
              <a:buNone/>
            </a:pPr>
            <a:r>
              <a:rPr lang="en-US" sz="3200" dirty="0" err="1"/>
              <a:t>Silakan</a:t>
            </a:r>
            <a:r>
              <a:rPr lang="en-US" sz="3200" dirty="0"/>
              <a:t> </a:t>
            </a:r>
            <a:r>
              <a:rPr lang="en-US" sz="3200" dirty="0" err="1"/>
              <a:t>unduh</a:t>
            </a:r>
            <a:r>
              <a:rPr lang="en-US" sz="3200" dirty="0"/>
              <a:t> slide </a:t>
            </a:r>
            <a:r>
              <a:rPr lang="en-US" sz="3200" dirty="0" err="1"/>
              <a:t>ini</a:t>
            </a:r>
            <a:r>
              <a:rPr lang="en-US" sz="3200" dirty="0"/>
              <a:t> pada </a:t>
            </a:r>
            <a:r>
              <a:rPr lang="en-US" sz="3200" dirty="0" err="1"/>
              <a:t>laman</a:t>
            </a:r>
            <a:r>
              <a:rPr lang="en-US" sz="3200" dirty="0"/>
              <a:t>:</a:t>
            </a:r>
          </a:p>
          <a:p>
            <a:pPr marL="0" indent="0">
              <a:buNone/>
            </a:pPr>
            <a:endParaRPr lang="en-US" sz="3200" dirty="0"/>
          </a:p>
          <a:p>
            <a:pPr marL="0" indent="0">
              <a:buNone/>
            </a:pPr>
            <a:r>
              <a:rPr lang="en-US" dirty="0">
                <a:hlinkClick r:id="rId2"/>
              </a:rPr>
              <a:t>http://informatika.stei.itb.ac.id/~rinaldi.munir/AljabarGeometri/2020-2021/algeo20-21.htm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6384203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916DC3C-C7BC-4C44-AAAF-07AC4C15B6D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721360"/>
            <a:ext cx="10515600" cy="5455603"/>
          </a:xfrm>
        </p:spPr>
        <p:txBody>
          <a:bodyPr/>
          <a:lstStyle/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 err="1"/>
              <a:t>Sumber</a:t>
            </a:r>
            <a:r>
              <a:rPr lang="en-US" dirty="0"/>
              <a:t>: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r>
              <a:rPr lang="en-US" dirty="0"/>
              <a:t>	Howard Anton &amp; Chris </a:t>
            </a:r>
            <a:r>
              <a:rPr lang="en-US" dirty="0" err="1"/>
              <a:t>Rores</a:t>
            </a:r>
            <a:r>
              <a:rPr lang="en-US" dirty="0"/>
              <a:t>, </a:t>
            </a:r>
            <a:r>
              <a:rPr lang="en-US" i="1" dirty="0"/>
              <a:t>Elementary Linear Algebra </a:t>
            </a:r>
          </a:p>
          <a:p>
            <a:pPr marL="0" indent="0">
              <a:buNone/>
            </a:pPr>
            <a:r>
              <a:rPr lang="en-US" i="1" dirty="0"/>
              <a:t>	</a:t>
            </a:r>
          </a:p>
        </p:txBody>
      </p:sp>
    </p:spTree>
    <p:extLst>
      <p:ext uri="{BB962C8B-B14F-4D97-AF65-F5344CB8AC3E}">
        <p14:creationId xmlns:p14="http://schemas.microsoft.com/office/powerpoint/2010/main" val="12116192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Eselon</a:t>
            </a:r>
            <a:r>
              <a:rPr lang="en-US" dirty="0"/>
              <a:t> </a:t>
            </a:r>
            <a:r>
              <a:rPr lang="en-US" dirty="0" err="1"/>
              <a:t>Baris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eselon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(</a:t>
            </a:r>
            <a:r>
              <a:rPr lang="en-US" i="1" dirty="0"/>
              <a:t>row echelon form</a:t>
            </a:r>
            <a:r>
              <a:rPr lang="en-US" dirty="0"/>
              <a:t>) </a:t>
            </a:r>
            <a:r>
              <a:rPr lang="en-US" dirty="0" err="1"/>
              <a:t>adalah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yang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b="1" dirty="0"/>
              <a:t>1 </a:t>
            </a:r>
            <a:r>
              <a:rPr lang="en-US" b="1" dirty="0" err="1"/>
              <a:t>utama</a:t>
            </a:r>
            <a:r>
              <a:rPr lang="en-US" b="1" dirty="0"/>
              <a:t> </a:t>
            </a:r>
            <a:r>
              <a:rPr lang="en-US" dirty="0"/>
              <a:t>(</a:t>
            </a:r>
            <a:r>
              <a:rPr lang="en-US" i="1" dirty="0"/>
              <a:t>leading one</a:t>
            </a:r>
            <a:r>
              <a:rPr lang="en-US" dirty="0"/>
              <a:t>) pada </a:t>
            </a:r>
            <a:r>
              <a:rPr lang="en-US" dirty="0" err="1"/>
              <a:t>setiap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, </a:t>
            </a:r>
            <a:r>
              <a:rPr lang="en-US" dirty="0" err="1"/>
              <a:t>kecuali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yang </a:t>
            </a:r>
            <a:r>
              <a:rPr lang="en-US" dirty="0" err="1"/>
              <a:t>seluruhnya</a:t>
            </a:r>
            <a:r>
              <a:rPr lang="en-US" dirty="0"/>
              <a:t> nol. </a:t>
            </a:r>
          </a:p>
          <a:p>
            <a:endParaRPr lang="en-US" dirty="0"/>
          </a:p>
          <a:p>
            <a:r>
              <a:rPr lang="en-US" dirty="0" err="1"/>
              <a:t>Berbentuk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7978971"/>
              </p:ext>
            </p:extLst>
          </p:nvPr>
        </p:nvGraphicFramePr>
        <p:xfrm>
          <a:off x="4530311" y="3813812"/>
          <a:ext cx="2191855" cy="23159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5" name="Equation" r:id="rId3" imgW="901440" imgH="914400" progId="Equation.3">
                  <p:embed/>
                </p:oleObj>
              </mc:Choice>
              <mc:Fallback>
                <p:oleObj name="Equation" r:id="rId3" imgW="901440" imgH="914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530311" y="3813812"/>
                        <a:ext cx="2191855" cy="23159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2310351"/>
              </p:ext>
            </p:extLst>
          </p:nvPr>
        </p:nvGraphicFramePr>
        <p:xfrm>
          <a:off x="1632502" y="4001294"/>
          <a:ext cx="2279098" cy="194096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6" name="Equation" r:id="rId5" imgW="672840" imgH="711000" progId="Equation.3">
                  <p:embed/>
                </p:oleObj>
              </mc:Choice>
              <mc:Fallback>
                <p:oleObj name="Equation" r:id="rId5" imgW="672840" imgH="711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632502" y="4001294"/>
                        <a:ext cx="2279098" cy="194096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40097146"/>
              </p:ext>
            </p:extLst>
          </p:nvPr>
        </p:nvGraphicFramePr>
        <p:xfrm>
          <a:off x="7340877" y="4001294"/>
          <a:ext cx="2601430" cy="21284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87" name="Equation" r:id="rId7" imgW="1117440" imgH="914400" progId="Equation.3">
                  <p:embed/>
                </p:oleObj>
              </mc:Choice>
              <mc:Fallback>
                <p:oleObj name="Equation" r:id="rId7" imgW="1117440" imgH="914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340877" y="4001294"/>
                        <a:ext cx="2601430" cy="212844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10455965" y="4752397"/>
            <a:ext cx="5659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dst</a:t>
            </a:r>
            <a:endParaRPr lang="en-US" sz="2400" dirty="0"/>
          </a:p>
        </p:txBody>
      </p:sp>
      <p:sp>
        <p:nvSpPr>
          <p:cNvPr id="8" name="TextBox 7"/>
          <p:cNvSpPr txBox="1"/>
          <p:nvPr/>
        </p:nvSpPr>
        <p:spPr>
          <a:xfrm>
            <a:off x="1632502" y="6176963"/>
            <a:ext cx="48558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Keterangan</a:t>
            </a:r>
            <a:r>
              <a:rPr lang="en-US" sz="2400" dirty="0"/>
              <a:t>: * </a:t>
            </a:r>
            <a:r>
              <a:rPr lang="en-US" sz="2400" dirty="0" err="1"/>
              <a:t>adalah</a:t>
            </a:r>
            <a:r>
              <a:rPr lang="en-US" sz="2400" dirty="0"/>
              <a:t> </a:t>
            </a:r>
            <a:r>
              <a:rPr lang="en-US" sz="2400" dirty="0" err="1"/>
              <a:t>sembarang</a:t>
            </a:r>
            <a:r>
              <a:rPr lang="en-US" sz="2400" dirty="0"/>
              <a:t> </a:t>
            </a:r>
            <a:r>
              <a:rPr lang="en-US" sz="2400" dirty="0" err="1"/>
              <a:t>nilai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859025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17713" y="357809"/>
            <a:ext cx="10644368" cy="5421589"/>
          </a:xfrm>
        </p:spPr>
        <p:txBody>
          <a:bodyPr/>
          <a:lstStyle/>
          <a:p>
            <a:pPr marL="0" indent="0">
              <a:buNone/>
            </a:pPr>
            <a:r>
              <a:rPr lang="en-US" dirty="0" err="1"/>
              <a:t>Sifat-sifat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eselon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:</a:t>
            </a:r>
          </a:p>
          <a:p>
            <a:pPr marL="514350" indent="-514350">
              <a:buAutoNum type="arabicPeriod"/>
            </a:pP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sebuah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terdiri</a:t>
            </a:r>
            <a:r>
              <a:rPr lang="en-US" dirty="0"/>
              <a:t> </a:t>
            </a:r>
            <a:r>
              <a:rPr lang="en-US" dirty="0" err="1"/>
              <a:t>dari</a:t>
            </a:r>
            <a:r>
              <a:rPr lang="en-US" dirty="0"/>
              <a:t> </a:t>
            </a:r>
            <a:r>
              <a:rPr lang="en-US" dirty="0" err="1"/>
              <a:t>selurunya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bilangan</a:t>
            </a:r>
            <a:r>
              <a:rPr lang="en-US" dirty="0"/>
              <a:t>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 </a:t>
            </a:r>
            <a:r>
              <a:rPr lang="en-US" dirty="0" err="1"/>
              <a:t>pertama</a:t>
            </a:r>
            <a:r>
              <a:rPr lang="en-US" dirty="0"/>
              <a:t> 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tersebut</a:t>
            </a:r>
            <a:r>
              <a:rPr lang="en-US" dirty="0"/>
              <a:t> </a:t>
            </a:r>
            <a:r>
              <a:rPr lang="en-US" dirty="0" err="1"/>
              <a:t>adalah</a:t>
            </a:r>
            <a:r>
              <a:rPr lang="en-US" dirty="0"/>
              <a:t> 1 (</a:t>
            </a:r>
            <a:r>
              <a:rPr lang="en-US" dirty="0" err="1"/>
              <a:t>disebut</a:t>
            </a:r>
            <a:r>
              <a:rPr lang="en-US" dirty="0"/>
              <a:t> </a:t>
            </a:r>
            <a:r>
              <a:rPr lang="en-US" b="1" dirty="0"/>
              <a:t>1 </a:t>
            </a:r>
            <a:r>
              <a:rPr lang="en-US" b="1" dirty="0" err="1"/>
              <a:t>utama</a:t>
            </a:r>
            <a:r>
              <a:rPr lang="en-US" dirty="0"/>
              <a:t>)</a:t>
            </a:r>
          </a:p>
          <a:p>
            <a:pPr marL="514350" indent="-514350">
              <a:buAutoNum type="arabicPeriod"/>
            </a:pPr>
            <a:r>
              <a:rPr lang="en-US" dirty="0" err="1"/>
              <a:t>Jika</a:t>
            </a:r>
            <a:r>
              <a:rPr lang="en-US" dirty="0"/>
              <a:t> </a:t>
            </a:r>
            <a:r>
              <a:rPr lang="en-US" dirty="0" err="1"/>
              <a:t>ada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yang </a:t>
            </a:r>
            <a:r>
              <a:rPr lang="en-US" dirty="0" err="1"/>
              <a:t>seluruhnya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</a:t>
            </a:r>
            <a:r>
              <a:rPr lang="en-US" dirty="0" err="1"/>
              <a:t>semua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itu</a:t>
            </a:r>
            <a:r>
              <a:rPr lang="en-US" dirty="0"/>
              <a:t> </a:t>
            </a:r>
            <a:r>
              <a:rPr lang="en-US" dirty="0" err="1"/>
              <a:t>dikumpulkan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bagian</a:t>
            </a:r>
            <a:r>
              <a:rPr lang="en-US" dirty="0"/>
              <a:t>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.</a:t>
            </a:r>
          </a:p>
          <a:p>
            <a:pPr marL="514350" indent="-514350">
              <a:buAutoNum type="arabicPeriod"/>
            </a:pPr>
            <a:r>
              <a:rPr lang="en-US" dirty="0"/>
              <a:t>Di </a:t>
            </a:r>
            <a:r>
              <a:rPr lang="en-US" dirty="0" err="1"/>
              <a:t>dalam</a:t>
            </a:r>
            <a:r>
              <a:rPr lang="en-US" dirty="0"/>
              <a:t> </a:t>
            </a:r>
            <a:r>
              <a:rPr lang="en-US" dirty="0" err="1"/>
              <a:t>dua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berturutan</a:t>
            </a:r>
            <a:r>
              <a:rPr lang="en-US" dirty="0"/>
              <a:t> yang </a:t>
            </a:r>
            <a:r>
              <a:rPr lang="en-US" dirty="0" err="1"/>
              <a:t>tidak</a:t>
            </a:r>
            <a:r>
              <a:rPr lang="en-US" dirty="0"/>
              <a:t> </a:t>
            </a:r>
            <a:r>
              <a:rPr lang="en-US" dirty="0" err="1"/>
              <a:t>seluruhnya</a:t>
            </a:r>
            <a:r>
              <a:rPr lang="en-US" dirty="0"/>
              <a:t> </a:t>
            </a:r>
            <a:r>
              <a:rPr lang="en-US" dirty="0" err="1"/>
              <a:t>nol</a:t>
            </a:r>
            <a:r>
              <a:rPr lang="en-US" dirty="0"/>
              <a:t>, </a:t>
            </a:r>
            <a:r>
              <a:rPr lang="en-US" dirty="0" err="1"/>
              <a:t>maka</a:t>
            </a:r>
            <a:r>
              <a:rPr lang="en-US" dirty="0"/>
              <a:t> 1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rendah</a:t>
            </a:r>
            <a:r>
              <a:rPr lang="en-US" dirty="0"/>
              <a:t> </a:t>
            </a:r>
            <a:r>
              <a:rPr lang="en-US" dirty="0" err="1"/>
              <a:t>terdapat</a:t>
            </a:r>
            <a:r>
              <a:rPr lang="en-US" dirty="0"/>
              <a:t>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jauh</a:t>
            </a:r>
            <a:r>
              <a:rPr lang="en-US" dirty="0"/>
              <a:t> </a:t>
            </a:r>
            <a:r>
              <a:rPr lang="en-US" dirty="0" err="1"/>
              <a:t>ke</a:t>
            </a:r>
            <a:r>
              <a:rPr lang="en-US" dirty="0"/>
              <a:t> </a:t>
            </a:r>
            <a:r>
              <a:rPr lang="en-US" dirty="0" err="1"/>
              <a:t>kanan</a:t>
            </a:r>
            <a:r>
              <a:rPr lang="en-US" dirty="0"/>
              <a:t> </a:t>
            </a:r>
            <a:r>
              <a:rPr lang="en-US" dirty="0" err="1"/>
              <a:t>daripada</a:t>
            </a:r>
            <a:r>
              <a:rPr lang="en-US" dirty="0"/>
              <a:t> 1 </a:t>
            </a:r>
            <a:r>
              <a:rPr lang="en-US" dirty="0" err="1"/>
              <a:t>utama</a:t>
            </a:r>
            <a:r>
              <a:rPr lang="en-US" dirty="0"/>
              <a:t> </a:t>
            </a:r>
            <a:r>
              <a:rPr lang="en-US" dirty="0" err="1"/>
              <a:t>pada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yang </a:t>
            </a:r>
            <a:r>
              <a:rPr lang="en-US" dirty="0" err="1"/>
              <a:t>lebih</a:t>
            </a:r>
            <a:r>
              <a:rPr lang="en-US" dirty="0"/>
              <a:t> </a:t>
            </a:r>
            <a:r>
              <a:rPr lang="en-US" dirty="0" err="1"/>
              <a:t>tinggi</a:t>
            </a:r>
            <a:r>
              <a:rPr lang="en-US" dirty="0"/>
              <a:t>.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42317" y="4067073"/>
            <a:ext cx="9907365" cy="21247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30031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99052" y="262300"/>
            <a:ext cx="10515600" cy="6297525"/>
          </a:xfrm>
        </p:spPr>
        <p:txBody>
          <a:bodyPr>
            <a:normAutofit/>
          </a:bodyPr>
          <a:lstStyle/>
          <a:p>
            <a:r>
              <a:rPr lang="en-US" dirty="0" err="1"/>
              <a:t>Contoh-contoh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eselon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eselon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Ciri-ciri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eselon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: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nol-nol</a:t>
            </a:r>
            <a:r>
              <a:rPr lang="en-US" dirty="0"/>
              <a:t> di </a:t>
            </a:r>
            <a:r>
              <a:rPr lang="en-US" dirty="0" err="1"/>
              <a:t>bawah</a:t>
            </a:r>
            <a:r>
              <a:rPr lang="en-US" dirty="0"/>
              <a:t> 1 </a:t>
            </a:r>
            <a:r>
              <a:rPr lang="en-US" dirty="0" err="1"/>
              <a:t>utama</a:t>
            </a:r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43477275"/>
              </p:ext>
            </p:extLst>
          </p:nvPr>
        </p:nvGraphicFramePr>
        <p:xfrm>
          <a:off x="3480994" y="3411062"/>
          <a:ext cx="2674937" cy="21891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0" name="Equation" r:id="rId3" imgW="1117440" imgH="914400" progId="Equation.3">
                  <p:embed/>
                </p:oleObj>
              </mc:Choice>
              <mc:Fallback>
                <p:oleObj name="Equation" r:id="rId3" imgW="1117440" imgH="914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480994" y="3411062"/>
                        <a:ext cx="2674937" cy="218916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58600827"/>
              </p:ext>
            </p:extLst>
          </p:nvPr>
        </p:nvGraphicFramePr>
        <p:xfrm>
          <a:off x="1428714" y="3662527"/>
          <a:ext cx="1453032" cy="15068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1" name="Equation" r:id="rId5" imgW="685800" imgH="711000" progId="Equation.3">
                  <p:embed/>
                </p:oleObj>
              </mc:Choice>
              <mc:Fallback>
                <p:oleObj name="Equation" r:id="rId5" imgW="685800" imgH="711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428714" y="3662527"/>
                        <a:ext cx="1453032" cy="15068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8326142"/>
              </p:ext>
            </p:extLst>
          </p:nvPr>
        </p:nvGraphicFramePr>
        <p:xfrm>
          <a:off x="6890411" y="3435092"/>
          <a:ext cx="1939787" cy="20116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2" name="Equation" r:id="rId7" imgW="685800" imgH="711000" progId="Equation.3">
                  <p:embed/>
                </p:oleObj>
              </mc:Choice>
              <mc:Fallback>
                <p:oleObj name="Equation" r:id="rId7" imgW="685800" imgH="711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890411" y="3435092"/>
                        <a:ext cx="1939787" cy="20116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543856183"/>
              </p:ext>
            </p:extLst>
          </p:nvPr>
        </p:nvGraphicFramePr>
        <p:xfrm>
          <a:off x="1301558" y="919897"/>
          <a:ext cx="3771301" cy="177473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3" name="Equation" r:id="rId9" imgW="1511280" imgH="711000" progId="Equation.3">
                  <p:embed/>
                </p:oleObj>
              </mc:Choice>
              <mc:Fallback>
                <p:oleObj name="Equation" r:id="rId9" imgW="1511280" imgH="711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301558" y="919897"/>
                        <a:ext cx="3771301" cy="177473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89064231"/>
              </p:ext>
            </p:extLst>
          </p:nvPr>
        </p:nvGraphicFramePr>
        <p:xfrm>
          <a:off x="2032000" y="719138"/>
          <a:ext cx="8128000" cy="5418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4" name="Equation" r:id="rId11" imgW="0" imgH="0" progId="Equation.3">
                  <p:embed/>
                </p:oleObj>
              </mc:Choice>
              <mc:Fallback>
                <p:oleObj name="Equation" r:id="rId11" imgW="0" imgH="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/>
                    <p:spPr>
                      <a:xfrm>
                        <a:off x="2032000" y="719138"/>
                        <a:ext cx="8128000" cy="54181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21341605"/>
              </p:ext>
            </p:extLst>
          </p:nvPr>
        </p:nvGraphicFramePr>
        <p:xfrm>
          <a:off x="5476120" y="919897"/>
          <a:ext cx="4964907" cy="171626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175" name="Equation" r:id="rId12" imgW="2057400" imgH="711000" progId="Equation.3">
                  <p:embed/>
                </p:oleObj>
              </mc:Choice>
              <mc:Fallback>
                <p:oleObj name="Equation" r:id="rId12" imgW="2057400" imgH="711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5476120" y="919897"/>
                        <a:ext cx="4964907" cy="171626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3700320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Eselon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Tereduksi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eselon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tereduksi</a:t>
            </a:r>
            <a:r>
              <a:rPr lang="en-US" dirty="0"/>
              <a:t> (</a:t>
            </a:r>
            <a:r>
              <a:rPr lang="en-US" i="1" dirty="0"/>
              <a:t>reduce row echelon</a:t>
            </a:r>
            <a:r>
              <a:rPr lang="en-US" dirty="0"/>
              <a:t>) </a:t>
            </a:r>
            <a:r>
              <a:rPr lang="en-US" dirty="0" err="1"/>
              <a:t>berbentuk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r>
              <a:rPr lang="en-US" dirty="0"/>
              <a:t>                                                 </a:t>
            </a:r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 err="1"/>
              <a:t>Ciri-ciri</a:t>
            </a:r>
            <a:r>
              <a:rPr lang="en-US" dirty="0"/>
              <a:t>: </a:t>
            </a:r>
            <a:r>
              <a:rPr lang="en-US" dirty="0" err="1"/>
              <a:t>memiliki</a:t>
            </a:r>
            <a:r>
              <a:rPr lang="en-US" dirty="0"/>
              <a:t> </a:t>
            </a:r>
            <a:r>
              <a:rPr lang="en-US" dirty="0" err="1"/>
              <a:t>nol-nol</a:t>
            </a:r>
            <a:r>
              <a:rPr lang="en-US" dirty="0"/>
              <a:t> di </a:t>
            </a:r>
            <a:r>
              <a:rPr lang="en-US" dirty="0" err="1"/>
              <a:t>bawah</a:t>
            </a:r>
            <a:r>
              <a:rPr lang="en-US" dirty="0"/>
              <a:t> </a:t>
            </a:r>
            <a:r>
              <a:rPr lang="en-US" dirty="0" err="1"/>
              <a:t>dan</a:t>
            </a:r>
            <a:r>
              <a:rPr lang="en-US" dirty="0"/>
              <a:t> di </a:t>
            </a:r>
            <a:r>
              <a:rPr lang="en-US" dirty="0" err="1"/>
              <a:t>atas</a:t>
            </a:r>
            <a:r>
              <a:rPr lang="en-US" dirty="0"/>
              <a:t> 1 </a:t>
            </a:r>
            <a:r>
              <a:rPr lang="en-US" dirty="0" err="1"/>
              <a:t>utama</a:t>
            </a: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9177694"/>
              </p:ext>
            </p:extLst>
          </p:nvPr>
        </p:nvGraphicFramePr>
        <p:xfrm>
          <a:off x="1866624" y="2843332"/>
          <a:ext cx="2191855" cy="23159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0" name="Equation" r:id="rId3" imgW="901440" imgH="914400" progId="Equation.3">
                  <p:embed/>
                </p:oleObj>
              </mc:Choice>
              <mc:Fallback>
                <p:oleObj name="Equation" r:id="rId3" imgW="901440" imgH="914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866624" y="2843332"/>
                        <a:ext cx="2191855" cy="23159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31968911"/>
              </p:ext>
            </p:extLst>
          </p:nvPr>
        </p:nvGraphicFramePr>
        <p:xfrm>
          <a:off x="5624969" y="2883590"/>
          <a:ext cx="2716212" cy="2316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111" name="Equation" r:id="rId5" imgW="1117440" imgH="914400" progId="Equation.3">
                  <p:embed/>
                </p:oleObj>
              </mc:Choice>
              <mc:Fallback>
                <p:oleObj name="Equation" r:id="rId5" imgW="1117440" imgH="914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624969" y="2883590"/>
                        <a:ext cx="2716212" cy="231616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422740" y="3539628"/>
            <a:ext cx="73744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atau</a:t>
            </a:r>
            <a:endParaRPr lang="en-US" sz="2400" dirty="0"/>
          </a:p>
        </p:txBody>
      </p:sp>
      <p:sp>
        <p:nvSpPr>
          <p:cNvPr id="7" name="TextBox 6"/>
          <p:cNvSpPr txBox="1"/>
          <p:nvPr/>
        </p:nvSpPr>
        <p:spPr>
          <a:xfrm>
            <a:off x="9538948" y="3633231"/>
            <a:ext cx="56592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err="1"/>
              <a:t>dst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21034334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815009"/>
            <a:ext cx="10515600" cy="536195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200" dirty="0" err="1"/>
              <a:t>Sifat-sifat</a:t>
            </a:r>
            <a:r>
              <a:rPr lang="en-US" sz="3200" dirty="0"/>
              <a:t> </a:t>
            </a:r>
            <a:r>
              <a:rPr lang="en-US" sz="3200" dirty="0" err="1"/>
              <a:t>matriks</a:t>
            </a:r>
            <a:r>
              <a:rPr lang="en-US" sz="3200" dirty="0"/>
              <a:t> </a:t>
            </a:r>
            <a:r>
              <a:rPr lang="en-US" sz="3200" dirty="0" err="1"/>
              <a:t>eselon</a:t>
            </a:r>
            <a:r>
              <a:rPr lang="en-US" sz="3200" dirty="0"/>
              <a:t> </a:t>
            </a:r>
            <a:r>
              <a:rPr lang="en-US" sz="3200" dirty="0" err="1"/>
              <a:t>baris</a:t>
            </a:r>
            <a:r>
              <a:rPr lang="en-US" sz="3200" dirty="0"/>
              <a:t> </a:t>
            </a:r>
            <a:r>
              <a:rPr lang="en-US" sz="3200" dirty="0" err="1"/>
              <a:t>tereduksi</a:t>
            </a:r>
            <a:r>
              <a:rPr lang="en-US" sz="3200" dirty="0"/>
              <a:t>:</a:t>
            </a:r>
          </a:p>
          <a:p>
            <a:pPr marL="0" indent="0">
              <a:buNone/>
            </a:pPr>
            <a:r>
              <a:rPr lang="en-US" sz="3200" dirty="0"/>
              <a:t>1. </a:t>
            </a:r>
          </a:p>
          <a:p>
            <a:pPr marL="0" indent="0">
              <a:buNone/>
            </a:pPr>
            <a:r>
              <a:rPr lang="en-US" sz="3200" dirty="0"/>
              <a:t>2.</a:t>
            </a:r>
          </a:p>
          <a:p>
            <a:pPr marL="0" indent="0">
              <a:buNone/>
            </a:pPr>
            <a:r>
              <a:rPr lang="en-US" sz="3200" dirty="0"/>
              <a:t>3.</a:t>
            </a:r>
          </a:p>
          <a:p>
            <a:pPr marL="0" indent="0">
              <a:buNone/>
            </a:pPr>
            <a:r>
              <a:rPr lang="en-US" sz="3200" dirty="0"/>
              <a:t>4. </a:t>
            </a:r>
            <a:r>
              <a:rPr lang="en-US" sz="3200" dirty="0" err="1"/>
              <a:t>Setiap</a:t>
            </a:r>
            <a:r>
              <a:rPr lang="en-US" sz="3200" dirty="0"/>
              <a:t> </a:t>
            </a:r>
            <a:r>
              <a:rPr lang="en-US" sz="3200" dirty="0" err="1"/>
              <a:t>kolom</a:t>
            </a:r>
            <a:r>
              <a:rPr lang="en-US" sz="3200" dirty="0"/>
              <a:t> yang </a:t>
            </a:r>
            <a:r>
              <a:rPr lang="en-US" sz="3200" dirty="0" err="1"/>
              <a:t>memiliki</a:t>
            </a:r>
            <a:r>
              <a:rPr lang="en-US" sz="3200" dirty="0"/>
              <a:t> 1 </a:t>
            </a:r>
            <a:r>
              <a:rPr lang="en-US" sz="3200" dirty="0" err="1"/>
              <a:t>utama</a:t>
            </a:r>
            <a:r>
              <a:rPr lang="en-US" sz="3200" dirty="0"/>
              <a:t> </a:t>
            </a:r>
            <a:r>
              <a:rPr lang="en-US" sz="3200" dirty="0" err="1"/>
              <a:t>memiliki</a:t>
            </a:r>
            <a:r>
              <a:rPr lang="en-US" sz="3200" dirty="0"/>
              <a:t> </a:t>
            </a:r>
            <a:r>
              <a:rPr lang="en-US" sz="3200" dirty="0" err="1"/>
              <a:t>nol</a:t>
            </a:r>
            <a:r>
              <a:rPr lang="en-US" sz="3200" dirty="0"/>
              <a:t> di </a:t>
            </a:r>
            <a:r>
              <a:rPr lang="en-US" sz="3200" dirty="0" err="1"/>
              <a:t>tempat</a:t>
            </a:r>
            <a:r>
              <a:rPr lang="en-US" sz="3200" dirty="0"/>
              <a:t> lain.</a:t>
            </a:r>
          </a:p>
          <a:p>
            <a:pPr marL="0" indent="0">
              <a:buNone/>
            </a:pPr>
            <a:endParaRPr lang="en-US" sz="3200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921022"/>
              </p:ext>
            </p:extLst>
          </p:nvPr>
        </p:nvGraphicFramePr>
        <p:xfrm>
          <a:off x="1332671" y="1322526"/>
          <a:ext cx="5612825" cy="18381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116" name="Equation" r:id="rId3" imgW="2171520" imgH="711000" progId="Equation.3">
                  <p:embed/>
                </p:oleObj>
              </mc:Choice>
              <mc:Fallback>
                <p:oleObj name="Equation" r:id="rId3" imgW="2171520" imgH="711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332671" y="1322526"/>
                        <a:ext cx="5612825" cy="183811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38200" y="4194313"/>
            <a:ext cx="10243596" cy="23056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785856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695739"/>
            <a:ext cx="10515600" cy="5481224"/>
          </a:xfrm>
        </p:spPr>
        <p:txBody>
          <a:bodyPr/>
          <a:lstStyle/>
          <a:p>
            <a:r>
              <a:rPr lang="en-US" dirty="0" err="1"/>
              <a:t>Contoh-contoh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eselon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tereduksi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endParaRPr lang="en-US" dirty="0"/>
          </a:p>
          <a:p>
            <a:r>
              <a:rPr lang="en-US" dirty="0" err="1"/>
              <a:t>Bukan</a:t>
            </a:r>
            <a:r>
              <a:rPr lang="en-US" dirty="0"/>
              <a:t> </a:t>
            </a:r>
            <a:r>
              <a:rPr lang="en-US" dirty="0" err="1"/>
              <a:t>matriks</a:t>
            </a:r>
            <a:r>
              <a:rPr lang="en-US" dirty="0"/>
              <a:t> </a:t>
            </a:r>
            <a:r>
              <a:rPr lang="en-US" dirty="0" err="1"/>
              <a:t>eselon</a:t>
            </a:r>
            <a:r>
              <a:rPr lang="en-US" dirty="0"/>
              <a:t> </a:t>
            </a:r>
            <a:r>
              <a:rPr lang="en-US" dirty="0" err="1"/>
              <a:t>baris</a:t>
            </a:r>
            <a:r>
              <a:rPr lang="en-US" dirty="0"/>
              <a:t> </a:t>
            </a:r>
            <a:r>
              <a:rPr lang="en-US" dirty="0" err="1"/>
              <a:t>tereduksi</a:t>
            </a:r>
            <a:r>
              <a:rPr lang="en-US" dirty="0"/>
              <a:t>:</a:t>
            </a:r>
          </a:p>
          <a:p>
            <a:endParaRPr lang="en-US" dirty="0"/>
          </a:p>
          <a:p>
            <a:endParaRPr lang="en-US" dirty="0"/>
          </a:p>
          <a:p>
            <a:pPr marL="0" indent="0">
              <a:buNone/>
            </a:pPr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83607445"/>
              </p:ext>
            </p:extLst>
          </p:nvPr>
        </p:nvGraphicFramePr>
        <p:xfrm>
          <a:off x="6038850" y="3319463"/>
          <a:ext cx="114300" cy="21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0" name="Equation" r:id="rId3" imgW="114120" imgH="215640" progId="Equation.3">
                  <p:embed/>
                </p:oleObj>
              </mc:Choice>
              <mc:Fallback>
                <p:oleObj name="Equation" r:id="rId3" imgW="114120" imgH="21564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038850" y="3319463"/>
                        <a:ext cx="114300" cy="21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39692258"/>
              </p:ext>
            </p:extLst>
          </p:nvPr>
        </p:nvGraphicFramePr>
        <p:xfrm>
          <a:off x="1057941" y="1611539"/>
          <a:ext cx="1453032" cy="15068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1" name="Equation" r:id="rId5" imgW="685800" imgH="711000" progId="Equation.3">
                  <p:embed/>
                </p:oleObj>
              </mc:Choice>
              <mc:Fallback>
                <p:oleObj name="Equation" r:id="rId5" imgW="685800" imgH="711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057941" y="1611539"/>
                        <a:ext cx="1453032" cy="15068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78148196"/>
              </p:ext>
            </p:extLst>
          </p:nvPr>
        </p:nvGraphicFramePr>
        <p:xfrm>
          <a:off x="3161579" y="1555415"/>
          <a:ext cx="2457067" cy="1764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2" name="Equation" r:id="rId7" imgW="990360" imgH="711000" progId="Equation.3">
                  <p:embed/>
                </p:oleObj>
              </mc:Choice>
              <mc:Fallback>
                <p:oleObj name="Equation" r:id="rId7" imgW="990360" imgH="711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161579" y="1555415"/>
                        <a:ext cx="2457067" cy="17640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8472742"/>
              </p:ext>
            </p:extLst>
          </p:nvPr>
        </p:nvGraphicFramePr>
        <p:xfrm>
          <a:off x="6248232" y="1524439"/>
          <a:ext cx="2868820" cy="21294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3" name="Equation" r:id="rId9" imgW="1231560" imgH="914400" progId="Equation.3">
                  <p:embed/>
                </p:oleObj>
              </mc:Choice>
              <mc:Fallback>
                <p:oleObj name="Equation" r:id="rId9" imgW="1231560" imgH="9144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6248232" y="1524439"/>
                        <a:ext cx="2868820" cy="21294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39832393"/>
              </p:ext>
            </p:extLst>
          </p:nvPr>
        </p:nvGraphicFramePr>
        <p:xfrm>
          <a:off x="9746639" y="1843739"/>
          <a:ext cx="1282040" cy="139399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4" name="Equation" r:id="rId11" imgW="469800" imgH="457200" progId="Equation.3">
                  <p:embed/>
                </p:oleObj>
              </mc:Choice>
              <mc:Fallback>
                <p:oleObj name="Equation" r:id="rId11" imgW="469800" imgH="4572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9746639" y="1843739"/>
                        <a:ext cx="1282040" cy="139399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5412524"/>
              </p:ext>
            </p:extLst>
          </p:nvPr>
        </p:nvGraphicFramePr>
        <p:xfrm>
          <a:off x="1784457" y="4524220"/>
          <a:ext cx="1453032" cy="15068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5" name="Equation" r:id="rId13" imgW="685800" imgH="711000" progId="Equation.3">
                  <p:embed/>
                </p:oleObj>
              </mc:Choice>
              <mc:Fallback>
                <p:oleObj name="Equation" r:id="rId13" imgW="685800" imgH="711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1784457" y="4524220"/>
                        <a:ext cx="1453032" cy="15068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02671962"/>
              </p:ext>
            </p:extLst>
          </p:nvPr>
        </p:nvGraphicFramePr>
        <p:xfrm>
          <a:off x="4390112" y="4432842"/>
          <a:ext cx="2236787" cy="17637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46" name="Equation" r:id="rId15" imgW="901440" imgH="711000" progId="Equation.3">
                  <p:embed/>
                </p:oleObj>
              </mc:Choice>
              <mc:Fallback>
                <p:oleObj name="Equation" r:id="rId15" imgW="901440" imgH="71100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4390112" y="4432842"/>
                        <a:ext cx="2236787" cy="17637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30356879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B5BCC18-D7C9-4548-A49B-2E4B3DD2382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Latihan</a:t>
            </a:r>
            <a:r>
              <a:rPr lang="en-US" dirty="0"/>
              <a:t> 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F08A1EA-B66A-4261-9E87-2FFBA46345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buFont typeface="+mj-lt"/>
              <a:buAutoNum type="arabicPeriod"/>
            </a:pPr>
            <a:r>
              <a:rPr lang="en-US" sz="2400" dirty="0"/>
              <a:t>Dari </a:t>
            </a:r>
            <a:r>
              <a:rPr lang="en-US" sz="2400" dirty="0" err="1"/>
              <a:t>sejumlah</a:t>
            </a:r>
            <a:r>
              <a:rPr lang="en-US" sz="2400" dirty="0"/>
              <a:t> </a:t>
            </a:r>
            <a:r>
              <a:rPr lang="en-US" sz="2400" dirty="0" err="1"/>
              <a:t>matriks</a:t>
            </a:r>
            <a:r>
              <a:rPr lang="en-US" sz="2400" dirty="0"/>
              <a:t> di </a:t>
            </a:r>
            <a:r>
              <a:rPr lang="en-US" sz="2400" dirty="0" err="1"/>
              <a:t>bawah</a:t>
            </a:r>
            <a:r>
              <a:rPr lang="en-US" sz="2400" dirty="0"/>
              <a:t> </a:t>
            </a:r>
            <a:r>
              <a:rPr lang="en-US" sz="2400" dirty="0" err="1"/>
              <a:t>ini</a:t>
            </a:r>
            <a:r>
              <a:rPr lang="en-US" sz="2400" dirty="0"/>
              <a:t>, </a:t>
            </a:r>
            <a:r>
              <a:rPr lang="en-US" sz="2400" dirty="0" err="1"/>
              <a:t>tentukan</a:t>
            </a:r>
            <a:r>
              <a:rPr lang="en-US" sz="2400" dirty="0"/>
              <a:t> mana yang </a:t>
            </a:r>
            <a:r>
              <a:rPr lang="en-US" sz="2400" dirty="0" err="1"/>
              <a:t>matriks</a:t>
            </a:r>
            <a:r>
              <a:rPr lang="en-US" sz="2400" dirty="0"/>
              <a:t> </a:t>
            </a:r>
            <a:r>
              <a:rPr lang="en-US" sz="2400" dirty="0" err="1"/>
              <a:t>eselon</a:t>
            </a:r>
            <a:r>
              <a:rPr lang="en-US" sz="2400" dirty="0"/>
              <a:t> </a:t>
            </a:r>
            <a:r>
              <a:rPr lang="en-US" sz="2400" dirty="0" err="1"/>
              <a:t>baris</a:t>
            </a:r>
            <a:r>
              <a:rPr lang="en-US" sz="2400" dirty="0"/>
              <a:t>, </a:t>
            </a:r>
            <a:r>
              <a:rPr lang="en-US" sz="2400" dirty="0" err="1"/>
              <a:t>eselon</a:t>
            </a:r>
            <a:r>
              <a:rPr lang="en-US" sz="2400" dirty="0"/>
              <a:t> </a:t>
            </a:r>
            <a:r>
              <a:rPr lang="en-US" sz="2400" dirty="0" err="1"/>
              <a:t>baris</a:t>
            </a:r>
            <a:r>
              <a:rPr lang="en-US" sz="2400" dirty="0"/>
              <a:t> </a:t>
            </a:r>
            <a:r>
              <a:rPr lang="en-US" sz="2400" dirty="0" err="1"/>
              <a:t>tereduksi</a:t>
            </a:r>
            <a:r>
              <a:rPr lang="en-US" sz="2400" dirty="0"/>
              <a:t>, </a:t>
            </a:r>
            <a:r>
              <a:rPr lang="en-US" sz="2400" dirty="0" err="1"/>
              <a:t>keduanya</a:t>
            </a:r>
            <a:r>
              <a:rPr lang="en-US" sz="2400" dirty="0"/>
              <a:t>, </a:t>
            </a:r>
            <a:r>
              <a:rPr lang="en-US" sz="2400" dirty="0" err="1"/>
              <a:t>atau</a:t>
            </a:r>
            <a:r>
              <a:rPr lang="en-US" sz="2400" dirty="0"/>
              <a:t> </a:t>
            </a:r>
            <a:r>
              <a:rPr lang="en-US" sz="2400" dirty="0" err="1"/>
              <a:t>bukan</a:t>
            </a:r>
            <a:r>
              <a:rPr lang="en-US" sz="2400" dirty="0"/>
              <a:t> </a:t>
            </a:r>
            <a:r>
              <a:rPr lang="en-US" sz="2400" dirty="0" err="1"/>
              <a:t>sama</a:t>
            </a:r>
            <a:r>
              <a:rPr lang="en-US" sz="2400" dirty="0"/>
              <a:t> </a:t>
            </a:r>
            <a:r>
              <a:rPr lang="en-US" sz="2400" dirty="0" err="1"/>
              <a:t>sekali</a:t>
            </a:r>
            <a:r>
              <a:rPr lang="en-US" sz="2400" dirty="0"/>
              <a:t>.</a:t>
            </a:r>
          </a:p>
          <a:p>
            <a:pPr marL="514350" indent="-514350">
              <a:buFont typeface="+mj-lt"/>
              <a:buAutoNum type="arabicPeriod"/>
            </a:pPr>
            <a:endParaRPr lang="en-US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83EAAA87-B26B-4ACE-A62C-14DC12EC9C2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500234" y="2847799"/>
            <a:ext cx="2126885" cy="4034235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B6B6C562-A3EF-4FC4-BB19-70FB8757E41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06210" y="2847799"/>
            <a:ext cx="2979580" cy="4010201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66156CE8-8528-49BB-B3DA-1E1C416BA3AC}"/>
              </a:ext>
            </a:extLst>
          </p:cNvPr>
          <p:cNvSpPr txBox="1"/>
          <p:nvPr/>
        </p:nvSpPr>
        <p:spPr>
          <a:xfrm>
            <a:off x="8249920" y="3314641"/>
            <a:ext cx="3383811" cy="286232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000" dirty="0" err="1"/>
              <a:t>Jawaban</a:t>
            </a:r>
            <a:r>
              <a:rPr lang="en-US" sz="2000" dirty="0"/>
              <a:t>:</a:t>
            </a:r>
          </a:p>
          <a:p>
            <a:pPr marL="342900" indent="-342900">
              <a:buAutoNum type="alphaLcParenBoth"/>
            </a:pPr>
            <a:r>
              <a:rPr lang="en-US" sz="2000" dirty="0" err="1"/>
              <a:t>Keduanya</a:t>
            </a:r>
            <a:r>
              <a:rPr lang="en-US" sz="2000" dirty="0"/>
              <a:t> (</a:t>
            </a:r>
            <a:r>
              <a:rPr lang="en-US" sz="2000" dirty="0" err="1"/>
              <a:t>eselon</a:t>
            </a:r>
            <a:r>
              <a:rPr lang="en-US" sz="2000" dirty="0"/>
              <a:t> </a:t>
            </a:r>
            <a:r>
              <a:rPr lang="en-US" sz="2000" dirty="0" err="1"/>
              <a:t>baris</a:t>
            </a:r>
            <a:r>
              <a:rPr lang="en-US" sz="2000" dirty="0"/>
              <a:t> dan</a:t>
            </a:r>
          </a:p>
          <a:p>
            <a:r>
              <a:rPr lang="en-US" sz="2000" dirty="0"/>
              <a:t>       </a:t>
            </a:r>
            <a:r>
              <a:rPr lang="en-US" sz="2000" dirty="0" err="1"/>
              <a:t>eselon</a:t>
            </a:r>
            <a:r>
              <a:rPr lang="en-US" sz="2000" dirty="0"/>
              <a:t> </a:t>
            </a:r>
            <a:r>
              <a:rPr lang="en-US" sz="2000" dirty="0" err="1"/>
              <a:t>baris</a:t>
            </a:r>
            <a:r>
              <a:rPr lang="en-US" sz="2000" dirty="0"/>
              <a:t> </a:t>
            </a:r>
            <a:r>
              <a:rPr lang="en-US" sz="2000" dirty="0" err="1"/>
              <a:t>tereduksi</a:t>
            </a:r>
            <a:r>
              <a:rPr lang="en-US" sz="2000" dirty="0"/>
              <a:t>)</a:t>
            </a:r>
          </a:p>
          <a:p>
            <a:r>
              <a:rPr lang="en-US" sz="2000" dirty="0"/>
              <a:t>(b) </a:t>
            </a:r>
            <a:r>
              <a:rPr lang="en-US" sz="2000" dirty="0" err="1"/>
              <a:t>Keduanya</a:t>
            </a:r>
            <a:endParaRPr lang="en-US" sz="2000" dirty="0"/>
          </a:p>
          <a:p>
            <a:r>
              <a:rPr lang="en-US" sz="2000" dirty="0"/>
              <a:t>(c) </a:t>
            </a:r>
            <a:r>
              <a:rPr lang="en-US" sz="2000" dirty="0" err="1"/>
              <a:t>Keduanya</a:t>
            </a:r>
            <a:endParaRPr lang="en-US" sz="2000" dirty="0"/>
          </a:p>
          <a:p>
            <a:r>
              <a:rPr lang="en-US" sz="2000" dirty="0"/>
              <a:t>(d) </a:t>
            </a:r>
            <a:r>
              <a:rPr lang="en-US" sz="2000" dirty="0" err="1"/>
              <a:t>Keduanya</a:t>
            </a:r>
            <a:endParaRPr lang="en-US" sz="2000" dirty="0"/>
          </a:p>
          <a:p>
            <a:r>
              <a:rPr lang="en-US" sz="2000" dirty="0"/>
              <a:t>(e) </a:t>
            </a:r>
            <a:r>
              <a:rPr lang="en-US" sz="2000" dirty="0" err="1"/>
              <a:t>Keduanya</a:t>
            </a:r>
            <a:endParaRPr lang="en-US" sz="2000" dirty="0"/>
          </a:p>
          <a:p>
            <a:r>
              <a:rPr lang="en-US" sz="2000" dirty="0"/>
              <a:t>(f) </a:t>
            </a:r>
            <a:r>
              <a:rPr lang="en-US" sz="2000" dirty="0" err="1"/>
              <a:t>Keduanya</a:t>
            </a:r>
            <a:endParaRPr lang="en-US" sz="2000" dirty="0"/>
          </a:p>
          <a:p>
            <a:r>
              <a:rPr lang="en-US" sz="2000" dirty="0"/>
              <a:t>(g) </a:t>
            </a:r>
            <a:r>
              <a:rPr lang="en-US" sz="2000" dirty="0" err="1"/>
              <a:t>Matriks</a:t>
            </a:r>
            <a:r>
              <a:rPr lang="en-US" sz="2000" dirty="0"/>
              <a:t> </a:t>
            </a:r>
            <a:r>
              <a:rPr lang="en-US" sz="2000" dirty="0" err="1"/>
              <a:t>eselon</a:t>
            </a:r>
            <a:r>
              <a:rPr lang="en-US" sz="2000" dirty="0"/>
              <a:t> </a:t>
            </a:r>
            <a:r>
              <a:rPr lang="en-US" sz="2000" dirty="0" err="1"/>
              <a:t>baris</a:t>
            </a:r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1619641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586</TotalTime>
  <Words>366</Words>
  <Application>Microsoft Office PowerPoint</Application>
  <PresentationFormat>Widescreen</PresentationFormat>
  <Paragraphs>75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Equation</vt:lpstr>
      <vt:lpstr>Matriks Eselon</vt:lpstr>
      <vt:lpstr>PowerPoint Presentation</vt:lpstr>
      <vt:lpstr>Matriks Eselon Baris</vt:lpstr>
      <vt:lpstr>PowerPoint Presentation</vt:lpstr>
      <vt:lpstr>PowerPoint Presentation</vt:lpstr>
      <vt:lpstr>Matriks Eselon Baris Tereduksi</vt:lpstr>
      <vt:lpstr>PowerPoint Presentation</vt:lpstr>
      <vt:lpstr>PowerPoint Presentation</vt:lpstr>
      <vt:lpstr>Latihan 1</vt:lpstr>
      <vt:lpstr>Latihan 2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Matriks Eselon</dc:title>
  <dc:creator>ACER</dc:creator>
  <cp:lastModifiedBy>Rinaldi Munir</cp:lastModifiedBy>
  <cp:revision>25</cp:revision>
  <dcterms:created xsi:type="dcterms:W3CDTF">2018-09-03T12:52:51Z</dcterms:created>
  <dcterms:modified xsi:type="dcterms:W3CDTF">2020-08-25T12:36:51Z</dcterms:modified>
</cp:coreProperties>
</file>