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76" r:id="rId10"/>
    <p:sldId id="275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7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0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6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2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5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53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86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7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7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B247-1377-45E3-BA1C-627C63CF511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AAC9F-9CDE-4DB8-8C80-FB695B5C8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ka.stei.itb.ac.id/~rinaldi.munir/AljabarGeometri/2020-2021/algeo20-21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0639" y="5562600"/>
            <a:ext cx="45107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Program </a:t>
            </a:r>
            <a:r>
              <a:rPr lang="en-US" sz="2400" b="1" dirty="0" err="1"/>
              <a:t>Studi</a:t>
            </a:r>
            <a:r>
              <a:rPr lang="en-US" sz="2400" b="1" dirty="0"/>
              <a:t> Teknik </a:t>
            </a:r>
            <a:r>
              <a:rPr lang="en-US" sz="2400" b="1" dirty="0" err="1"/>
              <a:t>Informatika</a:t>
            </a:r>
            <a:r>
              <a:rPr lang="en-US" sz="2400" b="1" dirty="0"/>
              <a:t> </a:t>
            </a:r>
          </a:p>
          <a:p>
            <a:pPr algn="ctr"/>
            <a:r>
              <a:rPr lang="en-US" sz="2400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8CAF82-CA16-4537-9D62-5261777160D9}"/>
              </a:ext>
            </a:extLst>
          </p:cNvPr>
          <p:cNvSpPr/>
          <p:nvPr/>
        </p:nvSpPr>
        <p:spPr>
          <a:xfrm>
            <a:off x="4053161" y="277466"/>
            <a:ext cx="3556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450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C1F4-227A-4AAE-BDCC-3D1D280FC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43F16-5B1C-40B5-A323-644B8FDBC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Dari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tentukan</a:t>
            </a:r>
            <a:r>
              <a:rPr lang="en-US" sz="2400" dirty="0"/>
              <a:t> mana yang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,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tereduksi</a:t>
            </a:r>
            <a:r>
              <a:rPr lang="en-US" sz="2400" dirty="0"/>
              <a:t>, </a:t>
            </a:r>
            <a:r>
              <a:rPr lang="en-US" sz="2400" dirty="0" err="1"/>
              <a:t>keduanya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E4208D-15DE-41F5-B86F-2B87386B3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227" y="2651760"/>
            <a:ext cx="2476127" cy="41928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5B5B46-61C8-407D-A4A5-470B4147C4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587" y="2791279"/>
            <a:ext cx="3048569" cy="386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86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4FAE87-EE58-4EC9-AC19-D932731CC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0000"/>
            <a:ext cx="10515600" cy="4906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err="1"/>
              <a:t>Silakan</a:t>
            </a:r>
            <a:r>
              <a:rPr lang="en-US" sz="3200" dirty="0"/>
              <a:t> </a:t>
            </a:r>
            <a:r>
              <a:rPr lang="en-US" sz="3200" dirty="0" err="1"/>
              <a:t>unduh</a:t>
            </a:r>
            <a:r>
              <a:rPr lang="en-US" sz="3200" dirty="0"/>
              <a:t> slide </a:t>
            </a:r>
            <a:r>
              <a:rPr lang="en-US" sz="3200" dirty="0" err="1"/>
              <a:t>ini</a:t>
            </a:r>
            <a:r>
              <a:rPr lang="en-US" sz="3200" dirty="0"/>
              <a:t> pada </a:t>
            </a:r>
            <a:r>
              <a:rPr lang="en-US" sz="3200" dirty="0" err="1"/>
              <a:t>laman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http://informatika.stei.itb.ac.id/~rinaldi.munir/AljabarGeometri/2020-2021/algeo20-21.htm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842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Sumber</a:t>
            </a:r>
            <a:r>
              <a:rPr lang="en-US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(</a:t>
            </a:r>
            <a:r>
              <a:rPr lang="en-US" i="1" dirty="0"/>
              <a:t>row echelon form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b="1" dirty="0"/>
              <a:t>1 </a:t>
            </a:r>
            <a:r>
              <a:rPr lang="en-US" b="1" dirty="0" err="1"/>
              <a:t>utama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leading one</a:t>
            </a:r>
            <a:r>
              <a:rPr lang="en-US" dirty="0"/>
              <a:t>) pada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,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seluruhnya</a:t>
            </a:r>
            <a:r>
              <a:rPr lang="en-US" dirty="0"/>
              <a:t> nol. </a:t>
            </a:r>
          </a:p>
          <a:p>
            <a:endParaRPr lang="en-US" dirty="0"/>
          </a:p>
          <a:p>
            <a:r>
              <a:rPr lang="en-US" dirty="0" err="1"/>
              <a:t>Berbentuk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978971"/>
              </p:ext>
            </p:extLst>
          </p:nvPr>
        </p:nvGraphicFramePr>
        <p:xfrm>
          <a:off x="4530311" y="3813812"/>
          <a:ext cx="2191855" cy="2315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Equation" r:id="rId3" imgW="901440" imgH="914400" progId="Equation.3">
                  <p:embed/>
                </p:oleObj>
              </mc:Choice>
              <mc:Fallback>
                <p:oleObj name="Equation" r:id="rId3" imgW="901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30311" y="3813812"/>
                        <a:ext cx="2191855" cy="2315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310351"/>
              </p:ext>
            </p:extLst>
          </p:nvPr>
        </p:nvGraphicFramePr>
        <p:xfrm>
          <a:off x="1632502" y="4001294"/>
          <a:ext cx="2279098" cy="1940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5" imgW="672840" imgH="711000" progId="Equation.3">
                  <p:embed/>
                </p:oleObj>
              </mc:Choice>
              <mc:Fallback>
                <p:oleObj name="Equation" r:id="rId5" imgW="67284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32502" y="4001294"/>
                        <a:ext cx="2279098" cy="19409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097146"/>
              </p:ext>
            </p:extLst>
          </p:nvPr>
        </p:nvGraphicFramePr>
        <p:xfrm>
          <a:off x="7340877" y="4001294"/>
          <a:ext cx="2601430" cy="2128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7" imgW="1117440" imgH="914400" progId="Equation.3">
                  <p:embed/>
                </p:oleObj>
              </mc:Choice>
              <mc:Fallback>
                <p:oleObj name="Equation" r:id="rId7" imgW="1117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40877" y="4001294"/>
                        <a:ext cx="2601430" cy="2128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455965" y="4752397"/>
            <a:ext cx="565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dst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632502" y="6176963"/>
            <a:ext cx="485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Keterangan</a:t>
            </a:r>
            <a:r>
              <a:rPr lang="en-US" sz="2400" dirty="0"/>
              <a:t>: *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sembarang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590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713" y="357809"/>
            <a:ext cx="10644368" cy="5421589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selurunya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 (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1 </a:t>
            </a:r>
            <a:r>
              <a:rPr lang="en-US" b="1" dirty="0" err="1"/>
              <a:t>utama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/>
              <a:t>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berturutan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1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1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317" y="4067073"/>
            <a:ext cx="9907365" cy="212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00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052" y="262300"/>
            <a:ext cx="10515600" cy="6297525"/>
          </a:xfrm>
        </p:spPr>
        <p:txBody>
          <a:bodyPr>
            <a:normAutofit/>
          </a:bodyPr>
          <a:lstStyle/>
          <a:p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Ciri-ciri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: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nol-nol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1 </a:t>
            </a:r>
            <a:r>
              <a:rPr lang="en-US" dirty="0" err="1"/>
              <a:t>utama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477275"/>
              </p:ext>
            </p:extLst>
          </p:nvPr>
        </p:nvGraphicFramePr>
        <p:xfrm>
          <a:off x="3480994" y="3411062"/>
          <a:ext cx="2674937" cy="218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3" imgW="1117440" imgH="914400" progId="Equation.3">
                  <p:embed/>
                </p:oleObj>
              </mc:Choice>
              <mc:Fallback>
                <p:oleObj name="Equation" r:id="rId3" imgW="1117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0994" y="3411062"/>
                        <a:ext cx="2674937" cy="218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600827"/>
              </p:ext>
            </p:extLst>
          </p:nvPr>
        </p:nvGraphicFramePr>
        <p:xfrm>
          <a:off x="1428714" y="3662527"/>
          <a:ext cx="1453032" cy="150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5" imgW="685800" imgH="711000" progId="Equation.3">
                  <p:embed/>
                </p:oleObj>
              </mc:Choice>
              <mc:Fallback>
                <p:oleObj name="Equation" r:id="rId5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28714" y="3662527"/>
                        <a:ext cx="1453032" cy="1506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326142"/>
              </p:ext>
            </p:extLst>
          </p:nvPr>
        </p:nvGraphicFramePr>
        <p:xfrm>
          <a:off x="6890411" y="3435092"/>
          <a:ext cx="1939787" cy="2011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7" imgW="685800" imgH="711000" progId="Equation.3">
                  <p:embed/>
                </p:oleObj>
              </mc:Choice>
              <mc:Fallback>
                <p:oleObj name="Equation" r:id="rId7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90411" y="3435092"/>
                        <a:ext cx="1939787" cy="2011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856183"/>
              </p:ext>
            </p:extLst>
          </p:nvPr>
        </p:nvGraphicFramePr>
        <p:xfrm>
          <a:off x="1301558" y="919897"/>
          <a:ext cx="3771301" cy="1774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9" imgW="1511280" imgH="711000" progId="Equation.3">
                  <p:embed/>
                </p:oleObj>
              </mc:Choice>
              <mc:Fallback>
                <p:oleObj name="Equation" r:id="rId9" imgW="151128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01558" y="919897"/>
                        <a:ext cx="3771301" cy="1774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064231"/>
              </p:ext>
            </p:extLst>
          </p:nvPr>
        </p:nvGraphicFramePr>
        <p:xfrm>
          <a:off x="2032000" y="719138"/>
          <a:ext cx="812800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1" imgW="0" imgH="0" progId="Equation.3">
                  <p:embed/>
                </p:oleObj>
              </mc:Choice>
              <mc:Fallback>
                <p:oleObj name="Equation" r:id="rId11" imgW="0" imgH="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/>
                    <p:spPr>
                      <a:xfrm>
                        <a:off x="2032000" y="719138"/>
                        <a:ext cx="8128000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1341605"/>
              </p:ext>
            </p:extLst>
          </p:nvPr>
        </p:nvGraphicFramePr>
        <p:xfrm>
          <a:off x="5476120" y="919897"/>
          <a:ext cx="4964907" cy="171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12" imgW="2057400" imgH="711000" progId="Equation.3">
                  <p:embed/>
                </p:oleObj>
              </mc:Choice>
              <mc:Fallback>
                <p:oleObj name="Equation" r:id="rId12" imgW="20574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476120" y="919897"/>
                        <a:ext cx="4964907" cy="171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700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Tereduksi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tereduksi</a:t>
            </a:r>
            <a:r>
              <a:rPr lang="en-US" dirty="0"/>
              <a:t> (</a:t>
            </a:r>
            <a:r>
              <a:rPr lang="en-US" i="1" dirty="0"/>
              <a:t>reduce row echelon</a:t>
            </a:r>
            <a:r>
              <a:rPr lang="en-US" dirty="0"/>
              <a:t>) </a:t>
            </a:r>
            <a:r>
              <a:rPr lang="en-US" dirty="0" err="1"/>
              <a:t>berbentuk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Ciri-ciri</a:t>
            </a:r>
            <a:r>
              <a:rPr lang="en-US" dirty="0"/>
              <a:t>: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nol-nol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1 </a:t>
            </a:r>
            <a:r>
              <a:rPr lang="en-US" dirty="0" err="1"/>
              <a:t>utama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177694"/>
              </p:ext>
            </p:extLst>
          </p:nvPr>
        </p:nvGraphicFramePr>
        <p:xfrm>
          <a:off x="1866624" y="2843332"/>
          <a:ext cx="2191855" cy="2315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901440" imgH="914400" progId="Equation.3">
                  <p:embed/>
                </p:oleObj>
              </mc:Choice>
              <mc:Fallback>
                <p:oleObj name="Equation" r:id="rId3" imgW="901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66624" y="2843332"/>
                        <a:ext cx="2191855" cy="23159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1968911"/>
              </p:ext>
            </p:extLst>
          </p:nvPr>
        </p:nvGraphicFramePr>
        <p:xfrm>
          <a:off x="5624969" y="2883590"/>
          <a:ext cx="2716212" cy="231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1117440" imgH="914400" progId="Equation.3">
                  <p:embed/>
                </p:oleObj>
              </mc:Choice>
              <mc:Fallback>
                <p:oleObj name="Equation" r:id="rId5" imgW="11174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24969" y="2883590"/>
                        <a:ext cx="2716212" cy="2316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22740" y="3539628"/>
            <a:ext cx="737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atau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538948" y="3633231"/>
            <a:ext cx="565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3433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5009"/>
            <a:ext cx="10515600" cy="5361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Sifat-sifat</a:t>
            </a:r>
            <a:r>
              <a:rPr lang="en-US" sz="3200" dirty="0"/>
              <a:t> </a:t>
            </a:r>
            <a:r>
              <a:rPr lang="en-US" sz="3200" dirty="0" err="1"/>
              <a:t>matriks</a:t>
            </a:r>
            <a:r>
              <a:rPr lang="en-US" sz="3200" dirty="0"/>
              <a:t> </a:t>
            </a:r>
            <a:r>
              <a:rPr lang="en-US" sz="3200" dirty="0" err="1"/>
              <a:t>eselon</a:t>
            </a:r>
            <a:r>
              <a:rPr lang="en-US" sz="3200" dirty="0"/>
              <a:t> </a:t>
            </a:r>
            <a:r>
              <a:rPr lang="en-US" sz="3200" dirty="0" err="1"/>
              <a:t>baris</a:t>
            </a:r>
            <a:r>
              <a:rPr lang="en-US" sz="3200" dirty="0"/>
              <a:t> </a:t>
            </a:r>
            <a:r>
              <a:rPr lang="en-US" sz="3200" dirty="0" err="1"/>
              <a:t>tereduksi</a:t>
            </a:r>
            <a:r>
              <a:rPr lang="en-US" sz="3200" dirty="0"/>
              <a:t>:</a:t>
            </a:r>
          </a:p>
          <a:p>
            <a:pPr marL="0" indent="0">
              <a:buNone/>
            </a:pPr>
            <a:r>
              <a:rPr lang="en-US" sz="3200" dirty="0"/>
              <a:t>1. </a:t>
            </a:r>
          </a:p>
          <a:p>
            <a:pPr marL="0" indent="0">
              <a:buNone/>
            </a:pPr>
            <a:r>
              <a:rPr lang="en-US" sz="3200" dirty="0"/>
              <a:t>2.</a:t>
            </a:r>
          </a:p>
          <a:p>
            <a:pPr marL="0" indent="0">
              <a:buNone/>
            </a:pPr>
            <a:r>
              <a:rPr lang="en-US" sz="3200" dirty="0"/>
              <a:t>3.</a:t>
            </a:r>
          </a:p>
          <a:p>
            <a:pPr marL="0" indent="0">
              <a:buNone/>
            </a:pPr>
            <a:r>
              <a:rPr lang="en-US" sz="3200" dirty="0"/>
              <a:t>4.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kolom</a:t>
            </a:r>
            <a:r>
              <a:rPr lang="en-US" sz="3200" dirty="0"/>
              <a:t> yang </a:t>
            </a:r>
            <a:r>
              <a:rPr lang="en-US" sz="3200" dirty="0" err="1"/>
              <a:t>memiliki</a:t>
            </a:r>
            <a:r>
              <a:rPr lang="en-US" sz="3200" dirty="0"/>
              <a:t> 1 </a:t>
            </a:r>
            <a:r>
              <a:rPr lang="en-US" sz="3200" dirty="0" err="1"/>
              <a:t>utama</a:t>
            </a:r>
            <a:r>
              <a:rPr lang="en-US" sz="3200" dirty="0"/>
              <a:t> </a:t>
            </a:r>
            <a:r>
              <a:rPr lang="en-US" sz="3200" dirty="0" err="1"/>
              <a:t>memiliki</a:t>
            </a:r>
            <a:r>
              <a:rPr lang="en-US" sz="3200" dirty="0"/>
              <a:t> </a:t>
            </a:r>
            <a:r>
              <a:rPr lang="en-US" sz="3200" dirty="0" err="1"/>
              <a:t>nol</a:t>
            </a:r>
            <a:r>
              <a:rPr lang="en-US" sz="3200" dirty="0"/>
              <a:t> di </a:t>
            </a:r>
            <a:r>
              <a:rPr lang="en-US" sz="3200" dirty="0" err="1"/>
              <a:t>tempat</a:t>
            </a:r>
            <a:r>
              <a:rPr lang="en-US" sz="3200" dirty="0"/>
              <a:t> lain.</a:t>
            </a:r>
          </a:p>
          <a:p>
            <a:pPr marL="0" indent="0">
              <a:buNone/>
            </a:pP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21022"/>
              </p:ext>
            </p:extLst>
          </p:nvPr>
        </p:nvGraphicFramePr>
        <p:xfrm>
          <a:off x="1332671" y="1322526"/>
          <a:ext cx="5612825" cy="1838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" imgW="2171520" imgH="711000" progId="Equation.3">
                  <p:embed/>
                </p:oleObj>
              </mc:Choice>
              <mc:Fallback>
                <p:oleObj name="Equation" r:id="rId3" imgW="21715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2671" y="1322526"/>
                        <a:ext cx="5612825" cy="1838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4194313"/>
            <a:ext cx="10243596" cy="230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85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739"/>
            <a:ext cx="10515600" cy="5481224"/>
          </a:xfrm>
        </p:spPr>
        <p:txBody>
          <a:bodyPr/>
          <a:lstStyle/>
          <a:p>
            <a:r>
              <a:rPr lang="en-US" dirty="0" err="1"/>
              <a:t>Contoh-contoh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tereduksi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matriks</a:t>
            </a:r>
            <a:r>
              <a:rPr lang="en-US" dirty="0"/>
              <a:t> </a:t>
            </a:r>
            <a:r>
              <a:rPr lang="en-US" dirty="0" err="1"/>
              <a:t>eselon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 </a:t>
            </a:r>
            <a:r>
              <a:rPr lang="en-US" dirty="0" err="1"/>
              <a:t>tereduksi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607445"/>
              </p:ext>
            </p:extLst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692258"/>
              </p:ext>
            </p:extLst>
          </p:nvPr>
        </p:nvGraphicFramePr>
        <p:xfrm>
          <a:off x="1057941" y="1611539"/>
          <a:ext cx="1453032" cy="150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5" imgW="685800" imgH="711000" progId="Equation.3">
                  <p:embed/>
                </p:oleObj>
              </mc:Choice>
              <mc:Fallback>
                <p:oleObj name="Equation" r:id="rId5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7941" y="1611539"/>
                        <a:ext cx="1453032" cy="1506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148196"/>
              </p:ext>
            </p:extLst>
          </p:nvPr>
        </p:nvGraphicFramePr>
        <p:xfrm>
          <a:off x="3161579" y="1555415"/>
          <a:ext cx="2457067" cy="1764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quation" r:id="rId7" imgW="990360" imgH="711000" progId="Equation.3">
                  <p:embed/>
                </p:oleObj>
              </mc:Choice>
              <mc:Fallback>
                <p:oleObj name="Equation" r:id="rId7" imgW="99036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61579" y="1555415"/>
                        <a:ext cx="2457067" cy="1764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472742"/>
              </p:ext>
            </p:extLst>
          </p:nvPr>
        </p:nvGraphicFramePr>
        <p:xfrm>
          <a:off x="6248232" y="1524439"/>
          <a:ext cx="2868820" cy="2129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9" imgW="1231560" imgH="914400" progId="Equation.3">
                  <p:embed/>
                </p:oleObj>
              </mc:Choice>
              <mc:Fallback>
                <p:oleObj name="Equation" r:id="rId9" imgW="123156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248232" y="1524439"/>
                        <a:ext cx="2868820" cy="2129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9832393"/>
              </p:ext>
            </p:extLst>
          </p:nvPr>
        </p:nvGraphicFramePr>
        <p:xfrm>
          <a:off x="9746639" y="1843739"/>
          <a:ext cx="1282040" cy="1393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11" imgW="469800" imgH="457200" progId="Equation.3">
                  <p:embed/>
                </p:oleObj>
              </mc:Choice>
              <mc:Fallback>
                <p:oleObj name="Equation" r:id="rId11" imgW="469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746639" y="1843739"/>
                        <a:ext cx="1282040" cy="1393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412524"/>
              </p:ext>
            </p:extLst>
          </p:nvPr>
        </p:nvGraphicFramePr>
        <p:xfrm>
          <a:off x="1784457" y="4524220"/>
          <a:ext cx="1453032" cy="1506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Equation" r:id="rId13" imgW="685800" imgH="711000" progId="Equation.3">
                  <p:embed/>
                </p:oleObj>
              </mc:Choice>
              <mc:Fallback>
                <p:oleObj name="Equation" r:id="rId13" imgW="6858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784457" y="4524220"/>
                        <a:ext cx="1453032" cy="1506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671962"/>
              </p:ext>
            </p:extLst>
          </p:nvPr>
        </p:nvGraphicFramePr>
        <p:xfrm>
          <a:off x="4390112" y="4432842"/>
          <a:ext cx="2236787" cy="176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tion" r:id="rId15" imgW="901440" imgH="711000" progId="Equation.3">
                  <p:embed/>
                </p:oleObj>
              </mc:Choice>
              <mc:Fallback>
                <p:oleObj name="Equation" r:id="rId15" imgW="90144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390112" y="4432842"/>
                        <a:ext cx="2236787" cy="1763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3568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CC18-D7C9-4548-A49B-2E4B3DD23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8A1EA-B66A-4261-9E87-2FFBA4634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Dari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tentukan</a:t>
            </a:r>
            <a:r>
              <a:rPr lang="en-US" sz="2400" dirty="0"/>
              <a:t> mana yang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, </a:t>
            </a:r>
            <a:r>
              <a:rPr lang="en-US" sz="2400" dirty="0" err="1"/>
              <a:t>eselon</a:t>
            </a:r>
            <a:r>
              <a:rPr lang="en-US" sz="2400" dirty="0"/>
              <a:t> </a:t>
            </a:r>
            <a:r>
              <a:rPr lang="en-US" sz="2400" dirty="0" err="1"/>
              <a:t>baris</a:t>
            </a:r>
            <a:r>
              <a:rPr lang="en-US" sz="2400" dirty="0"/>
              <a:t> </a:t>
            </a:r>
            <a:r>
              <a:rPr lang="en-US" sz="2400" dirty="0" err="1"/>
              <a:t>tereduksi</a:t>
            </a:r>
            <a:r>
              <a:rPr lang="en-US" sz="2400" dirty="0"/>
              <a:t>, </a:t>
            </a:r>
            <a:r>
              <a:rPr lang="en-US" sz="2400" dirty="0" err="1"/>
              <a:t>keduanya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sekali</a:t>
            </a:r>
            <a:r>
              <a:rPr lang="en-US" sz="2400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EAAA87-B26B-4ACE-A62C-14DC12EC9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234" y="2847799"/>
            <a:ext cx="2126885" cy="4034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B6C562-A3EF-4FC4-BB19-70FB8757E4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210" y="2847799"/>
            <a:ext cx="2979580" cy="40102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156CE8-8528-49BB-B3DA-1E1C416BA3AC}"/>
              </a:ext>
            </a:extLst>
          </p:cNvPr>
          <p:cNvSpPr txBox="1"/>
          <p:nvPr/>
        </p:nvSpPr>
        <p:spPr>
          <a:xfrm>
            <a:off x="8249920" y="3314641"/>
            <a:ext cx="338381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Jawaban</a:t>
            </a:r>
            <a:r>
              <a:rPr lang="en-US" sz="2000" dirty="0"/>
              <a:t>:</a:t>
            </a:r>
          </a:p>
          <a:p>
            <a:pPr marL="342900" indent="-342900">
              <a:buAutoNum type="alphaLcParenBoth"/>
            </a:pPr>
            <a:r>
              <a:rPr lang="en-US" sz="2000" dirty="0" err="1"/>
              <a:t>Keduanya</a:t>
            </a:r>
            <a:r>
              <a:rPr lang="en-US" sz="2000" dirty="0"/>
              <a:t> (</a:t>
            </a:r>
            <a:r>
              <a:rPr lang="en-US" sz="2000" dirty="0" err="1"/>
              <a:t>eselon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dan</a:t>
            </a:r>
          </a:p>
          <a:p>
            <a:r>
              <a:rPr lang="en-US" sz="2000" dirty="0"/>
              <a:t>       </a:t>
            </a:r>
            <a:r>
              <a:rPr lang="en-US" sz="2000" dirty="0" err="1"/>
              <a:t>eselon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tereduksi</a:t>
            </a:r>
            <a:r>
              <a:rPr lang="en-US" sz="2000" dirty="0"/>
              <a:t>)</a:t>
            </a:r>
          </a:p>
          <a:p>
            <a:r>
              <a:rPr lang="en-US" sz="2000" dirty="0"/>
              <a:t>(b)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(c)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(d)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(e)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(f) </a:t>
            </a:r>
            <a:r>
              <a:rPr lang="en-US" sz="2000" dirty="0" err="1"/>
              <a:t>Keduanya</a:t>
            </a:r>
            <a:endParaRPr lang="en-US" sz="2000" dirty="0"/>
          </a:p>
          <a:p>
            <a:r>
              <a:rPr lang="en-US" sz="2000" dirty="0"/>
              <a:t>(g) </a:t>
            </a:r>
            <a:r>
              <a:rPr lang="en-US" sz="2000" dirty="0" err="1"/>
              <a:t>Matriks</a:t>
            </a:r>
            <a:r>
              <a:rPr lang="en-US" sz="2000" dirty="0"/>
              <a:t> </a:t>
            </a:r>
            <a:r>
              <a:rPr lang="en-US" sz="2000" dirty="0" err="1"/>
              <a:t>eselon</a:t>
            </a:r>
            <a:r>
              <a:rPr lang="en-US" sz="2000" dirty="0"/>
              <a:t> </a:t>
            </a:r>
            <a:r>
              <a:rPr lang="en-US" sz="2000" dirty="0" err="1"/>
              <a:t>baris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1964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366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Equation</vt:lpstr>
      <vt:lpstr>Matriks Eselon</vt:lpstr>
      <vt:lpstr>PowerPoint Presentation</vt:lpstr>
      <vt:lpstr>Matriks Eselon Baris</vt:lpstr>
      <vt:lpstr>PowerPoint Presentation</vt:lpstr>
      <vt:lpstr>PowerPoint Presentation</vt:lpstr>
      <vt:lpstr>Matriks Eselon Baris Tereduksi</vt:lpstr>
      <vt:lpstr>PowerPoint Presentation</vt:lpstr>
      <vt:lpstr>PowerPoint Presentation</vt:lpstr>
      <vt:lpstr>Latihan 1</vt:lpstr>
      <vt:lpstr>Latihan 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Matriks Eselon</dc:title>
  <dc:creator>ACER</dc:creator>
  <cp:lastModifiedBy>Rinaldi Munir</cp:lastModifiedBy>
  <cp:revision>25</cp:revision>
  <dcterms:created xsi:type="dcterms:W3CDTF">2018-09-03T12:52:51Z</dcterms:created>
  <dcterms:modified xsi:type="dcterms:W3CDTF">2020-08-25T12:36:51Z</dcterms:modified>
</cp:coreProperties>
</file>