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58" r:id="rId4"/>
    <p:sldId id="262" r:id="rId5"/>
    <p:sldId id="259" r:id="rId6"/>
    <p:sldId id="263" r:id="rId7"/>
    <p:sldId id="260" r:id="rId8"/>
    <p:sldId id="264" r:id="rId9"/>
    <p:sldId id="265" r:id="rId10"/>
    <p:sldId id="266" r:id="rId11"/>
    <p:sldId id="267" r:id="rId12"/>
    <p:sldId id="269" r:id="rId13"/>
    <p:sldId id="261" r:id="rId14"/>
    <p:sldId id="270" r:id="rId15"/>
    <p:sldId id="271" r:id="rId16"/>
    <p:sldId id="278" r:id="rId17"/>
    <p:sldId id="272" r:id="rId18"/>
    <p:sldId id="273" r:id="rId19"/>
    <p:sldId id="275" r:id="rId20"/>
    <p:sldId id="276" r:id="rId21"/>
    <p:sldId id="277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0F67-CF0A-49B3-A5B3-2AA3B728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C0523-FCF1-48D8-9E4B-2D13CF6AF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10A4-1326-443F-9905-70D55633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CF0F6-8743-4BF0-9880-78CC0491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8D9C-7FE7-4D55-97F5-7D69C21A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3E2-948A-443D-80FF-2B0E525E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2A0D5-091F-49FC-B6B6-5A4967B0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AFDB-6204-4D78-942D-E2690B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8C93-E8C2-4068-B08C-3F5CB71D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1869A-8EAC-4C4E-8A24-7F83B452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7C0B-6725-4516-A72C-25332BA8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FF7B1-F95E-4551-AD36-1B27E5F0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682B7-3CC7-4867-9F5E-82C1CD28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DC1E-3385-4163-B06B-5D93134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0A66-5055-4FAC-B823-B4B2FC33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8572-507A-4EA6-9A0F-7F8766D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E03F-2EB6-4182-A791-3AB639FF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4D1D-C8CC-45D0-ACFF-740F8D94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5ADF9-5BE2-4109-9CD8-C715295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C5E3-F98B-4BCF-BF64-F6B4508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25B5-00A2-428A-9542-13DBCD0F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2B14-F29E-49BB-B9CB-1854E485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C5DA2-4AC8-417B-B23B-369709E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4767C-3B7B-42DF-9B80-D3BBC5D9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0982-777C-445F-8114-E9EDD34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13BF-4967-4177-AB4F-998FFAE4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1868-8384-4B79-8214-26388ECB1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E5A5-F821-4B42-94C8-611AD3CB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82F6-879A-4067-82ED-C14C6809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2792-F0CC-491D-820A-02DA077E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AA5-9144-4DD4-B00D-6AF8577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51E3-9E39-490B-824C-6879906A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602DD-9E06-43A0-A8BE-03B26323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8CC0-97F7-409C-8095-D6D9D7BC7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D3AA2-8EB9-4D07-AE9C-7AB835979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D5C04-D256-4E2B-92E2-7E7BCB577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F7A56-C271-40BA-A4F2-333A984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D45-AD6A-4967-9338-870C6730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018-3928-4F9A-A16B-79480377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6F50-9E34-4DF6-881C-2B282199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0B17-2AE2-4DCB-B167-0F80AD9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0CF8-5A79-46D2-B34D-B8EF4CCE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78E4-A775-4D03-91F4-5980D58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348E6-38CE-4F98-BC96-C5668C58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23F43-4FF1-4532-980B-400C4CD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205EF-9B07-4632-9C5E-D9330D96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F61-CB05-4261-84C7-715B324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E5C3-3D38-4871-83E8-68B0E893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B2393-8CAD-470A-804E-299F8F3D7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728E-3D80-488A-A843-876DFA92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48EE-F2BD-4C48-8240-CF09396C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3B207-57D5-4C69-9C58-B05AE969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E9B-9743-4323-BAF7-3CEB93B0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78B2-3752-47FA-A8C7-41536508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D9D8D-616F-4A32-A3DF-7EC4E81E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9F6A3-3F8F-4C6B-B8F3-529E67BD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3D1-15BD-4B51-880B-E97B7553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8F680-94E3-480F-971D-07BCE17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F9E8-D603-46E4-AF6E-5BEB73DD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330DB-0EFE-418F-90E2-7B360DCD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90BE-7101-47AC-84F0-1CA61D95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DAE8-833D-4C8F-8715-8B541E83D41E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F0607-3879-4691-9B12-6C9DBF2C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3624-C0BD-4F64-AFBC-822C454C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/>
              <a:t>Review </a:t>
            </a:r>
            <a:r>
              <a:rPr lang="en-US" b="1" dirty="0" err="1"/>
              <a:t>Matriks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06482-AB19-493C-A132-3688B9F1E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1158240"/>
            <a:ext cx="10515600" cy="5414963"/>
          </a:xfrm>
        </p:spPr>
        <p:txBody>
          <a:bodyPr/>
          <a:lstStyle/>
          <a:p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</a:t>
            </a:r>
          </a:p>
          <a:p>
            <a:r>
              <a:rPr lang="en-US" dirty="0" err="1"/>
              <a:t>Misalkan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maka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F96380-2E99-4CE1-9DE3-5C39E7C2C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248" y="1931581"/>
            <a:ext cx="5334154" cy="19341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186333-335D-4111-906C-B26F44543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018" y="4517460"/>
            <a:ext cx="9504782" cy="1842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16105B-46CD-4682-81C6-8B5F315EE5EA}"/>
              </a:ext>
            </a:extLst>
          </p:cNvPr>
          <p:cNvSpPr txBox="1"/>
          <p:nvPr/>
        </p:nvSpPr>
        <p:spPr>
          <a:xfrm>
            <a:off x="3142120" y="91002"/>
            <a:ext cx="6508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Kombinasi</a:t>
            </a:r>
            <a:r>
              <a:rPr lang="en-US" sz="4800" b="1" dirty="0">
                <a:solidFill>
                  <a:srgbClr val="FF0000"/>
                </a:solidFill>
              </a:rPr>
              <a:t> Linier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E4E6C-9B27-4214-9FE2-38C29392B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033C8-70C9-4468-A628-447BD031C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607" y="1371200"/>
            <a:ext cx="4256211" cy="11789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AA96C9-2DA5-401F-9D07-2C168425A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607" y="3429000"/>
            <a:ext cx="5028394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5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6E753-D811-42F3-AED7-6D4AAABEA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lain: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B3ECD9-8AE8-4931-A164-3D081AE82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024" y="1295760"/>
            <a:ext cx="7539519" cy="13356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60D83D-CE47-4F62-9FC6-27B7F5358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555" y="3609619"/>
            <a:ext cx="3406984" cy="307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13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C7983-C5A0-4918-9E90-E9B581613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1229360"/>
            <a:ext cx="10515600" cy="5445443"/>
          </a:xfrm>
        </p:spPr>
        <p:txBody>
          <a:bodyPr/>
          <a:lstStyle/>
          <a:p>
            <a:r>
              <a:rPr lang="en-US" dirty="0"/>
              <a:t>Transpose </a:t>
            </a:r>
            <a:r>
              <a:rPr lang="en-US" dirty="0" err="1"/>
              <a:t>matriks</a:t>
            </a:r>
            <a:r>
              <a:rPr lang="en-US" dirty="0"/>
              <a:t>,  B = A</a:t>
            </a:r>
            <a:r>
              <a:rPr lang="en-US" baseline="30000" dirty="0"/>
              <a:t>T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b</a:t>
            </a:r>
            <a:r>
              <a:rPr lang="en-US" baseline="-25000" dirty="0" err="1"/>
              <a:t>ji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 = 1, 2, …m; j = 1, 2, …n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transpose </a:t>
            </a:r>
            <a:r>
              <a:rPr lang="en-US" dirty="0" err="1"/>
              <a:t>matriks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for i</a:t>
            </a:r>
            <a:r>
              <a:rPr lang="en-US" dirty="0">
                <a:sym typeface="Symbol" panose="05050102010706020507" pitchFamily="18" charset="2"/>
              </a:rPr>
              <a:t>1 to m do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     </a:t>
            </a:r>
            <a:r>
              <a:rPr lang="en-US" dirty="0">
                <a:solidFill>
                  <a:prstClr val="black"/>
                </a:solidFill>
              </a:rPr>
              <a:t> for j</a:t>
            </a:r>
            <a:r>
              <a:rPr lang="en-US" dirty="0">
                <a:solidFill>
                  <a:prstClr val="black"/>
                </a:solidFill>
                <a:sym typeface="Symbol" panose="05050102010706020507" pitchFamily="18" charset="2"/>
              </a:rPr>
              <a:t>1 to n do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sym typeface="Symbol" panose="05050102010706020507" pitchFamily="18" charset="2"/>
              </a:rPr>
              <a:t>		</a:t>
            </a:r>
            <a:r>
              <a:rPr lang="en-US" dirty="0"/>
              <a:t> </a:t>
            </a:r>
            <a:r>
              <a:rPr lang="en-US" dirty="0" err="1"/>
              <a:t>b</a:t>
            </a:r>
            <a:r>
              <a:rPr lang="en-US" baseline="-25000" dirty="0" err="1"/>
              <a:t>ji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     end for</a:t>
            </a:r>
          </a:p>
          <a:p>
            <a:pPr marL="0" indent="0">
              <a:buNone/>
            </a:pPr>
            <a:r>
              <a:rPr lang="en-US" dirty="0"/>
              <a:t>	end for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DAD75-7B51-43CB-88C9-40CE89861C4A}"/>
              </a:ext>
            </a:extLst>
          </p:cNvPr>
          <p:cNvSpPr txBox="1"/>
          <p:nvPr/>
        </p:nvSpPr>
        <p:spPr>
          <a:xfrm>
            <a:off x="3449320" y="134203"/>
            <a:ext cx="4854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Transpose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43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E08CE3-A8BE-42E7-9DC6-826D8E703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265" y="1969640"/>
            <a:ext cx="10143470" cy="311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77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64CD-2E5D-4782-B814-A12EE243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560"/>
            <a:ext cx="10515600" cy="4744403"/>
          </a:xfrm>
        </p:spPr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n x n, transpose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mempertukarkan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simetri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diagonal </a:t>
            </a:r>
            <a:r>
              <a:rPr lang="en-US" dirty="0" err="1"/>
              <a:t>utama</a:t>
            </a:r>
            <a:r>
              <a:rPr lang="en-US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B9449E-BE4B-4FF5-9E50-1390A19FA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015" y="2979601"/>
            <a:ext cx="9269970" cy="187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4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B7CA1-EBA7-49E6-92BA-2419114CB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080"/>
            <a:ext cx="10515600" cy="5282883"/>
          </a:xfrm>
        </p:spPr>
        <p:txBody>
          <a:bodyPr/>
          <a:lstStyle/>
          <a:p>
            <a:r>
              <a:rPr lang="en-US" dirty="0" err="1"/>
              <a:t>Sifat-sifat</a:t>
            </a:r>
            <a:r>
              <a:rPr lang="en-US" dirty="0"/>
              <a:t> transpose </a:t>
            </a:r>
            <a:r>
              <a:rPr lang="en-US" dirty="0" err="1"/>
              <a:t>matriks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3B679F-AB3D-43D7-BD1E-61F62BB3C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759" y="1763399"/>
            <a:ext cx="3444161" cy="301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87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ECBC0-9EF3-49DB-889E-3592444D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rgbClr val="FF0000"/>
                </a:solidFill>
              </a:rPr>
              <a:t>Trace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sebuah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B1C40-C18F-4005-A3FF-25054841B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695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trace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pada diagonal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disimbolkan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tr(A)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tr(A)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terdefinisi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506D79-FB54-4A43-BF70-B4E1F22D7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147" y="2878111"/>
            <a:ext cx="6852615" cy="269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883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82E5EE1-DA90-4EC0-B2F6-E9349EA73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</a:rPr>
              <a:t>Sifat-sifat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Operasi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Aritmetika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4C3367-D2F6-477D-8B75-EA7F77CDF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47" y="1554796"/>
            <a:ext cx="7818221" cy="52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463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A8EA9-9740-4B9C-A8DB-48BE2DC6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191443"/>
          </a:xfrm>
        </p:spPr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: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elemennya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nol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0</a:t>
            </a:r>
          </a:p>
          <a:p>
            <a:r>
              <a:rPr lang="en-US" dirty="0" err="1"/>
              <a:t>Sifat-sifat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BC15B7-5B02-446C-B3F5-72CA91BDE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4711" y="3852387"/>
            <a:ext cx="4857929" cy="25095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FBD595-7A29-427F-96E1-8E020CAF0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914" y="1404824"/>
            <a:ext cx="6341591" cy="16007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D143A5-AEE4-4CDD-ADB8-84E71AE5A04F}"/>
              </a:ext>
            </a:extLst>
          </p:cNvPr>
          <p:cNvSpPr txBox="1"/>
          <p:nvPr/>
        </p:nvSpPr>
        <p:spPr>
          <a:xfrm>
            <a:off x="4213392" y="78860"/>
            <a:ext cx="31666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Nol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9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Sumber</a:t>
            </a:r>
            <a:r>
              <a:rPr lang="en-US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5635A-F4A2-4FCD-BED1-C0346ED5B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Identitas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5D660-8DC3-4ED0-BFB8-05C554EB0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640"/>
            <a:ext cx="10515600" cy="4612323"/>
          </a:xfrm>
        </p:spPr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: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yang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1 pada  diagonal </a:t>
            </a:r>
            <a:r>
              <a:rPr lang="en-US" dirty="0" err="1"/>
              <a:t>utamanya</a:t>
            </a:r>
            <a:r>
              <a:rPr lang="en-US" dirty="0"/>
              <a:t> dan </a:t>
            </a:r>
            <a:r>
              <a:rPr lang="en-US" dirty="0" err="1"/>
              <a:t>bernilai</a:t>
            </a:r>
            <a:r>
              <a:rPr lang="en-US" dirty="0"/>
              <a:t> 0 pada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disimbolkan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F342FF-7C78-4E81-B141-305D55F85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914" y="2666682"/>
            <a:ext cx="6081821" cy="189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46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5BFA0-B650-45F2-B447-BB7E11198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/>
          <a:lstStyle/>
          <a:p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i="1" dirty="0"/>
              <a:t>AI</a:t>
            </a:r>
            <a:r>
              <a:rPr lang="en-US" dirty="0"/>
              <a:t> = </a:t>
            </a:r>
            <a:r>
              <a:rPr lang="en-US" i="1" dirty="0"/>
              <a:t>IA</a:t>
            </a:r>
            <a:r>
              <a:rPr lang="en-US" dirty="0"/>
              <a:t> = </a:t>
            </a:r>
            <a:r>
              <a:rPr lang="en-US" i="1" dirty="0"/>
              <a:t>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606828-90C6-4227-BD78-0D4C0CA21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067" y="3047520"/>
            <a:ext cx="8096111" cy="13720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B733A1-54C3-4E67-8E8F-396C873C8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525" y="4551199"/>
            <a:ext cx="8014653" cy="109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28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3DC5C-2764-472B-8F4B-61DFA0A0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Matriks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Balikan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01A82-3ADF-4C9D-8C5D-51FDA2E31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(</a:t>
            </a:r>
            <a:r>
              <a:rPr lang="en-US" i="1" dirty="0"/>
              <a:t>inverse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B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		AB = BA = I</a:t>
            </a:r>
          </a:p>
          <a:p>
            <a:r>
              <a:rPr lang="en-US" dirty="0"/>
              <a:t>Kita </a:t>
            </a:r>
            <a:r>
              <a:rPr lang="en-US" dirty="0" err="1"/>
              <a:t>katakan</a:t>
            </a:r>
            <a:r>
              <a:rPr lang="en-US" dirty="0"/>
              <a:t> A dan B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Misalkan</a:t>
            </a: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sz="2800" dirty="0"/>
              <a:t>        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09C340-4F81-4F62-AE44-6E7D5D931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040" y="3889534"/>
            <a:ext cx="4999901" cy="10685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6CD71C-DD1E-41EC-A6F9-A8A7402C9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240" y="4989417"/>
            <a:ext cx="5361588" cy="173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06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B9BE1-B5CE-422C-AB2C-E254B37E9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disimbolkan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   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Sifat</a:t>
            </a:r>
            <a:r>
              <a:rPr lang="en-US" dirty="0"/>
              <a:t>:   </a:t>
            </a:r>
            <a:r>
              <a:rPr lang="en-US" i="1" dirty="0"/>
              <a:t>AA</a:t>
            </a:r>
            <a:r>
              <a:rPr lang="en-US" baseline="30000" dirty="0"/>
              <a:t>–1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I</a:t>
            </a:r>
          </a:p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2 x 2, </a:t>
            </a:r>
            <a:r>
              <a:rPr lang="en-US" dirty="0" err="1"/>
              <a:t>maka</a:t>
            </a:r>
            <a:r>
              <a:rPr lang="en-US" dirty="0"/>
              <a:t> A</a:t>
            </a:r>
            <a:r>
              <a:rPr lang="en-US" baseline="30000" dirty="0"/>
              <a:t> –1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 </a:t>
            </a:r>
            <a:r>
              <a:rPr lang="en-US" i="1" dirty="0"/>
              <a:t>ad</a:t>
            </a:r>
            <a:r>
              <a:rPr lang="en-US" dirty="0"/>
              <a:t> – </a:t>
            </a:r>
            <a:r>
              <a:rPr lang="en-US" i="1" dirty="0" err="1"/>
              <a:t>bc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0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 </a:t>
            </a:r>
            <a:r>
              <a:rPr lang="en-US" dirty="0"/>
              <a:t>Nilai</a:t>
            </a:r>
            <a:r>
              <a:rPr lang="en-US" i="1" dirty="0"/>
              <a:t> ad – </a:t>
            </a:r>
            <a:r>
              <a:rPr lang="en-US" i="1" dirty="0" err="1"/>
              <a:t>bc</a:t>
            </a:r>
            <a:r>
              <a:rPr lang="en-US" i="1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 err="1"/>
              <a:t>determinan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ad – </a:t>
            </a:r>
            <a:r>
              <a:rPr lang="en-US" dirty="0" err="1"/>
              <a:t>bc</a:t>
            </a:r>
            <a:r>
              <a:rPr lang="en-US" dirty="0"/>
              <a:t> = 0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(</a:t>
            </a:r>
            <a:r>
              <a:rPr lang="en-US" i="1" dirty="0"/>
              <a:t>not invertible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9BE19A-3548-44A5-BB74-FBA700538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90" y="3124200"/>
            <a:ext cx="2279749" cy="109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8D164F-87F6-4E65-BDBA-8317552CD1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092" y="3160357"/>
            <a:ext cx="4219618" cy="1056043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8FD08B9B-D45F-4AC8-8973-9EAE883533A6}"/>
              </a:ext>
            </a:extLst>
          </p:cNvPr>
          <p:cNvSpPr/>
          <p:nvPr/>
        </p:nvSpPr>
        <p:spPr>
          <a:xfrm>
            <a:off x="4589039" y="3578860"/>
            <a:ext cx="772315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85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E3E9E-F95E-40F8-A90E-46BEE59AD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38448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49EB79-2EB9-4CED-B3CB-FD3762361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029" y="1514740"/>
            <a:ext cx="1805879" cy="9846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FEE476-3850-439B-A5E9-D26B699DA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456" y="1271490"/>
            <a:ext cx="4474431" cy="1502190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6A6DC831-3584-441E-AD1F-31ED5CEFF47E}"/>
              </a:ext>
            </a:extLst>
          </p:cNvPr>
          <p:cNvSpPr/>
          <p:nvPr/>
        </p:nvSpPr>
        <p:spPr>
          <a:xfrm>
            <a:off x="3948024" y="1931145"/>
            <a:ext cx="772315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428D0E-F09C-4A66-804C-9CD33173A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2029" y="3260157"/>
            <a:ext cx="2173571" cy="808617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BFB2C17F-9AA9-4A4D-B3E9-364182975C2E}"/>
              </a:ext>
            </a:extLst>
          </p:cNvPr>
          <p:cNvSpPr/>
          <p:nvPr/>
        </p:nvSpPr>
        <p:spPr>
          <a:xfrm>
            <a:off x="4334181" y="3484721"/>
            <a:ext cx="772315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8F84C2-CCFB-4254-80A2-5B99A6224B9F}"/>
              </a:ext>
            </a:extLst>
          </p:cNvPr>
          <p:cNvSpPr txBox="1"/>
          <p:nvPr/>
        </p:nvSpPr>
        <p:spPr>
          <a:xfrm>
            <a:off x="5231391" y="3345328"/>
            <a:ext cx="6206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, </a:t>
            </a:r>
            <a:r>
              <a:rPr lang="en-US" sz="2400" dirty="0" err="1"/>
              <a:t>sebab</a:t>
            </a:r>
            <a:r>
              <a:rPr lang="en-US" sz="2400" dirty="0"/>
              <a:t> (-1)(-6) – (3)(2) = 0</a:t>
            </a:r>
          </a:p>
        </p:txBody>
      </p:sp>
    </p:spTree>
    <p:extLst>
      <p:ext uri="{BB962C8B-B14F-4D97-AF65-F5344CB8AC3E}">
        <p14:creationId xmlns:p14="http://schemas.microsoft.com/office/powerpoint/2010/main" val="44099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AFD913-9300-4FAC-8E82-8E9C7B6021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27760"/>
                <a:ext cx="10515600" cy="556768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Matriks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m x n (m </a:t>
                </a:r>
                <a:r>
                  <a:rPr lang="en-US" sz="2400" dirty="0" err="1"/>
                  <a:t>baris</a:t>
                </a:r>
                <a:r>
                  <a:rPr lang="en-US" sz="2400" dirty="0"/>
                  <a:t> dan n </a:t>
                </a:r>
                <a:r>
                  <a:rPr lang="en-US" sz="2400" dirty="0" err="1"/>
                  <a:t>kolom</a:t>
                </a:r>
                <a:r>
                  <a:rPr lang="en-US" sz="2400" dirty="0"/>
                  <a:t>):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 A = [</a:t>
                </a:r>
                <a:r>
                  <a:rPr lang="en-US" sz="2400" i="1" dirty="0" err="1"/>
                  <a:t>a</a:t>
                </a:r>
                <a:r>
                  <a:rPr lang="en-US" sz="2400" i="1" baseline="-25000" dirty="0" err="1"/>
                  <a:t>ij</a:t>
                </a:r>
                <a:r>
                  <a:rPr lang="en-US" sz="2400" dirty="0"/>
                  <a:t>]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m = n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dinamakan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persegi</a:t>
                </a:r>
                <a:r>
                  <a:rPr lang="en-US" sz="2400" dirty="0"/>
                  <a:t> (</a:t>
                </a:r>
                <a:r>
                  <a:rPr lang="en-US" sz="2400" i="1" dirty="0"/>
                  <a:t>square matrix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orde</a:t>
                </a:r>
                <a:r>
                  <a:rPr lang="en-US" sz="2400" dirty="0"/>
                  <a:t> n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Contoh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3 x 4: </a:t>
                </a:r>
              </a:p>
              <a:p>
                <a:pPr marL="0" indent="0">
                  <a:buNone/>
                  <a:tabLst>
                    <a:tab pos="1087438" algn="l"/>
                  </a:tabLst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AFD913-9300-4FAC-8E82-8E9C7B6021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27760"/>
                <a:ext cx="10515600" cy="5567680"/>
              </a:xfrm>
              <a:blipFill>
                <a:blip r:embed="rId4"/>
                <a:stretch>
                  <a:fillRect l="-812" t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901182B-4013-4461-90F3-2A2125DA706A}"/>
              </a:ext>
            </a:extLst>
          </p:cNvPr>
          <p:cNvSpPr txBox="1"/>
          <p:nvPr/>
        </p:nvSpPr>
        <p:spPr>
          <a:xfrm>
            <a:off x="5664200" y="162560"/>
            <a:ext cx="1828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Notasi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7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9616D-7316-4BBC-B993-5891687DA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Diagonal </a:t>
            </a:r>
            <a:r>
              <a:rPr lang="en-US" dirty="0" err="1">
                <a:solidFill>
                  <a:srgbClr val="FF0000"/>
                </a:solidFill>
              </a:rPr>
              <a:t>utama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n x 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9F1D67-D519-4F49-98B4-43E69ABD98D2}"/>
                  </a:ext>
                </a:extLst>
              </p:cNvPr>
              <p:cNvSpPr txBox="1"/>
              <p:nvPr/>
            </p:nvSpPr>
            <p:spPr>
              <a:xfrm>
                <a:off x="3281680" y="2004060"/>
                <a:ext cx="3845412" cy="1814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9F1D67-D519-4F49-98B4-43E69ABD9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680" y="2004060"/>
                <a:ext cx="3845412" cy="18142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E687CE-5086-4FFE-A9D6-8F73EAA7223A}"/>
              </a:ext>
            </a:extLst>
          </p:cNvPr>
          <p:cNvCxnSpPr>
            <a:cxnSpLocks/>
          </p:cNvCxnSpPr>
          <p:nvPr/>
        </p:nvCxnSpPr>
        <p:spPr>
          <a:xfrm>
            <a:off x="3647090" y="1755228"/>
            <a:ext cx="3607150" cy="2044612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1667E2-2F01-4E32-ABF7-57258D702AA2}"/>
              </a:ext>
            </a:extLst>
          </p:cNvPr>
          <p:cNvCxnSpPr>
            <a:cxnSpLocks/>
          </p:cNvCxnSpPr>
          <p:nvPr/>
        </p:nvCxnSpPr>
        <p:spPr>
          <a:xfrm>
            <a:off x="3154532" y="2102069"/>
            <a:ext cx="3635151" cy="1922248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32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9E02D-09F3-4F8F-BB70-0B8AE0454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892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C</a:t>
            </a:r>
            <a:r>
              <a:rPr lang="en-US" sz="2400" baseline="-25000" dirty="0"/>
              <a:t>m x n</a:t>
            </a:r>
            <a:r>
              <a:rPr lang="en-US" sz="2400" dirty="0"/>
              <a:t> = A</a:t>
            </a:r>
            <a:r>
              <a:rPr lang="en-US" sz="2400" baseline="-25000" dirty="0"/>
              <a:t>m x n 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+  </a:t>
            </a:r>
            <a:r>
              <a:rPr lang="en-US" sz="2400" dirty="0" err="1">
                <a:sym typeface="Symbol" panose="05050102010706020507" pitchFamily="18" charset="2"/>
              </a:rPr>
              <a:t>B</a:t>
            </a:r>
            <a:r>
              <a:rPr lang="en-US" sz="2400" baseline="-25000" dirty="0" err="1">
                <a:sym typeface="Symbol" panose="05050102010706020507" pitchFamily="18" charset="2"/>
              </a:rPr>
              <a:t>m</a:t>
            </a:r>
            <a:r>
              <a:rPr lang="en-US" sz="2400" baseline="-25000" dirty="0">
                <a:sym typeface="Symbol" panose="05050102010706020507" pitchFamily="18" charset="2"/>
              </a:rPr>
              <a:t> x 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Misal</a:t>
            </a:r>
            <a:r>
              <a:rPr lang="en-US" sz="2400" dirty="0"/>
              <a:t>  A = [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]</a:t>
            </a:r>
          </a:p>
          <a:p>
            <a:pPr marL="0" indent="0">
              <a:buNone/>
            </a:pPr>
            <a:r>
              <a:rPr lang="en-US" sz="2400" dirty="0"/>
              <a:t>	B = [</a:t>
            </a:r>
            <a:r>
              <a:rPr lang="en-US" sz="2400" dirty="0" err="1"/>
              <a:t>b</a:t>
            </a:r>
            <a:r>
              <a:rPr lang="en-US" sz="2400" baseline="-25000" dirty="0" err="1"/>
              <a:t>ij</a:t>
            </a:r>
            <a:r>
              <a:rPr lang="en-US" sz="2400" dirty="0"/>
              <a:t>]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maka</a:t>
            </a:r>
            <a:r>
              <a:rPr lang="en-US" sz="2400" dirty="0"/>
              <a:t> C = A + B = [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]  ,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= 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 +</a:t>
            </a:r>
            <a:r>
              <a:rPr lang="en-US" sz="2400" dirty="0" err="1"/>
              <a:t>b</a:t>
            </a:r>
            <a:r>
              <a:rPr lang="en-US" sz="2400" baseline="-25000" dirty="0" err="1"/>
              <a:t>ij</a:t>
            </a:r>
            <a:r>
              <a:rPr lang="en-US" sz="2400" dirty="0"/>
              <a:t>     , </a:t>
            </a:r>
            <a:r>
              <a:rPr lang="en-US" sz="2400" dirty="0" err="1"/>
              <a:t>i</a:t>
            </a:r>
            <a:r>
              <a:rPr lang="en-US" sz="2400" dirty="0"/>
              <a:t> = 1, 2, …, m;  j = 1, 2, …, n</a:t>
            </a:r>
          </a:p>
          <a:p>
            <a:endParaRPr lang="en-US" sz="2400" dirty="0"/>
          </a:p>
          <a:p>
            <a:r>
              <a:rPr lang="en-US" sz="2400" dirty="0" err="1"/>
              <a:t>Pengurangan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: C = A – B = [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]  ,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= 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 – </a:t>
            </a:r>
            <a:r>
              <a:rPr lang="en-US" sz="2400" dirty="0" err="1"/>
              <a:t>b</a:t>
            </a:r>
            <a:r>
              <a:rPr lang="en-US" sz="2400" baseline="-25000" dirty="0" err="1"/>
              <a:t>ij</a:t>
            </a:r>
            <a:r>
              <a:rPr lang="en-US" sz="2400" dirty="0"/>
              <a:t>     , </a:t>
            </a:r>
            <a:r>
              <a:rPr lang="en-US" sz="2400" dirty="0" err="1"/>
              <a:t>i</a:t>
            </a:r>
            <a:r>
              <a:rPr lang="en-US" sz="2400" dirty="0"/>
              <a:t> = 1, 2, …, m;  j = 1, 2, …, n</a:t>
            </a:r>
          </a:p>
          <a:p>
            <a:endParaRPr lang="en-US" sz="2400" dirty="0"/>
          </a:p>
          <a:p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 	for i</a:t>
            </a:r>
            <a:r>
              <a:rPr lang="en-US" sz="2400" dirty="0">
                <a:sym typeface="Symbol" panose="05050102010706020507" pitchFamily="18" charset="2"/>
              </a:rPr>
              <a:t>1 to m do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</a:t>
            </a:r>
            <a:r>
              <a:rPr lang="en-US" sz="2400" dirty="0">
                <a:solidFill>
                  <a:prstClr val="black"/>
                </a:solidFill>
              </a:rPr>
              <a:t> for j</a:t>
            </a:r>
            <a:r>
              <a:rPr 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1 to n do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		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</a:t>
            </a:r>
            <a:r>
              <a:rPr lang="en-US" sz="2400" dirty="0"/>
              <a:t> 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 +</a:t>
            </a:r>
            <a:r>
              <a:rPr lang="en-US" sz="2400" dirty="0" err="1"/>
              <a:t>b</a:t>
            </a:r>
            <a:r>
              <a:rPr lang="en-US" sz="2400" baseline="-25000" dirty="0" err="1"/>
              <a:t>ij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     end for</a:t>
            </a:r>
          </a:p>
          <a:p>
            <a:pPr marL="0" indent="0">
              <a:buNone/>
            </a:pPr>
            <a:r>
              <a:rPr lang="en-US" sz="2400" dirty="0"/>
              <a:t>	end for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06220A-4124-405D-90AC-13D59175E8BF}"/>
              </a:ext>
            </a:extLst>
          </p:cNvPr>
          <p:cNvSpPr txBox="1"/>
          <p:nvPr/>
        </p:nvSpPr>
        <p:spPr>
          <a:xfrm>
            <a:off x="3449320" y="134203"/>
            <a:ext cx="5795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Penjumlahan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1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F76E7-003D-4409-843D-B0CF93EAE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1680"/>
            <a:ext cx="10515600" cy="543528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Maka</a:t>
            </a:r>
            <a:r>
              <a:rPr lang="en-US" dirty="0"/>
              <a:t>,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B8B089-43A1-4D4F-A82E-ECB6EA0FE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237" y="1406060"/>
            <a:ext cx="7725870" cy="14590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4CCC35-0D20-4A2B-8855-1D73E84D8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345" y="4167240"/>
            <a:ext cx="6816294" cy="128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83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9E02D-09F3-4F8F-BB70-0B8AE0454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C</a:t>
            </a:r>
            <a:r>
              <a:rPr lang="en-US" sz="2400" baseline="-25000" dirty="0"/>
              <a:t>m x n</a:t>
            </a:r>
            <a:r>
              <a:rPr lang="en-US" sz="2400" dirty="0"/>
              <a:t> = A</a:t>
            </a:r>
            <a:r>
              <a:rPr lang="en-US" sz="2400" baseline="-25000" dirty="0"/>
              <a:t>m x r 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 B</a:t>
            </a:r>
            <a:r>
              <a:rPr lang="en-US" sz="2400" baseline="-25000" dirty="0">
                <a:sym typeface="Symbol" panose="05050102010706020507" pitchFamily="18" charset="2"/>
              </a:rPr>
              <a:t>r x 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Misal</a:t>
            </a:r>
            <a:r>
              <a:rPr lang="en-US" sz="2400" dirty="0"/>
              <a:t>  A = [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] dan  B = [</a:t>
            </a:r>
            <a:r>
              <a:rPr lang="en-US" sz="2400" dirty="0" err="1"/>
              <a:t>b</a:t>
            </a:r>
            <a:r>
              <a:rPr lang="en-US" sz="2400" baseline="-25000" dirty="0" err="1"/>
              <a:t>ij</a:t>
            </a:r>
            <a:r>
              <a:rPr lang="en-US" sz="2400" dirty="0"/>
              <a:t>]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maka</a:t>
            </a:r>
            <a:r>
              <a:rPr lang="en-US" sz="2400" dirty="0"/>
              <a:t> C = A </a:t>
            </a:r>
            <a:r>
              <a:rPr lang="en-US" sz="2400" dirty="0">
                <a:sym typeface="Symbol" panose="05050102010706020507" pitchFamily="18" charset="2"/>
              </a:rPr>
              <a:t></a:t>
            </a:r>
            <a:r>
              <a:rPr lang="en-US" sz="2400" dirty="0"/>
              <a:t> B = [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]  ,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= a</a:t>
            </a:r>
            <a:r>
              <a:rPr lang="en-US" sz="2400" baseline="-25000" dirty="0"/>
              <a:t>i1</a:t>
            </a:r>
            <a:r>
              <a:rPr lang="en-US" sz="2400" dirty="0"/>
              <a:t>b</a:t>
            </a:r>
            <a:r>
              <a:rPr lang="en-US" sz="2400" baseline="-25000" dirty="0"/>
              <a:t>1j</a:t>
            </a:r>
            <a:r>
              <a:rPr lang="en-US" sz="2400" dirty="0"/>
              <a:t>  + a</a:t>
            </a:r>
            <a:r>
              <a:rPr lang="en-US" sz="2400" baseline="-25000" dirty="0"/>
              <a:t>i2</a:t>
            </a:r>
            <a:r>
              <a:rPr lang="en-US" sz="2400" dirty="0"/>
              <a:t>b</a:t>
            </a:r>
            <a:r>
              <a:rPr lang="en-US" sz="2400" baseline="-25000" dirty="0"/>
              <a:t>2j</a:t>
            </a:r>
            <a:r>
              <a:rPr lang="en-US" sz="2400" dirty="0"/>
              <a:t> + … + </a:t>
            </a:r>
            <a:r>
              <a:rPr lang="en-US" sz="2400" dirty="0" err="1"/>
              <a:t>a</a:t>
            </a:r>
            <a:r>
              <a:rPr lang="en-US" sz="2400" baseline="-25000" dirty="0" err="1"/>
              <a:t>in</a:t>
            </a:r>
            <a:r>
              <a:rPr lang="en-US" sz="2400" dirty="0" err="1"/>
              <a:t>b</a:t>
            </a:r>
            <a:r>
              <a:rPr lang="en-US" sz="2400" baseline="-25000" dirty="0" err="1"/>
              <a:t>nj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syarat</a:t>
            </a:r>
            <a:r>
              <a:rPr lang="en-US" sz="2400" dirty="0"/>
              <a:t>: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 A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B</a:t>
            </a:r>
          </a:p>
          <a:p>
            <a:endParaRPr lang="en-US" sz="2400" dirty="0"/>
          </a:p>
          <a:p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C</a:t>
            </a:r>
            <a:r>
              <a:rPr lang="en-US" sz="2400" baseline="-25000" dirty="0"/>
              <a:t>m x n</a:t>
            </a:r>
            <a:r>
              <a:rPr lang="en-US" sz="2400" dirty="0"/>
              <a:t> = A</a:t>
            </a:r>
            <a:r>
              <a:rPr lang="en-US" sz="2400" baseline="-25000" dirty="0"/>
              <a:t>m x r 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 B</a:t>
            </a:r>
            <a:r>
              <a:rPr lang="en-US" sz="2400" baseline="-25000" dirty="0">
                <a:sym typeface="Symbol" panose="05050102010706020507" pitchFamily="18" charset="2"/>
              </a:rPr>
              <a:t>r x 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 	for i</a:t>
            </a:r>
            <a:r>
              <a:rPr lang="en-US" sz="2400" dirty="0">
                <a:sym typeface="Symbol" panose="05050102010706020507" pitchFamily="18" charset="2"/>
              </a:rPr>
              <a:t>1 to m do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 </a:t>
            </a:r>
            <a:r>
              <a:rPr lang="en-US" sz="2400" dirty="0">
                <a:solidFill>
                  <a:prstClr val="black"/>
                </a:solidFill>
              </a:rPr>
              <a:t> for j</a:t>
            </a:r>
            <a:r>
              <a:rPr 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1 to n do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	          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</a:t>
            </a:r>
            <a:r>
              <a:rPr lang="en-US" sz="2400" dirty="0"/>
              <a:t> 0</a:t>
            </a:r>
          </a:p>
          <a:p>
            <a:pPr marL="0" indent="0">
              <a:buNone/>
            </a:pPr>
            <a:r>
              <a:rPr lang="en-US" sz="2400" dirty="0"/>
              <a:t>                        </a:t>
            </a:r>
            <a:r>
              <a:rPr lang="en-US" sz="2400" dirty="0">
                <a:solidFill>
                  <a:prstClr val="black"/>
                </a:solidFill>
              </a:rPr>
              <a:t> for k</a:t>
            </a:r>
            <a:r>
              <a:rPr 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1 to r do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sym typeface="Symbol" panose="05050102010706020507" pitchFamily="18" charset="2"/>
              </a:rPr>
              <a:t>	          </a:t>
            </a:r>
            <a:r>
              <a:rPr lang="en-US" sz="2400" dirty="0"/>
              <a:t>     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</a:t>
            </a:r>
            <a:r>
              <a:rPr lang="en-US" sz="2400" dirty="0"/>
              <a:t>  </a:t>
            </a:r>
            <a:r>
              <a:rPr lang="en-US" sz="2400" dirty="0" err="1"/>
              <a:t>c</a:t>
            </a:r>
            <a:r>
              <a:rPr lang="en-US" sz="2400" baseline="-25000" dirty="0" err="1"/>
              <a:t>ij</a:t>
            </a:r>
            <a:r>
              <a:rPr lang="en-US" sz="2400" dirty="0"/>
              <a:t> + </a:t>
            </a:r>
            <a:r>
              <a:rPr lang="en-US" sz="2400" dirty="0" err="1"/>
              <a:t>a</a:t>
            </a:r>
            <a:r>
              <a:rPr lang="en-US" sz="2400" baseline="-25000" dirty="0" err="1"/>
              <a:t>ik</a:t>
            </a:r>
            <a:r>
              <a:rPr lang="en-US" sz="2400" dirty="0"/>
              <a:t> * </a:t>
            </a:r>
            <a:r>
              <a:rPr lang="en-US" sz="2400" dirty="0" err="1"/>
              <a:t>b</a:t>
            </a:r>
            <a:r>
              <a:rPr lang="en-US" sz="2400" baseline="-25000" dirty="0" err="1"/>
              <a:t>kj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          end for</a:t>
            </a:r>
          </a:p>
          <a:p>
            <a:pPr marL="0" indent="0">
              <a:buNone/>
            </a:pPr>
            <a:r>
              <a:rPr lang="en-US" sz="2400" dirty="0"/>
              <a:t>	    end for</a:t>
            </a:r>
          </a:p>
          <a:p>
            <a:pPr marL="0" indent="0">
              <a:buNone/>
            </a:pPr>
            <a:r>
              <a:rPr lang="en-US" sz="2400" dirty="0"/>
              <a:t>             end for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2D172F-AE4F-4DCE-8EFC-7A78E0CCA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782" y="3647200"/>
            <a:ext cx="4839908" cy="138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BE3847-2997-4DAD-93A0-1BF028AC75E9}"/>
              </a:ext>
            </a:extLst>
          </p:cNvPr>
          <p:cNvSpPr txBox="1"/>
          <p:nvPr/>
        </p:nvSpPr>
        <p:spPr>
          <a:xfrm>
            <a:off x="3500120" y="0"/>
            <a:ext cx="46544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Perkalian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1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5E91-6D7B-4B00-B149-E02E650B7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920"/>
            <a:ext cx="10515600" cy="554704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     AB =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2D9220-1DDA-47A9-8E62-671C40DDC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247" y="1472730"/>
            <a:ext cx="5635573" cy="13314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D3060D-6D31-4D0E-B03D-56E47973E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0625" y="3429000"/>
            <a:ext cx="4462812" cy="12394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6F47CF-F7B3-4342-8DF6-823695D5D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1031" y="3514788"/>
            <a:ext cx="4089661" cy="107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1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6300A-AAB3-48A4-ACD4-68CDBB82C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    </a:t>
            </a:r>
            <a:r>
              <a:rPr lang="en-US" dirty="0" err="1"/>
              <a:t>Misal</a:t>
            </a:r>
            <a:r>
              <a:rPr lang="en-US" dirty="0"/>
              <a:t>  A = [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] dan c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skalar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maka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  </a:t>
            </a:r>
            <a:r>
              <a:rPr lang="en-US" dirty="0" err="1"/>
              <a:t>cA</a:t>
            </a:r>
            <a:r>
              <a:rPr lang="en-US" dirty="0"/>
              <a:t>	= [</a:t>
            </a:r>
            <a:r>
              <a:rPr lang="en-US" dirty="0" err="1"/>
              <a:t>ca</a:t>
            </a:r>
            <a:r>
              <a:rPr lang="en-US" baseline="-25000" dirty="0" err="1"/>
              <a:t>ij</a:t>
            </a:r>
            <a:r>
              <a:rPr lang="en-US" dirty="0"/>
              <a:t>]   , </a:t>
            </a:r>
            <a:r>
              <a:rPr lang="en-US" dirty="0" err="1"/>
              <a:t>i</a:t>
            </a:r>
            <a:r>
              <a:rPr lang="en-US" dirty="0"/>
              <a:t> = 1, 2, …, m;  j = 1, 2, …, 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Misakan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dan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CB2F6-153C-4174-B9B8-2F44F05C8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799" y="2887870"/>
            <a:ext cx="7640321" cy="13516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7CCA2E-D8DF-4BF6-B83A-AFCF55BB8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753" y="3969380"/>
            <a:ext cx="8509167" cy="1109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CB3975-2E14-4F9C-BEBD-834B74966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349" y="5187150"/>
            <a:ext cx="8861131" cy="14659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DC2FD0-1FA2-43B7-A03F-C92DF68364B5}"/>
              </a:ext>
            </a:extLst>
          </p:cNvPr>
          <p:cNvSpPr txBox="1"/>
          <p:nvPr/>
        </p:nvSpPr>
        <p:spPr>
          <a:xfrm>
            <a:off x="5801360" y="5258653"/>
            <a:ext cx="6115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Kombinasi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linier A, B, dan C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dengan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koefisisien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2, -1, dan 1/3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42A299-937E-4A92-9894-F27C4A496BD7}"/>
              </a:ext>
            </a:extLst>
          </p:cNvPr>
          <p:cNvSpPr txBox="1"/>
          <p:nvPr/>
        </p:nvSpPr>
        <p:spPr>
          <a:xfrm>
            <a:off x="2280753" y="0"/>
            <a:ext cx="8377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Perkalian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Matriks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dengan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Skalar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70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813</Words>
  <Application>Microsoft Office PowerPoint</Application>
  <PresentationFormat>Widescreen</PresentationFormat>
  <Paragraphs>160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Office Theme</vt:lpstr>
      <vt:lpstr>Review Matriks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Trace sebuah Matriks</vt:lpstr>
      <vt:lpstr>Sifat-sifat Operasi Aritmetika Matriks</vt:lpstr>
      <vt:lpstr>PowerPoint Presentation</vt:lpstr>
      <vt:lpstr>Matriks Identitas</vt:lpstr>
      <vt:lpstr>PowerPoint Presentation</vt:lpstr>
      <vt:lpstr>Matriks Balikan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</dc:title>
  <dc:creator>Rinaldi Munir</dc:creator>
  <cp:lastModifiedBy>Rinaldi Munir</cp:lastModifiedBy>
  <cp:revision>26</cp:revision>
  <dcterms:created xsi:type="dcterms:W3CDTF">2020-08-08T08:21:35Z</dcterms:created>
  <dcterms:modified xsi:type="dcterms:W3CDTF">2020-08-26T06:55:12Z</dcterms:modified>
</cp:coreProperties>
</file>