
<file path=[Content_Types].xml><?xml version="1.0" encoding="utf-8"?>
<Types xmlns="http://schemas.openxmlformats.org/package/2006/content-types"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91" r:id="rId5"/>
    <p:sldId id="293" r:id="rId6"/>
    <p:sldId id="294" r:id="rId7"/>
    <p:sldId id="259" r:id="rId8"/>
    <p:sldId id="260" r:id="rId9"/>
    <p:sldId id="261" r:id="rId10"/>
    <p:sldId id="262" r:id="rId11"/>
    <p:sldId id="265" r:id="rId12"/>
    <p:sldId id="266" r:id="rId13"/>
    <p:sldId id="268" r:id="rId14"/>
    <p:sldId id="269" r:id="rId15"/>
    <p:sldId id="295" r:id="rId16"/>
    <p:sldId id="296" r:id="rId17"/>
    <p:sldId id="267" r:id="rId18"/>
    <p:sldId id="270" r:id="rId19"/>
    <p:sldId id="271" r:id="rId20"/>
    <p:sldId id="272" r:id="rId21"/>
    <p:sldId id="273" r:id="rId22"/>
    <p:sldId id="274" r:id="rId23"/>
    <p:sldId id="297" r:id="rId24"/>
    <p:sldId id="275" r:id="rId25"/>
    <p:sldId id="287" r:id="rId26"/>
    <p:sldId id="288" r:id="rId27"/>
    <p:sldId id="289" r:id="rId28"/>
    <p:sldId id="290" r:id="rId29"/>
    <p:sldId id="279" r:id="rId30"/>
    <p:sldId id="280" r:id="rId31"/>
    <p:sldId id="285" r:id="rId32"/>
    <p:sldId id="282" r:id="rId33"/>
    <p:sldId id="284" r:id="rId34"/>
    <p:sldId id="283" r:id="rId35"/>
    <p:sldId id="286" r:id="rId36"/>
    <p:sldId id="26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3412A-10CD-457D-A5BF-46DBA6B97129}" type="datetimeFigureOut">
              <a:rPr lang="id-ID" smtClean="0"/>
              <a:pPr/>
              <a:t>10/09/2019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15B6C-BC18-4A5A-B5E0-B6A23A933E4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7812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C435-2247-4E22-9157-C62DA2BCF656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0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F936-FCAA-4C6F-A6B4-39FEAF4F6528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9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5D67-1FCF-4FDB-A631-5FB8BB7602BD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6D1-1D3A-408C-86FE-4BE2130E9DE1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D922-0C9C-46BB-A782-52891BDEA13C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4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1FA0-C688-420E-9AD9-89894200EEAE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6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0A9C-2390-40D3-AE56-4F5B7163BF78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1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862-0CAC-425E-8B60-8B9C6E9CF7DB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8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67E7-01D8-42D2-ABEC-D2522A4FABCE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6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91E1-9135-42C3-A773-498107AD534D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1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B11C-510E-4880-89A6-07B3EBCF3054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6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C917F-7A8A-4DC1-9F30-7C81510422A9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9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java.sun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pectrum.ieee.org/computing/software/the-2015-top-ten-programming-languages/?utm_source=techalert&amp;utm_medium=email&amp;utm_campaign=07231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LinkshimAsyncLink.swap(this,%20%22http:/spectrum.ieee.org/computing/software/the-2015-top-ten-programming-languages/?utm_source=techalert&amp;utm_medium=email&amp;utm_campaign=072315%22);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belajarjava-19.blogspot.co.id/2011/05/java-virtual-machine-jvm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worthy.net/ieee-ranked-the-top-programming-languages-of-2019/?fbclid=IwAR245tEKMNMidCwMrAG_wVgjMunY1VMnxEmNDzo464-DZcP2xRYuMPt8VzA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java.sun.com/docs/white/langenv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elajarjava-19.blogspot.co.id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Bahasa Java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IF2123 </a:t>
            </a:r>
            <a:r>
              <a:rPr lang="en-US" dirty="0" err="1"/>
              <a:t>Aljabar</a:t>
            </a:r>
            <a:r>
              <a:rPr lang="en-US" dirty="0"/>
              <a:t> </a:t>
            </a:r>
            <a:r>
              <a:rPr lang="en-US" dirty="0" err="1"/>
              <a:t>Geometri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Oleh</a:t>
            </a:r>
            <a:r>
              <a:rPr lang="en-US" dirty="0"/>
              <a:t>: Rinaldi </a:t>
            </a:r>
            <a:r>
              <a:rPr lang="en-US" dirty="0" err="1"/>
              <a:t>Munir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4165" y="5617028"/>
            <a:ext cx="3803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Elektro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Informatika</a:t>
            </a:r>
            <a:endParaRPr lang="en-US" dirty="0"/>
          </a:p>
          <a:p>
            <a:pPr algn="ctr"/>
            <a:r>
              <a:rPr lang="en-US" dirty="0"/>
              <a:t>ITB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283" y="3414707"/>
            <a:ext cx="3425190" cy="25254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54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5286"/>
            <a:ext cx="10515600" cy="5251677"/>
          </a:xfrm>
        </p:spPr>
        <p:txBody>
          <a:bodyPr>
            <a:normAutofit/>
          </a:bodyPr>
          <a:lstStyle/>
          <a:p>
            <a:r>
              <a:rPr lang="id-ID" dirty="0">
                <a:effectLst/>
              </a:rPr>
              <a:t>Cara kerja JVM: </a:t>
            </a:r>
            <a:r>
              <a:rPr lang="en-US" dirty="0" err="1">
                <a:effectLst/>
              </a:rPr>
              <a:t>Pada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eksekusi</a:t>
            </a:r>
            <a:r>
              <a:rPr lang="en-US" dirty="0">
                <a:effectLst/>
              </a:rPr>
              <a:t>, JVM </a:t>
            </a:r>
            <a:r>
              <a:rPr lang="en-US" dirty="0" err="1">
                <a:effectLst/>
              </a:rPr>
              <a:t>membaca</a:t>
            </a:r>
            <a:r>
              <a:rPr lang="en-US" dirty="0">
                <a:effectLst/>
              </a:rPr>
              <a:t> </a:t>
            </a:r>
            <a:r>
              <a:rPr lang="id-ID" i="1" dirty="0">
                <a:effectLst/>
              </a:rPr>
              <a:t>bytecode</a:t>
            </a:r>
            <a:r>
              <a:rPr lang="id-ID" dirty="0">
                <a:effectLst/>
              </a:rPr>
              <a:t>, lalu mengubahnya ke bahasa mesin yang sesuai dengan komputer yang menjalankannya. </a:t>
            </a:r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r>
              <a:rPr lang="id-ID" dirty="0">
                <a:effectLst/>
              </a:rPr>
              <a:t>Proses kompilasi bahasa java menghasilkan </a:t>
            </a:r>
            <a:r>
              <a:rPr lang="id-ID" i="1" dirty="0">
                <a:effectLst/>
              </a:rPr>
              <a:t>bytecode</a:t>
            </a:r>
            <a:r>
              <a:rPr lang="id-ID" dirty="0">
                <a:effectLst/>
              </a:rPr>
              <a:t> yang </a:t>
            </a:r>
            <a:r>
              <a:rPr lang="en-US" dirty="0" err="1">
                <a:effectLst/>
              </a:rPr>
              <a:t>selalu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untuk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setiap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sistem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operasi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atau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jenis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mesinnya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tetapi</a:t>
            </a:r>
            <a:r>
              <a:rPr lang="en-US" dirty="0">
                <a:effectLst/>
              </a:rPr>
              <a:t> JVM </a:t>
            </a:r>
            <a:r>
              <a:rPr lang="en-US" dirty="0" err="1">
                <a:effectLst/>
              </a:rPr>
              <a:t>akan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mengubah</a:t>
            </a:r>
            <a:r>
              <a:rPr lang="en-US" dirty="0">
                <a:effectLst/>
              </a:rPr>
              <a:t> </a:t>
            </a:r>
            <a:r>
              <a:rPr lang="id-ID" i="1" dirty="0">
                <a:effectLst/>
              </a:rPr>
              <a:t>byetecode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menjadi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bahasa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mesin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tujuannya</a:t>
            </a:r>
            <a:r>
              <a:rPr lang="en-US" dirty="0">
                <a:effectLst/>
              </a:rPr>
              <a:t>.</a:t>
            </a:r>
            <a:endParaRPr lang="id-ID" dirty="0">
              <a:effectLst/>
            </a:endParaRPr>
          </a:p>
          <a:p>
            <a:endParaRPr lang="id-ID" dirty="0"/>
          </a:p>
          <a:p>
            <a:r>
              <a:rPr lang="id-ID" dirty="0">
                <a:effectLst/>
              </a:rPr>
              <a:t>Java API merupakan </a:t>
            </a:r>
            <a:r>
              <a:rPr lang="id-ID" i="1" dirty="0">
                <a:effectLst/>
              </a:rPr>
              <a:t>library</a:t>
            </a:r>
            <a:r>
              <a:rPr lang="id-ID" dirty="0">
                <a:effectLst/>
              </a:rPr>
              <a:t> yang disediakan java untuk mengembangkan program java. Java API berisi sekumpulan komponen perangkat lunak yang memudahkan pemrogram  java mengembangkan aplikasi.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7600"/>
            <a:ext cx="10515600" cy="5059363"/>
          </a:xfrm>
        </p:spPr>
        <p:txBody>
          <a:bodyPr/>
          <a:lstStyle/>
          <a:p>
            <a:pPr>
              <a:buNone/>
            </a:pPr>
            <a:r>
              <a:rPr lang="id-ID" dirty="0"/>
              <a:t>Tiga edisi java yang dikeluarkan oleh </a:t>
            </a:r>
            <a:r>
              <a:rPr lang="id-ID" i="1" dirty="0"/>
              <a:t>Sun Microsystem</a:t>
            </a:r>
            <a:r>
              <a:rPr lang="id-ID" dirty="0"/>
              <a:t>:</a:t>
            </a:r>
          </a:p>
          <a:p>
            <a:pPr marL="514350" indent="-514350">
              <a:buAutoNum type="arabicPeriod"/>
            </a:pPr>
            <a:r>
              <a:rPr lang="id-ID" i="1" dirty="0"/>
              <a:t>Java</a:t>
            </a:r>
            <a:r>
              <a:rPr lang="id-ID" i="1" baseline="30000" dirty="0"/>
              <a:t>TM</a:t>
            </a:r>
            <a:r>
              <a:rPr lang="id-ID" i="1" dirty="0"/>
              <a:t> 2 Standard Edition </a:t>
            </a:r>
            <a:r>
              <a:rPr lang="id-ID" dirty="0"/>
              <a:t>(J2SE): edisi standard java yang dapat digunakan untuk aplikasi java secara umum.</a:t>
            </a:r>
          </a:p>
          <a:p>
            <a:pPr marL="514350" indent="-514350">
              <a:buAutoNum type="arabicPeriod"/>
            </a:pPr>
            <a:endParaRPr lang="id-ID" dirty="0"/>
          </a:p>
          <a:p>
            <a:pPr marL="514350" indent="-514350">
              <a:buAutoNum type="arabicPeriod"/>
            </a:pPr>
            <a:r>
              <a:rPr lang="id-ID" i="1" dirty="0"/>
              <a:t>Java</a:t>
            </a:r>
            <a:r>
              <a:rPr lang="id-ID" i="1" baseline="30000" dirty="0"/>
              <a:t>TM</a:t>
            </a:r>
            <a:r>
              <a:rPr lang="id-ID" i="1" dirty="0"/>
              <a:t> 2  Micro Edition</a:t>
            </a:r>
            <a:r>
              <a:rPr lang="id-ID" dirty="0"/>
              <a:t> (J2ME): edisi java untuk perangkat yang memiliki keterbatasan memeori dan prosesor seperti perangkat </a:t>
            </a:r>
            <a:r>
              <a:rPr lang="id-ID" i="1" dirty="0"/>
              <a:t>mobile</a:t>
            </a:r>
            <a:r>
              <a:rPr lang="id-ID" dirty="0"/>
              <a:t> dan </a:t>
            </a:r>
            <a:r>
              <a:rPr lang="id-ID" i="1" dirty="0"/>
              <a:t>wireless</a:t>
            </a:r>
            <a:r>
              <a:rPr lang="id-ID" dirty="0"/>
              <a:t>.</a:t>
            </a:r>
          </a:p>
          <a:p>
            <a:pPr marL="514350" indent="-514350">
              <a:buAutoNum type="arabicPeriod"/>
            </a:pPr>
            <a:endParaRPr lang="id-ID" dirty="0"/>
          </a:p>
          <a:p>
            <a:pPr marL="514350" indent="-514350">
              <a:buAutoNum type="arabicPeriod"/>
            </a:pPr>
            <a:r>
              <a:rPr lang="id-ID" i="1" dirty="0"/>
              <a:t>Java</a:t>
            </a:r>
            <a:r>
              <a:rPr lang="id-ID" i="1" baseline="30000" dirty="0"/>
              <a:t>TM</a:t>
            </a:r>
            <a:r>
              <a:rPr lang="id-ID" i="1" dirty="0"/>
              <a:t> 2  Enterprise Edition</a:t>
            </a:r>
            <a:r>
              <a:rPr lang="id-ID" dirty="0"/>
              <a:t> (J2EE): edisi java untuk pengembangan aplikasi besar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Kakas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dirty="0"/>
              <a:t>Untuk menulis program java, diperlukan beberapa kakas:</a:t>
            </a:r>
          </a:p>
          <a:p>
            <a:pPr marL="514350" indent="-514350">
              <a:buAutoNum type="arabicPeriod"/>
            </a:pPr>
            <a:r>
              <a:rPr lang="id-ID" i="1" dirty="0"/>
              <a:t>Java</a:t>
            </a:r>
            <a:r>
              <a:rPr lang="id-ID" i="1" baseline="30000" dirty="0"/>
              <a:t>TM</a:t>
            </a:r>
            <a:r>
              <a:rPr lang="id-ID" i="1" dirty="0"/>
              <a:t> 2 Standard Edition </a:t>
            </a:r>
            <a:r>
              <a:rPr lang="id-ID" dirty="0"/>
              <a:t>(J2SE) </a:t>
            </a:r>
          </a:p>
          <a:p>
            <a:pPr marL="514350" indent="-514350">
              <a:buNone/>
            </a:pPr>
            <a:r>
              <a:rPr lang="id-ID" dirty="0"/>
              <a:t>	Unduh paket SDK (</a:t>
            </a:r>
            <a:r>
              <a:rPr lang="id-ID" i="1" dirty="0"/>
              <a:t>Software Development Kit</a:t>
            </a:r>
            <a:r>
              <a:rPr lang="id-ID" dirty="0"/>
              <a:t>) java terbaru dari situs resmi </a:t>
            </a:r>
            <a:r>
              <a:rPr lang="id-ID" dirty="0">
                <a:hlinkClick r:id="rId2"/>
              </a:rPr>
              <a:t>http://java.sun.com</a:t>
            </a:r>
            <a:endParaRPr lang="id-ID" dirty="0"/>
          </a:p>
          <a:p>
            <a:pPr marL="514350" indent="-514350">
              <a:buNone/>
            </a:pPr>
            <a:endParaRPr lang="id-ID" dirty="0"/>
          </a:p>
          <a:p>
            <a:pPr marL="514350" indent="-514350">
              <a:buNone/>
            </a:pPr>
            <a:r>
              <a:rPr lang="id-ID" dirty="0"/>
              <a:t>2.   Editor teks</a:t>
            </a:r>
          </a:p>
          <a:p>
            <a:pPr marL="514350" indent="-514350">
              <a:buNone/>
            </a:pPr>
            <a:r>
              <a:rPr lang="id-ID" dirty="0"/>
              <a:t>	Sembarang editor teks seperti </a:t>
            </a:r>
            <a:r>
              <a:rPr lang="id-ID" i="1" dirty="0"/>
              <a:t>Notepad</a:t>
            </a:r>
            <a:r>
              <a:rPr lang="id-ID" dirty="0"/>
              <a:t>, </a:t>
            </a:r>
            <a:r>
              <a:rPr lang="id-ID" i="1" dirty="0"/>
              <a:t>Ultraedit</a:t>
            </a:r>
            <a:r>
              <a:rPr lang="id-ID" dirty="0"/>
              <a:t>, </a:t>
            </a:r>
            <a:r>
              <a:rPr lang="id-ID" i="1" dirty="0"/>
              <a:t>Wordpad</a:t>
            </a:r>
            <a:r>
              <a:rPr lang="id-ID" dirty="0"/>
              <a:t>, </a:t>
            </a:r>
            <a:r>
              <a:rPr lang="id-ID" i="1" dirty="0"/>
              <a:t>Vi</a:t>
            </a:r>
            <a:r>
              <a:rPr lang="id-ID" dirty="0"/>
              <a:t>, atau </a:t>
            </a:r>
            <a:r>
              <a:rPr lang="id-ID" i="1" dirty="0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76275"/>
            <a:ext cx="97536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201603"/>
          </a:xfrm>
        </p:spPr>
        <p:txBody>
          <a:bodyPr/>
          <a:lstStyle/>
          <a:p>
            <a:r>
              <a:rPr lang="id-ID" dirty="0"/>
              <a:t>Untuk pengembangan aplikasi  visual (</a:t>
            </a:r>
            <a:r>
              <a:rPr lang="id-ID" i="1" dirty="0"/>
              <a:t>visual programming</a:t>
            </a:r>
            <a:r>
              <a:rPr lang="id-ID" dirty="0"/>
              <a:t>), anda membutuhkan kakas pengembangan java yang mengintegrasikan:</a:t>
            </a:r>
          </a:p>
          <a:p>
            <a:pPr>
              <a:buNone/>
            </a:pPr>
            <a:r>
              <a:rPr lang="id-ID" dirty="0"/>
              <a:t>		- JDK</a:t>
            </a:r>
          </a:p>
          <a:p>
            <a:pPr>
              <a:buNone/>
            </a:pPr>
            <a:r>
              <a:rPr lang="id-ID" dirty="0"/>
              <a:t>		- Editor teks</a:t>
            </a:r>
          </a:p>
          <a:p>
            <a:pPr>
              <a:buNone/>
            </a:pPr>
            <a:r>
              <a:rPr lang="id-ID" dirty="0"/>
              <a:t>		- Editor antarmuka pengguna (GUI = </a:t>
            </a:r>
            <a:r>
              <a:rPr lang="id-ID" i="1" dirty="0"/>
              <a:t>Graphical User Interface</a:t>
            </a:r>
            <a:r>
              <a:rPr lang="id-ID" dirty="0"/>
              <a:t>)</a:t>
            </a:r>
          </a:p>
          <a:p>
            <a:pPr>
              <a:buNone/>
            </a:pPr>
            <a:r>
              <a:rPr lang="id-ID" dirty="0"/>
              <a:t>		- Manajemen aplikasi</a:t>
            </a:r>
          </a:p>
          <a:p>
            <a:pPr>
              <a:buNone/>
            </a:pPr>
            <a:r>
              <a:rPr lang="id-ID" dirty="0"/>
              <a:t>		- </a:t>
            </a:r>
            <a:r>
              <a:rPr lang="id-ID" i="1" dirty="0"/>
              <a:t>Debugger</a:t>
            </a:r>
          </a:p>
          <a:p>
            <a:pPr>
              <a:buNone/>
            </a:pPr>
            <a:endParaRPr lang="id-ID" dirty="0"/>
          </a:p>
          <a:p>
            <a:r>
              <a:rPr lang="id-ID" dirty="0"/>
              <a:t>Contoh kakas pengembangan java: </a:t>
            </a:r>
            <a:r>
              <a:rPr lang="id-ID" i="1" dirty="0"/>
              <a:t>Netbeans</a:t>
            </a:r>
            <a:r>
              <a:rPr lang="id-ID" dirty="0"/>
              <a:t> dan </a:t>
            </a:r>
            <a:r>
              <a:rPr lang="id-ID" i="1" dirty="0"/>
              <a:t>Eclipse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E0DF19-60E3-4FC8-8A98-E6B99AF1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F81CB5-E3A7-4612-865D-6824B30B5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2" y="684989"/>
            <a:ext cx="10446027" cy="58758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2AEB6A-F097-4BB3-A491-C88FAD6B8F1E}"/>
              </a:ext>
            </a:extLst>
          </p:cNvPr>
          <p:cNvSpPr txBox="1"/>
          <p:nvPr/>
        </p:nvSpPr>
        <p:spPr>
          <a:xfrm>
            <a:off x="5098774" y="155062"/>
            <a:ext cx="1383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Netbeans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1492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C41A70-C6B4-4DE8-9D0A-6EBF386BC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17BBAB-EC8B-40E1-AEBF-60884D909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267" y="819888"/>
            <a:ext cx="9440717" cy="57190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D85580-9A1C-462A-8C3D-CA88C4B319F8}"/>
              </a:ext>
            </a:extLst>
          </p:cNvPr>
          <p:cNvSpPr txBox="1"/>
          <p:nvPr/>
        </p:nvSpPr>
        <p:spPr>
          <a:xfrm>
            <a:off x="5098774" y="155062"/>
            <a:ext cx="1036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Eclipse</a:t>
            </a:r>
          </a:p>
        </p:txBody>
      </p:sp>
    </p:spTree>
    <p:extLst>
      <p:ext uri="{BB962C8B-B14F-4D97-AF65-F5344CB8AC3E}">
        <p14:creationId xmlns:p14="http://schemas.microsoft.com/office/powerpoint/2010/main" val="4043552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3120"/>
            <a:ext cx="10515600" cy="5343843"/>
          </a:xfrm>
        </p:spPr>
        <p:txBody>
          <a:bodyPr/>
          <a:lstStyle/>
          <a:p>
            <a:r>
              <a:rPr lang="id-ID" dirty="0"/>
              <a:t>Instalasilah JDK ke komputer anda dan ikuti semua instruksi untuk menginstalasinya.</a:t>
            </a:r>
          </a:p>
          <a:p>
            <a:r>
              <a:rPr lang="id-ID" dirty="0"/>
              <a:t>Aturlah nilai </a:t>
            </a:r>
            <a:r>
              <a:rPr lang="id-ID" i="1" dirty="0"/>
              <a:t>environment variable </a:t>
            </a:r>
            <a:r>
              <a:rPr lang="id-ID" dirty="0"/>
              <a:t>PATH melalui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Control Panel &gt; System &gt; Advanced &gt; Environement Variables</a:t>
            </a:r>
          </a:p>
          <a:p>
            <a:endParaRPr lang="id-ID" dirty="0"/>
          </a:p>
          <a:p>
            <a:r>
              <a:rPr lang="id-ID" dirty="0"/>
              <a:t>Untuk mengertahui versi JRE  </a:t>
            </a:r>
            <a:r>
              <a:rPr lang="en-US" dirty="0"/>
              <a:t>(</a:t>
            </a:r>
            <a:r>
              <a:rPr lang="en-US" i="1" dirty="0"/>
              <a:t>java runtime environment</a:t>
            </a:r>
            <a:r>
              <a:rPr lang="en-US" dirty="0"/>
              <a:t>) </a:t>
            </a:r>
            <a:r>
              <a:rPr lang="id-ID" dirty="0"/>
              <a:t>yang terinstal: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5805" y="4038917"/>
            <a:ext cx="9726992" cy="249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/>
          <a:lstStyle/>
          <a:p>
            <a:r>
              <a:rPr lang="id-ID" dirty="0"/>
              <a:t>Untuk mengetahui versi JDK yang terin</a:t>
            </a:r>
            <a:r>
              <a:rPr lang="en-US" dirty="0"/>
              <a:t>s</a:t>
            </a:r>
            <a:r>
              <a:rPr lang="id-ID" dirty="0"/>
              <a:t>tal: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868" y="1497964"/>
            <a:ext cx="7718381" cy="471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Program  javaku yang pertama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602105"/>
            <a:ext cx="10515600" cy="4351338"/>
          </a:xfrm>
        </p:spPr>
        <p:txBody>
          <a:bodyPr>
            <a:normAutofit/>
          </a:bodyPr>
          <a:lstStyle/>
          <a:p>
            <a:pPr marL="263525" indent="-26352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400" dirty="0">
                <a:cs typeface="Courier New" panose="02070309020205020404" pitchFamily="49" charset="0"/>
              </a:rPr>
              <a:t> </a:t>
            </a:r>
            <a:r>
              <a:rPr lang="id-ID" altLang="en-US" dirty="0">
                <a:cs typeface="Courier New" panose="02070309020205020404" pitchFamily="49" charset="0"/>
              </a:rPr>
              <a:t>Ketik program HelloWorld di bawah ini dengan editor teks, s</a:t>
            </a:r>
            <a:r>
              <a:rPr lang="id-ID" dirty="0"/>
              <a:t>impan dengan nama file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HelloWorld.java </a:t>
            </a:r>
            <a:r>
              <a:rPr lang="id-ID" dirty="0"/>
              <a:t> (harus sama persis dengan nama class)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3" y="3095943"/>
            <a:ext cx="8105777" cy="358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880" y="852805"/>
            <a:ext cx="10515600" cy="1325563"/>
          </a:xfrm>
        </p:spPr>
        <p:txBody>
          <a:bodyPr/>
          <a:lstStyle/>
          <a:p>
            <a:r>
              <a:rPr lang="en-US" dirty="0" err="1"/>
              <a:t>Sejarah</a:t>
            </a:r>
            <a:r>
              <a:rPr lang="en-US" dirty="0"/>
              <a:t> Bahasa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880" y="2506662"/>
            <a:ext cx="10515600" cy="4351338"/>
          </a:xfrm>
        </p:spPr>
        <p:txBody>
          <a:bodyPr>
            <a:normAutofit/>
          </a:bodyPr>
          <a:lstStyle/>
          <a:p>
            <a:r>
              <a:rPr lang="en-US" sz="2600" dirty="0"/>
              <a:t>Bahasa java </a:t>
            </a:r>
            <a:r>
              <a:rPr lang="en-US" sz="2600" dirty="0" err="1"/>
              <a:t>dibuat</a:t>
            </a:r>
            <a:r>
              <a:rPr lang="en-US" sz="2600" dirty="0"/>
              <a:t> </a:t>
            </a:r>
            <a:r>
              <a:rPr lang="en-US" sz="2600" dirty="0" err="1"/>
              <a:t>oleh</a:t>
            </a:r>
            <a:r>
              <a:rPr lang="en-US" sz="2600" dirty="0"/>
              <a:t> James Gosling </a:t>
            </a:r>
            <a:r>
              <a:rPr lang="en-US" sz="2600" dirty="0" err="1"/>
              <a:t>saat</a:t>
            </a:r>
            <a:r>
              <a:rPr lang="en-US" sz="2600" dirty="0"/>
              <a:t> </a:t>
            </a:r>
            <a:r>
              <a:rPr lang="en-US" sz="2600" dirty="0" err="1"/>
              <a:t>masih</a:t>
            </a:r>
            <a:r>
              <a:rPr lang="en-US" sz="2600" dirty="0"/>
              <a:t> </a:t>
            </a:r>
            <a:r>
              <a:rPr lang="en-US" sz="2600" dirty="0" err="1"/>
              <a:t>bergabung</a:t>
            </a:r>
            <a:r>
              <a:rPr lang="en-US" sz="2600" dirty="0"/>
              <a:t> di </a:t>
            </a:r>
            <a:r>
              <a:rPr lang="en-US" sz="2600" i="1" dirty="0"/>
              <a:t>Sun Microsystems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dirilis</a:t>
            </a:r>
            <a:r>
              <a:rPr lang="en-US" sz="2600" dirty="0"/>
              <a:t> </a:t>
            </a:r>
            <a:r>
              <a:rPr lang="en-US" sz="2600" dirty="0" err="1"/>
              <a:t>tahun</a:t>
            </a:r>
            <a:r>
              <a:rPr lang="en-US" sz="2600" dirty="0"/>
              <a:t> 1995.</a:t>
            </a:r>
          </a:p>
          <a:p>
            <a:r>
              <a:rPr lang="en-US" sz="2600" dirty="0"/>
              <a:t>Bahasa Java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dijalankan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berbagai</a:t>
            </a:r>
            <a:r>
              <a:rPr lang="en-US" sz="2600" dirty="0"/>
              <a:t> </a:t>
            </a:r>
            <a:r>
              <a:rPr lang="en-US" sz="2600" dirty="0" err="1"/>
              <a:t>komputer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i="1" dirty="0"/>
              <a:t>platform</a:t>
            </a:r>
            <a:r>
              <a:rPr lang="en-US" sz="2600" dirty="0"/>
              <a:t> </a:t>
            </a:r>
            <a:r>
              <a:rPr lang="en-US" sz="2600" dirty="0" err="1"/>
              <a:t>sistem</a:t>
            </a:r>
            <a:r>
              <a:rPr lang="en-US" sz="2600" dirty="0"/>
              <a:t> </a:t>
            </a:r>
            <a:r>
              <a:rPr lang="en-US" sz="2600" dirty="0" err="1"/>
              <a:t>operasi</a:t>
            </a:r>
            <a:r>
              <a:rPr lang="en-US" sz="2600" dirty="0"/>
              <a:t>.</a:t>
            </a:r>
          </a:p>
          <a:p>
            <a:r>
              <a:rPr lang="en-US" sz="2600" dirty="0"/>
              <a:t>Slogan Java: </a:t>
            </a:r>
            <a:r>
              <a:rPr lang="en-US" sz="2600" i="1" dirty="0"/>
              <a:t>Write once, run anywhere!   </a:t>
            </a:r>
            <a:r>
              <a:rPr lang="en-US" sz="2600" dirty="0"/>
              <a:t>(</a:t>
            </a:r>
            <a:r>
              <a:rPr lang="en-US" sz="2600" dirty="0" err="1"/>
              <a:t>Tulis</a:t>
            </a:r>
            <a:r>
              <a:rPr lang="en-US" sz="2600" dirty="0"/>
              <a:t> </a:t>
            </a:r>
            <a:r>
              <a:rPr lang="en-US" sz="2600" dirty="0" err="1"/>
              <a:t>sekali</a:t>
            </a:r>
            <a:r>
              <a:rPr lang="en-US" sz="2600" dirty="0"/>
              <a:t>, </a:t>
            </a:r>
            <a:r>
              <a:rPr lang="en-US" sz="2600" dirty="0" err="1"/>
              <a:t>jalankan</a:t>
            </a:r>
            <a:r>
              <a:rPr lang="en-US" sz="2600" dirty="0"/>
              <a:t> di </a:t>
            </a:r>
            <a:r>
              <a:rPr lang="en-US" sz="2600" dirty="0" err="1"/>
              <a:t>manapun</a:t>
            </a:r>
            <a:r>
              <a:rPr lang="en-US" sz="2600" dirty="0"/>
              <a:t>)</a:t>
            </a:r>
          </a:p>
          <a:p>
            <a:r>
              <a:rPr lang="en-US" sz="2600" dirty="0"/>
              <a:t>Java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bahasa</a:t>
            </a:r>
            <a:r>
              <a:rPr lang="en-US" sz="2600" dirty="0"/>
              <a:t> </a:t>
            </a:r>
            <a:r>
              <a:rPr lang="en-US" sz="2600" dirty="0" err="1"/>
              <a:t>pemrograman</a:t>
            </a:r>
            <a:r>
              <a:rPr lang="en-US" sz="2600" dirty="0"/>
              <a:t>  </a:t>
            </a:r>
            <a:r>
              <a:rPr lang="en-US" sz="2600" dirty="0" err="1"/>
              <a:t>bersifat</a:t>
            </a:r>
            <a:r>
              <a:rPr lang="en-US" sz="2600" dirty="0"/>
              <a:t> </a:t>
            </a:r>
            <a:r>
              <a:rPr lang="en-US" sz="2600" dirty="0" err="1"/>
              <a:t>umum</a:t>
            </a:r>
            <a:r>
              <a:rPr lang="en-US" sz="2600" dirty="0"/>
              <a:t> (</a:t>
            </a:r>
            <a:r>
              <a:rPr lang="en-US" sz="2600" i="1" dirty="0"/>
              <a:t>general purpose</a:t>
            </a:r>
            <a:r>
              <a:rPr lang="en-US" sz="2600" dirty="0"/>
              <a:t>)</a:t>
            </a:r>
          </a:p>
          <a:p>
            <a:r>
              <a:rPr lang="en-US" sz="2600" dirty="0" err="1"/>
              <a:t>Sintaks</a:t>
            </a:r>
            <a:r>
              <a:rPr lang="en-US" sz="2600" dirty="0"/>
              <a:t> Bahasa Java </a:t>
            </a:r>
            <a:r>
              <a:rPr lang="en-US" sz="2600" dirty="0" err="1"/>
              <a:t>diadopsi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Bahasa C </a:t>
            </a:r>
            <a:r>
              <a:rPr lang="en-US" sz="2600" dirty="0" err="1"/>
              <a:t>dan</a:t>
            </a:r>
            <a:r>
              <a:rPr lang="en-US" sz="2600" dirty="0"/>
              <a:t> C++ </a:t>
            </a:r>
            <a:r>
              <a:rPr lang="en-US" sz="2600" dirty="0" err="1"/>
              <a:t>tetapi</a:t>
            </a:r>
            <a:r>
              <a:rPr lang="en-US" sz="2600" dirty="0"/>
              <a:t> </a:t>
            </a:r>
            <a:r>
              <a:rPr lang="en-US" sz="2600" dirty="0" err="1"/>
              <a:t>lebih</a:t>
            </a:r>
            <a:r>
              <a:rPr lang="en-US" sz="2600" dirty="0"/>
              <a:t> </a:t>
            </a:r>
            <a:r>
              <a:rPr lang="en-US" sz="2600" dirty="0" err="1"/>
              <a:t>sederhana</a:t>
            </a:r>
            <a:endParaRPr lang="id-ID" sz="2600" dirty="0"/>
          </a:p>
          <a:p>
            <a:r>
              <a:rPr lang="id-ID" sz="2600" dirty="0"/>
              <a:t>Nama “java” diambil dari jenis kopi yang diminum oleh James Gosling saat itu.</a:t>
            </a:r>
            <a:endParaRPr lang="en-US" sz="2600" dirty="0"/>
          </a:p>
        </p:txBody>
      </p:sp>
      <p:pic>
        <p:nvPicPr>
          <p:cNvPr id="8194" name="Picture 2" descr="https://encrypted-tbn1.gstatic.com/images?q=tbn:ANd9GcSncM34Dzl-hDZKUIT4kKFekf3v3qVSfE3g_LkvFlrZ3Y9eVlRt_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74295" y="0"/>
            <a:ext cx="2817705" cy="211328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90380" y="2106414"/>
            <a:ext cx="1558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James Gosling 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16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7920"/>
            <a:ext cx="10515600" cy="5039043"/>
          </a:xfrm>
        </p:spPr>
        <p:txBody>
          <a:bodyPr/>
          <a:lstStyle/>
          <a:p>
            <a:r>
              <a:rPr lang="id-ID" dirty="0"/>
              <a:t>Kompilasi program </a:t>
            </a:r>
            <a:r>
              <a:rPr lang="id-ID" i="1" dirty="0"/>
              <a:t>HelloWorld</a:t>
            </a:r>
            <a:r>
              <a:rPr lang="id-ID" dirty="0"/>
              <a:t> dari </a:t>
            </a:r>
            <a:r>
              <a:rPr lang="id-ID" i="1" dirty="0"/>
              <a:t>command prompt</a:t>
            </a:r>
            <a:r>
              <a:rPr lang="id-ID" dirty="0"/>
              <a:t>: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Hasilnya sebuah arsip bernama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HelloWord.class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2668" y="1849754"/>
            <a:ext cx="10253373" cy="172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5040"/>
            <a:ext cx="10515600" cy="5527040"/>
          </a:xfrm>
        </p:spPr>
        <p:txBody>
          <a:bodyPr/>
          <a:lstStyle/>
          <a:p>
            <a:r>
              <a:rPr lang="id-ID" dirty="0"/>
              <a:t>Jalankan arsip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HelloWorld.class</a:t>
            </a:r>
            <a:r>
              <a:rPr lang="id-ID" dirty="0"/>
              <a:t> melalui </a:t>
            </a:r>
            <a:r>
              <a:rPr lang="id-ID" i="1" dirty="0"/>
              <a:t>command prompt</a:t>
            </a:r>
            <a:r>
              <a:rPr lang="id-ID" dirty="0"/>
              <a:t>: 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Horeeee..., saya sudah bisa membuat program java!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4908" y="1769744"/>
            <a:ext cx="9445460" cy="343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/>
              <a:t>Bahasa java adalah berorientasi objek. Struktur bahasa java terdiri dari kelas-kelas objek. </a:t>
            </a:r>
          </a:p>
          <a:p>
            <a:r>
              <a:rPr lang="id-ID" dirty="0"/>
              <a:t>Kelas adalah </a:t>
            </a:r>
            <a:r>
              <a:rPr lang="id-ID" i="1" dirty="0"/>
              <a:t>blue-print </a:t>
            </a:r>
            <a:r>
              <a:rPr lang="id-ID" dirty="0"/>
              <a:t>dari objek, sedangkan objek adalah instans dari kelas pada saat ruuning.</a:t>
            </a:r>
          </a:p>
          <a:p>
            <a:endParaRPr lang="id-ID" dirty="0"/>
          </a:p>
          <a:p>
            <a:r>
              <a:rPr lang="id-ID" dirty="0"/>
              <a:t>Setiap kelas di dalam java memiliki </a:t>
            </a:r>
            <a:r>
              <a:rPr lang="id-ID" i="1" dirty="0"/>
              <a:t>template</a:t>
            </a:r>
            <a:r>
              <a:rPr lang="id-ID" dirty="0"/>
              <a:t>:</a:t>
            </a:r>
          </a:p>
          <a:p>
            <a:endParaRPr lang="id-ID" dirty="0"/>
          </a:p>
          <a:p>
            <a:pPr>
              <a:buNone/>
            </a:pPr>
            <a:r>
              <a:rPr lang="id-ID" dirty="0"/>
              <a:t>		</a:t>
            </a:r>
            <a:r>
              <a:rPr lang="id-ID" sz="2400" dirty="0">
                <a:latin typeface="Courier New" pitchFamily="49" charset="0"/>
                <a:cs typeface="Courier New" pitchFamily="49" charset="0"/>
              </a:rPr>
              <a:t>class NamaKelas {</a:t>
            </a:r>
          </a:p>
          <a:p>
            <a:pPr>
              <a:buNone/>
            </a:pPr>
            <a:r>
              <a:rPr lang="id-ID" sz="2400" dirty="0">
                <a:latin typeface="Courier New" pitchFamily="49" charset="0"/>
                <a:cs typeface="Courier New" pitchFamily="49" charset="0"/>
              </a:rPr>
              <a:t>		  // body kelas ditulis di sini</a:t>
            </a:r>
          </a:p>
          <a:p>
            <a:pPr>
              <a:buNone/>
            </a:pPr>
            <a:r>
              <a:rPr lang="id-ID" sz="2400" dirty="0">
                <a:latin typeface="Courier New" pitchFamily="49" charset="0"/>
                <a:cs typeface="Courier New" pitchFamily="49" charset="0"/>
              </a:rPr>
              <a:t>    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D31BFB-D93F-4A93-A870-618E1BD44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8B6C15-2D9F-4B2A-806A-1142B1FDC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44" y="2132550"/>
            <a:ext cx="5754756" cy="4725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8BB585-FF8B-472F-9DF4-08D5D5690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156" y="1703619"/>
            <a:ext cx="2044444" cy="2615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BE2803-515C-405F-9B14-EF3021015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59" y="4495275"/>
            <a:ext cx="5304388" cy="23528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0ABDC4-D23B-4AE6-8157-45CF9EE45A71}"/>
              </a:ext>
            </a:extLst>
          </p:cNvPr>
          <p:cNvSpPr/>
          <p:nvPr/>
        </p:nvSpPr>
        <p:spPr>
          <a:xfrm>
            <a:off x="861390" y="296028"/>
            <a:ext cx="99225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800" dirty="0"/>
              <a:t>Di dalam kelas terdapat </a:t>
            </a:r>
            <a:r>
              <a:rPr lang="id-ID" sz="2800" i="1" dirty="0"/>
              <a:t>atribut</a:t>
            </a:r>
            <a:r>
              <a:rPr lang="id-ID" sz="2800" dirty="0"/>
              <a:t> </a:t>
            </a:r>
            <a:r>
              <a:rPr lang="en-US" sz="2800" dirty="0"/>
              <a:t>(</a:t>
            </a:r>
            <a:r>
              <a:rPr lang="en-US" sz="2800" i="1" dirty="0"/>
              <a:t>data</a:t>
            </a:r>
            <a:r>
              <a:rPr lang="en-US" sz="2800" dirty="0"/>
              <a:t>) </a:t>
            </a:r>
            <a:r>
              <a:rPr lang="id-ID" sz="2800" dirty="0"/>
              <a:t> dan </a:t>
            </a:r>
            <a:r>
              <a:rPr lang="id-ID" sz="2800" i="1" dirty="0"/>
              <a:t>method </a:t>
            </a:r>
            <a:r>
              <a:rPr lang="en-US" sz="2800" i="1" dirty="0"/>
              <a:t>(function)</a:t>
            </a:r>
            <a:r>
              <a:rPr lang="id-ID" sz="2800" dirty="0"/>
              <a:t>.  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800" dirty="0"/>
              <a:t>Salah satu atau keduanya mungkin tidak terdapat di dalam kelas.</a:t>
            </a:r>
          </a:p>
        </p:txBody>
      </p:sp>
    </p:spTree>
    <p:extLst>
      <p:ext uri="{BB962C8B-B14F-4D97-AF65-F5344CB8AC3E}">
        <p14:creationId xmlns:p14="http://schemas.microsoft.com/office/powerpoint/2010/main" val="3996024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6409"/>
            <a:ext cx="10515600" cy="6135066"/>
          </a:xfrm>
        </p:spPr>
        <p:txBody>
          <a:bodyPr>
            <a:normAutofit lnSpcReduction="10000"/>
          </a:bodyPr>
          <a:lstStyle/>
          <a:p>
            <a:r>
              <a:rPr lang="id-ID" sz="2600" dirty="0"/>
              <a:t>Atribut di dalam kelas dinyatakan dengan variabel atau objek kelas lain.</a:t>
            </a:r>
          </a:p>
          <a:p>
            <a:r>
              <a:rPr lang="id-ID" sz="2600" i="1" dirty="0"/>
              <a:t>Method</a:t>
            </a:r>
            <a:r>
              <a:rPr lang="id-ID" sz="2600" dirty="0"/>
              <a:t> adalah operasi (prosedur, fungsi, atau konstruktor) yang dimiliki oleh sebuah kelas.</a:t>
            </a:r>
          </a:p>
          <a:p>
            <a:r>
              <a:rPr lang="id-ID" sz="2600" dirty="0"/>
              <a:t>Kelas </a:t>
            </a:r>
            <a:r>
              <a:rPr lang="id-ID" sz="2600" dirty="0">
                <a:latin typeface="Courier New" pitchFamily="49" charset="0"/>
                <a:cs typeface="Courier New" pitchFamily="49" charset="0"/>
              </a:rPr>
              <a:t>HelloWorld</a:t>
            </a:r>
            <a:r>
              <a:rPr lang="id-ID" sz="2600" dirty="0"/>
              <a:t> 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mempunyai</a:t>
            </a:r>
            <a:r>
              <a:rPr lang="en-US" sz="2600" dirty="0"/>
              <a:t> </a:t>
            </a:r>
            <a:r>
              <a:rPr lang="en-US" sz="2600" dirty="0" err="1"/>
              <a:t>atribut</a:t>
            </a:r>
            <a:r>
              <a:rPr lang="en-US" sz="2600" dirty="0"/>
              <a:t> </a:t>
            </a:r>
            <a:r>
              <a:rPr lang="en-US" sz="2600" dirty="0" err="1"/>
              <a:t>tetapi</a:t>
            </a:r>
            <a:r>
              <a:rPr lang="en-US" sz="2600" dirty="0"/>
              <a:t> </a:t>
            </a:r>
            <a:r>
              <a:rPr lang="id-ID" sz="2600" dirty="0"/>
              <a:t>hanya mempunya</a:t>
            </a:r>
            <a:r>
              <a:rPr lang="en-US" sz="2600" dirty="0" err="1"/>
              <a:t>i</a:t>
            </a:r>
            <a:r>
              <a:rPr lang="id-ID" sz="2600" dirty="0"/>
              <a:t> satu </a:t>
            </a:r>
            <a:r>
              <a:rPr lang="id-ID" sz="2600" i="1" dirty="0"/>
              <a:t>method,yaitu</a:t>
            </a:r>
            <a:r>
              <a:rPr lang="id-ID" sz="2600" dirty="0"/>
              <a:t> </a:t>
            </a:r>
            <a:r>
              <a:rPr lang="id-ID" sz="2600" dirty="0">
                <a:latin typeface="Courier New" pitchFamily="49" charset="0"/>
                <a:cs typeface="Courier New" pitchFamily="49" charset="0"/>
              </a:rPr>
              <a:t>main</a:t>
            </a:r>
            <a:r>
              <a:rPr lang="id-ID" sz="2600" dirty="0"/>
              <a:t>:</a:t>
            </a:r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dirty="0" err="1"/>
              <a:t>Lebih</a:t>
            </a:r>
            <a:r>
              <a:rPr lang="en-US" sz="2600" dirty="0"/>
              <a:t> </a:t>
            </a:r>
            <a:r>
              <a:rPr lang="en-US" sz="2600" dirty="0" err="1"/>
              <a:t>lanjut</a:t>
            </a:r>
            <a:r>
              <a:rPr lang="en-US" sz="2600" dirty="0"/>
              <a:t> </a:t>
            </a:r>
            <a:r>
              <a:rPr lang="en-US" sz="2600" dirty="0" err="1"/>
              <a:t>mengenai</a:t>
            </a:r>
            <a:r>
              <a:rPr lang="en-US" sz="2600" dirty="0"/>
              <a:t> </a:t>
            </a:r>
            <a:r>
              <a:rPr lang="en-US" sz="2600" dirty="0" err="1"/>
              <a:t>kelas</a:t>
            </a:r>
            <a:r>
              <a:rPr lang="en-US" sz="2600" dirty="0"/>
              <a:t> dan </a:t>
            </a:r>
            <a:r>
              <a:rPr lang="en-US" sz="2600" dirty="0" err="1"/>
              <a:t>objek</a:t>
            </a:r>
            <a:r>
              <a:rPr lang="en-US" sz="2600" dirty="0"/>
              <a:t> </a:t>
            </a:r>
            <a:r>
              <a:rPr lang="en-US" sz="2600" dirty="0" err="1"/>
              <a:t>akan</a:t>
            </a:r>
            <a:r>
              <a:rPr lang="en-US" sz="2600" dirty="0"/>
              <a:t> </a:t>
            </a:r>
            <a:r>
              <a:rPr lang="en-US" sz="2600" dirty="0" err="1"/>
              <a:t>dipelajari</a:t>
            </a:r>
            <a:r>
              <a:rPr lang="en-US" sz="2600" dirty="0"/>
              <a:t> di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kuliah</a:t>
            </a:r>
            <a:r>
              <a:rPr lang="en-US" sz="2600" dirty="0"/>
              <a:t> </a:t>
            </a:r>
            <a:r>
              <a:rPr lang="en-US" sz="2600" i="1" dirty="0" err="1"/>
              <a:t>Pemrograman</a:t>
            </a:r>
            <a:r>
              <a:rPr lang="en-US" sz="2600" i="1" dirty="0"/>
              <a:t> </a:t>
            </a:r>
            <a:r>
              <a:rPr lang="en-US" sz="2600" i="1" dirty="0" err="1"/>
              <a:t>Berorientasi</a:t>
            </a:r>
            <a:r>
              <a:rPr lang="en-US" sz="2600" i="1" dirty="0"/>
              <a:t> </a:t>
            </a:r>
            <a:r>
              <a:rPr lang="en-US" sz="2600" i="1" dirty="0" err="1"/>
              <a:t>Objek</a:t>
            </a:r>
            <a:r>
              <a:rPr lang="en-US" sz="2600" i="1" dirty="0"/>
              <a:t> </a:t>
            </a:r>
            <a:r>
              <a:rPr lang="en-US" sz="2600" dirty="0"/>
              <a:t>(di semester 4)</a:t>
            </a:r>
            <a:endParaRPr lang="id-ID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3F2EF61-93DE-4837-953B-50D228B1E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540" y="2546370"/>
            <a:ext cx="6530008" cy="288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B5A19E-6551-4D04-BB35-FCD213D50153}"/>
              </a:ext>
            </a:extLst>
          </p:cNvPr>
          <p:cNvCxnSpPr>
            <a:cxnSpLocks/>
          </p:cNvCxnSpPr>
          <p:nvPr/>
        </p:nvCxnSpPr>
        <p:spPr>
          <a:xfrm flipH="1">
            <a:off x="5367130" y="3429000"/>
            <a:ext cx="914400" cy="5168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2FDC17-854D-4317-96FA-54B118052317}"/>
              </a:ext>
            </a:extLst>
          </p:cNvPr>
          <p:cNvCxnSpPr/>
          <p:nvPr/>
        </p:nvCxnSpPr>
        <p:spPr>
          <a:xfrm>
            <a:off x="6281530" y="3429000"/>
            <a:ext cx="33859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B0CACDE-FCB8-4D8E-9DCB-85638F1B3D68}"/>
              </a:ext>
            </a:extLst>
          </p:cNvPr>
          <p:cNvSpPr txBox="1"/>
          <p:nvPr/>
        </p:nvSpPr>
        <p:spPr>
          <a:xfrm>
            <a:off x="9782873" y="3244334"/>
            <a:ext cx="1993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Method/function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Program Input/Output Sederhana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3153" y="1651635"/>
            <a:ext cx="7603807" cy="480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2480"/>
            <a:ext cx="10515600" cy="5384483"/>
          </a:xfrm>
        </p:spPr>
        <p:txBody>
          <a:bodyPr/>
          <a:lstStyle/>
          <a:p>
            <a:r>
              <a:rPr lang="id-ID" dirty="0"/>
              <a:t>Kompilasi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InputTest.java</a:t>
            </a:r>
            <a:r>
              <a:rPr lang="id-ID" dirty="0"/>
              <a:t> dan jika sudah benar jalankan programnya: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308" y="1830704"/>
            <a:ext cx="10675726" cy="387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Program Input dengan GUI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435" y="1676083"/>
            <a:ext cx="10577428" cy="439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r>
              <a:rPr lang="id-ID" dirty="0"/>
              <a:t>Kompilasi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InputTestGUI.java</a:t>
            </a:r>
            <a:r>
              <a:rPr lang="id-ID" dirty="0"/>
              <a:t> dan jika sudah benar jalankan programnya: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6258" y="1842770"/>
            <a:ext cx="4638829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6258" y="4138930"/>
            <a:ext cx="4604702" cy="192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395"/>
          </a:xfrm>
        </p:spPr>
        <p:txBody>
          <a:bodyPr/>
          <a:lstStyle/>
          <a:p>
            <a:r>
              <a:rPr lang="id-ID" dirty="0"/>
              <a:t>Kelas Mahasiswa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730" y="1184910"/>
            <a:ext cx="83439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7809"/>
            <a:ext cx="10515600" cy="5819155"/>
          </a:xfrm>
        </p:spPr>
        <p:txBody>
          <a:bodyPr/>
          <a:lstStyle/>
          <a:p>
            <a:r>
              <a:rPr lang="en-US" dirty="0"/>
              <a:t>Java </a:t>
            </a:r>
            <a:r>
              <a:rPr lang="en-US" dirty="0" err="1"/>
              <a:t>termasuk</a:t>
            </a:r>
            <a:r>
              <a:rPr lang="en-US" dirty="0"/>
              <a:t> Bahasa </a:t>
            </a:r>
            <a:r>
              <a:rPr lang="en-US" dirty="0" err="1"/>
              <a:t>pemrograman</a:t>
            </a:r>
            <a:r>
              <a:rPr lang="en-US" dirty="0"/>
              <a:t> yang popular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web.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10" y="1271364"/>
            <a:ext cx="7539443" cy="44750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49940" y="5844098"/>
            <a:ext cx="7330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Gambar</a:t>
            </a:r>
            <a:r>
              <a:rPr lang="en-US" sz="2400" b="1" dirty="0">
                <a:solidFill>
                  <a:srgbClr val="FF0000"/>
                </a:solidFill>
              </a:rPr>
              <a:t> 1. </a:t>
            </a:r>
            <a:r>
              <a:rPr lang="en-US" sz="2400" b="1" dirty="0" err="1">
                <a:solidFill>
                  <a:srgbClr val="FF0000"/>
                </a:solidFill>
              </a:rPr>
              <a:t>Sepuluh</a:t>
            </a:r>
            <a:r>
              <a:rPr lang="en-US" sz="2400" b="1" dirty="0">
                <a:solidFill>
                  <a:srgbClr val="FF0000"/>
                </a:solidFill>
              </a:rPr>
              <a:t> (10) </a:t>
            </a:r>
            <a:r>
              <a:rPr lang="en-US" sz="2400" b="1" dirty="0" err="1">
                <a:solidFill>
                  <a:srgbClr val="FF0000"/>
                </a:solidFill>
              </a:rPr>
              <a:t>bahasa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pemrograman</a:t>
            </a:r>
            <a:r>
              <a:rPr lang="en-US" sz="2400" b="1" dirty="0">
                <a:solidFill>
                  <a:srgbClr val="FF0000"/>
                </a:solidFill>
              </a:rPr>
              <a:t> top 2015: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06167" y="6018966"/>
            <a:ext cx="780854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Sumber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  <a:hlinkMouseOver r:id="rId4"/>
              </a:rPr>
              <a:t>http://spectrum.ieee.org/computing/software/the-2015-top-ten-programming-languages/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  <a:hlinkMouseOver r:id="rId4"/>
              </a:rPr>
              <a:t>?utm_source=techalert&amp;utm_medium=email&amp;utm_campaign=072315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0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Kelas DriverMhs  </a:t>
            </a:r>
            <a:br>
              <a:rPr lang="id-ID" dirty="0"/>
            </a:br>
            <a:r>
              <a:rPr lang="id-ID" sz="2800" dirty="0"/>
              <a:t>(yang menggunakan kelas Mahasiswa)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450" y="1884044"/>
            <a:ext cx="10491064" cy="419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920" y="426720"/>
            <a:ext cx="11150600" cy="5526723"/>
          </a:xfrm>
        </p:spPr>
        <p:txBody>
          <a:bodyPr/>
          <a:lstStyle/>
          <a:p>
            <a:r>
              <a:rPr lang="id-ID" dirty="0"/>
              <a:t>Kompilasi masing-masing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Mahasiswa.java </a:t>
            </a:r>
            <a:r>
              <a:rPr lang="id-ID" dirty="0"/>
              <a:t>dan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DriverMhs.java 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Jalankan kelas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DriverMhs.class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068" y="963294"/>
            <a:ext cx="9381171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748" y="4010024"/>
            <a:ext cx="9543732" cy="260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Kelas Matriks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290" y="1592898"/>
            <a:ext cx="9550390" cy="480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1325563"/>
          </a:xfrm>
        </p:spPr>
        <p:txBody>
          <a:bodyPr/>
          <a:lstStyle/>
          <a:p>
            <a:r>
              <a:rPr lang="id-ID" dirty="0"/>
              <a:t>Kelas DriverMatriks</a:t>
            </a:r>
            <a:br>
              <a:rPr lang="id-ID" dirty="0"/>
            </a:br>
            <a:r>
              <a:rPr lang="id-ID" sz="2800" dirty="0"/>
              <a:t>(yang menggunakan kelas Mahasiswa)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089" y="1521460"/>
            <a:ext cx="8990017" cy="533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769" y="881698"/>
            <a:ext cx="10559479" cy="531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508000"/>
            <a:ext cx="11435080" cy="5526723"/>
          </a:xfrm>
        </p:spPr>
        <p:txBody>
          <a:bodyPr/>
          <a:lstStyle/>
          <a:p>
            <a:r>
              <a:rPr lang="id-ID" dirty="0"/>
              <a:t>Kompilasi masing-masing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matriks.java </a:t>
            </a:r>
            <a:r>
              <a:rPr lang="id-ID" dirty="0"/>
              <a:t>dan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DriverMatriks.java 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Jalankan kelas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DriverMatriks.class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468" y="959484"/>
            <a:ext cx="10457366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828" y="3668394"/>
            <a:ext cx="9463831" cy="293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Materi</a:t>
            </a:r>
            <a:r>
              <a:rPr lang="en-US" dirty="0"/>
              <a:t> “</a:t>
            </a:r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Bahasa Java”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, </a:t>
            </a:r>
            <a:r>
              <a:rPr lang="en-US" dirty="0" err="1"/>
              <a:t>antara</a:t>
            </a:r>
            <a:r>
              <a:rPr lang="en-US" dirty="0"/>
              <a:t> lain:</a:t>
            </a:r>
          </a:p>
          <a:p>
            <a:pPr marL="514350" indent="-514350">
              <a:buAutoNum type="arabicPeriod"/>
            </a:pPr>
            <a:r>
              <a:rPr lang="en-US" dirty="0" err="1"/>
              <a:t>Arief</a:t>
            </a:r>
            <a:r>
              <a:rPr lang="en-US" dirty="0"/>
              <a:t> </a:t>
            </a:r>
            <a:r>
              <a:rPr lang="en-US" dirty="0" err="1"/>
              <a:t>Bahtiar</a:t>
            </a:r>
            <a:r>
              <a:rPr lang="en-US" dirty="0"/>
              <a:t> S.T, M.T, Ivan </a:t>
            </a:r>
            <a:r>
              <a:rPr lang="en-US" dirty="0" err="1"/>
              <a:t>Kurniawan</a:t>
            </a:r>
            <a:r>
              <a:rPr lang="en-US" dirty="0"/>
              <a:t>, </a:t>
            </a:r>
            <a:r>
              <a:rPr lang="en-US" i="1" dirty="0"/>
              <a:t>Fundamental Java 2 Platform Application Developer</a:t>
            </a:r>
            <a:r>
              <a:rPr lang="en-US" dirty="0"/>
              <a:t>, </a:t>
            </a:r>
            <a:r>
              <a:rPr lang="en-US" dirty="0" err="1"/>
              <a:t>ComLabs</a:t>
            </a:r>
            <a:r>
              <a:rPr lang="en-US" dirty="0"/>
              <a:t> IT Course ITB.</a:t>
            </a:r>
          </a:p>
          <a:p>
            <a:pPr marL="514350" indent="-514350">
              <a:buAutoNum type="arabicPeriod"/>
            </a:pP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Nuralim</a:t>
            </a:r>
            <a:r>
              <a:rPr lang="en-US" dirty="0"/>
              <a:t>, </a:t>
            </a:r>
            <a:r>
              <a:rPr lang="en-US" i="1" dirty="0"/>
              <a:t>Java Virtual Machine</a:t>
            </a:r>
            <a:r>
              <a:rPr lang="en-US" dirty="0"/>
              <a:t>, </a:t>
            </a:r>
            <a:r>
              <a:rPr lang="en-US" dirty="0">
                <a:hlinkClick r:id="rId2"/>
              </a:rPr>
              <a:t>http://belajarjava-19.blogspot.co.id/2011/05/java-virtual-machine-jvm.html</a:t>
            </a:r>
            <a:r>
              <a:rPr lang="en-US" dirty="0"/>
              <a:t>,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3 </a:t>
            </a:r>
            <a:r>
              <a:rPr lang="en-US" dirty="0" err="1"/>
              <a:t>Septemebr</a:t>
            </a:r>
            <a:r>
              <a:rPr lang="en-US" dirty="0"/>
              <a:t> 2015</a:t>
            </a:r>
          </a:p>
          <a:p>
            <a:pPr marL="514350" indent="-514350">
              <a:buAutoNum type="arabicPeriod"/>
            </a:pPr>
            <a:r>
              <a:rPr lang="en-US" dirty="0"/>
              <a:t>Wikipedia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45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4286"/>
            <a:ext cx="10515600" cy="5632677"/>
          </a:xfrm>
        </p:spPr>
        <p:txBody>
          <a:bodyPr/>
          <a:lstStyle/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2017, Bahasa Java </a:t>
            </a:r>
            <a:r>
              <a:rPr lang="en-US" dirty="0" err="1"/>
              <a:t>turun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peringkat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442" y="991567"/>
            <a:ext cx="8111723" cy="48431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0886" y="6125517"/>
            <a:ext cx="7554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Gambar</a:t>
            </a:r>
            <a:r>
              <a:rPr lang="en-US" sz="2400" b="1" dirty="0">
                <a:solidFill>
                  <a:srgbClr val="FF0000"/>
                </a:solidFill>
              </a:rPr>
              <a:t> 2. </a:t>
            </a:r>
            <a:r>
              <a:rPr lang="en-US" sz="2400" b="1" dirty="0" err="1">
                <a:solidFill>
                  <a:srgbClr val="FF0000"/>
                </a:solidFill>
              </a:rPr>
              <a:t>Sepuluh</a:t>
            </a:r>
            <a:r>
              <a:rPr lang="en-US" sz="2400" b="1" dirty="0">
                <a:solidFill>
                  <a:srgbClr val="FF0000"/>
                </a:solidFill>
              </a:rPr>
              <a:t> (10) </a:t>
            </a:r>
            <a:r>
              <a:rPr lang="en-US" sz="2400" b="1" dirty="0" err="1">
                <a:solidFill>
                  <a:srgbClr val="FF0000"/>
                </a:solidFill>
              </a:rPr>
              <a:t>bahasa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pemrograman</a:t>
            </a:r>
            <a:r>
              <a:rPr lang="en-US" sz="2400" b="1" dirty="0">
                <a:solidFill>
                  <a:srgbClr val="FF0000"/>
                </a:solidFill>
              </a:rPr>
              <a:t> top 2017 </a:t>
            </a:r>
          </a:p>
        </p:txBody>
      </p:sp>
    </p:spTree>
    <p:extLst>
      <p:ext uri="{BB962C8B-B14F-4D97-AF65-F5344CB8AC3E}">
        <p14:creationId xmlns:p14="http://schemas.microsoft.com/office/powerpoint/2010/main" val="553880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3029"/>
            <a:ext cx="10515600" cy="5284334"/>
          </a:xfrm>
        </p:spPr>
        <p:txBody>
          <a:bodyPr/>
          <a:lstStyle/>
          <a:p>
            <a:r>
              <a:rPr lang="en-US" dirty="0"/>
              <a:t>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63543" y="6003504"/>
            <a:ext cx="7554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Gambar</a:t>
            </a:r>
            <a:r>
              <a:rPr lang="en-US" sz="2400" b="1" dirty="0">
                <a:solidFill>
                  <a:srgbClr val="FF0000"/>
                </a:solidFill>
              </a:rPr>
              <a:t> 3. </a:t>
            </a:r>
            <a:r>
              <a:rPr lang="en-US" sz="2400" b="1" dirty="0" err="1">
                <a:solidFill>
                  <a:srgbClr val="FF0000"/>
                </a:solidFill>
              </a:rPr>
              <a:t>Sepuluh</a:t>
            </a:r>
            <a:r>
              <a:rPr lang="en-US" sz="2400" b="1" dirty="0">
                <a:solidFill>
                  <a:srgbClr val="FF0000"/>
                </a:solidFill>
              </a:rPr>
              <a:t> (10) </a:t>
            </a:r>
            <a:r>
              <a:rPr lang="en-US" sz="2400" b="1" dirty="0" err="1">
                <a:solidFill>
                  <a:srgbClr val="FF0000"/>
                </a:solidFill>
              </a:rPr>
              <a:t>bahasa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pemrograman</a:t>
            </a:r>
            <a:r>
              <a:rPr lang="en-US" sz="2400" b="1" dirty="0">
                <a:solidFill>
                  <a:srgbClr val="FF0000"/>
                </a:solidFill>
              </a:rPr>
              <a:t> top 2018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87" y="863456"/>
            <a:ext cx="8329425" cy="501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44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7B0D41-4067-4B9F-9FB6-BC713B14C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F08AD-8D7E-4D48-92D8-581D74AF9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345" y="401743"/>
            <a:ext cx="5769070" cy="6492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35A5AC-483B-464F-A0EA-B9007C7D7AF3}"/>
              </a:ext>
            </a:extLst>
          </p:cNvPr>
          <p:cNvSpPr/>
          <p:nvPr/>
        </p:nvSpPr>
        <p:spPr>
          <a:xfrm>
            <a:off x="1137993" y="401743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2019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30F1022-35BD-4A53-B485-8274FEB0E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4879022"/>
            <a:ext cx="299282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Sumber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https://learnworthy.net/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ieee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-ranked-the-top-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programming-languages-of-2019/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8E3BE2-066E-460B-A86A-CC9E737A2CA4}"/>
              </a:ext>
            </a:extLst>
          </p:cNvPr>
          <p:cNvSpPr/>
          <p:nvPr/>
        </p:nvSpPr>
        <p:spPr>
          <a:xfrm>
            <a:off x="2429521" y="1633"/>
            <a:ext cx="5811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IEEE Ranked the Top Programming Languages of 2019.</a:t>
            </a:r>
          </a:p>
        </p:txBody>
      </p:sp>
    </p:spTree>
    <p:extLst>
      <p:ext uri="{BB962C8B-B14F-4D97-AF65-F5344CB8AC3E}">
        <p14:creationId xmlns:p14="http://schemas.microsoft.com/office/powerpoint/2010/main" val="58868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Teknologi</a:t>
            </a:r>
            <a:r>
              <a:rPr lang="en-US" sz="4000" dirty="0"/>
              <a:t> Java = Bahasa </a:t>
            </a:r>
            <a:r>
              <a:rPr lang="en-US" sz="4000" dirty="0" err="1"/>
              <a:t>pemrograman</a:t>
            </a:r>
            <a:r>
              <a:rPr lang="en-US" sz="4000" dirty="0"/>
              <a:t> +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Java </a:t>
            </a:r>
            <a:r>
              <a:rPr lang="en-US" b="1" dirty="0" err="1"/>
              <a:t>Sebagai</a:t>
            </a:r>
            <a:r>
              <a:rPr lang="en-US" b="1" dirty="0"/>
              <a:t> Bahasa </a:t>
            </a:r>
            <a:r>
              <a:rPr lang="en-US" b="1" dirty="0" err="1"/>
              <a:t>Pemrograman</a:t>
            </a:r>
            <a:endParaRPr lang="en-US" b="1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600" dirty="0"/>
              <a:t>Bahasa java </a:t>
            </a:r>
            <a:r>
              <a:rPr lang="en-US" sz="2600" dirty="0" err="1"/>
              <a:t>memiliki</a:t>
            </a:r>
            <a:r>
              <a:rPr lang="en-US" sz="2600" dirty="0"/>
              <a:t> </a:t>
            </a:r>
            <a:r>
              <a:rPr lang="en-US" sz="2600" dirty="0" err="1"/>
              <a:t>karakteristik</a:t>
            </a:r>
            <a:r>
              <a:rPr lang="en-US" sz="2600" dirty="0"/>
              <a:t>: </a:t>
            </a:r>
            <a:r>
              <a:rPr lang="en-US" sz="2600" i="1" dirty="0" err="1"/>
              <a:t>sederhana</a:t>
            </a:r>
            <a:r>
              <a:rPr lang="en-US" sz="2600" dirty="0"/>
              <a:t>, </a:t>
            </a:r>
            <a:r>
              <a:rPr lang="en-US" sz="2600" i="1" dirty="0" err="1"/>
              <a:t>berorientasi</a:t>
            </a:r>
            <a:r>
              <a:rPr lang="en-US" sz="2600" i="1" dirty="0"/>
              <a:t> </a:t>
            </a:r>
            <a:r>
              <a:rPr lang="en-US" sz="2600" i="1" dirty="0" err="1"/>
              <a:t>objek</a:t>
            </a:r>
            <a:r>
              <a:rPr lang="en-US" sz="2600" dirty="0"/>
              <a:t>, </a:t>
            </a:r>
            <a:r>
              <a:rPr lang="en-US" sz="2600" i="1" dirty="0"/>
              <a:t>interpreted</a:t>
            </a:r>
            <a:r>
              <a:rPr lang="en-US" sz="2600" dirty="0"/>
              <a:t>, </a:t>
            </a:r>
            <a:r>
              <a:rPr lang="en-US" sz="2600" i="1" dirty="0" err="1"/>
              <a:t>terdistribusi</a:t>
            </a:r>
            <a:r>
              <a:rPr lang="en-US" sz="2600" dirty="0"/>
              <a:t>,  </a:t>
            </a:r>
            <a:r>
              <a:rPr lang="en-US" sz="2600" i="1" dirty="0" err="1"/>
              <a:t>tangguh</a:t>
            </a:r>
            <a:r>
              <a:rPr lang="en-US" sz="2600" dirty="0"/>
              <a:t>, </a:t>
            </a:r>
            <a:r>
              <a:rPr lang="en-US" sz="2600" i="1" dirty="0"/>
              <a:t>portable</a:t>
            </a:r>
            <a:r>
              <a:rPr lang="en-US" sz="2600" dirty="0"/>
              <a:t>, </a:t>
            </a:r>
            <a:r>
              <a:rPr lang="en-US" sz="2600" i="1" dirty="0" err="1"/>
              <a:t>memiliki</a:t>
            </a:r>
            <a:r>
              <a:rPr lang="en-US" sz="2600" i="1" dirty="0"/>
              <a:t> </a:t>
            </a:r>
            <a:r>
              <a:rPr lang="en-US" sz="2600" i="1" dirty="0" err="1"/>
              <a:t>kinerja</a:t>
            </a:r>
            <a:r>
              <a:rPr lang="en-US" sz="2600" i="1" dirty="0"/>
              <a:t> </a:t>
            </a:r>
            <a:r>
              <a:rPr lang="en-US" sz="2600" i="1" dirty="0" err="1"/>
              <a:t>tinggi</a:t>
            </a:r>
            <a:r>
              <a:rPr lang="en-US" sz="2600" dirty="0"/>
              <a:t>, </a:t>
            </a:r>
            <a:r>
              <a:rPr lang="en-US" sz="2600" i="1" dirty="0" err="1"/>
              <a:t>aman</a:t>
            </a:r>
            <a:r>
              <a:rPr lang="en-US" sz="2600" dirty="0"/>
              <a:t>, </a:t>
            </a:r>
            <a:r>
              <a:rPr lang="en-US" sz="2600" i="1" dirty="0" err="1"/>
              <a:t>dinamis</a:t>
            </a:r>
            <a:r>
              <a:rPr lang="en-US" sz="2600" i="1" dirty="0"/>
              <a:t>. </a:t>
            </a:r>
            <a:r>
              <a:rPr lang="en-US" sz="2600" dirty="0"/>
              <a:t>(Baca di: </a:t>
            </a:r>
            <a:r>
              <a:rPr lang="en-US" sz="2600" dirty="0">
                <a:hlinkClick r:id="rId2"/>
              </a:rPr>
              <a:t>http://java.sun.com/docs/white/langenv/</a:t>
            </a:r>
            <a:r>
              <a:rPr lang="en-US" sz="2600" dirty="0"/>
              <a:t>)</a:t>
            </a:r>
          </a:p>
          <a:p>
            <a:endParaRPr lang="en-US" sz="2600" dirty="0"/>
          </a:p>
          <a:p>
            <a:r>
              <a:rPr lang="en-US" sz="2600" i="1" dirty="0"/>
              <a:t>Compiler</a:t>
            </a:r>
            <a:r>
              <a:rPr lang="en-US" sz="2600" dirty="0"/>
              <a:t> java </a:t>
            </a:r>
            <a:r>
              <a:rPr lang="en-US" sz="2600" dirty="0" err="1"/>
              <a:t>mengubah</a:t>
            </a:r>
            <a:r>
              <a:rPr lang="en-US" sz="2600" dirty="0"/>
              <a:t> </a:t>
            </a:r>
            <a:r>
              <a:rPr lang="en-US" sz="2600" dirty="0" err="1"/>
              <a:t>kode</a:t>
            </a:r>
            <a:r>
              <a:rPr lang="en-US" sz="2600" dirty="0"/>
              <a:t> program </a:t>
            </a:r>
            <a:r>
              <a:rPr lang="en-US" sz="2600" dirty="0" err="1"/>
              <a:t>menjadi</a:t>
            </a:r>
            <a:r>
              <a:rPr lang="en-US" sz="2600" dirty="0"/>
              <a:t> </a:t>
            </a:r>
            <a:r>
              <a:rPr lang="en-US" sz="2600" dirty="0" err="1"/>
              <a:t>bahasa</a:t>
            </a:r>
            <a:r>
              <a:rPr lang="en-US" sz="2600" dirty="0"/>
              <a:t> </a:t>
            </a:r>
            <a:r>
              <a:rPr lang="en-US" sz="2600" i="1" dirty="0"/>
              <a:t>intermediate</a:t>
            </a:r>
            <a:r>
              <a:rPr lang="en-US" sz="2600" dirty="0"/>
              <a:t> yang </a:t>
            </a:r>
            <a:r>
              <a:rPr lang="en-US" sz="2600" dirty="0" err="1"/>
              <a:t>disebut</a:t>
            </a:r>
            <a:r>
              <a:rPr lang="en-US" sz="2600" dirty="0"/>
              <a:t> </a:t>
            </a:r>
            <a:r>
              <a:rPr lang="en-US" sz="2600" i="1" dirty="0"/>
              <a:t>java bytecode</a:t>
            </a:r>
            <a:r>
              <a:rPr lang="en-US" sz="2600" dirty="0"/>
              <a:t>. </a:t>
            </a:r>
            <a:r>
              <a:rPr lang="en-US" sz="2600" dirty="0" err="1"/>
              <a:t>Kemudian</a:t>
            </a:r>
            <a:r>
              <a:rPr lang="en-US" sz="2600" dirty="0"/>
              <a:t> </a:t>
            </a:r>
            <a:r>
              <a:rPr lang="en-US" sz="2600" i="1" dirty="0"/>
              <a:t>interpreter</a:t>
            </a:r>
            <a:r>
              <a:rPr lang="en-US" sz="2600" dirty="0"/>
              <a:t> Java </a:t>
            </a:r>
            <a:r>
              <a:rPr lang="en-US" sz="2600" dirty="0" err="1"/>
              <a:t>bernama</a:t>
            </a:r>
            <a:r>
              <a:rPr lang="en-US" sz="2600" dirty="0"/>
              <a:t> J</a:t>
            </a:r>
            <a:r>
              <a:rPr lang="id-ID" sz="2600" dirty="0"/>
              <a:t>VM</a:t>
            </a:r>
            <a:r>
              <a:rPr lang="en-US" sz="2600" dirty="0"/>
              <a:t> (</a:t>
            </a:r>
            <a:r>
              <a:rPr lang="en-US" sz="2600" i="1" dirty="0"/>
              <a:t>Java </a:t>
            </a:r>
            <a:r>
              <a:rPr lang="id-ID" sz="2600" i="1" dirty="0"/>
              <a:t>Virtual  Machine</a:t>
            </a:r>
            <a:r>
              <a:rPr lang="id-ID" sz="2600" dirty="0"/>
              <a:t>) </a:t>
            </a:r>
            <a:r>
              <a:rPr lang="en-US" sz="2600" dirty="0" err="1"/>
              <a:t>melakukan</a:t>
            </a:r>
            <a:r>
              <a:rPr lang="en-US" sz="2600" dirty="0"/>
              <a:t> </a:t>
            </a:r>
            <a:r>
              <a:rPr lang="en-US" sz="2600" dirty="0" err="1"/>
              <a:t>interpretasi</a:t>
            </a:r>
            <a:r>
              <a:rPr lang="en-US" sz="2600" dirty="0"/>
              <a:t> </a:t>
            </a:r>
            <a:r>
              <a:rPr lang="en-US" sz="2600" i="1" dirty="0"/>
              <a:t>bytecode</a:t>
            </a:r>
            <a:r>
              <a:rPr lang="en-US" sz="2600" dirty="0"/>
              <a:t> </a:t>
            </a:r>
            <a:r>
              <a:rPr lang="en-US" sz="2600" dirty="0" err="1"/>
              <a:t>setiap</a:t>
            </a:r>
            <a:r>
              <a:rPr lang="en-US" sz="2600" dirty="0"/>
              <a:t> kali </a:t>
            </a:r>
            <a:r>
              <a:rPr lang="en-US" sz="2600" i="1" dirty="0"/>
              <a:t>bytecode</a:t>
            </a:r>
            <a:r>
              <a:rPr lang="en-US" sz="2600" dirty="0"/>
              <a:t> </a:t>
            </a:r>
            <a:r>
              <a:rPr lang="id-ID" sz="2600" dirty="0"/>
              <a:t>tersebut </a:t>
            </a:r>
            <a:r>
              <a:rPr lang="en-US" sz="2600" dirty="0" err="1"/>
              <a:t>dijalankan</a:t>
            </a:r>
            <a:r>
              <a:rPr lang="en-US" sz="2600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00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76" y="337457"/>
            <a:ext cx="5731178" cy="5301342"/>
          </a:xfrm>
        </p:spPr>
      </p:pic>
      <p:sp>
        <p:nvSpPr>
          <p:cNvPr id="6" name="TextBox 5"/>
          <p:cNvSpPr txBox="1"/>
          <p:nvPr/>
        </p:nvSpPr>
        <p:spPr>
          <a:xfrm>
            <a:off x="2475963" y="5890478"/>
            <a:ext cx="7400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Gambar</a:t>
            </a:r>
            <a:r>
              <a:rPr lang="en-US" sz="2400" dirty="0">
                <a:solidFill>
                  <a:srgbClr val="FF0000"/>
                </a:solidFill>
              </a:rPr>
              <a:t> 2. Proses </a:t>
            </a:r>
            <a:r>
              <a:rPr lang="en-US" sz="2400" dirty="0" err="1">
                <a:solidFill>
                  <a:srgbClr val="FF0000"/>
                </a:solidFill>
              </a:rPr>
              <a:t>kompilasi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interpretasi</a:t>
            </a:r>
            <a:r>
              <a:rPr lang="en-US" sz="2400" dirty="0">
                <a:solidFill>
                  <a:srgbClr val="FF0000"/>
                </a:solidFill>
              </a:rPr>
              <a:t> program Java</a:t>
            </a:r>
          </a:p>
          <a:p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Sumber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gambar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>
                <a:solidFill>
                  <a:srgbClr val="FF0000"/>
                </a:solidFill>
                <a:hlinkClick r:id="rId3"/>
              </a:rPr>
              <a:t>http://belajarjava-19.blogspot.co.id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59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5186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Java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Sebuah</a:t>
            </a:r>
            <a:r>
              <a:rPr lang="en-US" b="1" dirty="0"/>
              <a:t> </a:t>
            </a:r>
            <a:r>
              <a:rPr lang="en-US" b="1" i="1" dirty="0"/>
              <a:t>Platform</a:t>
            </a:r>
          </a:p>
          <a:p>
            <a:pPr>
              <a:spcBef>
                <a:spcPts val="2400"/>
              </a:spcBef>
            </a:pPr>
            <a:r>
              <a:rPr lang="en-US" sz="2600" i="1" dirty="0"/>
              <a:t>Platform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lingkungan</a:t>
            </a:r>
            <a:r>
              <a:rPr lang="en-US" sz="2600" dirty="0"/>
              <a:t> </a:t>
            </a:r>
            <a:r>
              <a:rPr lang="en-US" sz="2600" dirty="0" err="1"/>
              <a:t>perangkat</a:t>
            </a:r>
            <a:r>
              <a:rPr lang="en-US" sz="2600" dirty="0"/>
              <a:t> </a:t>
            </a:r>
            <a:r>
              <a:rPr lang="en-US" sz="2600" dirty="0" err="1"/>
              <a:t>keras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perangkat</a:t>
            </a:r>
            <a:r>
              <a:rPr lang="en-US" sz="2600" dirty="0"/>
              <a:t> </a:t>
            </a:r>
            <a:r>
              <a:rPr lang="en-US" sz="2600" dirty="0" err="1"/>
              <a:t>lunak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menjalankan</a:t>
            </a:r>
            <a:r>
              <a:rPr lang="en-US" sz="2600" dirty="0"/>
              <a:t> program.</a:t>
            </a:r>
          </a:p>
          <a:p>
            <a:r>
              <a:rPr lang="en-US" sz="2600" dirty="0"/>
              <a:t>Java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i="1" dirty="0"/>
              <a:t>platform</a:t>
            </a:r>
            <a:r>
              <a:rPr lang="en-US" sz="2600" dirty="0"/>
              <a:t> </a:t>
            </a:r>
            <a:r>
              <a:rPr lang="en-US" sz="2600" dirty="0" err="1"/>
              <a:t>perangkat</a:t>
            </a:r>
            <a:r>
              <a:rPr lang="en-US" sz="2600" dirty="0"/>
              <a:t> </a:t>
            </a:r>
            <a:r>
              <a:rPr lang="en-US" sz="2600" dirty="0" err="1"/>
              <a:t>lunak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menjalankan</a:t>
            </a:r>
            <a:r>
              <a:rPr lang="en-US" sz="2600" dirty="0"/>
              <a:t> program java.</a:t>
            </a:r>
          </a:p>
          <a:p>
            <a:r>
              <a:rPr lang="en-US" sz="2600" i="1" dirty="0" err="1"/>
              <a:t>Paltform</a:t>
            </a:r>
            <a:r>
              <a:rPr lang="en-US" sz="2600" dirty="0"/>
              <a:t> java </a:t>
            </a:r>
            <a:r>
              <a:rPr lang="en-US" sz="2600" dirty="0" err="1"/>
              <a:t>terdiri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dua</a:t>
            </a:r>
            <a:r>
              <a:rPr lang="en-US" sz="2600" dirty="0"/>
              <a:t> </a:t>
            </a:r>
            <a:r>
              <a:rPr lang="en-US" sz="2600" dirty="0" err="1"/>
              <a:t>komponen</a:t>
            </a:r>
            <a:r>
              <a:rPr lang="en-US" sz="2600" dirty="0"/>
              <a:t>:</a:t>
            </a:r>
          </a:p>
          <a:p>
            <a:pPr marL="0" indent="0">
              <a:buNone/>
            </a:pPr>
            <a:r>
              <a:rPr lang="en-US" sz="2600" dirty="0"/>
              <a:t>	1. </a:t>
            </a:r>
            <a:r>
              <a:rPr lang="en-US" sz="2600" i="1" dirty="0"/>
              <a:t>Java Virtual Machine </a:t>
            </a:r>
            <a:r>
              <a:rPr lang="en-US" sz="2600" dirty="0"/>
              <a:t>(JVM)</a:t>
            </a:r>
          </a:p>
          <a:p>
            <a:pPr marL="0" indent="0">
              <a:buNone/>
            </a:pPr>
            <a:r>
              <a:rPr lang="en-US" sz="2600" dirty="0"/>
              <a:t>	2. </a:t>
            </a:r>
            <a:r>
              <a:rPr lang="en-US" sz="2600" i="1" dirty="0"/>
              <a:t>Java Application </a:t>
            </a:r>
            <a:r>
              <a:rPr lang="en-US" sz="2600" i="1" dirty="0" err="1"/>
              <a:t>Programmming</a:t>
            </a:r>
            <a:r>
              <a:rPr lang="en-US" sz="2600" i="1" dirty="0"/>
              <a:t> Interface </a:t>
            </a:r>
            <a:r>
              <a:rPr lang="en-US" sz="2600" dirty="0"/>
              <a:t>(Java API) </a:t>
            </a:r>
          </a:p>
          <a:p>
            <a:endParaRPr lang="id-ID" sz="2600" dirty="0"/>
          </a:p>
          <a:p>
            <a:r>
              <a:rPr lang="en-US" sz="2600" dirty="0"/>
              <a:t>JVM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dasarnya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aplikasi</a:t>
            </a:r>
            <a:r>
              <a:rPr lang="en-US" sz="2600" dirty="0"/>
              <a:t> </a:t>
            </a:r>
            <a:r>
              <a:rPr lang="en-US" sz="2600" dirty="0" err="1"/>
              <a:t>sederhana</a:t>
            </a:r>
            <a:r>
              <a:rPr lang="en-US" sz="2600" dirty="0"/>
              <a:t> yang </a:t>
            </a:r>
            <a:r>
              <a:rPr lang="en-US" sz="2600" dirty="0" err="1"/>
              <a:t>ditulis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bahasa</a:t>
            </a:r>
            <a:r>
              <a:rPr lang="en-US" sz="2600" dirty="0"/>
              <a:t> C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mengeksekusi</a:t>
            </a:r>
            <a:r>
              <a:rPr lang="en-US" sz="2600" dirty="0"/>
              <a:t> program yang </a:t>
            </a:r>
            <a:r>
              <a:rPr lang="en-US" sz="2600" dirty="0" err="1"/>
              <a:t>ditulis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bahasa</a:t>
            </a:r>
            <a:r>
              <a:rPr lang="en-US" sz="2600" dirty="0"/>
              <a:t> Java.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46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914</Words>
  <Application>Microsoft Office PowerPoint</Application>
  <PresentationFormat>Widescreen</PresentationFormat>
  <Paragraphs>182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Office Theme</vt:lpstr>
      <vt:lpstr>Pengantar Pemrograman dengan Bahasa Java</vt:lpstr>
      <vt:lpstr>Sejarah Bahasa Java</vt:lpstr>
      <vt:lpstr>PowerPoint Presentation</vt:lpstr>
      <vt:lpstr>PowerPoint Presentation</vt:lpstr>
      <vt:lpstr>PowerPoint Presentation</vt:lpstr>
      <vt:lpstr>PowerPoint Presentation</vt:lpstr>
      <vt:lpstr>Teknologi Java = Bahasa pemrograman + platform</vt:lpstr>
      <vt:lpstr>PowerPoint Presentation</vt:lpstr>
      <vt:lpstr>PowerPoint Presentation</vt:lpstr>
      <vt:lpstr>PowerPoint Presentation</vt:lpstr>
      <vt:lpstr>PowerPoint Presentation</vt:lpstr>
      <vt:lpstr>Kakas Java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  javaku yang pertama</vt:lpstr>
      <vt:lpstr>PowerPoint Presentation</vt:lpstr>
      <vt:lpstr>PowerPoint Presentation</vt:lpstr>
      <vt:lpstr>Class</vt:lpstr>
      <vt:lpstr>PowerPoint Presentation</vt:lpstr>
      <vt:lpstr>PowerPoint Presentation</vt:lpstr>
      <vt:lpstr>Program Input/Output Sederhana</vt:lpstr>
      <vt:lpstr>PowerPoint Presentation</vt:lpstr>
      <vt:lpstr>Program Input dengan GUI</vt:lpstr>
      <vt:lpstr>PowerPoint Presentation</vt:lpstr>
      <vt:lpstr>Kelas Mahasiswa</vt:lpstr>
      <vt:lpstr>Kelas DriverMhs   (yang menggunakan kelas Mahasiswa)</vt:lpstr>
      <vt:lpstr>PowerPoint Presentation</vt:lpstr>
      <vt:lpstr>Kelas Matriks</vt:lpstr>
      <vt:lpstr>Kelas DriverMatriks (yang menggunakan kelas Mahasiswa)</vt:lpstr>
      <vt:lpstr>PowerPoint Presentation</vt:lpstr>
      <vt:lpstr>PowerPoint Presentation</vt:lpstr>
      <vt:lpstr>Referensi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Pemrograman dengan Bahasa Java</dc:title>
  <dc:creator>rinaldi-irk</dc:creator>
  <cp:lastModifiedBy>Dr.Ir. Rinaldi Munir, MT</cp:lastModifiedBy>
  <cp:revision>44</cp:revision>
  <dcterms:created xsi:type="dcterms:W3CDTF">2015-09-04T09:21:29Z</dcterms:created>
  <dcterms:modified xsi:type="dcterms:W3CDTF">2019-09-11T02:18:05Z</dcterms:modified>
</cp:coreProperties>
</file>