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32" r:id="rId3"/>
    <p:sldId id="336" r:id="rId4"/>
    <p:sldId id="337" r:id="rId5"/>
    <p:sldId id="333" r:id="rId6"/>
    <p:sldId id="334" r:id="rId7"/>
    <p:sldId id="345" r:id="rId8"/>
    <p:sldId id="335" r:id="rId9"/>
    <p:sldId id="338" r:id="rId10"/>
    <p:sldId id="347" r:id="rId11"/>
    <p:sldId id="340" r:id="rId12"/>
    <p:sldId id="339" r:id="rId13"/>
    <p:sldId id="341" r:id="rId14"/>
    <p:sldId id="342" r:id="rId15"/>
    <p:sldId id="343" r:id="rId16"/>
    <p:sldId id="344" r:id="rId17"/>
    <p:sldId id="346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5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7373-2B17-4AD5-BAB5-CBDB07C6C6CF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DCA4-9896-4372-802B-695413006417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E315-7424-438C-96ED-DF24D7045427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E340-39E9-4F03-9BFC-A1F1FE4FF199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4DAC-BC0C-4C38-B905-07131C24025A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6698-78B1-4F89-9494-C68675E7894F}" type="datetime1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5940-C381-4B87-BBF2-EF76A098AF4C}" type="datetime1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167C-6089-4AB2-9F4F-E1F98844F5AA}" type="datetime1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F28D-AC40-4DE5-B3A1-3F2F92AA50A0}" type="datetime1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22F-4626-4FE3-9D01-D2D4FF9659EB}" type="datetime1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CCBF-1CFC-4C3D-BBE9-58C7434D1FC2}" type="datetime1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2611-6761-41A9-8AB4-A0F301BEA0AF}" type="datetime1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Temu-balik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>
                <a:solidFill>
                  <a:srgbClr val="FF0000"/>
                </a:solidFill>
              </a:rPr>
              <a:t>(</a:t>
            </a:r>
            <a:r>
              <a:rPr lang="en-US" sz="3100" i="1" dirty="0">
                <a:solidFill>
                  <a:srgbClr val="FF0000"/>
                </a:solidFill>
              </a:rPr>
              <a:t>Information Retrieval System</a:t>
            </a:r>
            <a:r>
              <a:rPr lang="en-US" sz="31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91000"/>
            <a:ext cx="7162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Rinaldi </a:t>
            </a:r>
            <a:r>
              <a:rPr lang="en-US" dirty="0" err="1"/>
              <a:t>Munir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, STEI-ITB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91400" y="352365"/>
            <a:ext cx="1529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Update 2019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4CCEFE-D2C8-4A3C-8107-CEF0DBF0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</a:rPr>
              <a:t>D</a:t>
            </a:r>
            <a:r>
              <a:rPr lang="en-US" sz="2400" b="1" baseline="-25000" dirty="0">
                <a:solidFill>
                  <a:prstClr val="black"/>
                </a:solidFill>
              </a:rPr>
              <a:t>2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= (3, 7, 1) </a:t>
            </a:r>
            <a:r>
              <a:rPr lang="en-US" sz="2400" dirty="0" err="1">
                <a:solidFill>
                  <a:prstClr val="black"/>
                </a:solidFill>
              </a:rPr>
              <a:t>artinya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dokumen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i="1" dirty="0">
                <a:solidFill>
                  <a:prstClr val="black"/>
                </a:solidFill>
              </a:rPr>
              <a:t>D</a:t>
            </a:r>
            <a:r>
              <a:rPr lang="en-US" sz="2400" baseline="-25000" dirty="0">
                <a:solidFill>
                  <a:prstClr val="black"/>
                </a:solidFill>
              </a:rPr>
              <a:t>2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mengandung</a:t>
            </a:r>
            <a:r>
              <a:rPr lang="en-US" sz="2400" dirty="0">
                <a:solidFill>
                  <a:prstClr val="black"/>
                </a:solidFill>
              </a:rPr>
              <a:t> 3 </a:t>
            </a:r>
            <a:r>
              <a:rPr lang="en-US" sz="2400" dirty="0" err="1">
                <a:solidFill>
                  <a:prstClr val="black"/>
                </a:solidFill>
              </a:rPr>
              <a:t>buah</a:t>
            </a:r>
            <a:r>
              <a:rPr lang="en-US" sz="2400" dirty="0">
                <a:solidFill>
                  <a:prstClr val="black"/>
                </a:solidFill>
              </a:rPr>
              <a:t> kata </a:t>
            </a:r>
            <a:r>
              <a:rPr lang="en-US" sz="2400" i="1" dirty="0">
                <a:solidFill>
                  <a:prstClr val="black"/>
                </a:solidFill>
              </a:rPr>
              <a:t>T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 7 </a:t>
            </a:r>
            <a:r>
              <a:rPr lang="en-US" sz="2400" dirty="0" err="1">
                <a:solidFill>
                  <a:prstClr val="black"/>
                </a:solidFill>
              </a:rPr>
              <a:t>buah</a:t>
            </a:r>
            <a:r>
              <a:rPr lang="en-US" sz="2400" dirty="0">
                <a:solidFill>
                  <a:prstClr val="black"/>
                </a:solidFill>
              </a:rPr>
              <a:t> kata </a:t>
            </a:r>
            <a:r>
              <a:rPr lang="en-US" sz="2400" i="1" dirty="0">
                <a:solidFill>
                  <a:prstClr val="black"/>
                </a:solidFill>
              </a:rPr>
              <a:t>T</a:t>
            </a:r>
            <a:r>
              <a:rPr lang="en-US" sz="2400" baseline="-25000" dirty="0">
                <a:solidFill>
                  <a:prstClr val="black"/>
                </a:solidFill>
              </a:rPr>
              <a:t>2</a:t>
            </a:r>
            <a:r>
              <a:rPr lang="en-US" sz="2400" dirty="0">
                <a:solidFill>
                  <a:prstClr val="black"/>
                </a:solidFill>
              </a:rPr>
              <a:t>, dan </a:t>
            </a:r>
            <a:r>
              <a:rPr lang="en-US" sz="2400" dirty="0" err="1">
                <a:solidFill>
                  <a:prstClr val="black"/>
                </a:solidFill>
              </a:rPr>
              <a:t>satu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buah</a:t>
            </a:r>
            <a:r>
              <a:rPr lang="en-US" sz="2400" dirty="0">
                <a:solidFill>
                  <a:prstClr val="black"/>
                </a:solidFill>
              </a:rPr>
              <a:t> kata </a:t>
            </a:r>
            <a:r>
              <a:rPr lang="en-US" sz="2400" i="1" dirty="0">
                <a:solidFill>
                  <a:prstClr val="black"/>
                </a:solidFill>
              </a:rPr>
              <a:t>T</a:t>
            </a:r>
            <a:r>
              <a:rPr lang="en-US" sz="2400" baseline="-25000" dirty="0">
                <a:solidFill>
                  <a:prstClr val="black"/>
                </a:solidFill>
              </a:rPr>
              <a:t>3</a:t>
            </a:r>
            <a:r>
              <a:rPr lang="en-US" sz="2400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endParaRPr lang="en-US" sz="2400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i="1" dirty="0" err="1">
                <a:solidFill>
                  <a:prstClr val="black"/>
                </a:solidFill>
              </a:rPr>
              <a:t>Contoh</a:t>
            </a:r>
            <a:r>
              <a:rPr lang="en-US" sz="2400" i="1" dirty="0">
                <a:solidFill>
                  <a:prstClr val="black"/>
                </a:solidFill>
              </a:rPr>
              <a:t>: D</a:t>
            </a:r>
            <a:r>
              <a:rPr lang="en-US" sz="2400" i="1" baseline="-25000" dirty="0">
                <a:solidFill>
                  <a:prstClr val="black"/>
                </a:solidFill>
              </a:rPr>
              <a:t>1</a:t>
            </a:r>
            <a:r>
              <a:rPr lang="en-US" sz="2400" i="1" dirty="0">
                <a:solidFill>
                  <a:prstClr val="black"/>
                </a:solidFill>
              </a:rPr>
              <a:t>= </a:t>
            </a:r>
            <a:r>
              <a:rPr lang="en-US" sz="2400" i="1" dirty="0" err="1">
                <a:solidFill>
                  <a:prstClr val="black"/>
                </a:solidFill>
              </a:rPr>
              <a:t>Gubernur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Jabar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me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waktu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ketemu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Menteri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Sosial</a:t>
            </a:r>
            <a:r>
              <a:rPr lang="en-US" sz="2400" i="1" dirty="0">
                <a:solidFill>
                  <a:prstClr val="black"/>
                </a:solidFill>
              </a:rPr>
              <a:t>. </a:t>
            </a:r>
            <a:r>
              <a:rPr lang="en-US" sz="2400" i="1" dirty="0" err="1">
                <a:solidFill>
                  <a:prstClr val="black"/>
                </a:solidFill>
              </a:rPr>
              <a:t>Dia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me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>
                <a:solidFill>
                  <a:prstClr val="black"/>
                </a:solidFill>
              </a:rPr>
              <a:t> Pak  </a:t>
            </a:r>
            <a:r>
              <a:rPr lang="en-US" sz="2400" i="1" dirty="0">
                <a:solidFill>
                  <a:srgbClr val="FF0000"/>
                </a:solidFill>
              </a:rPr>
              <a:t>Menteri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mengunjungi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panti</a:t>
            </a:r>
            <a:r>
              <a:rPr lang="en-US" sz="2400" i="1" dirty="0">
                <a:solidFill>
                  <a:prstClr val="black"/>
                </a:solidFill>
              </a:rPr>
              <a:t>. </a:t>
            </a:r>
            <a:r>
              <a:rPr lang="en-US" sz="2400" i="1" dirty="0" err="1">
                <a:solidFill>
                  <a:prstClr val="black"/>
                </a:solidFill>
              </a:rPr>
              <a:t>Per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 err="1">
                <a:solidFill>
                  <a:prstClr val="black"/>
                </a:solidFill>
              </a:rPr>
              <a:t>an</a:t>
            </a:r>
            <a:r>
              <a:rPr lang="en-US" sz="2400" i="1" dirty="0">
                <a:solidFill>
                  <a:prstClr val="black"/>
                </a:solidFill>
              </a:rPr>
              <a:t> yang </a:t>
            </a:r>
            <a:r>
              <a:rPr lang="en-US" sz="2400" i="1" dirty="0" err="1">
                <a:solidFill>
                  <a:prstClr val="black"/>
                </a:solidFill>
              </a:rPr>
              <a:t>wajar</a:t>
            </a:r>
            <a:r>
              <a:rPr lang="en-US" sz="2400" i="1" dirty="0">
                <a:solidFill>
                  <a:prstClr val="black"/>
                </a:solidFill>
              </a:rPr>
              <a:t>. </a:t>
            </a:r>
            <a:r>
              <a:rPr lang="en-US" sz="2400" i="1" dirty="0" err="1">
                <a:solidFill>
                  <a:prstClr val="black"/>
                </a:solidFill>
              </a:rPr>
              <a:t>Sekretaris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Gubernur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mengirim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surat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per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 err="1">
                <a:solidFill>
                  <a:prstClr val="black"/>
                </a:solidFill>
              </a:rPr>
              <a:t>an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tersebut</a:t>
            </a:r>
            <a:r>
              <a:rPr lang="en-US" sz="2400" i="1" dirty="0">
                <a:solidFill>
                  <a:prstClr val="black"/>
                </a:solidFill>
              </a:rPr>
              <a:t>. </a:t>
            </a:r>
            <a:r>
              <a:rPr lang="en-US" sz="2400" i="1" dirty="0" err="1">
                <a:solidFill>
                  <a:prstClr val="black"/>
                </a:solidFill>
              </a:rPr>
              <a:t>Apakah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me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 err="1">
                <a:solidFill>
                  <a:prstClr val="black"/>
                </a:solidFill>
              </a:rPr>
              <a:t>-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termasuk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perbuatan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srgbClr val="00B050"/>
                </a:solidFill>
              </a:rPr>
              <a:t>korupsi</a:t>
            </a:r>
            <a:r>
              <a:rPr lang="en-US" sz="2400" i="1" dirty="0">
                <a:solidFill>
                  <a:prstClr val="black"/>
                </a:solidFill>
              </a:rPr>
              <a:t>? </a:t>
            </a:r>
            <a:r>
              <a:rPr lang="en-US" sz="2400" i="1" dirty="0" err="1">
                <a:solidFill>
                  <a:prstClr val="black"/>
                </a:solidFill>
              </a:rPr>
              <a:t>Tidak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selalu</a:t>
            </a:r>
            <a:r>
              <a:rPr lang="en-US" sz="2400" i="1" dirty="0">
                <a:solidFill>
                  <a:prstClr val="black"/>
                </a:solidFill>
              </a:rPr>
              <a:t>, </a:t>
            </a:r>
            <a:r>
              <a:rPr lang="en-US" sz="2400" i="1" dirty="0" err="1">
                <a:solidFill>
                  <a:prstClr val="black"/>
                </a:solidFill>
              </a:rPr>
              <a:t>bukan</a:t>
            </a:r>
            <a:r>
              <a:rPr lang="en-US" sz="2400" i="1" dirty="0">
                <a:solidFill>
                  <a:prstClr val="black"/>
                </a:solidFill>
              </a:rPr>
              <a:t>? </a:t>
            </a:r>
            <a:r>
              <a:rPr lang="en-US" sz="2400" i="1" dirty="0" err="1">
                <a:solidFill>
                  <a:prstClr val="black"/>
                </a:solidFill>
              </a:rPr>
              <a:t>Me</a:t>
            </a:r>
            <a:r>
              <a:rPr lang="en-US" sz="2400" i="1" dirty="0" err="1">
                <a:solidFill>
                  <a:srgbClr val="00B0F0"/>
                </a:solidFill>
              </a:rPr>
              <a:t>minta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waktu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saja</a:t>
            </a:r>
            <a:r>
              <a:rPr lang="en-US" sz="2400" i="1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</a:rPr>
              <a:t>Q</a:t>
            </a:r>
            <a:r>
              <a:rPr lang="en-US" sz="2400" dirty="0">
                <a:solidFill>
                  <a:prstClr val="black"/>
                </a:solidFill>
              </a:rPr>
              <a:t> = (0, 0, 2) </a:t>
            </a:r>
            <a:r>
              <a:rPr lang="en-US" sz="2400" dirty="0" err="1">
                <a:solidFill>
                  <a:prstClr val="black"/>
                </a:solidFill>
              </a:rPr>
              <a:t>artinya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i="1" dirty="0">
                <a:solidFill>
                  <a:prstClr val="black"/>
                </a:solidFill>
              </a:rPr>
              <a:t>query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i="1" dirty="0">
                <a:solidFill>
                  <a:prstClr val="black"/>
                </a:solidFill>
              </a:rPr>
              <a:t>Q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hanya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mengandung</a:t>
            </a:r>
            <a:r>
              <a:rPr lang="en-US" sz="2400" dirty="0">
                <a:solidFill>
                  <a:prstClr val="black"/>
                </a:solidFill>
              </a:rPr>
              <a:t> 2 </a:t>
            </a:r>
            <a:r>
              <a:rPr lang="en-US" sz="2400" dirty="0" err="1">
                <a:solidFill>
                  <a:prstClr val="black"/>
                </a:solidFill>
              </a:rPr>
              <a:t>buah</a:t>
            </a:r>
            <a:r>
              <a:rPr lang="en-US" sz="2400" dirty="0">
                <a:solidFill>
                  <a:prstClr val="black"/>
                </a:solidFill>
              </a:rPr>
              <a:t> kata </a:t>
            </a:r>
            <a:r>
              <a:rPr lang="en-US" sz="2400" i="1" dirty="0">
                <a:solidFill>
                  <a:prstClr val="black"/>
                </a:solidFill>
              </a:rPr>
              <a:t>T</a:t>
            </a:r>
            <a:r>
              <a:rPr lang="en-US" sz="2400" baseline="-25000" dirty="0">
                <a:solidFill>
                  <a:prstClr val="black"/>
                </a:solidFill>
              </a:rPr>
              <a:t>3</a:t>
            </a:r>
            <a:r>
              <a:rPr lang="en-US" sz="2400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endParaRPr lang="en-US" sz="2400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i="1" dirty="0" err="1">
                <a:solidFill>
                  <a:prstClr val="black"/>
                </a:solidFill>
              </a:rPr>
              <a:t>Contoh</a:t>
            </a:r>
            <a:r>
              <a:rPr lang="en-US" sz="2400" i="1" dirty="0">
                <a:solidFill>
                  <a:prstClr val="black"/>
                </a:solidFill>
              </a:rPr>
              <a:t>: D</a:t>
            </a:r>
            <a:r>
              <a:rPr lang="en-US" sz="2400" i="1" baseline="-25000" dirty="0">
                <a:solidFill>
                  <a:prstClr val="black"/>
                </a:solidFill>
              </a:rPr>
              <a:t>1</a:t>
            </a:r>
            <a:r>
              <a:rPr lang="en-US" sz="2400" i="1" dirty="0">
                <a:solidFill>
                  <a:prstClr val="black"/>
                </a:solidFill>
              </a:rPr>
              <a:t>= </a:t>
            </a:r>
            <a:r>
              <a:rPr lang="en-US" sz="2400" i="1" dirty="0" err="1">
                <a:solidFill>
                  <a:srgbClr val="00B050"/>
                </a:solidFill>
              </a:rPr>
              <a:t>Korupsi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besar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atau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kecil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tetap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prstClr val="black"/>
                </a:solidFill>
              </a:rPr>
              <a:t>saja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  <a:r>
              <a:rPr lang="en-US" sz="2400" i="1" dirty="0" err="1">
                <a:solidFill>
                  <a:srgbClr val="00B050"/>
                </a:solidFill>
              </a:rPr>
              <a:t>korupsi</a:t>
            </a:r>
            <a:r>
              <a:rPr lang="en-US" sz="2400" i="1" dirty="0">
                <a:solidFill>
                  <a:prstClr val="black"/>
                </a:solidFill>
              </a:rPr>
              <a:t>.  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DD157E2-1520-4361-872E-5CCB5B66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5B467D-9F9E-4771-AD90-581E4294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 sz="2400">
                <a:solidFill>
                  <a:srgbClr val="3366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A51C93-57B5-4A47-8967-BFD7C34E345F}" type="slidenum">
              <a:rPr lang="en-US" altLang="en-US" sz="1200">
                <a:solidFill>
                  <a:srgbClr val="CC6600"/>
                </a:solidFill>
                <a:latin typeface="Helvetica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200">
              <a:solidFill>
                <a:srgbClr val="CC6600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4000" dirty="0" err="1">
                <a:ea typeface="新細明體" panose="02020500000000000000" pitchFamily="18" charset="-120"/>
              </a:rPr>
              <a:t>Representasi</a:t>
            </a:r>
            <a:r>
              <a:rPr lang="en-US" altLang="zh-TW" sz="4000" dirty="0">
                <a:ea typeface="新細明體" panose="02020500000000000000" pitchFamily="18" charset="-120"/>
              </a:rPr>
              <a:t> </a:t>
            </a:r>
            <a:r>
              <a:rPr lang="en-US" altLang="zh-TW" sz="4000" dirty="0" err="1">
                <a:ea typeface="新細明體" panose="02020500000000000000" pitchFamily="18" charset="-120"/>
              </a:rPr>
              <a:t>grafik</a:t>
            </a:r>
            <a:r>
              <a:rPr lang="en-US" altLang="zh-TW" sz="4000" dirty="0">
                <a:ea typeface="新細明體" panose="02020500000000000000" pitchFamily="18" charset="-120"/>
              </a:rPr>
              <a:t> </a:t>
            </a:r>
            <a:r>
              <a:rPr lang="en-US" altLang="zh-TW" sz="4000" dirty="0" err="1">
                <a:ea typeface="新細明體" panose="02020500000000000000" pitchFamily="18" charset="-120"/>
              </a:rPr>
              <a:t>vektor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54150"/>
            <a:ext cx="2519363" cy="1528763"/>
          </a:xfrm>
          <a:solidFill>
            <a:srgbClr val="CC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000" dirty="0" err="1">
                <a:ea typeface="新細明體" panose="02020500000000000000" pitchFamily="18" charset="-120"/>
              </a:rPr>
              <a:t>Contoh</a:t>
            </a:r>
            <a:r>
              <a:rPr lang="en-US" altLang="zh-TW" sz="2000" i="1" dirty="0">
                <a:ea typeface="新細明體" panose="02020500000000000000" pitchFamily="18" charset="-12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D</a:t>
            </a:r>
            <a:r>
              <a:rPr lang="en-US" altLang="zh-TW" sz="2000" b="1" baseline="-25000" dirty="0">
                <a:ea typeface="新細明體" panose="02020500000000000000" pitchFamily="18" charset="-120"/>
              </a:rPr>
              <a:t>1</a:t>
            </a:r>
            <a:r>
              <a:rPr lang="en-US" altLang="zh-TW" sz="2000" i="1" dirty="0">
                <a:ea typeface="新細明體" panose="02020500000000000000" pitchFamily="18" charset="-120"/>
              </a:rPr>
              <a:t> = (2, 3, 5)</a:t>
            </a:r>
            <a:endParaRPr lang="en-US" altLang="zh-TW" sz="2000" i="1" baseline="-250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D</a:t>
            </a:r>
            <a:r>
              <a:rPr lang="en-US" altLang="zh-TW" sz="2000" b="1" baseline="-25000" dirty="0">
                <a:ea typeface="新細明體" panose="02020500000000000000" pitchFamily="18" charset="-120"/>
              </a:rPr>
              <a:t>2</a:t>
            </a:r>
            <a:r>
              <a:rPr lang="en-US" altLang="zh-TW" sz="2000" i="1" dirty="0">
                <a:ea typeface="新細明體" panose="02020500000000000000" pitchFamily="18" charset="-120"/>
              </a:rPr>
              <a:t> = (3, 7, 1)</a:t>
            </a:r>
            <a:endParaRPr lang="en-US" altLang="zh-TW" sz="2000" i="1" baseline="-250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Q</a:t>
            </a:r>
            <a:r>
              <a:rPr lang="en-US" altLang="zh-TW" sz="2000" i="1" dirty="0">
                <a:ea typeface="新細明體" panose="02020500000000000000" pitchFamily="18" charset="-120"/>
              </a:rPr>
              <a:t> = (0, 0, 2)</a:t>
            </a:r>
            <a:endParaRPr lang="en-US" altLang="zh-TW" sz="2000" i="1" baseline="-25000" dirty="0">
              <a:ea typeface="新細明體" panose="02020500000000000000" pitchFamily="18" charset="-120"/>
            </a:endParaRP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4479925" y="4419600"/>
            <a:ext cx="35972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843087" y="1828800"/>
            <a:ext cx="6261100" cy="4176713"/>
            <a:chOff x="1305" y="1248"/>
            <a:chExt cx="3944" cy="2631"/>
          </a:xfrm>
        </p:grpSpPr>
        <p:sp>
          <p:nvSpPr>
            <p:cNvPr id="39944" name="Text Box 6"/>
            <p:cNvSpPr txBox="1">
              <a:spLocks noChangeArrowheads="1"/>
            </p:cNvSpPr>
            <p:nvPr/>
          </p:nvSpPr>
          <p:spPr bwMode="auto">
            <a:xfrm>
              <a:off x="3216" y="1257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/>
                <a:t>T</a:t>
              </a:r>
              <a:r>
                <a:rPr kumimoji="1" lang="en-US" altLang="zh-TW" sz="2000" baseline="-25000"/>
                <a:t>3</a:t>
              </a:r>
              <a:endParaRPr kumimoji="1" lang="en-US" altLang="zh-TW" sz="2000" i="0"/>
            </a:p>
          </p:txBody>
        </p:sp>
        <p:sp>
          <p:nvSpPr>
            <p:cNvPr id="39945" name="Line 7"/>
            <p:cNvSpPr>
              <a:spLocks noChangeShapeType="1"/>
            </p:cNvSpPr>
            <p:nvPr/>
          </p:nvSpPr>
          <p:spPr bwMode="auto">
            <a:xfrm>
              <a:off x="3143" y="2871"/>
              <a:ext cx="18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Line 8"/>
            <p:cNvSpPr>
              <a:spLocks noChangeShapeType="1"/>
            </p:cNvSpPr>
            <p:nvPr/>
          </p:nvSpPr>
          <p:spPr bwMode="auto">
            <a:xfrm flipH="1">
              <a:off x="1543" y="2869"/>
              <a:ext cx="1587" cy="10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Line 9"/>
            <p:cNvSpPr>
              <a:spLocks noChangeShapeType="1"/>
            </p:cNvSpPr>
            <p:nvPr/>
          </p:nvSpPr>
          <p:spPr bwMode="auto">
            <a:xfrm flipV="1">
              <a:off x="3130" y="1248"/>
              <a:ext cx="0" cy="1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Line 10"/>
            <p:cNvSpPr>
              <a:spLocks noChangeShapeType="1"/>
            </p:cNvSpPr>
            <p:nvPr/>
          </p:nvSpPr>
          <p:spPr bwMode="auto">
            <a:xfrm flipH="1">
              <a:off x="2784" y="2862"/>
              <a:ext cx="73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Line 11"/>
            <p:cNvSpPr>
              <a:spLocks noChangeShapeType="1"/>
            </p:cNvSpPr>
            <p:nvPr/>
          </p:nvSpPr>
          <p:spPr bwMode="auto">
            <a:xfrm>
              <a:off x="2352" y="3360"/>
              <a:ext cx="475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 flipV="1">
              <a:off x="2784" y="211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Line 13"/>
            <p:cNvSpPr>
              <a:spLocks noChangeShapeType="1"/>
            </p:cNvSpPr>
            <p:nvPr/>
          </p:nvSpPr>
          <p:spPr bwMode="auto">
            <a:xfrm flipH="1" flipV="1">
              <a:off x="2784" y="2016"/>
              <a:ext cx="346" cy="823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Line 14"/>
            <p:cNvSpPr>
              <a:spLocks noChangeShapeType="1"/>
            </p:cNvSpPr>
            <p:nvPr/>
          </p:nvSpPr>
          <p:spPr bwMode="auto">
            <a:xfrm flipH="1">
              <a:off x="2371" y="2880"/>
              <a:ext cx="1339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3" name="Line 15"/>
            <p:cNvSpPr>
              <a:spLocks noChangeShapeType="1"/>
            </p:cNvSpPr>
            <p:nvPr/>
          </p:nvSpPr>
          <p:spPr bwMode="auto">
            <a:xfrm flipH="1" flipV="1">
              <a:off x="1839" y="3701"/>
              <a:ext cx="558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Line 16"/>
            <p:cNvSpPr>
              <a:spLocks noChangeShapeType="1"/>
            </p:cNvSpPr>
            <p:nvPr/>
          </p:nvSpPr>
          <p:spPr bwMode="auto">
            <a:xfrm flipV="1">
              <a:off x="2419" y="3504"/>
              <a:ext cx="0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Line 17"/>
            <p:cNvSpPr>
              <a:spLocks noChangeShapeType="1"/>
            </p:cNvSpPr>
            <p:nvPr/>
          </p:nvSpPr>
          <p:spPr bwMode="auto">
            <a:xfrm flipH="1">
              <a:off x="2408" y="2858"/>
              <a:ext cx="710" cy="666"/>
            </a:xfrm>
            <a:prstGeom prst="line">
              <a:avLst/>
            </a:prstGeom>
            <a:noFill/>
            <a:ln w="57150">
              <a:solidFill>
                <a:srgbClr val="F83F2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Line 18"/>
            <p:cNvSpPr>
              <a:spLocks noChangeShapeType="1"/>
            </p:cNvSpPr>
            <p:nvPr/>
          </p:nvSpPr>
          <p:spPr bwMode="auto">
            <a:xfrm flipV="1">
              <a:off x="3130" y="2496"/>
              <a:ext cx="0" cy="37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7" name="Text Box 19"/>
            <p:cNvSpPr txBox="1">
              <a:spLocks noChangeArrowheads="1"/>
            </p:cNvSpPr>
            <p:nvPr/>
          </p:nvSpPr>
          <p:spPr bwMode="auto">
            <a:xfrm>
              <a:off x="4992" y="2832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/>
                <a:t>T</a:t>
              </a:r>
              <a:r>
                <a:rPr kumimoji="1" lang="en-US" altLang="zh-TW" sz="2000" baseline="-25000"/>
                <a:t>1</a:t>
              </a:r>
              <a:endParaRPr kumimoji="1" lang="en-US" altLang="zh-TW" sz="2000" i="0"/>
            </a:p>
          </p:txBody>
        </p:sp>
        <p:sp>
          <p:nvSpPr>
            <p:cNvPr id="39958" name="Text Box 20"/>
            <p:cNvSpPr txBox="1">
              <a:spLocks noChangeArrowheads="1"/>
            </p:cNvSpPr>
            <p:nvPr/>
          </p:nvSpPr>
          <p:spPr bwMode="auto">
            <a:xfrm>
              <a:off x="1305" y="3597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/>
                <a:t>T</a:t>
              </a:r>
              <a:r>
                <a:rPr kumimoji="1" lang="en-US" altLang="zh-TW" sz="2000" baseline="-25000"/>
                <a:t>2</a:t>
              </a:r>
              <a:endParaRPr kumimoji="1" lang="en-US" altLang="zh-TW" sz="2000" i="0"/>
            </a:p>
          </p:txBody>
        </p:sp>
        <p:sp>
          <p:nvSpPr>
            <p:cNvPr id="39959" name="Text Box 21"/>
            <p:cNvSpPr txBox="1">
              <a:spLocks noChangeArrowheads="1"/>
            </p:cNvSpPr>
            <p:nvPr/>
          </p:nvSpPr>
          <p:spPr bwMode="auto">
            <a:xfrm>
              <a:off x="2335" y="2068"/>
              <a:ext cx="2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 b="1" dirty="0"/>
                <a:t>D</a:t>
              </a:r>
              <a:r>
                <a:rPr kumimoji="1" lang="en-US" altLang="zh-TW" sz="1800" b="1" baseline="-25000" dirty="0"/>
                <a:t>1</a:t>
              </a:r>
            </a:p>
          </p:txBody>
        </p:sp>
        <p:sp>
          <p:nvSpPr>
            <p:cNvPr id="39960" name="Text Box 22"/>
            <p:cNvSpPr txBox="1">
              <a:spLocks noChangeArrowheads="1"/>
            </p:cNvSpPr>
            <p:nvPr/>
          </p:nvSpPr>
          <p:spPr bwMode="auto">
            <a:xfrm>
              <a:off x="1889" y="3122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 b="1" dirty="0"/>
                <a:t>D</a:t>
              </a:r>
              <a:r>
                <a:rPr kumimoji="1" lang="en-US" altLang="zh-TW" sz="1800" b="1" baseline="-25000" dirty="0"/>
                <a:t>2</a:t>
              </a:r>
              <a:r>
                <a:rPr kumimoji="1" lang="en-US" altLang="zh-TW" sz="1800" baseline="-25000" dirty="0"/>
                <a:t> </a:t>
              </a:r>
            </a:p>
          </p:txBody>
        </p:sp>
        <p:sp>
          <p:nvSpPr>
            <p:cNvPr id="39961" name="Text Box 23"/>
            <p:cNvSpPr txBox="1">
              <a:spLocks noChangeArrowheads="1"/>
            </p:cNvSpPr>
            <p:nvPr/>
          </p:nvSpPr>
          <p:spPr bwMode="auto">
            <a:xfrm>
              <a:off x="3168" y="2400"/>
              <a:ext cx="22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 b="1" dirty="0"/>
                <a:t>Q</a:t>
              </a:r>
              <a:endParaRPr kumimoji="1" lang="en-US" altLang="zh-TW" sz="1800" b="1" baseline="-25000" dirty="0"/>
            </a:p>
          </p:txBody>
        </p:sp>
        <p:sp>
          <p:nvSpPr>
            <p:cNvPr id="39962" name="Line 24"/>
            <p:cNvSpPr>
              <a:spLocks noChangeShapeType="1"/>
            </p:cNvSpPr>
            <p:nvPr/>
          </p:nvSpPr>
          <p:spPr bwMode="auto">
            <a:xfrm flipH="1">
              <a:off x="2784" y="1824"/>
              <a:ext cx="336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63" name="Freeform 26"/>
            <p:cNvSpPr>
              <a:spLocks/>
            </p:cNvSpPr>
            <p:nvPr/>
          </p:nvSpPr>
          <p:spPr bwMode="auto">
            <a:xfrm>
              <a:off x="2448" y="2016"/>
              <a:ext cx="288" cy="104"/>
            </a:xfrm>
            <a:custGeom>
              <a:avLst/>
              <a:gdLst>
                <a:gd name="T0" fmla="*/ 0 w 288"/>
                <a:gd name="T1" fmla="*/ 104 h 104"/>
                <a:gd name="T2" fmla="*/ 48 w 288"/>
                <a:gd name="T3" fmla="*/ 8 h 104"/>
                <a:gd name="T4" fmla="*/ 192 w 288"/>
                <a:gd name="T5" fmla="*/ 56 h 104"/>
                <a:gd name="T6" fmla="*/ 288 w 288"/>
                <a:gd name="T7" fmla="*/ 56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104"/>
                <a:gd name="T14" fmla="*/ 288 w 288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104">
                  <a:moveTo>
                    <a:pt x="0" y="104"/>
                  </a:moveTo>
                  <a:cubicBezTo>
                    <a:pt x="8" y="60"/>
                    <a:pt x="16" y="16"/>
                    <a:pt x="48" y="8"/>
                  </a:cubicBezTo>
                  <a:cubicBezTo>
                    <a:pt x="80" y="0"/>
                    <a:pt x="152" y="48"/>
                    <a:pt x="192" y="56"/>
                  </a:cubicBezTo>
                  <a:cubicBezTo>
                    <a:pt x="232" y="64"/>
                    <a:pt x="260" y="60"/>
                    <a:pt x="288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Freeform 27"/>
            <p:cNvSpPr>
              <a:spLocks/>
            </p:cNvSpPr>
            <p:nvPr/>
          </p:nvSpPr>
          <p:spPr bwMode="auto">
            <a:xfrm>
              <a:off x="2116" y="3244"/>
              <a:ext cx="284" cy="212"/>
            </a:xfrm>
            <a:custGeom>
              <a:avLst/>
              <a:gdLst>
                <a:gd name="T0" fmla="*/ 0 w 284"/>
                <a:gd name="T1" fmla="*/ 13 h 212"/>
                <a:gd name="T2" fmla="*/ 139 w 284"/>
                <a:gd name="T3" fmla="*/ 33 h 212"/>
                <a:gd name="T4" fmla="*/ 284 w 284"/>
                <a:gd name="T5" fmla="*/ 212 h 212"/>
                <a:gd name="T6" fmla="*/ 0 60000 65536"/>
                <a:gd name="T7" fmla="*/ 0 60000 65536"/>
                <a:gd name="T8" fmla="*/ 0 60000 65536"/>
                <a:gd name="T9" fmla="*/ 0 w 284"/>
                <a:gd name="T10" fmla="*/ 0 h 212"/>
                <a:gd name="T11" fmla="*/ 284 w 284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4" h="212">
                  <a:moveTo>
                    <a:pt x="0" y="13"/>
                  </a:moveTo>
                  <a:cubicBezTo>
                    <a:pt x="23" y="16"/>
                    <a:pt x="92" y="0"/>
                    <a:pt x="139" y="33"/>
                  </a:cubicBezTo>
                  <a:cubicBezTo>
                    <a:pt x="186" y="66"/>
                    <a:pt x="254" y="175"/>
                    <a:pt x="284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Text Box 28"/>
            <p:cNvSpPr txBox="1">
              <a:spLocks noChangeArrowheads="1"/>
            </p:cNvSpPr>
            <p:nvPr/>
          </p:nvSpPr>
          <p:spPr bwMode="auto">
            <a:xfrm>
              <a:off x="1680" y="350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 i="0">
                  <a:solidFill>
                    <a:schemeClr val="accent2"/>
                  </a:solidFill>
                </a:rPr>
                <a:t>7</a:t>
              </a:r>
              <a:endParaRPr kumimoji="1" lang="zh-TW" altLang="en-US" sz="2400" i="0"/>
            </a:p>
          </p:txBody>
        </p:sp>
        <p:sp>
          <p:nvSpPr>
            <p:cNvPr id="39966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 i="0">
                  <a:solidFill>
                    <a:schemeClr val="accent2"/>
                  </a:solidFill>
                </a:rPr>
                <a:t>3</a:t>
              </a:r>
              <a:endParaRPr kumimoji="1" lang="zh-TW" altLang="en-US" sz="2400" i="0"/>
            </a:p>
          </p:txBody>
        </p:sp>
        <p:sp>
          <p:nvSpPr>
            <p:cNvPr id="39967" name="Text Box 30"/>
            <p:cNvSpPr txBox="1">
              <a:spLocks noChangeArrowheads="1"/>
            </p:cNvSpPr>
            <p:nvPr/>
          </p:nvSpPr>
          <p:spPr bwMode="auto">
            <a:xfrm>
              <a:off x="3408" y="268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 i="0">
                  <a:solidFill>
                    <a:schemeClr val="accent2"/>
                  </a:solidFill>
                </a:rPr>
                <a:t>2</a:t>
              </a:r>
              <a:endParaRPr kumimoji="1" lang="zh-TW" altLang="en-US" sz="2400" i="0"/>
            </a:p>
          </p:txBody>
        </p:sp>
        <p:sp>
          <p:nvSpPr>
            <p:cNvPr id="39968" name="Text Box 31"/>
            <p:cNvSpPr txBox="1">
              <a:spLocks noChangeArrowheads="1"/>
            </p:cNvSpPr>
            <p:nvPr/>
          </p:nvSpPr>
          <p:spPr bwMode="auto">
            <a:xfrm>
              <a:off x="3120" y="168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 i="0">
                  <a:solidFill>
                    <a:schemeClr val="accent2"/>
                  </a:solidFill>
                </a:rPr>
                <a:t>5</a:t>
              </a:r>
              <a:endParaRPr kumimoji="1" lang="zh-TW" altLang="en-US" sz="2400" i="0"/>
            </a:p>
          </p:txBody>
        </p:sp>
      </p:grpSp>
    </p:spTree>
    <p:extLst>
      <p:ext uri="{BB962C8B-B14F-4D97-AF65-F5344CB8AC3E}">
        <p14:creationId xmlns:p14="http://schemas.microsoft.com/office/powerpoint/2010/main" val="364631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910" y="603096"/>
            <a:ext cx="8229600" cy="544195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/>
              <a:t>Penentuan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 mana yang </a:t>
            </a:r>
            <a:r>
              <a:rPr lang="en-US" sz="2600" dirty="0" err="1"/>
              <a:t>relevan</a:t>
            </a:r>
            <a:r>
              <a:rPr lang="en-US" sz="2600" dirty="0"/>
              <a:t> 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 </a:t>
            </a:r>
            <a:r>
              <a:rPr lang="en-US" sz="2600" dirty="0" err="1"/>
              <a:t>dipandang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pengukuran</a:t>
            </a:r>
            <a:r>
              <a:rPr lang="en-US" sz="2600" dirty="0"/>
              <a:t> </a:t>
            </a:r>
            <a:r>
              <a:rPr lang="en-US" sz="2600" dirty="0" err="1"/>
              <a:t>kesamaan</a:t>
            </a:r>
            <a:r>
              <a:rPr lang="en-US" sz="2600" dirty="0"/>
              <a:t> (</a:t>
            </a:r>
            <a:r>
              <a:rPr lang="en-US" sz="2600" i="1" dirty="0"/>
              <a:t>similarity measure</a:t>
            </a:r>
            <a:r>
              <a:rPr lang="en-US" sz="2600" dirty="0"/>
              <a:t>).</a:t>
            </a:r>
          </a:p>
          <a:p>
            <a:r>
              <a:rPr lang="en-US" sz="2600" dirty="0" err="1"/>
              <a:t>Semakin</a:t>
            </a:r>
            <a:r>
              <a:rPr lang="en-US" sz="2600" dirty="0"/>
              <a:t> 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, </a:t>
            </a:r>
            <a:r>
              <a:rPr lang="en-US" sz="2600" dirty="0" err="1"/>
              <a:t>semakin</a:t>
            </a:r>
            <a:r>
              <a:rPr lang="en-US" sz="2600" dirty="0"/>
              <a:t> </a:t>
            </a:r>
            <a:r>
              <a:rPr lang="en-US" sz="2600" dirty="0" err="1"/>
              <a:t>relevan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.</a:t>
            </a:r>
          </a:p>
          <a:p>
            <a:r>
              <a:rPr lang="en-US" sz="2600" dirty="0" err="1"/>
              <a:t>Kesamaan</a:t>
            </a:r>
            <a:r>
              <a:rPr lang="en-US" sz="2600" dirty="0"/>
              <a:t> (</a:t>
            </a:r>
            <a:r>
              <a:rPr lang="en-US" sz="2600" i="1" dirty="0"/>
              <a:t>sim</a:t>
            </a:r>
            <a:r>
              <a:rPr lang="en-US" sz="2600" dirty="0"/>
              <a:t>)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b="1" dirty="0"/>
              <a:t>Q</a:t>
            </a:r>
            <a:r>
              <a:rPr lang="en-US" sz="2600" dirty="0"/>
              <a:t> = (</a:t>
            </a:r>
            <a:r>
              <a:rPr lang="en-US" sz="2600" i="1" dirty="0"/>
              <a:t>q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q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 err="1"/>
              <a:t>q</a:t>
            </a:r>
            <a:r>
              <a:rPr lang="en-US" sz="2600" i="1" baseline="-25000" dirty="0" err="1"/>
              <a:t>n</a:t>
            </a:r>
            <a:r>
              <a:rPr lang="en-US" sz="2600" dirty="0"/>
              <a:t>)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b="1" dirty="0"/>
              <a:t>D</a:t>
            </a:r>
            <a:r>
              <a:rPr lang="en-US" sz="2600" dirty="0"/>
              <a:t> = (</a:t>
            </a:r>
            <a:r>
              <a:rPr lang="en-US" sz="2600" i="1" dirty="0"/>
              <a:t>d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d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 err="1"/>
              <a:t>d</a:t>
            </a:r>
            <a:r>
              <a:rPr lang="en-US" sz="2600" i="1" baseline="-25000" dirty="0" err="1"/>
              <a:t>n</a:t>
            </a:r>
            <a:r>
              <a:rPr lang="en-US" sz="2600" dirty="0"/>
              <a:t>) </a:t>
            </a:r>
            <a:r>
              <a:rPr lang="en-US" sz="2600" dirty="0" err="1"/>
              <a:t>diukur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rumus</a:t>
            </a:r>
            <a:r>
              <a:rPr lang="en-US" sz="2600" dirty="0"/>
              <a:t> </a:t>
            </a:r>
            <a:r>
              <a:rPr lang="en-US" sz="2600" dirty="0" err="1"/>
              <a:t>perkalian</a:t>
            </a:r>
            <a:r>
              <a:rPr lang="en-US" sz="2600" dirty="0"/>
              <a:t> </a:t>
            </a:r>
            <a:r>
              <a:rPr lang="en-US" sz="2600" dirty="0" err="1"/>
              <a:t>titik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sudut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: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b="1" dirty="0"/>
              <a:t>Q</a:t>
            </a:r>
            <a:r>
              <a:rPr lang="en-US" sz="2600" dirty="0">
                <a:sym typeface="Symbol" panose="05050102010706020507" pitchFamily="18" charset="2"/>
              </a:rPr>
              <a:t></a:t>
            </a:r>
            <a:r>
              <a:rPr lang="en-US" sz="2600" b="1" dirty="0">
                <a:sym typeface="Symbol" panose="05050102010706020507" pitchFamily="18" charset="2"/>
              </a:rPr>
              <a:t>D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perkalian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titik</a:t>
            </a:r>
            <a:r>
              <a:rPr lang="en-US" sz="2600" dirty="0">
                <a:sym typeface="Symbol" panose="05050102010706020507" pitchFamily="18" charset="2"/>
              </a:rPr>
              <a:t> yang </a:t>
            </a:r>
            <a:r>
              <a:rPr lang="en-US" sz="2600" dirty="0" err="1">
                <a:sym typeface="Symbol" panose="05050102010706020507" pitchFamily="18" charset="2"/>
              </a:rPr>
              <a:t>didefinisikan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sebagai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  </a:t>
            </a:r>
          </a:p>
          <a:p>
            <a:pPr marL="0" indent="0">
              <a:buNone/>
            </a:pPr>
            <a:r>
              <a:rPr lang="en-US" sz="2600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471806"/>
              </p:ext>
            </p:extLst>
          </p:nvPr>
        </p:nvGraphicFramePr>
        <p:xfrm>
          <a:off x="2197202" y="3505200"/>
          <a:ext cx="3657600" cy="1021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27" name="Equation" r:id="rId3" imgW="1409400" imgH="393480" progId="Equation.3">
                  <p:embed/>
                </p:oleObj>
              </mc:Choice>
              <mc:Fallback>
                <p:oleObj name="Equation" r:id="rId3" imgW="1409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7202" y="3505200"/>
                        <a:ext cx="3657600" cy="10213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234773"/>
              </p:ext>
            </p:extLst>
          </p:nvPr>
        </p:nvGraphicFramePr>
        <p:xfrm>
          <a:off x="2209800" y="5257800"/>
          <a:ext cx="433832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28" name="Equation" r:id="rId5" imgW="1549080" imgH="190440" progId="Equation.3">
                  <p:embed/>
                </p:oleObj>
              </mc:Choice>
              <mc:Fallback>
                <p:oleObj name="Equation" r:id="rId5" imgW="154908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9800" y="5257800"/>
                        <a:ext cx="433832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2117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252" y="3871912"/>
            <a:ext cx="8216424" cy="2360613"/>
          </a:xfrm>
        </p:spPr>
        <p:txBody>
          <a:bodyPr>
            <a:normAutofit/>
          </a:bodyPr>
          <a:lstStyle/>
          <a:p>
            <a:r>
              <a:rPr lang="en-US" sz="2800" dirty="0" err="1"/>
              <a:t>Jika</a:t>
            </a:r>
            <a:r>
              <a:rPr lang="en-US" sz="2800" dirty="0"/>
              <a:t> cos </a:t>
            </a:r>
            <a:r>
              <a:rPr lang="en-US" sz="2800" dirty="0">
                <a:sym typeface="Symbol" panose="05050102010706020507" pitchFamily="18" charset="2"/>
              </a:rPr>
              <a:t>  = 1, </a:t>
            </a:r>
            <a:r>
              <a:rPr lang="en-US" sz="2800" dirty="0" err="1">
                <a:sym typeface="Symbol" panose="05050102010706020507" pitchFamily="18" charset="2"/>
              </a:rPr>
              <a:t>berarti</a:t>
            </a:r>
            <a:r>
              <a:rPr lang="en-US" sz="2800" dirty="0">
                <a:sym typeface="Symbol" panose="05050102010706020507" pitchFamily="18" charset="2"/>
              </a:rPr>
              <a:t>  = 0, </a:t>
            </a:r>
            <a:r>
              <a:rPr lang="en-US" sz="2800" dirty="0" err="1">
                <a:sym typeface="Symbol" panose="05050102010706020507" pitchFamily="18" charset="2"/>
              </a:rPr>
              <a:t>vektor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b="1" dirty="0">
                <a:sym typeface="Symbol" panose="05050102010706020507" pitchFamily="18" charset="2"/>
              </a:rPr>
              <a:t>Q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b="1" dirty="0">
                <a:sym typeface="Symbol" panose="05050102010706020507" pitchFamily="18" charset="2"/>
              </a:rPr>
              <a:t>D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berimpit</a:t>
            </a:r>
            <a:r>
              <a:rPr lang="en-US" sz="2800" dirty="0">
                <a:sym typeface="Symbol" panose="05050102010706020507" pitchFamily="18" charset="2"/>
              </a:rPr>
              <a:t>, yang </a:t>
            </a:r>
            <a:r>
              <a:rPr lang="en-US" sz="2800" dirty="0" err="1">
                <a:sym typeface="Symbol" panose="05050102010706020507" pitchFamily="18" charset="2"/>
              </a:rPr>
              <a:t>berarti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dokumen</a:t>
            </a:r>
            <a:r>
              <a:rPr lang="en-US" sz="2800" dirty="0">
                <a:sym typeface="Symbol" panose="05050102010706020507" pitchFamily="18" charset="2"/>
              </a:rPr>
              <a:t> D </a:t>
            </a:r>
            <a:r>
              <a:rPr lang="en-US" sz="2800" dirty="0" err="1">
                <a:sym typeface="Symbol" panose="05050102010706020507" pitchFamily="18" charset="2"/>
              </a:rPr>
              <a:t>sesuai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dengan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i="1" dirty="0">
                <a:sym typeface="Symbol" panose="05050102010706020507" pitchFamily="18" charset="2"/>
              </a:rPr>
              <a:t>query</a:t>
            </a:r>
            <a:r>
              <a:rPr lang="en-US" sz="2800" dirty="0">
                <a:sym typeface="Symbol" panose="05050102010706020507" pitchFamily="18" charset="2"/>
              </a:rPr>
              <a:t> Q.</a:t>
            </a:r>
          </a:p>
          <a:p>
            <a:r>
              <a:rPr lang="en-US" sz="2800" dirty="0" err="1">
                <a:sym typeface="Symbol" panose="05050102010706020507" pitchFamily="18" charset="2"/>
              </a:rPr>
              <a:t>Jadi</a:t>
            </a:r>
            <a:r>
              <a:rPr lang="en-US" sz="2800" dirty="0">
                <a:sym typeface="Symbol" panose="05050102010706020507" pitchFamily="18" charset="2"/>
              </a:rPr>
              <a:t>, </a:t>
            </a:r>
            <a:r>
              <a:rPr lang="en-US" sz="2800" dirty="0" err="1">
                <a:sym typeface="Symbol" panose="05050102010706020507" pitchFamily="18" charset="2"/>
              </a:rPr>
              <a:t>nilai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i="1" dirty="0" err="1">
                <a:sym typeface="Symbol" panose="05050102010706020507" pitchFamily="18" charset="2"/>
              </a:rPr>
              <a:t>cosinus</a:t>
            </a:r>
            <a:r>
              <a:rPr lang="en-US" sz="2800" dirty="0">
                <a:sym typeface="Symbol" panose="05050102010706020507" pitchFamily="18" charset="2"/>
              </a:rPr>
              <a:t> yang </a:t>
            </a:r>
            <a:r>
              <a:rPr lang="en-US" sz="2800" dirty="0" err="1">
                <a:sym typeface="Symbol" panose="05050102010706020507" pitchFamily="18" charset="2"/>
              </a:rPr>
              <a:t>besar</a:t>
            </a:r>
            <a:r>
              <a:rPr lang="en-US" sz="2800" dirty="0">
                <a:sym typeface="Symbol" panose="05050102010706020507" pitchFamily="18" charset="2"/>
              </a:rPr>
              <a:t> (</a:t>
            </a:r>
            <a:r>
              <a:rPr lang="en-US" sz="2800" dirty="0" err="1">
                <a:sym typeface="Symbol" panose="05050102010706020507" pitchFamily="18" charset="2"/>
              </a:rPr>
              <a:t>mendekati</a:t>
            </a:r>
            <a:r>
              <a:rPr lang="en-US" sz="2800" dirty="0">
                <a:sym typeface="Symbol" panose="05050102010706020507" pitchFamily="18" charset="2"/>
              </a:rPr>
              <a:t> 1) </a:t>
            </a:r>
            <a:r>
              <a:rPr lang="en-US" sz="2800" dirty="0" err="1">
                <a:sym typeface="Symbol" panose="05050102010706020507" pitchFamily="18" charset="2"/>
              </a:rPr>
              <a:t>mengindikasikan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bahwa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dokumen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cenderung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sesuai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dengan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i="1" dirty="0">
                <a:sym typeface="Symbol" panose="05050102010706020507" pitchFamily="18" charset="2"/>
              </a:rPr>
              <a:t>query</a:t>
            </a:r>
            <a:r>
              <a:rPr lang="en-US" sz="2800" dirty="0">
                <a:sym typeface="Symbol" panose="05050102010706020507" pitchFamily="18" charset="2"/>
              </a:rPr>
              <a:t>.</a:t>
            </a:r>
            <a:r>
              <a:rPr lang="en-US" sz="2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2971800" y="533400"/>
            <a:ext cx="2578101" cy="3033713"/>
            <a:chOff x="3978" y="2152"/>
            <a:chExt cx="1624" cy="1911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445" y="3222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2000">
                  <a:latin typeface="Symbol" panose="05050102010706020507" pitchFamily="18" charset="2"/>
                  <a:sym typeface="Symbol" panose="05050102010706020507" pitchFamily="18" charset="2"/>
                </a:rPr>
                <a:t></a:t>
              </a:r>
              <a:r>
                <a:rPr kumimoji="1" lang="zh-TW" altLang="en-US" sz="2000" i="0" baseline="-25000">
                  <a:latin typeface="Symbol" panose="05050102010706020507" pitchFamily="18" charset="2"/>
                  <a:sym typeface="Symbol" panose="05050102010706020507" pitchFamily="18" charset="2"/>
                </a:rPr>
                <a:t>2</a:t>
              </a:r>
              <a:endParaRPr kumimoji="1" lang="zh-TW" altLang="en-US" sz="2000" i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808" y="2159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 dirty="0"/>
                <a:t>T</a:t>
              </a:r>
              <a:r>
                <a:rPr kumimoji="1" lang="en-US" altLang="zh-TW" sz="2000" baseline="-25000" dirty="0"/>
                <a:t>3</a:t>
              </a:r>
              <a:endParaRPr kumimoji="1" lang="en-US" altLang="zh-TW" sz="2000" i="0" dirty="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4789" y="3331"/>
              <a:ext cx="7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4103" y="3329"/>
              <a:ext cx="681" cy="7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4784" y="2152"/>
              <a:ext cx="0" cy="1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 flipV="1">
              <a:off x="4481" y="2843"/>
              <a:ext cx="294" cy="484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4416" y="3321"/>
              <a:ext cx="363" cy="734"/>
            </a:xfrm>
            <a:prstGeom prst="line">
              <a:avLst/>
            </a:prstGeom>
            <a:noFill/>
            <a:ln w="57150">
              <a:solidFill>
                <a:srgbClr val="F83F2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4784" y="2938"/>
              <a:ext cx="0" cy="3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5333" y="32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 dirty="0"/>
                <a:t>T</a:t>
              </a:r>
              <a:r>
                <a:rPr kumimoji="1" lang="en-US" altLang="zh-TW" sz="2000" baseline="-25000" dirty="0"/>
                <a:t>1</a:t>
              </a:r>
              <a:endParaRPr kumimoji="1" lang="en-US" altLang="zh-TW" sz="2000" i="0" dirty="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978" y="3733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 dirty="0"/>
                <a:t>T</a:t>
              </a:r>
              <a:r>
                <a:rPr kumimoji="1" lang="en-US" altLang="zh-TW" sz="2000" baseline="-25000" dirty="0"/>
                <a:t>2</a:t>
              </a:r>
              <a:endParaRPr kumimoji="1" lang="en-US" altLang="zh-TW" sz="2000" i="0" dirty="0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273" y="2911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/>
                <a:t>D</a:t>
              </a:r>
              <a:r>
                <a:rPr kumimoji="1" lang="en-US" altLang="zh-TW" sz="2400" baseline="-25000"/>
                <a:t>1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498" y="3764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/>
                <a:t>D</a:t>
              </a:r>
              <a:r>
                <a:rPr kumimoji="1" lang="en-US" altLang="zh-TW" sz="2400" baseline="-25000"/>
                <a:t>2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24" y="301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/>
                <a:t>Q</a:t>
              </a:r>
              <a:endParaRPr kumimoji="1" lang="en-US" altLang="zh-TW" sz="2000" i="0"/>
            </a:p>
          </p:txBody>
        </p:sp>
        <p:sp>
          <p:nvSpPr>
            <p:cNvPr id="20" name="Arc 19"/>
            <p:cNvSpPr>
              <a:spLocks/>
            </p:cNvSpPr>
            <p:nvPr/>
          </p:nvSpPr>
          <p:spPr bwMode="auto">
            <a:xfrm>
              <a:off x="4576" y="2921"/>
              <a:ext cx="196" cy="96"/>
            </a:xfrm>
            <a:custGeom>
              <a:avLst/>
              <a:gdLst>
                <a:gd name="T0" fmla="*/ 0 w 29671"/>
                <a:gd name="T1" fmla="*/ 0 h 21600"/>
                <a:gd name="T2" fmla="*/ 0 w 29671"/>
                <a:gd name="T3" fmla="*/ 0 h 21600"/>
                <a:gd name="T4" fmla="*/ 0 w 29671"/>
                <a:gd name="T5" fmla="*/ 0 h 21600"/>
                <a:gd name="T6" fmla="*/ 0 60000 65536"/>
                <a:gd name="T7" fmla="*/ 0 60000 65536"/>
                <a:gd name="T8" fmla="*/ 0 60000 65536"/>
                <a:gd name="T9" fmla="*/ 0 w 29671"/>
                <a:gd name="T10" fmla="*/ 0 h 21600"/>
                <a:gd name="T11" fmla="*/ 29671 w 296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71" h="21600" fill="none" extrusionOk="0">
                  <a:moveTo>
                    <a:pt x="-1" y="1564"/>
                  </a:moveTo>
                  <a:cubicBezTo>
                    <a:pt x="2565" y="531"/>
                    <a:pt x="5305" y="-1"/>
                    <a:pt x="8071" y="0"/>
                  </a:cubicBezTo>
                  <a:cubicBezTo>
                    <a:pt x="20000" y="0"/>
                    <a:pt x="29671" y="9670"/>
                    <a:pt x="29671" y="21600"/>
                  </a:cubicBezTo>
                </a:path>
                <a:path w="29671" h="21600" stroke="0" extrusionOk="0">
                  <a:moveTo>
                    <a:pt x="-1" y="1564"/>
                  </a:moveTo>
                  <a:cubicBezTo>
                    <a:pt x="2565" y="531"/>
                    <a:pt x="5305" y="-1"/>
                    <a:pt x="8071" y="0"/>
                  </a:cubicBezTo>
                  <a:cubicBezTo>
                    <a:pt x="20000" y="0"/>
                    <a:pt x="29671" y="9670"/>
                    <a:pt x="29671" y="21600"/>
                  </a:cubicBezTo>
                  <a:lnTo>
                    <a:pt x="8071" y="21600"/>
                  </a:lnTo>
                  <a:lnTo>
                    <a:pt x="-1" y="1564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Arc 20"/>
            <p:cNvSpPr>
              <a:spLocks/>
            </p:cNvSpPr>
            <p:nvPr/>
          </p:nvSpPr>
          <p:spPr bwMode="auto">
            <a:xfrm flipH="1">
              <a:off x="4627" y="3102"/>
              <a:ext cx="125" cy="51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4512" y="2598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2000">
                  <a:latin typeface="Symbol" panose="05050102010706020507" pitchFamily="18" charset="2"/>
                  <a:sym typeface="Symbol" panose="05050102010706020507" pitchFamily="18" charset="2"/>
                </a:rPr>
                <a:t></a:t>
              </a:r>
              <a:r>
                <a:rPr kumimoji="1" lang="zh-TW" altLang="en-US" sz="2000" i="0" baseline="-25000">
                  <a:latin typeface="Symbol" panose="05050102010706020507" pitchFamily="18" charset="2"/>
                  <a:sym typeface="Symbol" panose="05050102010706020507" pitchFamily="18" charset="2"/>
                </a:rPr>
                <a:t>1</a:t>
              </a:r>
              <a:endParaRPr kumimoji="1" lang="zh-TW" altLang="en-US" sz="2000" i="0"/>
            </a:p>
          </p:txBody>
        </p:sp>
      </p:grpSp>
    </p:spTree>
    <p:extLst>
      <p:ext uri="{BB962C8B-B14F-4D97-AF65-F5344CB8AC3E}">
        <p14:creationId xmlns:p14="http://schemas.microsoft.com/office/powerpoint/2010/main" val="7415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koleksi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dihitung</a:t>
            </a:r>
            <a:r>
              <a:rPr lang="en-US" sz="2800" dirty="0"/>
              <a:t> </a:t>
            </a:r>
            <a:r>
              <a:rPr lang="en-US" sz="2800" dirty="0" err="1"/>
              <a:t>kesamaannya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rumus</a:t>
            </a:r>
            <a:r>
              <a:rPr lang="en-US" sz="2800" dirty="0"/>
              <a:t> </a:t>
            </a:r>
            <a:r>
              <a:rPr lang="en-US" sz="2800" dirty="0" err="1"/>
              <a:t>cosinus</a:t>
            </a:r>
            <a:r>
              <a:rPr lang="en-US" sz="2800" dirty="0"/>
              <a:t> di </a:t>
            </a:r>
            <a:r>
              <a:rPr lang="en-US" sz="2800" dirty="0" err="1"/>
              <a:t>atas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Selanjutnya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perhitungan</a:t>
            </a:r>
            <a:r>
              <a:rPr lang="en-US" sz="2800" dirty="0"/>
              <a:t> </a:t>
            </a:r>
            <a:r>
              <a:rPr lang="en-US" sz="2800" i="1" dirty="0"/>
              <a:t>di-ranking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cosinus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proses </a:t>
            </a:r>
            <a:r>
              <a:rPr lang="en-US" sz="2800" dirty="0" err="1"/>
              <a:t>pemilihan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yang </a:t>
            </a:r>
            <a:r>
              <a:rPr lang="en-US" sz="2800" dirty="0" err="1"/>
              <a:t>yang</a:t>
            </a:r>
            <a:r>
              <a:rPr lang="en-US" sz="2800" dirty="0"/>
              <a:t> “</a:t>
            </a:r>
            <a:r>
              <a:rPr lang="en-US" sz="2800" dirty="0" err="1"/>
              <a:t>dekat</a:t>
            </a:r>
            <a:r>
              <a:rPr lang="en-US" sz="2800" dirty="0"/>
              <a:t>”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.  </a:t>
            </a:r>
          </a:p>
          <a:p>
            <a:r>
              <a:rPr lang="en-US" sz="2800" i="1" dirty="0" err="1"/>
              <a:t>Pe</a:t>
            </a:r>
            <a:r>
              <a:rPr lang="en-US" sz="2800" i="1" dirty="0"/>
              <a:t>-ranking-an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yang paling </a:t>
            </a:r>
            <a:r>
              <a:rPr lang="en-US" sz="2800" dirty="0" err="1"/>
              <a:t>relevan</a:t>
            </a:r>
            <a:r>
              <a:rPr lang="en-US" sz="2800" dirty="0"/>
              <a:t> </a:t>
            </a:r>
            <a:r>
              <a:rPr lang="en-US" sz="2800" dirty="0" err="1"/>
              <a:t>hingga</a:t>
            </a:r>
            <a:r>
              <a:rPr lang="en-US" sz="2800" dirty="0"/>
              <a:t> yang </a:t>
            </a: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relevan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cosinus</a:t>
            </a:r>
            <a:r>
              <a:rPr lang="en-US" sz="2800" dirty="0"/>
              <a:t> yang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yang </a:t>
            </a:r>
            <a:r>
              <a:rPr lang="en-US" sz="2800" dirty="0" err="1"/>
              <a:t>relevan</a:t>
            </a:r>
            <a:r>
              <a:rPr lang="en-US" sz="2800" dirty="0"/>
              <a:t>,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cosinus</a:t>
            </a:r>
            <a:r>
              <a:rPr lang="en-US" sz="2800" dirty="0"/>
              <a:t> yang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yang </a:t>
            </a: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relevan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7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1"/>
            <a:ext cx="8229600" cy="5807710"/>
          </a:xfrm>
        </p:spPr>
        <p:txBody>
          <a:bodyPr/>
          <a:lstStyle/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: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Q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</a:t>
            </a:r>
            <a:r>
              <a:rPr lang="en-US" sz="2400" b="1" dirty="0">
                <a:sym typeface="Symbol" panose="05050102010706020507" pitchFamily="18" charset="2"/>
              </a:rPr>
              <a:t>D</a:t>
            </a:r>
            <a:r>
              <a:rPr lang="en-US" sz="2400" b="1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= (</a:t>
            </a:r>
            <a:r>
              <a:rPr kumimoji="1" lang="en-US" altLang="zh-TW" sz="2400" dirty="0"/>
              <a:t>2)(0) + (3)(0) + (5)(2)  = 10</a:t>
            </a:r>
          </a:p>
          <a:p>
            <a:pPr>
              <a:spcBef>
                <a:spcPct val="0"/>
              </a:spcBef>
              <a:buNone/>
            </a:pPr>
            <a:r>
              <a:rPr kumimoji="1" lang="en-US" altLang="zh-TW" sz="2400" dirty="0"/>
              <a:t>		</a:t>
            </a:r>
            <a:r>
              <a:rPr lang="en-US" sz="2400" b="1" dirty="0"/>
              <a:t>Q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</a:t>
            </a:r>
            <a:r>
              <a:rPr lang="en-US" sz="2400" b="1" dirty="0">
                <a:sym typeface="Symbol" panose="05050102010706020507" pitchFamily="18" charset="2"/>
              </a:rPr>
              <a:t>D</a:t>
            </a:r>
            <a:r>
              <a:rPr lang="en-US" sz="2400" b="1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(</a:t>
            </a:r>
            <a:r>
              <a:rPr kumimoji="1" lang="en-US" altLang="zh-TW" sz="2400" dirty="0"/>
              <a:t>3)(0) + (7)(0) + (1)(2)  =  2</a:t>
            </a:r>
          </a:p>
          <a:p>
            <a:pPr>
              <a:spcBef>
                <a:spcPct val="0"/>
              </a:spcBef>
              <a:buNone/>
            </a:pPr>
            <a:endParaRPr kumimoji="1" lang="en-US" altLang="zh-TW" sz="2800" dirty="0"/>
          </a:p>
          <a:p>
            <a:pPr>
              <a:spcBef>
                <a:spcPct val="0"/>
              </a:spcBef>
              <a:buNone/>
            </a:pPr>
            <a:r>
              <a:rPr kumimoji="1" lang="en-US" altLang="zh-TW" sz="2800" dirty="0"/>
              <a:t>		</a:t>
            </a:r>
          </a:p>
          <a:p>
            <a:pPr marL="0" indent="0">
              <a:buNone/>
            </a:pPr>
            <a:endParaRPr kumimoji="1" lang="en-US" altLang="zh-TW" sz="2800" dirty="0"/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36712"/>
              </p:ext>
            </p:extLst>
          </p:nvPr>
        </p:nvGraphicFramePr>
        <p:xfrm>
          <a:off x="1752600" y="1828800"/>
          <a:ext cx="5397929" cy="2000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45" name="Equation" r:id="rId3" imgW="2158920" imgH="799920" progId="Equation.3">
                  <p:embed/>
                </p:oleObj>
              </mc:Choice>
              <mc:Fallback>
                <p:oleObj name="Equation" r:id="rId3" imgW="2158920" imgH="799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828800"/>
                        <a:ext cx="5397929" cy="2000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125760"/>
              </p:ext>
            </p:extLst>
          </p:nvPr>
        </p:nvGraphicFramePr>
        <p:xfrm>
          <a:off x="1659637" y="3964384"/>
          <a:ext cx="5187941" cy="1674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46" name="Equation" r:id="rId5" imgW="2400120" imgH="774360" progId="Equation.3">
                  <p:embed/>
                </p:oleObj>
              </mc:Choice>
              <mc:Fallback>
                <p:oleObj name="Equation" r:id="rId5" imgW="2400120" imgH="774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9637" y="3964384"/>
                        <a:ext cx="5187941" cy="1674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5773974"/>
            <a:ext cx="6557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Karena</a:t>
            </a:r>
            <a:r>
              <a:rPr lang="en-US" dirty="0">
                <a:solidFill>
                  <a:srgbClr val="FF0000"/>
                </a:solidFill>
              </a:rPr>
              <a:t> 0.81 &gt; 0.13, </a:t>
            </a:r>
            <a:r>
              <a:rPr lang="en-US" dirty="0" err="1">
                <a:solidFill>
                  <a:srgbClr val="FF0000"/>
                </a:solidFill>
              </a:rPr>
              <a:t>maka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dokumen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lebih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sesuai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query </a:t>
            </a:r>
            <a:r>
              <a:rPr lang="en-US" i="1" dirty="0">
                <a:solidFill>
                  <a:srgbClr val="FF0000"/>
                </a:solidFill>
              </a:rPr>
              <a:t>Q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dibandingkan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dokumen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Q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1354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mendalami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lanjut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model-model lain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Temu-balik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 </a:t>
            </a:r>
            <a:r>
              <a:rPr lang="en-US" sz="2800" dirty="0" err="1"/>
              <a:t>pilihan</a:t>
            </a:r>
            <a:r>
              <a:rPr lang="en-US" sz="2800" dirty="0"/>
              <a:t> </a:t>
            </a:r>
            <a:r>
              <a:rPr lang="en-US" sz="2800" b="1" dirty="0"/>
              <a:t>IF4042 </a:t>
            </a:r>
            <a:r>
              <a:rPr lang="en-US" sz="2800" b="1" dirty="0" err="1"/>
              <a:t>Sistem</a:t>
            </a:r>
            <a:r>
              <a:rPr lang="en-US" sz="2800" b="1" dirty="0"/>
              <a:t> </a:t>
            </a:r>
            <a:r>
              <a:rPr lang="en-US" sz="2800" b="1" dirty="0" err="1"/>
              <a:t>Temu</a:t>
            </a:r>
            <a:r>
              <a:rPr lang="en-US" sz="2800" b="1" dirty="0"/>
              <a:t> </a:t>
            </a:r>
            <a:r>
              <a:rPr lang="en-US" sz="2800" b="1" dirty="0" err="1"/>
              <a:t>Balik</a:t>
            </a:r>
            <a:r>
              <a:rPr lang="en-US" sz="2800" b="1" dirty="0"/>
              <a:t> </a:t>
            </a:r>
            <a:r>
              <a:rPr lang="en-US" sz="2800" b="1" dirty="0" err="1"/>
              <a:t>Informasi</a:t>
            </a:r>
            <a:r>
              <a:rPr lang="en-US" sz="2800" dirty="0"/>
              <a:t> di Semester 7.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Referensi</a:t>
            </a:r>
            <a:endParaRPr lang="en-US" b="1" dirty="0"/>
          </a:p>
          <a:p>
            <a:pPr>
              <a:buNone/>
            </a:pPr>
            <a:r>
              <a:rPr lang="en-US" altLang="zh-TW" sz="2800" dirty="0"/>
              <a:t>1. Prof. </a:t>
            </a:r>
            <a:r>
              <a:rPr lang="en-US" altLang="zh-TW" sz="2800" dirty="0" err="1"/>
              <a:t>Dik</a:t>
            </a:r>
            <a:r>
              <a:rPr lang="en-US" altLang="zh-TW" sz="2800" dirty="0"/>
              <a:t> Lee, </a:t>
            </a:r>
            <a:r>
              <a:rPr lang="en-US" altLang="zh-TW" sz="2800" i="1" dirty="0"/>
              <a:t>Vector Space Retrieval Models</a:t>
            </a:r>
            <a:r>
              <a:rPr lang="en-US" altLang="zh-TW" sz="2800" dirty="0"/>
              <a:t>, Univ. of Science and Tech, Hong Kong.</a:t>
            </a:r>
          </a:p>
          <a:p>
            <a:pPr>
              <a:buNone/>
            </a:pPr>
            <a:r>
              <a:rPr lang="en-US" altLang="zh-TW" sz="2800" dirty="0"/>
              <a:t>2. Hendra </a:t>
            </a:r>
            <a:r>
              <a:rPr lang="en-US" altLang="zh-TW" sz="2800" dirty="0" err="1"/>
              <a:t>Bunyamin</a:t>
            </a:r>
            <a:r>
              <a:rPr lang="en-US" altLang="zh-TW" sz="2800" dirty="0"/>
              <a:t>, </a:t>
            </a:r>
            <a:r>
              <a:rPr lang="en-US" altLang="zh-TW" sz="2800" i="1" dirty="0"/>
              <a:t>Information Retrieval System </a:t>
            </a:r>
            <a:r>
              <a:rPr lang="en-US" altLang="zh-TW" sz="2800" i="1" dirty="0" err="1"/>
              <a:t>dengan</a:t>
            </a:r>
            <a:r>
              <a:rPr lang="en-US" altLang="zh-TW" sz="2800" i="1" dirty="0"/>
              <a:t> </a:t>
            </a:r>
            <a:r>
              <a:rPr lang="en-US" altLang="zh-TW" sz="2800" i="1" dirty="0" err="1"/>
              <a:t>Metode</a:t>
            </a:r>
            <a:r>
              <a:rPr lang="en-US" altLang="zh-TW" sz="2800" i="1" dirty="0"/>
              <a:t> Latent Semantic Indexing, </a:t>
            </a:r>
            <a:r>
              <a:rPr lang="en-US" altLang="zh-TW" sz="2800" dirty="0" err="1"/>
              <a:t>Tesis</a:t>
            </a:r>
            <a:r>
              <a:rPr lang="en-US" altLang="zh-TW" sz="2800" dirty="0"/>
              <a:t> S2 </a:t>
            </a:r>
            <a:r>
              <a:rPr lang="en-US" altLang="zh-TW" sz="2800"/>
              <a:t>Informatika </a:t>
            </a:r>
            <a:r>
              <a:rPr lang="en-US" altLang="zh-TW" sz="2800" dirty="0"/>
              <a:t>ITB, 2005.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6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Temu-balik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>
                <a:solidFill>
                  <a:srgbClr val="FF0000"/>
                </a:solidFill>
              </a:rPr>
              <a:t>Sistem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temu-balik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informasi</a:t>
            </a:r>
            <a:r>
              <a:rPr lang="en-US" sz="2600" dirty="0"/>
              <a:t>:  </a:t>
            </a:r>
            <a:r>
              <a:rPr lang="en-US" sz="2600" dirty="0" err="1"/>
              <a:t>menemukan</a:t>
            </a:r>
            <a:r>
              <a:rPr lang="en-US" sz="2600" dirty="0"/>
              <a:t> </a:t>
            </a:r>
            <a:r>
              <a:rPr lang="en-US" sz="2600" dirty="0" err="1"/>
              <a:t>kembali</a:t>
            </a:r>
            <a:r>
              <a:rPr lang="en-US" sz="2600" dirty="0"/>
              <a:t> (</a:t>
            </a:r>
            <a:r>
              <a:rPr lang="en-US" sz="2600" i="1" dirty="0"/>
              <a:t>retrieval</a:t>
            </a:r>
            <a:r>
              <a:rPr lang="en-US" sz="2600" dirty="0"/>
              <a:t>) </a:t>
            </a:r>
            <a:r>
              <a:rPr lang="en-US" sz="2600" dirty="0" err="1"/>
              <a:t>informasi</a:t>
            </a:r>
            <a:r>
              <a:rPr lang="en-US" sz="2600" dirty="0"/>
              <a:t> yang </a:t>
            </a:r>
            <a:r>
              <a:rPr lang="en-US" sz="2600" dirty="0" err="1"/>
              <a:t>relevan</a:t>
            </a:r>
            <a:r>
              <a:rPr lang="en-US" sz="2600" dirty="0"/>
              <a:t> </a:t>
            </a:r>
            <a:r>
              <a:rPr lang="en-US" sz="2600" dirty="0" err="1"/>
              <a:t>terhadap</a:t>
            </a:r>
            <a:r>
              <a:rPr lang="en-US" sz="2600" dirty="0"/>
              <a:t> </a:t>
            </a:r>
            <a:r>
              <a:rPr lang="en-US" sz="2600" dirty="0" err="1"/>
              <a:t>kebutuhan</a:t>
            </a:r>
            <a:r>
              <a:rPr lang="en-US" sz="2600" dirty="0"/>
              <a:t> </a:t>
            </a:r>
            <a:r>
              <a:rPr lang="en-US" sz="2600" dirty="0" err="1"/>
              <a:t>pengguna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kumpulan</a:t>
            </a:r>
            <a:r>
              <a:rPr lang="en-US" sz="2600" dirty="0"/>
              <a:t> </a:t>
            </a:r>
            <a:r>
              <a:rPr lang="en-US" sz="2600" dirty="0" err="1"/>
              <a:t>informasi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otomatis</a:t>
            </a:r>
            <a:r>
              <a:rPr lang="en-US" sz="26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429000"/>
            <a:ext cx="5146693" cy="228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6328" y="5808525"/>
            <a:ext cx="6170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</a:rPr>
              <a:t>Sumber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gambar:https</a:t>
            </a:r>
            <a:r>
              <a:rPr lang="en-US" sz="1400" dirty="0">
                <a:solidFill>
                  <a:srgbClr val="FF0000"/>
                </a:solidFill>
              </a:rPr>
              <a:t>://sites.google.com/site/</a:t>
            </a:r>
            <a:r>
              <a:rPr lang="en-US" sz="1400" dirty="0" err="1">
                <a:solidFill>
                  <a:srgbClr val="FF0000"/>
                </a:solidFill>
              </a:rPr>
              <a:t>berbagiinformasidanekspresi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arsip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</a:p>
          <a:p>
            <a:r>
              <a:rPr lang="en-US" sz="1400" dirty="0" err="1">
                <a:solidFill>
                  <a:srgbClr val="FF0000"/>
                </a:solidFill>
              </a:rPr>
              <a:t>pengantar</a:t>
            </a:r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temu</a:t>
            </a:r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kembali</a:t>
            </a:r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informasi</a:t>
            </a:r>
            <a:r>
              <a:rPr lang="en-US" sz="1400" dirty="0">
                <a:solidFill>
                  <a:srgbClr val="FF0000"/>
                </a:solidFill>
              </a:rPr>
              <a:t>-information-retrieval </a:t>
            </a:r>
          </a:p>
        </p:txBody>
      </p:sp>
    </p:spTree>
    <p:extLst>
      <p:ext uri="{BB962C8B-B14F-4D97-AF65-F5344CB8AC3E}">
        <p14:creationId xmlns:p14="http://schemas.microsoft.com/office/powerpoint/2010/main" val="218627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/>
              <a:t>IR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basisdata</a:t>
            </a:r>
            <a:r>
              <a:rPr lang="en-US" sz="2800" dirty="0"/>
              <a:t> (</a:t>
            </a:r>
            <a:r>
              <a:rPr lang="en-US" sz="2800" i="1" dirty="0"/>
              <a:t>database</a:t>
            </a:r>
            <a:r>
              <a:rPr lang="en-US" sz="2800" dirty="0"/>
              <a:t>)</a:t>
            </a:r>
          </a:p>
          <a:p>
            <a:r>
              <a:rPr lang="en-US" sz="2800" dirty="0"/>
              <a:t>IR </a:t>
            </a:r>
            <a:r>
              <a:rPr lang="en-US" sz="2800" dirty="0" err="1"/>
              <a:t>umumnya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isinya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terstruktur</a:t>
            </a:r>
            <a:endParaRPr lang="en-US" sz="2800" dirty="0"/>
          </a:p>
          <a:p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terstruktur</a:t>
            </a:r>
            <a:r>
              <a:rPr lang="en-US" sz="2800" dirty="0"/>
              <a:t>: </a:t>
            </a:r>
            <a:r>
              <a:rPr lang="en-US" sz="2800" dirty="0" err="1"/>
              <a:t>tabel-tabel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basisdata</a:t>
            </a:r>
            <a:r>
              <a:rPr lang="en-US" sz="2800" dirty="0"/>
              <a:t> (</a:t>
            </a:r>
            <a:r>
              <a:rPr lang="en-US" sz="2800" i="1" dirty="0"/>
              <a:t>database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924300"/>
            <a:ext cx="6117180" cy="216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0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tak-terstruktur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	- </a:t>
            </a:r>
            <a:r>
              <a:rPr lang="en-US" sz="2800" dirty="0" err="1"/>
              <a:t>dokumen</a:t>
            </a:r>
            <a:r>
              <a:rPr lang="en-US" sz="2800" dirty="0"/>
              <a:t> (</a:t>
            </a:r>
            <a:r>
              <a:rPr lang="en-US" sz="2800" dirty="0" err="1"/>
              <a:t>isinya</a:t>
            </a:r>
            <a:r>
              <a:rPr lang="en-US" sz="2800" dirty="0"/>
              <a:t> </a:t>
            </a:r>
            <a:r>
              <a:rPr lang="en-US" sz="2800" dirty="0" err="1"/>
              <a:t>bergantung</a:t>
            </a:r>
            <a:r>
              <a:rPr lang="en-US" sz="2800" dirty="0"/>
              <a:t> </a:t>
            </a:r>
            <a:r>
              <a:rPr lang="en-US" sz="2800" dirty="0" err="1"/>
              <a:t>pembuatnya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dirty="0"/>
              <a:t>	- </a:t>
            </a:r>
            <a:r>
              <a:rPr lang="en-US" sz="2800" dirty="0" err="1"/>
              <a:t>laman</a:t>
            </a:r>
            <a:r>
              <a:rPr lang="en-US" sz="2800" dirty="0"/>
              <a:t> web (</a:t>
            </a:r>
            <a:r>
              <a:rPr lang="en-US" sz="2800" i="1" dirty="0"/>
              <a:t>webpage</a:t>
            </a:r>
            <a:r>
              <a:rPr lang="en-US" sz="28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582344"/>
            <a:ext cx="4343400" cy="355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0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dirty="0" err="1"/>
              <a:t>Aplikasi</a:t>
            </a:r>
            <a:r>
              <a:rPr lang="en-US" sz="2800" dirty="0"/>
              <a:t> IR: </a:t>
            </a:r>
            <a:r>
              <a:rPr lang="en-US" sz="2800" i="1" dirty="0"/>
              <a:t>search engine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596896"/>
            <a:ext cx="7496175" cy="45243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3444081"/>
            <a:ext cx="762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Query</a:t>
            </a: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1829251" y="3813413"/>
            <a:ext cx="1294949" cy="7585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15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680427"/>
            <a:ext cx="6934200" cy="56759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249207"/>
            <a:ext cx="168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Hasil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pencarian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24301" y="618539"/>
            <a:ext cx="1461699" cy="19722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38200" y="618539"/>
            <a:ext cx="1713823" cy="26723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24301" y="618539"/>
            <a:ext cx="1378323" cy="36036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38200" y="618539"/>
            <a:ext cx="1378323" cy="50202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53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00" y="533400"/>
            <a:ext cx="8084799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 </a:t>
            </a:r>
            <a:r>
              <a:rPr lang="en-US" dirty="0" err="1"/>
              <a:t>dengan</a:t>
            </a:r>
            <a:r>
              <a:rPr lang="en-US" dirty="0"/>
              <a:t> Model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Salah </a:t>
            </a:r>
            <a:r>
              <a:rPr lang="en-US" sz="2800" dirty="0" err="1"/>
              <a:t>satu</a:t>
            </a:r>
            <a:r>
              <a:rPr lang="en-US" sz="2800" dirty="0"/>
              <a:t> model IR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b="1" dirty="0"/>
              <a:t>model </a:t>
            </a:r>
            <a:r>
              <a:rPr lang="en-US" sz="2800" b="1" dirty="0" err="1"/>
              <a:t>ruang</a:t>
            </a:r>
            <a:r>
              <a:rPr lang="en-US" sz="2800" b="1" dirty="0"/>
              <a:t> </a:t>
            </a:r>
            <a:r>
              <a:rPr lang="en-US" sz="2800" b="1" dirty="0" err="1"/>
              <a:t>vektor</a:t>
            </a:r>
            <a:endParaRPr lang="en-US" sz="2800" b="1" dirty="0"/>
          </a:p>
          <a:p>
            <a:r>
              <a:rPr lang="en-US" sz="2800" dirty="0"/>
              <a:t>Model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aljabar</a:t>
            </a:r>
            <a:r>
              <a:rPr lang="en-US" sz="2800" dirty="0"/>
              <a:t> vector</a:t>
            </a:r>
          </a:p>
          <a:p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i="1" dirty="0"/>
              <a:t>n </a:t>
            </a:r>
            <a:r>
              <a:rPr lang="en-US" sz="2800" dirty="0"/>
              <a:t>kata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kamus</a:t>
            </a:r>
            <a:r>
              <a:rPr lang="en-US" sz="2800" dirty="0"/>
              <a:t> kata (</a:t>
            </a:r>
            <a:r>
              <a:rPr lang="en-US" sz="2800" i="1" dirty="0"/>
              <a:t>vocabulary</a:t>
            </a:r>
            <a:r>
              <a:rPr lang="en-US" sz="2800" dirty="0"/>
              <a:t>)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indeks</a:t>
            </a:r>
            <a:r>
              <a:rPr lang="en-US" sz="2800" dirty="0"/>
              <a:t> kata (</a:t>
            </a:r>
            <a:r>
              <a:rPr lang="en-US" sz="2800" i="1" dirty="0"/>
              <a:t>term index</a:t>
            </a:r>
            <a:r>
              <a:rPr lang="en-US" sz="2800" dirty="0"/>
              <a:t>).</a:t>
            </a:r>
          </a:p>
          <a:p>
            <a:r>
              <a:rPr lang="en-US" sz="2800" dirty="0"/>
              <a:t>Kata-kata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vektor</a:t>
            </a:r>
            <a:r>
              <a:rPr lang="en-US" sz="2800" dirty="0"/>
              <a:t> </a:t>
            </a:r>
            <a:r>
              <a:rPr lang="en-US" sz="2800" dirty="0" err="1"/>
              <a:t>berdimensi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</a:p>
          <a:p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 </a:t>
            </a:r>
            <a:r>
              <a:rPr lang="en-US" sz="2800" dirty="0" err="1"/>
              <a:t>dinyatakan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vektor</a:t>
            </a:r>
            <a:r>
              <a:rPr lang="en-US" sz="2800" dirty="0"/>
              <a:t> </a:t>
            </a:r>
            <a:r>
              <a:rPr lang="en-US" sz="2800" b="1" dirty="0"/>
              <a:t>w</a:t>
            </a:r>
            <a:r>
              <a:rPr lang="en-US" sz="2800" dirty="0"/>
              <a:t> = (</a:t>
            </a:r>
            <a:r>
              <a:rPr lang="en-US" sz="2800" i="1" dirty="0"/>
              <a:t>w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  <a:r>
              <a:rPr lang="en-US" sz="2800" i="1" dirty="0"/>
              <a:t>w</a:t>
            </a:r>
            <a:r>
              <a:rPr lang="en-US" sz="2800" baseline="-25000" dirty="0"/>
              <a:t>2</a:t>
            </a:r>
            <a:r>
              <a:rPr lang="en-US" sz="2800" dirty="0"/>
              <a:t>, ..., </a:t>
            </a:r>
            <a:r>
              <a:rPr lang="en-US" sz="2800" i="1" dirty="0" err="1"/>
              <a:t>w</a:t>
            </a:r>
            <a:r>
              <a:rPr lang="en-US" sz="2800" i="1" baseline="-25000" dirty="0" err="1"/>
              <a:t>n</a:t>
            </a:r>
            <a:r>
              <a:rPr lang="en-US" sz="2800" dirty="0"/>
              <a:t>)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b="1" dirty="0"/>
              <a:t>R</a:t>
            </a:r>
            <a:r>
              <a:rPr lang="en-US" sz="2800" baseline="30000" dirty="0"/>
              <a:t>n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Nilai</a:t>
            </a:r>
            <a:r>
              <a:rPr lang="en-US" sz="2800" i="1" dirty="0"/>
              <a:t> </a:t>
            </a:r>
            <a:r>
              <a:rPr lang="en-US" sz="2800" i="1" dirty="0" err="1"/>
              <a:t>w</a:t>
            </a:r>
            <a:r>
              <a:rPr lang="en-US" sz="2800" i="1" baseline="-25000" dirty="0" err="1"/>
              <a:t>i</a:t>
            </a:r>
            <a:r>
              <a:rPr lang="en-US" sz="2800" i="1" baseline="-25000" dirty="0"/>
              <a:t> 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bobot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kata </a:t>
            </a:r>
            <a:r>
              <a:rPr lang="en-US" sz="2800" i="1" dirty="0" err="1"/>
              <a:t>i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endParaRPr lang="en-US" sz="2800" i="1" baseline="-25000" dirty="0"/>
          </a:p>
          <a:p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i="1" dirty="0" err="1"/>
              <a:t>w</a:t>
            </a:r>
            <a:r>
              <a:rPr lang="en-US" sz="2800" i="1" baseline="-25000" dirty="0" err="1"/>
              <a:t>i</a:t>
            </a:r>
            <a:r>
              <a:rPr lang="en-US" sz="2800" i="1" baseline="-250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kemunculan</a:t>
            </a:r>
            <a:r>
              <a:rPr lang="en-US" sz="2800" dirty="0"/>
              <a:t> kata 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(</a:t>
            </a:r>
            <a:r>
              <a:rPr lang="en-US" sz="2800" i="1" dirty="0"/>
              <a:t>term frequency</a:t>
            </a:r>
            <a:r>
              <a:rPr lang="en-US" sz="28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2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77200" cy="536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Contoh</a:t>
            </a:r>
            <a:r>
              <a:rPr lang="en-US" sz="2800" dirty="0"/>
              <a:t>: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buah</a:t>
            </a:r>
            <a:r>
              <a:rPr lang="en-US" sz="2800" dirty="0"/>
              <a:t> kata (</a:t>
            </a:r>
            <a:r>
              <a:rPr lang="en-US" sz="2800" i="1" dirty="0"/>
              <a:t>T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  <a:r>
              <a:rPr lang="en-US" sz="2800" i="1" dirty="0"/>
              <a:t>T</a:t>
            </a:r>
            <a:r>
              <a:rPr lang="en-US" sz="2800" baseline="-25000" dirty="0"/>
              <a:t>2</a:t>
            </a:r>
            <a:r>
              <a:rPr lang="en-US" sz="2800" dirty="0"/>
              <a:t>, dan </a:t>
            </a:r>
            <a:r>
              <a:rPr lang="en-US" sz="2800" i="1" dirty="0"/>
              <a:t>T</a:t>
            </a:r>
            <a:r>
              <a:rPr lang="en-US" sz="2800" baseline="-25000" dirty="0"/>
              <a:t>3</a:t>
            </a:r>
            <a:r>
              <a:rPr lang="en-US" sz="2800" dirty="0"/>
              <a:t>),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buah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(</a:t>
            </a:r>
            <a:r>
              <a:rPr lang="en-US" sz="2800" i="1" dirty="0"/>
              <a:t>D</a:t>
            </a:r>
            <a:r>
              <a:rPr lang="en-US" sz="2800" baseline="-25000" dirty="0"/>
              <a:t>1</a:t>
            </a:r>
            <a:r>
              <a:rPr lang="en-US" sz="2800" dirty="0"/>
              <a:t> dan </a:t>
            </a:r>
            <a:r>
              <a:rPr lang="en-US" sz="2800" i="1" dirty="0"/>
              <a:t>D</a:t>
            </a:r>
            <a:r>
              <a:rPr lang="en-US" sz="2800" baseline="-25000" dirty="0"/>
              <a:t>2</a:t>
            </a:r>
            <a:r>
              <a:rPr lang="en-US" sz="2800" dirty="0"/>
              <a:t>)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i="1" dirty="0"/>
              <a:t>query</a:t>
            </a:r>
            <a:r>
              <a:rPr lang="en-US" sz="2800" dirty="0"/>
              <a:t> </a:t>
            </a:r>
            <a:r>
              <a:rPr lang="en-US" sz="2800" i="1" dirty="0"/>
              <a:t>Q</a:t>
            </a:r>
            <a:r>
              <a:rPr lang="en-US" sz="2800" dirty="0"/>
              <a:t>.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dinyatakan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vector: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i="1" dirty="0"/>
              <a:t> </a:t>
            </a:r>
            <a:r>
              <a:rPr lang="en-US" sz="2800" b="1" dirty="0"/>
              <a:t>D</a:t>
            </a:r>
            <a:r>
              <a:rPr lang="en-US" sz="2800" b="1" baseline="-25000" dirty="0"/>
              <a:t>1</a:t>
            </a:r>
            <a:r>
              <a:rPr lang="en-US" sz="2800" dirty="0"/>
              <a:t> = (2, 3, 5),  </a:t>
            </a:r>
            <a:r>
              <a:rPr lang="en-US" sz="2800" b="1" dirty="0"/>
              <a:t>D</a:t>
            </a:r>
            <a:r>
              <a:rPr lang="en-US" sz="2800" b="1" baseline="-25000" dirty="0"/>
              <a:t>2</a:t>
            </a:r>
            <a:r>
              <a:rPr lang="en-US" sz="2800" dirty="0"/>
              <a:t> = (3, 7, 1), </a:t>
            </a:r>
            <a:r>
              <a:rPr lang="en-US" sz="2800" b="1" dirty="0"/>
              <a:t>Q</a:t>
            </a:r>
            <a:r>
              <a:rPr lang="en-US" sz="2800" dirty="0"/>
              <a:t> = (0, 0, 2)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D</a:t>
            </a:r>
            <a:r>
              <a:rPr lang="en-US" sz="2800" b="1" baseline="-25000" dirty="0"/>
              <a:t>1</a:t>
            </a:r>
            <a:r>
              <a:rPr lang="en-US" sz="2800" dirty="0"/>
              <a:t> = (2, 3, 5)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i="1" dirty="0"/>
              <a:t>D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 err="1"/>
              <a:t>mengandung</a:t>
            </a:r>
            <a:r>
              <a:rPr lang="en-US" sz="2800" dirty="0"/>
              <a:t> 2 </a:t>
            </a:r>
            <a:r>
              <a:rPr lang="en-US" sz="2800" dirty="0" err="1"/>
              <a:t>buah</a:t>
            </a:r>
            <a:r>
              <a:rPr lang="en-US" sz="2800" dirty="0"/>
              <a:t> kata </a:t>
            </a:r>
            <a:r>
              <a:rPr lang="en-US" sz="2800" i="1" dirty="0"/>
              <a:t>T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</a:p>
          <a:p>
            <a:pPr marL="0" indent="0">
              <a:buNone/>
            </a:pPr>
            <a:r>
              <a:rPr lang="en-US" sz="2800" dirty="0"/>
              <a:t>3 </a:t>
            </a:r>
            <a:r>
              <a:rPr lang="en-US" sz="2800" dirty="0" err="1"/>
              <a:t>buah</a:t>
            </a:r>
            <a:r>
              <a:rPr lang="en-US" sz="2800" dirty="0"/>
              <a:t> kata </a:t>
            </a:r>
            <a:r>
              <a:rPr lang="en-US" sz="2800" i="1" dirty="0"/>
              <a:t>T</a:t>
            </a:r>
            <a:r>
              <a:rPr lang="en-US" sz="2800" baseline="-25000" dirty="0"/>
              <a:t>2</a:t>
            </a:r>
            <a:r>
              <a:rPr lang="en-US" sz="2800" dirty="0"/>
              <a:t>, dan 5 </a:t>
            </a:r>
            <a:r>
              <a:rPr lang="en-US" sz="2800" dirty="0" err="1"/>
              <a:t>buah</a:t>
            </a:r>
            <a:r>
              <a:rPr lang="en-US" sz="2800" dirty="0"/>
              <a:t> kata </a:t>
            </a:r>
            <a:r>
              <a:rPr lang="en-US" sz="2800" i="1" dirty="0"/>
              <a:t>T</a:t>
            </a:r>
            <a:r>
              <a:rPr lang="en-US" sz="2800" baseline="-25000" dirty="0"/>
              <a:t>3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i="1" dirty="0" err="1"/>
              <a:t>Contoh</a:t>
            </a:r>
            <a:r>
              <a:rPr lang="en-US" sz="2800" i="1" dirty="0"/>
              <a:t>: </a:t>
            </a:r>
            <a:r>
              <a:rPr lang="en-US" sz="2800" i="1" dirty="0" err="1"/>
              <a:t>Misalkan</a:t>
            </a:r>
            <a:r>
              <a:rPr lang="en-US" sz="2800" i="1" dirty="0"/>
              <a:t> T</a:t>
            </a:r>
            <a:r>
              <a:rPr lang="en-US" sz="2800" i="1" baseline="-25000" dirty="0"/>
              <a:t>1 </a:t>
            </a:r>
            <a:r>
              <a:rPr lang="en-US" sz="2800" i="1" dirty="0"/>
              <a:t>= </a:t>
            </a:r>
            <a:r>
              <a:rPr lang="en-US" sz="2800" i="1" dirty="0">
                <a:solidFill>
                  <a:srgbClr val="FF0000"/>
                </a:solidFill>
              </a:rPr>
              <a:t>Menteri</a:t>
            </a:r>
            <a:r>
              <a:rPr lang="en-US" sz="2800" i="1" dirty="0"/>
              <a:t>, T</a:t>
            </a:r>
            <a:r>
              <a:rPr lang="en-US" sz="2800" i="1" baseline="-25000" dirty="0"/>
              <a:t>2 </a:t>
            </a:r>
            <a:r>
              <a:rPr lang="en-US" sz="2800" i="1" dirty="0"/>
              <a:t>= </a:t>
            </a:r>
            <a:r>
              <a:rPr lang="en-US" sz="2800" i="1" dirty="0" err="1">
                <a:solidFill>
                  <a:srgbClr val="00B0F0"/>
                </a:solidFill>
              </a:rPr>
              <a:t>minta</a:t>
            </a:r>
            <a:r>
              <a:rPr lang="en-US" sz="2800" i="1" dirty="0"/>
              <a:t>, T</a:t>
            </a:r>
            <a:r>
              <a:rPr lang="en-US" sz="2800" i="1" baseline="-25000" dirty="0"/>
              <a:t>3 </a:t>
            </a:r>
            <a:r>
              <a:rPr lang="en-US" sz="2800" i="1" dirty="0"/>
              <a:t>= </a:t>
            </a:r>
            <a:r>
              <a:rPr lang="en-US" sz="2800" i="1" dirty="0" err="1">
                <a:solidFill>
                  <a:srgbClr val="00B050"/>
                </a:solidFill>
              </a:rPr>
              <a:t>Korupsi</a:t>
            </a:r>
            <a:r>
              <a:rPr lang="en-US" sz="2800" i="1" dirty="0"/>
              <a:t> 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i="1" dirty="0"/>
              <a:t>D</a:t>
            </a:r>
            <a:r>
              <a:rPr lang="en-US" sz="2800" i="1" baseline="-25000" dirty="0"/>
              <a:t>1</a:t>
            </a:r>
            <a:r>
              <a:rPr lang="en-US" sz="2800" i="1" dirty="0"/>
              <a:t>= </a:t>
            </a:r>
            <a:r>
              <a:rPr lang="en-US" sz="2800" i="1" dirty="0">
                <a:solidFill>
                  <a:srgbClr val="FF0000"/>
                </a:solidFill>
              </a:rPr>
              <a:t>Menteri</a:t>
            </a:r>
            <a:r>
              <a:rPr lang="en-US" sz="2800" i="1" dirty="0"/>
              <a:t> </a:t>
            </a:r>
            <a:r>
              <a:rPr lang="en-US" sz="2800" i="1" dirty="0" err="1"/>
              <a:t>olahraga</a:t>
            </a:r>
            <a:r>
              <a:rPr lang="en-US" sz="2800" i="1" dirty="0"/>
              <a:t> </a:t>
            </a:r>
            <a:r>
              <a:rPr lang="en-US" sz="2800" i="1" dirty="0" err="1"/>
              <a:t>me</a:t>
            </a:r>
            <a:r>
              <a:rPr lang="en-US" sz="2800" i="1" dirty="0" err="1">
                <a:solidFill>
                  <a:srgbClr val="00B0F0"/>
                </a:solidFill>
              </a:rPr>
              <a:t>minta</a:t>
            </a:r>
            <a:r>
              <a:rPr lang="en-US" sz="2800" i="1" dirty="0"/>
              <a:t> </a:t>
            </a:r>
            <a:r>
              <a:rPr lang="en-US" sz="2800" i="1" dirty="0" err="1"/>
              <a:t>maaf</a:t>
            </a:r>
            <a:r>
              <a:rPr lang="en-US" sz="2800" i="1" dirty="0"/>
              <a:t> </a:t>
            </a:r>
            <a:r>
              <a:rPr lang="en-US" sz="2800" i="1" dirty="0" err="1"/>
              <a:t>atas</a:t>
            </a:r>
            <a:r>
              <a:rPr lang="en-US" sz="2800" i="1" dirty="0"/>
              <a:t> </a:t>
            </a:r>
            <a:r>
              <a:rPr lang="en-US" sz="2800" i="1" dirty="0" err="1"/>
              <a:t>perbuatan</a:t>
            </a:r>
            <a:r>
              <a:rPr lang="en-US" sz="2800" i="1" dirty="0"/>
              <a:t> </a:t>
            </a:r>
            <a:r>
              <a:rPr lang="en-US" sz="2800" i="1" dirty="0" err="1">
                <a:solidFill>
                  <a:srgbClr val="00B050"/>
                </a:solidFill>
              </a:rPr>
              <a:t>korupsi</a:t>
            </a:r>
            <a:r>
              <a:rPr lang="en-US" sz="2800" i="1" dirty="0"/>
              <a:t>. </a:t>
            </a:r>
            <a:r>
              <a:rPr lang="en-US" sz="2800" i="1" dirty="0">
                <a:solidFill>
                  <a:srgbClr val="FF0000"/>
                </a:solidFill>
              </a:rPr>
              <a:t>Menteri</a:t>
            </a:r>
            <a:r>
              <a:rPr lang="en-US" sz="2800" i="1" dirty="0"/>
              <a:t> </a:t>
            </a:r>
            <a:r>
              <a:rPr lang="en-US" sz="2800" i="1" dirty="0" err="1"/>
              <a:t>tersebut</a:t>
            </a:r>
            <a:r>
              <a:rPr lang="en-US" sz="2800" i="1" dirty="0"/>
              <a:t> </a:t>
            </a:r>
            <a:r>
              <a:rPr lang="en-US" sz="2800" i="1" dirty="0" err="1"/>
              <a:t>terlibat</a:t>
            </a:r>
            <a:r>
              <a:rPr lang="en-US" sz="2800" i="1" dirty="0"/>
              <a:t> </a:t>
            </a:r>
            <a:r>
              <a:rPr lang="en-US" sz="2800" i="1" dirty="0" err="1">
                <a:solidFill>
                  <a:srgbClr val="00B050"/>
                </a:solidFill>
              </a:rPr>
              <a:t>korupsi</a:t>
            </a:r>
            <a:r>
              <a:rPr lang="en-US" sz="2800" i="1" dirty="0"/>
              <a:t> </a:t>
            </a:r>
            <a:r>
              <a:rPr lang="en-US" sz="2800" i="1" dirty="0" err="1"/>
              <a:t>anggaran</a:t>
            </a:r>
            <a:r>
              <a:rPr lang="en-US" sz="2800" i="1" dirty="0"/>
              <a:t>. </a:t>
            </a:r>
            <a:r>
              <a:rPr lang="en-US" sz="2800" i="1" dirty="0" err="1"/>
              <a:t>Me</a:t>
            </a:r>
            <a:r>
              <a:rPr lang="en-US" sz="2800" i="1" dirty="0" err="1">
                <a:solidFill>
                  <a:srgbClr val="00B0F0"/>
                </a:solidFill>
              </a:rPr>
              <a:t>minta</a:t>
            </a:r>
            <a:r>
              <a:rPr lang="en-US" sz="2800" i="1" dirty="0" err="1"/>
              <a:t>-</a:t>
            </a:r>
            <a:r>
              <a:rPr lang="en-US" sz="2800" i="1" dirty="0" err="1">
                <a:solidFill>
                  <a:srgbClr val="00B0F0"/>
                </a:solidFill>
              </a:rPr>
              <a:t>minta</a:t>
            </a:r>
            <a:r>
              <a:rPr lang="en-US" sz="2800" i="1" dirty="0"/>
              <a:t> </a:t>
            </a:r>
            <a:r>
              <a:rPr lang="en-US" sz="2800" i="1" dirty="0" err="1"/>
              <a:t>komisi</a:t>
            </a:r>
            <a:r>
              <a:rPr lang="en-US" sz="2800" i="1" dirty="0"/>
              <a:t> </a:t>
            </a:r>
            <a:r>
              <a:rPr lang="en-US" sz="2800" i="1" dirty="0" err="1"/>
              <a:t>termasuk</a:t>
            </a:r>
            <a:r>
              <a:rPr lang="en-US" sz="2800" i="1" dirty="0"/>
              <a:t> </a:t>
            </a:r>
            <a:r>
              <a:rPr lang="en-US" sz="2800" i="1" dirty="0" err="1">
                <a:solidFill>
                  <a:srgbClr val="00B050"/>
                </a:solidFill>
              </a:rPr>
              <a:t>Korupsi</a:t>
            </a:r>
            <a:r>
              <a:rPr lang="en-US" sz="2800" i="1" dirty="0">
                <a:solidFill>
                  <a:srgbClr val="00B050"/>
                </a:solidFill>
              </a:rPr>
              <a:t>.</a:t>
            </a:r>
            <a:r>
              <a:rPr lang="en-US" sz="2800" i="1" dirty="0"/>
              <a:t> </a:t>
            </a:r>
            <a:r>
              <a:rPr lang="en-US" sz="2800" i="1" dirty="0" err="1">
                <a:solidFill>
                  <a:srgbClr val="00B050"/>
                </a:solidFill>
              </a:rPr>
              <a:t>Korupsi</a:t>
            </a:r>
            <a:r>
              <a:rPr lang="en-US" sz="2800" i="1" dirty="0"/>
              <a:t> </a:t>
            </a:r>
            <a:r>
              <a:rPr lang="en-US" sz="2800" i="1" dirty="0" err="1"/>
              <a:t>sudah</a:t>
            </a:r>
            <a:r>
              <a:rPr lang="en-US" sz="2800" i="1" dirty="0"/>
              <a:t> mandarah </a:t>
            </a:r>
            <a:r>
              <a:rPr lang="en-US" sz="2800" i="1" dirty="0" err="1"/>
              <a:t>daging</a:t>
            </a:r>
            <a:r>
              <a:rPr lang="en-US" sz="2800" i="1" dirty="0"/>
              <a:t> di Indonesia. </a:t>
            </a:r>
            <a:r>
              <a:rPr lang="en-US" sz="2800" i="1" dirty="0" err="1">
                <a:solidFill>
                  <a:srgbClr val="00B050"/>
                </a:solidFill>
              </a:rPr>
              <a:t>Korupsi</a:t>
            </a:r>
            <a:r>
              <a:rPr lang="en-US" sz="2800" i="1" dirty="0"/>
              <a:t> </a:t>
            </a:r>
            <a:r>
              <a:rPr lang="en-US" sz="2800" i="1" dirty="0" err="1"/>
              <a:t>sudah</a:t>
            </a:r>
            <a:r>
              <a:rPr lang="en-US" sz="2800" i="1" dirty="0"/>
              <a:t> </a:t>
            </a:r>
            <a:r>
              <a:rPr lang="en-US" sz="2800" i="1" dirty="0" err="1"/>
              <a:t>menjadi</a:t>
            </a:r>
            <a:r>
              <a:rPr lang="en-US" sz="2800" i="1" dirty="0"/>
              <a:t> </a:t>
            </a:r>
            <a:r>
              <a:rPr lang="en-US" sz="2800" i="1" dirty="0" err="1"/>
              <a:t>budaya</a:t>
            </a:r>
            <a:r>
              <a:rPr lang="en-US" sz="2800" i="1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42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788</Words>
  <Application>Microsoft Office PowerPoint</Application>
  <PresentationFormat>On-screen Show (4:3)</PresentationFormat>
  <Paragraphs>131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新細明體</vt:lpstr>
      <vt:lpstr>Arial</vt:lpstr>
      <vt:lpstr>Calibri</vt:lpstr>
      <vt:lpstr>Helvetica</vt:lpstr>
      <vt:lpstr>Symbol</vt:lpstr>
      <vt:lpstr>Times New Roman</vt:lpstr>
      <vt:lpstr>Office Theme</vt:lpstr>
      <vt:lpstr>Equation</vt:lpstr>
      <vt:lpstr>Aplikasi Aljabar Vektor pada Sistem Temu-balik Informasi (Information Retrieval System)</vt:lpstr>
      <vt:lpstr>Sistem Temu-balik Informasi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IR dengan Model Ruang Vektor</vt:lpstr>
      <vt:lpstr>PowerPoint Presentation</vt:lpstr>
      <vt:lpstr>PowerPoint Presentation</vt:lpstr>
      <vt:lpstr>Representasi grafik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rinaldi-irk</cp:lastModifiedBy>
  <cp:revision>163</cp:revision>
  <dcterms:created xsi:type="dcterms:W3CDTF">2011-01-21T04:09:15Z</dcterms:created>
  <dcterms:modified xsi:type="dcterms:W3CDTF">2019-09-25T06:39:25Z</dcterms:modified>
</cp:coreProperties>
</file>