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2.wmf"/><Relationship Id="rId2" Type="http://schemas.openxmlformats.org/officeDocument/2006/relationships/image" Target="../media/image18.wmf"/><Relationship Id="rId1" Type="http://schemas.openxmlformats.org/officeDocument/2006/relationships/image" Target="../media/image5.wmf"/><Relationship Id="rId6" Type="http://schemas.openxmlformats.org/officeDocument/2006/relationships/image" Target="../media/image21.wmf"/><Relationship Id="rId5" Type="http://schemas.openxmlformats.org/officeDocument/2006/relationships/image" Target="../media/image9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7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9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0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2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5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5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6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B247-1377-45E3-BA1C-627C63CF5116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4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emf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IF2123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Geometri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82428" y="5257800"/>
            <a:ext cx="64271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Program </a:t>
            </a:r>
            <a:r>
              <a:rPr lang="en-US" sz="4000" dirty="0" err="1" smtClean="0"/>
              <a:t>Studi</a:t>
            </a:r>
            <a:r>
              <a:rPr lang="en-US" sz="4000" dirty="0" smtClean="0"/>
              <a:t> </a:t>
            </a:r>
            <a:r>
              <a:rPr lang="en-US" sz="4000" dirty="0" err="1" smtClean="0"/>
              <a:t>Informatika</a:t>
            </a:r>
            <a:r>
              <a:rPr lang="en-US" sz="4000" dirty="0" smtClean="0"/>
              <a:t> ITB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545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b="1" dirty="0" smtClean="0"/>
              <a:t>1 </a:t>
            </a:r>
            <a:r>
              <a:rPr lang="en-US" b="1" dirty="0" err="1" smtClean="0"/>
              <a:t>utama</a:t>
            </a:r>
            <a:r>
              <a:rPr lang="en-US" b="1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yang </a:t>
            </a:r>
            <a:r>
              <a:rPr lang="en-US" dirty="0" err="1" smtClean="0"/>
              <a:t>seluruhnya</a:t>
            </a:r>
            <a:r>
              <a:rPr lang="en-US" dirty="0" smtClean="0"/>
              <a:t> nol. </a:t>
            </a:r>
          </a:p>
          <a:p>
            <a:endParaRPr lang="en-US" dirty="0"/>
          </a:p>
          <a:p>
            <a:r>
              <a:rPr lang="en-US" dirty="0" err="1" smtClean="0"/>
              <a:t>Berbentuk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978971"/>
              </p:ext>
            </p:extLst>
          </p:nvPr>
        </p:nvGraphicFramePr>
        <p:xfrm>
          <a:off x="4530311" y="3813812"/>
          <a:ext cx="2191855" cy="2315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901440" imgH="914400" progId="Equation.3">
                  <p:embed/>
                </p:oleObj>
              </mc:Choice>
              <mc:Fallback>
                <p:oleObj name="Equation" r:id="rId3" imgW="901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30311" y="3813812"/>
                        <a:ext cx="2191855" cy="2315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310351"/>
              </p:ext>
            </p:extLst>
          </p:nvPr>
        </p:nvGraphicFramePr>
        <p:xfrm>
          <a:off x="1632502" y="4001294"/>
          <a:ext cx="2279098" cy="1940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" imgW="672840" imgH="711000" progId="Equation.3">
                  <p:embed/>
                </p:oleObj>
              </mc:Choice>
              <mc:Fallback>
                <p:oleObj name="Equation" r:id="rId5" imgW="6728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32502" y="4001294"/>
                        <a:ext cx="2279098" cy="1940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097146"/>
              </p:ext>
            </p:extLst>
          </p:nvPr>
        </p:nvGraphicFramePr>
        <p:xfrm>
          <a:off x="7340877" y="4001294"/>
          <a:ext cx="2601430" cy="2128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7" imgW="1117440" imgH="914400" progId="Equation.3">
                  <p:embed/>
                </p:oleObj>
              </mc:Choice>
              <mc:Fallback>
                <p:oleObj name="Equation" r:id="rId7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40877" y="4001294"/>
                        <a:ext cx="2601430" cy="2128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55965" y="4752397"/>
            <a:ext cx="56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dst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32502" y="6176963"/>
            <a:ext cx="485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Keterangan</a:t>
            </a:r>
            <a:r>
              <a:rPr lang="en-US" sz="2400" dirty="0" smtClean="0"/>
              <a:t>: *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5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713" y="357809"/>
            <a:ext cx="10515600" cy="542158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Sifat-sifat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selurunya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1 (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b="1" dirty="0" smtClean="0"/>
              <a:t>1 </a:t>
            </a:r>
            <a:r>
              <a:rPr lang="en-US" b="1" dirty="0" err="1" smtClean="0"/>
              <a:t>utama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yang </a:t>
            </a:r>
            <a:r>
              <a:rPr lang="en-US" dirty="0" err="1" smtClean="0"/>
              <a:t>seluruhnya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berturutan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1 </a:t>
            </a:r>
            <a:r>
              <a:rPr lang="en-US" dirty="0" err="1" smtClean="0"/>
              <a:t>utama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1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906" y="4534433"/>
            <a:ext cx="9907365" cy="212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739"/>
            <a:ext cx="10515600" cy="5481224"/>
          </a:xfrm>
        </p:spPr>
        <p:txBody>
          <a:bodyPr/>
          <a:lstStyle/>
          <a:p>
            <a:r>
              <a:rPr lang="en-US" dirty="0" err="1" smtClean="0"/>
              <a:t>Contoh-contoh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979939"/>
              </p:ext>
            </p:extLst>
          </p:nvPr>
        </p:nvGraphicFramePr>
        <p:xfrm>
          <a:off x="1163638" y="1731963"/>
          <a:ext cx="1239837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5" imgW="583920" imgH="596880" progId="Equation.3">
                  <p:embed/>
                </p:oleObj>
              </mc:Choice>
              <mc:Fallback>
                <p:oleObj name="Equation" r:id="rId5" imgW="583920" imgH="596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3638" y="1731963"/>
                        <a:ext cx="1239837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393997"/>
              </p:ext>
            </p:extLst>
          </p:nvPr>
        </p:nvGraphicFramePr>
        <p:xfrm>
          <a:off x="3444875" y="1697038"/>
          <a:ext cx="1889125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7" imgW="761760" imgH="596880" progId="Equation.3">
                  <p:embed/>
                </p:oleObj>
              </mc:Choice>
              <mc:Fallback>
                <p:oleObj name="Equation" r:id="rId7" imgW="761760" imgH="596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44875" y="1697038"/>
                        <a:ext cx="1889125" cy="147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21990"/>
              </p:ext>
            </p:extLst>
          </p:nvPr>
        </p:nvGraphicFramePr>
        <p:xfrm>
          <a:off x="6396038" y="1685925"/>
          <a:ext cx="2573337" cy="180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9" imgW="1104840" imgH="774360" progId="Equation.3">
                  <p:embed/>
                </p:oleObj>
              </mc:Choice>
              <mc:Fallback>
                <p:oleObj name="Equation" r:id="rId9" imgW="1104840" imgH="774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96038" y="1685925"/>
                        <a:ext cx="2573337" cy="180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9746639" y="1843739"/>
          <a:ext cx="1282040" cy="139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11" imgW="469800" imgH="457200" progId="Equation.3">
                  <p:embed/>
                </p:oleObj>
              </mc:Choice>
              <mc:Fallback>
                <p:oleObj name="Equation" r:id="rId11" imgW="469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746639" y="1843739"/>
                        <a:ext cx="1282040" cy="139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246382"/>
              </p:ext>
            </p:extLst>
          </p:nvPr>
        </p:nvGraphicFramePr>
        <p:xfrm>
          <a:off x="1890713" y="4645025"/>
          <a:ext cx="12382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3" imgW="583920" imgH="596880" progId="Equation.3">
                  <p:embed/>
                </p:oleObj>
              </mc:Choice>
              <mc:Fallback>
                <p:oleObj name="Equation" r:id="rId13" imgW="583920" imgH="596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90713" y="4645025"/>
                        <a:ext cx="1238250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049907"/>
              </p:ext>
            </p:extLst>
          </p:nvPr>
        </p:nvGraphicFramePr>
        <p:xfrm>
          <a:off x="3963761" y="4533900"/>
          <a:ext cx="1889125" cy="148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5" imgW="761760" imgH="596880" progId="Equation.3">
                  <p:embed/>
                </p:oleObj>
              </mc:Choice>
              <mc:Fallback>
                <p:oleObj name="Equation" r:id="rId15" imgW="761760" imgH="596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963761" y="4533900"/>
                        <a:ext cx="1889125" cy="148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543886"/>
              </p:ext>
            </p:extLst>
          </p:nvPr>
        </p:nvGraphicFramePr>
        <p:xfrm>
          <a:off x="6396037" y="4371975"/>
          <a:ext cx="2573337" cy="180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17" imgW="1104840" imgH="774360" progId="Equation.3">
                  <p:embed/>
                </p:oleObj>
              </mc:Choice>
              <mc:Fallback>
                <p:oleObj name="Equation" r:id="rId17" imgW="1104840" imgH="774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396037" y="4371975"/>
                        <a:ext cx="2573337" cy="180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158353"/>
              </p:ext>
            </p:extLst>
          </p:nvPr>
        </p:nvGraphicFramePr>
        <p:xfrm>
          <a:off x="9746639" y="4533900"/>
          <a:ext cx="123825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9" imgW="583920" imgH="596880" progId="Equation.3">
                  <p:embed/>
                </p:oleObj>
              </mc:Choice>
              <mc:Fallback>
                <p:oleObj name="Equation" r:id="rId19" imgW="583920" imgH="596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746639" y="4533900"/>
                        <a:ext cx="1238250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079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Tereduksi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Matriks</a:t>
            </a:r>
            <a:r>
              <a:rPr lang="en-US" dirty="0" smtClean="0"/>
              <a:t> yang </a:t>
            </a:r>
            <a:r>
              <a:rPr lang="en-US" dirty="0" err="1" smtClean="0"/>
              <a:t>berbentuk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Ciri-ciri</a:t>
            </a:r>
            <a:r>
              <a:rPr lang="en-US" dirty="0" smtClean="0"/>
              <a:t>: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nol-nol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1 </a:t>
            </a:r>
            <a:r>
              <a:rPr lang="en-US" dirty="0" err="1" smtClean="0"/>
              <a:t>utama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177694"/>
              </p:ext>
            </p:extLst>
          </p:nvPr>
        </p:nvGraphicFramePr>
        <p:xfrm>
          <a:off x="1866624" y="2843332"/>
          <a:ext cx="2191855" cy="2315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901440" imgH="914400" progId="Equation.3">
                  <p:embed/>
                </p:oleObj>
              </mc:Choice>
              <mc:Fallback>
                <p:oleObj name="Equation" r:id="rId3" imgW="901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6624" y="2843332"/>
                        <a:ext cx="2191855" cy="2315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968911"/>
              </p:ext>
            </p:extLst>
          </p:nvPr>
        </p:nvGraphicFramePr>
        <p:xfrm>
          <a:off x="5624969" y="2883590"/>
          <a:ext cx="2716212" cy="231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1117440" imgH="914400" progId="Equation.3">
                  <p:embed/>
                </p:oleObj>
              </mc:Choice>
              <mc:Fallback>
                <p:oleObj name="Equation" r:id="rId5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24969" y="2883590"/>
                        <a:ext cx="2716212" cy="2316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2740" y="3539628"/>
            <a:ext cx="73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atau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538948" y="3633231"/>
            <a:ext cx="56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dst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43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5009"/>
            <a:ext cx="10515600" cy="536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/>
              <a:t>Sifat-sifat</a:t>
            </a:r>
            <a:r>
              <a:rPr lang="en-US" sz="3200" dirty="0" smtClean="0"/>
              <a:t> </a:t>
            </a:r>
            <a:r>
              <a:rPr lang="en-US" sz="3200" dirty="0" err="1" smtClean="0"/>
              <a:t>matriks</a:t>
            </a:r>
            <a:r>
              <a:rPr lang="en-US" sz="3200" dirty="0" smtClean="0"/>
              <a:t> </a:t>
            </a:r>
            <a:r>
              <a:rPr lang="en-US" sz="3200" dirty="0" err="1" smtClean="0"/>
              <a:t>eselon</a:t>
            </a:r>
            <a:r>
              <a:rPr lang="en-US" sz="3200" dirty="0" smtClean="0"/>
              <a:t> </a:t>
            </a:r>
            <a:r>
              <a:rPr lang="en-US" sz="3200" dirty="0" err="1" smtClean="0"/>
              <a:t>tereduksi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r>
              <a:rPr lang="en-US" sz="3200" dirty="0" smtClean="0"/>
              <a:t>1. </a:t>
            </a:r>
          </a:p>
          <a:p>
            <a:pPr marL="0" indent="0">
              <a:buNone/>
            </a:pPr>
            <a:r>
              <a:rPr lang="en-US" sz="3200" dirty="0" smtClean="0"/>
              <a:t>2.</a:t>
            </a:r>
          </a:p>
          <a:p>
            <a:pPr marL="0" indent="0">
              <a:buNone/>
            </a:pPr>
            <a:r>
              <a:rPr lang="en-US" sz="3200" dirty="0" smtClean="0"/>
              <a:t>3.</a:t>
            </a:r>
          </a:p>
          <a:p>
            <a:pPr marL="0" indent="0">
              <a:buNone/>
            </a:pPr>
            <a:r>
              <a:rPr lang="en-US" sz="3200" dirty="0" smtClean="0"/>
              <a:t>4.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kolom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1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nol</a:t>
            </a:r>
            <a:r>
              <a:rPr lang="en-US" sz="3200" dirty="0" smtClean="0"/>
              <a:t> di </a:t>
            </a:r>
            <a:r>
              <a:rPr lang="en-US" sz="3200" dirty="0" err="1" smtClean="0"/>
              <a:t>tempat</a:t>
            </a:r>
            <a:r>
              <a:rPr lang="en-US" sz="3200" dirty="0" smtClean="0"/>
              <a:t> lain.</a:t>
            </a:r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21022"/>
              </p:ext>
            </p:extLst>
          </p:nvPr>
        </p:nvGraphicFramePr>
        <p:xfrm>
          <a:off x="1332671" y="1322526"/>
          <a:ext cx="5612825" cy="1838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2171520" imgH="711000" progId="Equation.3">
                  <p:embed/>
                </p:oleObj>
              </mc:Choice>
              <mc:Fallback>
                <p:oleObj name="Equation" r:id="rId3" imgW="21715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2671" y="1322526"/>
                        <a:ext cx="5612825" cy="1838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194313"/>
            <a:ext cx="10243596" cy="230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739"/>
            <a:ext cx="10515600" cy="5481224"/>
          </a:xfrm>
        </p:spPr>
        <p:txBody>
          <a:bodyPr/>
          <a:lstStyle/>
          <a:p>
            <a:r>
              <a:rPr lang="en-US" dirty="0" err="1" smtClean="0"/>
              <a:t>Contoh-contoh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tereduksi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eselon</a:t>
            </a:r>
            <a:r>
              <a:rPr lang="en-US" dirty="0" smtClean="0"/>
              <a:t> </a:t>
            </a:r>
            <a:r>
              <a:rPr lang="en-US" dirty="0" err="1" smtClean="0"/>
              <a:t>tereduksi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607445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692258"/>
              </p:ext>
            </p:extLst>
          </p:nvPr>
        </p:nvGraphicFramePr>
        <p:xfrm>
          <a:off x="1057941" y="1611539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7941" y="1611539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148196"/>
              </p:ext>
            </p:extLst>
          </p:nvPr>
        </p:nvGraphicFramePr>
        <p:xfrm>
          <a:off x="3161579" y="1555415"/>
          <a:ext cx="2457067" cy="176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7" imgW="990360" imgH="711000" progId="Equation.3">
                  <p:embed/>
                </p:oleObj>
              </mc:Choice>
              <mc:Fallback>
                <p:oleObj name="Equation" r:id="rId7" imgW="99036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61579" y="1555415"/>
                        <a:ext cx="2457067" cy="1764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472742"/>
              </p:ext>
            </p:extLst>
          </p:nvPr>
        </p:nvGraphicFramePr>
        <p:xfrm>
          <a:off x="6248232" y="1524439"/>
          <a:ext cx="2868820" cy="2129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9" imgW="1231560" imgH="914400" progId="Equation.3">
                  <p:embed/>
                </p:oleObj>
              </mc:Choice>
              <mc:Fallback>
                <p:oleObj name="Equation" r:id="rId9" imgW="123156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48232" y="1524439"/>
                        <a:ext cx="2868820" cy="2129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832393"/>
              </p:ext>
            </p:extLst>
          </p:nvPr>
        </p:nvGraphicFramePr>
        <p:xfrm>
          <a:off x="9746639" y="1843739"/>
          <a:ext cx="1282040" cy="139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11" imgW="469800" imgH="457200" progId="Equation.3">
                  <p:embed/>
                </p:oleObj>
              </mc:Choice>
              <mc:Fallback>
                <p:oleObj name="Equation" r:id="rId11" imgW="469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746639" y="1843739"/>
                        <a:ext cx="1282040" cy="139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12524"/>
              </p:ext>
            </p:extLst>
          </p:nvPr>
        </p:nvGraphicFramePr>
        <p:xfrm>
          <a:off x="1784457" y="4524220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3" imgW="685800" imgH="711000" progId="Equation.3">
                  <p:embed/>
                </p:oleObj>
              </mc:Choice>
              <mc:Fallback>
                <p:oleObj name="Equation" r:id="rId13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84457" y="4524220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71962"/>
              </p:ext>
            </p:extLst>
          </p:nvPr>
        </p:nvGraphicFramePr>
        <p:xfrm>
          <a:off x="4390112" y="4432842"/>
          <a:ext cx="2236787" cy="176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15" imgW="901440" imgH="711000" progId="Equation.3">
                  <p:embed/>
                </p:oleObj>
              </mc:Choice>
              <mc:Fallback>
                <p:oleObj name="Equation" r:id="rId15" imgW="9014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90112" y="4432842"/>
                        <a:ext cx="2236787" cy="176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356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189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Equation</vt:lpstr>
      <vt:lpstr>Microsoft Equation 3.0</vt:lpstr>
      <vt:lpstr>Matriks Eselon</vt:lpstr>
      <vt:lpstr>Matriks Eselon</vt:lpstr>
      <vt:lpstr>PowerPoint Presentation</vt:lpstr>
      <vt:lpstr>PowerPoint Presentation</vt:lpstr>
      <vt:lpstr>Matriks Eselon Tereduksi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 Eselon</dc:title>
  <dc:creator>ACER</dc:creator>
  <cp:lastModifiedBy>rinaldi-irk</cp:lastModifiedBy>
  <cp:revision>11</cp:revision>
  <dcterms:created xsi:type="dcterms:W3CDTF">2018-09-03T12:52:51Z</dcterms:created>
  <dcterms:modified xsi:type="dcterms:W3CDTF">2018-09-04T06:43:49Z</dcterms:modified>
</cp:coreProperties>
</file>