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329" r:id="rId3"/>
    <p:sldId id="344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5" r:id="rId18"/>
    <p:sldId id="364" r:id="rId19"/>
    <p:sldId id="3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CAAE-7F83-47C7-A1A5-DE94F0FA5B5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8D58-F5CB-43A3-841F-2C42466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B9429-CC67-4DE4-979E-AC4EF4E658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D25B-4F44-4CD5-B6CD-F3EA1533044B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0F9-BD6F-47A7-B85E-9E518236EB3B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E05B-336D-4200-A81A-4AE8AC5C8616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7898-EA15-4CFD-A755-FB77EE9FC4CD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BA8D-61D4-427B-9FD2-9B0D16482FCA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7A24-96F7-4542-B6E6-1BE79AF60880}" type="datetime1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E440-6D21-41AE-807E-14C47AB9DF1A}" type="datetime1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3213-3F33-4515-9B0C-4B20936B1F99}" type="datetime1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92F5-0E11-4F1E-93DC-4BFD7C507AC3}" type="datetime1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A33-52F0-475C-BE4C-5D083F089F0C}" type="datetime1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0117-F9C6-4557-983F-6AB30BEAD0E5}" type="datetime1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436D-D0DC-47D0-A3A2-5FF36F2370A2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Rinaldi Munir - IF2123 Aljabar Geometri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BC0-236E-47A6-AD0C-E6380807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114" y="1346655"/>
            <a:ext cx="9056914" cy="147002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Linier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Computer Graphics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199"/>
            <a:ext cx="7162800" cy="2231571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 err="1" smtClean="0">
                <a:solidFill>
                  <a:srgbClr val="FF0000"/>
                </a:solidFill>
              </a:rPr>
              <a:t>Oleh</a:t>
            </a:r>
            <a:r>
              <a:rPr lang="en-US" sz="5100" dirty="0">
                <a:solidFill>
                  <a:srgbClr val="FF0000"/>
                </a:solidFill>
              </a:rPr>
              <a:t>: Rinaldi </a:t>
            </a:r>
            <a:r>
              <a:rPr lang="en-US" sz="5100" dirty="0" err="1">
                <a:solidFill>
                  <a:srgbClr val="FF0000"/>
                </a:solidFill>
              </a:rPr>
              <a:t>Munir</a:t>
            </a:r>
            <a:endParaRPr lang="en-US" sz="51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sz="3600" dirty="0" smtClean="0"/>
              <a:t>Program </a:t>
            </a:r>
            <a:r>
              <a:rPr lang="en-US" sz="3600" dirty="0" err="1"/>
              <a:t>Studi</a:t>
            </a:r>
            <a:r>
              <a:rPr lang="en-US" sz="3600" dirty="0"/>
              <a:t> </a:t>
            </a:r>
            <a:r>
              <a:rPr lang="en-US" sz="3600" dirty="0" err="1" smtClean="0"/>
              <a:t>Informatika</a:t>
            </a:r>
            <a:endParaRPr lang="en-US" sz="3600" dirty="0" smtClean="0"/>
          </a:p>
          <a:p>
            <a:r>
              <a:rPr lang="en-US" sz="3600" dirty="0" err="1" smtClean="0"/>
              <a:t>Sekolah</a:t>
            </a:r>
            <a:r>
              <a:rPr lang="en-US" sz="3600" dirty="0" smtClean="0"/>
              <a:t> </a:t>
            </a:r>
            <a:r>
              <a:rPr lang="en-US" sz="3600" dirty="0" err="1" smtClean="0"/>
              <a:t>Teknik</a:t>
            </a:r>
            <a:r>
              <a:rPr lang="en-US" sz="3600" dirty="0" smtClean="0"/>
              <a:t> </a:t>
            </a:r>
            <a:r>
              <a:rPr lang="en-US" sz="3600" dirty="0" err="1" smtClean="0"/>
              <a:t>Elektro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Informatika</a:t>
            </a:r>
            <a:endParaRPr lang="en-US" sz="3600" dirty="0" smtClean="0"/>
          </a:p>
          <a:p>
            <a:r>
              <a:rPr lang="en-US" sz="3600" dirty="0" smtClean="0"/>
              <a:t>ITB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1A0366-570C-461C-B96C-66345EEBC69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grpSp>
        <p:nvGrpSpPr>
          <p:cNvPr id="7172" name="Group 10"/>
          <p:cNvGrpSpPr>
            <a:grpSpLocks/>
          </p:cNvGrpSpPr>
          <p:nvPr/>
        </p:nvGrpSpPr>
        <p:grpSpPr bwMode="auto">
          <a:xfrm>
            <a:off x="2139950" y="255585"/>
            <a:ext cx="6734175" cy="1274763"/>
            <a:chOff x="365" y="452"/>
            <a:chExt cx="4242" cy="803"/>
          </a:xfrm>
        </p:grpSpPr>
        <p:graphicFrame>
          <p:nvGraphicFramePr>
            <p:cNvPr id="717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2251489"/>
                </p:ext>
              </p:extLst>
            </p:nvPr>
          </p:nvGraphicFramePr>
          <p:xfrm>
            <a:off x="1695" y="452"/>
            <a:ext cx="2912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2" name="Equation" r:id="rId3" imgW="2578100" imgH="711200" progId="Equation.DSMT4">
                    <p:embed/>
                  </p:oleObj>
                </mc:Choice>
                <mc:Fallback>
                  <p:oleObj name="Equation" r:id="rId3" imgW="2578100" imgH="71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452"/>
                          <a:ext cx="2912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365" y="708"/>
              <a:ext cx="10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Translasi</a:t>
              </a:r>
              <a:r>
                <a:rPr lang="en-US" altLang="en-US" dirty="0" smtClean="0"/>
                <a:t> 2D</a:t>
              </a:r>
              <a:endParaRPr lang="en-US" altLang="en-US" dirty="0"/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2139950" y="1819956"/>
            <a:ext cx="7335838" cy="1274762"/>
            <a:chOff x="388" y="1647"/>
            <a:chExt cx="4621" cy="803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695" y="1647"/>
            <a:ext cx="3314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3" name="Equation" r:id="rId5" imgW="2933700" imgH="711200" progId="Equation.DSMT4">
                    <p:embed/>
                  </p:oleObj>
                </mc:Choice>
                <mc:Fallback>
                  <p:oleObj name="Equation" r:id="rId5" imgW="2933700" imgH="71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1647"/>
                          <a:ext cx="3314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88" y="1894"/>
              <a:ext cx="9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Rotasi</a:t>
              </a:r>
              <a:r>
                <a:rPr lang="en-US" altLang="en-US" dirty="0" smtClean="0"/>
                <a:t> 2D</a:t>
              </a:r>
              <a:endParaRPr lang="en-US" altLang="en-US" dirty="0"/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233841" y="3517218"/>
            <a:ext cx="7010400" cy="1274762"/>
            <a:chOff x="388" y="2809"/>
            <a:chExt cx="4416" cy="803"/>
          </a:xfrm>
        </p:grpSpPr>
        <p:graphicFrame>
          <p:nvGraphicFramePr>
            <p:cNvPr id="717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993909"/>
                </p:ext>
              </p:extLst>
            </p:nvPr>
          </p:nvGraphicFramePr>
          <p:xfrm>
            <a:off x="1677" y="2809"/>
            <a:ext cx="312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4" name="Equation" r:id="rId7" imgW="2768600" imgH="711200" progId="Equation.DSMT4">
                    <p:embed/>
                  </p:oleObj>
                </mc:Choice>
                <mc:Fallback>
                  <p:oleObj name="Equation" r:id="rId7" imgW="2768600" imgH="71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" y="2809"/>
                          <a:ext cx="312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388" y="3055"/>
              <a:ext cx="11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Penskalaan</a:t>
              </a:r>
              <a:r>
                <a:rPr lang="en-US" altLang="en-US" dirty="0" smtClean="0"/>
                <a:t> 2D</a:t>
              </a:r>
              <a:endParaRPr lang="en-US" altLang="en-US" dirty="0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233841" y="4964112"/>
            <a:ext cx="7742238" cy="1749425"/>
            <a:chOff x="388" y="623"/>
            <a:chExt cx="4877" cy="1102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88" y="922"/>
            <a:ext cx="4877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5" name="Equation" r:id="rId9" imgW="4318000" imgH="711200" progId="Equation.DSMT4">
                    <p:embed/>
                  </p:oleObj>
                </mc:Choice>
                <mc:Fallback>
                  <p:oleObj name="Equation" r:id="rId9" imgW="4318000" imgH="71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" y="922"/>
                          <a:ext cx="4877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8" y="623"/>
              <a:ext cx="16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Transformasi</a:t>
              </a:r>
              <a:r>
                <a:rPr lang="en-US" altLang="en-US" dirty="0" smtClean="0"/>
                <a:t> </a:t>
              </a:r>
              <a:r>
                <a:rPr lang="en-US" altLang="en-US" i="1" dirty="0" smtClean="0"/>
                <a:t>inverse</a:t>
              </a:r>
              <a:r>
                <a:rPr lang="en-US" altLang="en-US" dirty="0" smtClean="0"/>
                <a:t>: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1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92250" y="604838"/>
            <a:ext cx="7362825" cy="436562"/>
            <a:chOff x="412" y="1773"/>
            <a:chExt cx="4638" cy="275"/>
          </a:xfrm>
        </p:grpSpPr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2401" y="1773"/>
            <a:ext cx="264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3" name="Equation" r:id="rId3" imgW="2438400" imgH="254000" progId="Equation.DSMT4">
                    <p:embed/>
                  </p:oleObj>
                </mc:Choice>
                <mc:Fallback>
                  <p:oleObj name="Equation" r:id="rId3" imgW="24384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1773"/>
                          <a:ext cx="264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412" y="1773"/>
              <a:ext cx="18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Komposisi</a:t>
              </a:r>
              <a:r>
                <a:rPr lang="en-US" altLang="en-US" dirty="0" smtClean="0"/>
                <a:t> </a:t>
              </a:r>
              <a:r>
                <a:rPr lang="en-US" altLang="en-US" dirty="0" err="1" smtClean="0"/>
                <a:t>tranformasi</a:t>
              </a:r>
              <a:r>
                <a:rPr lang="en-US" altLang="en-US" dirty="0" smtClean="0"/>
                <a:t>:</a:t>
              </a:r>
              <a:endParaRPr lang="en-US" altLang="en-US" dirty="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568451" y="1583646"/>
            <a:ext cx="7483475" cy="2540000"/>
            <a:chOff x="514" y="2426"/>
            <a:chExt cx="4714" cy="1600"/>
          </a:xfrm>
        </p:grpSpPr>
        <p:graphicFrame>
          <p:nvGraphicFramePr>
            <p:cNvPr id="9" name="Object 19"/>
            <p:cNvGraphicFramePr>
              <a:graphicFrameLocks noChangeAspect="1"/>
            </p:cNvGraphicFramePr>
            <p:nvPr/>
          </p:nvGraphicFramePr>
          <p:xfrm>
            <a:off x="1324" y="2426"/>
            <a:ext cx="3904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4" name="Equation" r:id="rId5" imgW="3594100" imgH="1473200" progId="Equation.DSMT4">
                    <p:embed/>
                  </p:oleObj>
                </mc:Choice>
                <mc:Fallback>
                  <p:oleObj name="Equation" r:id="rId5" imgW="3594100" imgH="147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2426"/>
                          <a:ext cx="3904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14" y="3117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Komposisi</a:t>
              </a:r>
              <a:r>
                <a:rPr lang="en-US" altLang="en-US" dirty="0" smtClean="0"/>
                <a:t> </a:t>
              </a:r>
              <a:r>
                <a:rPr lang="en-US" altLang="en-US" dirty="0" err="1" smtClean="0"/>
                <a:t>translasi</a:t>
              </a:r>
              <a:r>
                <a:rPr lang="en-US" altLang="en-US" dirty="0" smtClean="0"/>
                <a:t>:</a:t>
              </a:r>
              <a:endParaRPr lang="en-US" altLang="en-US" dirty="0"/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709737" y="4674395"/>
            <a:ext cx="7416800" cy="1620837"/>
            <a:chOff x="549" y="418"/>
            <a:chExt cx="4672" cy="1021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2324" y="418"/>
            <a:ext cx="2897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5" name="Equation" r:id="rId7" imgW="2667000" imgH="939800" progId="Equation.DSMT4">
                    <p:embed/>
                  </p:oleObj>
                </mc:Choice>
                <mc:Fallback>
                  <p:oleObj name="Equation" r:id="rId7" imgW="2667000" imgH="93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4" y="418"/>
                          <a:ext cx="2897" cy="10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49" y="695"/>
              <a:ext cx="1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 err="1" smtClean="0"/>
                <a:t>Komposisi</a:t>
              </a:r>
              <a:r>
                <a:rPr lang="en-US" altLang="en-US" dirty="0" smtClean="0"/>
                <a:t> </a:t>
              </a:r>
              <a:r>
                <a:rPr lang="en-US" altLang="en-US" dirty="0" err="1" smtClean="0"/>
                <a:t>rotasi</a:t>
              </a:r>
              <a:r>
                <a:rPr lang="en-US" altLang="en-US" dirty="0" smtClean="0"/>
                <a:t>: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97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6610" y="1761220"/>
            <a:ext cx="7564437" cy="1987551"/>
            <a:chOff x="413" y="1944"/>
            <a:chExt cx="4765" cy="1252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1440" y="1944"/>
            <a:ext cx="3738" cy="1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9" name="Equation" r:id="rId3" imgW="3441700" imgH="1066800" progId="Equation.DSMT4">
                    <p:embed/>
                  </p:oleObj>
                </mc:Choice>
                <mc:Fallback>
                  <p:oleObj name="Equation" r:id="rId3" imgW="3441700" imgH="1066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944"/>
                          <a:ext cx="3738" cy="1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13" y="2789"/>
              <a:ext cx="14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 err="1" smtClean="0"/>
                <a:t>Komposisi</a:t>
              </a:r>
              <a:r>
                <a:rPr lang="en-US" altLang="en-US" dirty="0" smtClean="0"/>
                <a:t> </a:t>
              </a:r>
              <a:r>
                <a:rPr lang="en-US" altLang="en-US" dirty="0" err="1" smtClean="0"/>
                <a:t>penskalaan</a:t>
              </a:r>
              <a:r>
                <a:rPr lang="en-US" altLang="en-US" dirty="0" smtClean="0"/>
                <a:t>: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8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637CB5-0CE6-45D5-9A1D-8B708060947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0269" name="Line 9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0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1" name="Group 11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0273" name="AutoShape 1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74" name="Oval 1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72" name="Text Box 24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6211888" y="931863"/>
            <a:ext cx="1612900" cy="2303462"/>
            <a:chOff x="3001" y="805"/>
            <a:chExt cx="1016" cy="1451"/>
          </a:xfrm>
        </p:grpSpPr>
        <p:sp>
          <p:nvSpPr>
            <p:cNvPr id="10263" name="Line 14"/>
            <p:cNvSpPr>
              <a:spLocks noChangeShapeType="1"/>
            </p:cNvSpPr>
            <p:nvPr/>
          </p:nvSpPr>
          <p:spPr bwMode="auto">
            <a:xfrm>
              <a:off x="3677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5"/>
            <p:cNvSpPr>
              <a:spLocks noChangeShapeType="1"/>
            </p:cNvSpPr>
            <p:nvPr/>
          </p:nvSpPr>
          <p:spPr bwMode="auto">
            <a:xfrm>
              <a:off x="300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 rot="-5400000">
              <a:off x="3182" y="1639"/>
              <a:ext cx="460" cy="774"/>
              <a:chOff x="1017" y="1313"/>
              <a:chExt cx="460" cy="774"/>
            </a:xfrm>
          </p:grpSpPr>
          <p:sp>
            <p:nvSpPr>
              <p:cNvPr id="10267" name="AutoShape 17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8" name="Oval 18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3339" y="975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Rotate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8093076" y="931863"/>
            <a:ext cx="1844675" cy="2151062"/>
            <a:chOff x="4186" y="805"/>
            <a:chExt cx="1162" cy="1355"/>
          </a:xfrm>
        </p:grpSpPr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>
              <a:off x="4669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4210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9" name="Group 21"/>
            <p:cNvGrpSpPr>
              <a:grpSpLocks/>
            </p:cNvGrpSpPr>
            <p:nvPr/>
          </p:nvGrpSpPr>
          <p:grpSpPr bwMode="auto">
            <a:xfrm rot="-5400000">
              <a:off x="4731" y="1325"/>
              <a:ext cx="460" cy="774"/>
              <a:chOff x="1017" y="1313"/>
              <a:chExt cx="460" cy="774"/>
            </a:xfrm>
          </p:grpSpPr>
          <p:sp>
            <p:nvSpPr>
              <p:cNvPr id="10261" name="AutoShape 22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62" name="Oval 23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4186" y="985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7442" name="Object 34"/>
          <p:cNvGraphicFramePr>
            <a:graphicFrameLocks noChangeAspect="1"/>
          </p:cNvGraphicFramePr>
          <p:nvPr/>
        </p:nvGraphicFramePr>
        <p:xfrm>
          <a:off x="3362326" y="3390901"/>
          <a:ext cx="5421313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3" imgW="3022600" imgH="1524000" progId="Equation.DSMT4">
                  <p:embed/>
                </p:oleObj>
              </mc:Choice>
              <mc:Fallback>
                <p:oleObj name="Equation" r:id="rId3" imgW="30226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6" y="3390901"/>
                        <a:ext cx="5421313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39"/>
          <p:cNvGrpSpPr>
            <a:grpSpLocks/>
          </p:cNvGrpSpPr>
          <p:nvPr/>
        </p:nvGrpSpPr>
        <p:grpSpPr bwMode="auto">
          <a:xfrm>
            <a:off x="2409826" y="931863"/>
            <a:ext cx="2111375" cy="2151062"/>
            <a:chOff x="558" y="587"/>
            <a:chExt cx="1330" cy="1355"/>
          </a:xfrm>
        </p:grpSpPr>
        <p:sp>
          <p:nvSpPr>
            <p:cNvPr id="10250" name="Line 5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2" name="Group 8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0255" name="AutoShape 4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0256" name="Oval 7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0253" name="Arc 36"/>
            <p:cNvSpPr>
              <a:spLocks/>
            </p:cNvSpPr>
            <p:nvPr/>
          </p:nvSpPr>
          <p:spPr bwMode="auto">
            <a:xfrm rot="-5400000">
              <a:off x="812" y="1132"/>
              <a:ext cx="218" cy="194"/>
            </a:xfrm>
            <a:custGeom>
              <a:avLst/>
              <a:gdLst>
                <a:gd name="T0" fmla="*/ 0 w 21600"/>
                <a:gd name="T1" fmla="*/ 0 h 21600"/>
                <a:gd name="T2" fmla="*/ 218 w 21600"/>
                <a:gd name="T3" fmla="*/ 194 h 21600"/>
                <a:gd name="T4" fmla="*/ 0 w 21600"/>
                <a:gd name="T5" fmla="*/ 19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54" name="Object 37"/>
            <p:cNvGraphicFramePr>
              <a:graphicFrameLocks noChangeAspect="1"/>
            </p:cNvGraphicFramePr>
            <p:nvPr/>
          </p:nvGraphicFramePr>
          <p:xfrm>
            <a:off x="1332" y="1125"/>
            <a:ext cx="55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3" name="Equation" r:id="rId5" imgW="494870" imgH="253780" progId="Equation.DSMT4">
                    <p:embed/>
                  </p:oleObj>
                </mc:Choice>
                <mc:Fallback>
                  <p:oleObj name="Equation" r:id="rId5" imgW="494870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1125"/>
                          <a:ext cx="55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General 2D Rotation</a:t>
            </a:r>
          </a:p>
        </p:txBody>
      </p:sp>
    </p:spTree>
    <p:extLst>
      <p:ext uri="{BB962C8B-B14F-4D97-AF65-F5344CB8AC3E}">
        <p14:creationId xmlns:p14="http://schemas.microsoft.com/office/powerpoint/2010/main" val="17001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April 2010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8483EC-BDD3-4D67-A169-B7D10FEEC3B6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1301"/>
            <a:ext cx="8229600" cy="6969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General 2D Scaling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214813" y="931863"/>
            <a:ext cx="1651000" cy="2151062"/>
            <a:chOff x="1743" y="805"/>
            <a:chExt cx="1040" cy="1355"/>
          </a:xfrm>
        </p:grpSpPr>
        <p:sp>
          <p:nvSpPr>
            <p:cNvPr id="11292" name="Line 5"/>
            <p:cNvSpPr>
              <a:spLocks noChangeShapeType="1"/>
            </p:cNvSpPr>
            <p:nvPr/>
          </p:nvSpPr>
          <p:spPr bwMode="auto">
            <a:xfrm>
              <a:off x="2250" y="805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6"/>
            <p:cNvSpPr>
              <a:spLocks noChangeShapeType="1"/>
            </p:cNvSpPr>
            <p:nvPr/>
          </p:nvSpPr>
          <p:spPr bwMode="auto">
            <a:xfrm>
              <a:off x="1791" y="1942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7"/>
            <p:cNvGrpSpPr>
              <a:grpSpLocks/>
            </p:cNvGrpSpPr>
            <p:nvPr/>
          </p:nvGrpSpPr>
          <p:grpSpPr bwMode="auto">
            <a:xfrm>
              <a:off x="1936" y="1289"/>
              <a:ext cx="460" cy="774"/>
              <a:chOff x="1017" y="1313"/>
              <a:chExt cx="460" cy="774"/>
            </a:xfrm>
          </p:grpSpPr>
          <p:sp>
            <p:nvSpPr>
              <p:cNvPr id="11296" name="AutoShape 8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7" name="Oval 9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95" name="Text Box 10"/>
            <p:cNvSpPr txBox="1">
              <a:spLocks noChangeArrowheads="1"/>
            </p:cNvSpPr>
            <p:nvPr/>
          </p:nvSpPr>
          <p:spPr bwMode="auto">
            <a:xfrm>
              <a:off x="1743" y="975"/>
              <a:ext cx="10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Move to origin</a:t>
              </a:r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211888" y="931863"/>
            <a:ext cx="1612900" cy="2151062"/>
            <a:chOff x="2953" y="587"/>
            <a:chExt cx="1016" cy="1355"/>
          </a:xfrm>
        </p:grpSpPr>
        <p:sp>
          <p:nvSpPr>
            <p:cNvPr id="11286" name="Line 12"/>
            <p:cNvSpPr>
              <a:spLocks noChangeShapeType="1"/>
            </p:cNvSpPr>
            <p:nvPr/>
          </p:nvSpPr>
          <p:spPr bwMode="auto">
            <a:xfrm>
              <a:off x="3629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3"/>
            <p:cNvSpPr>
              <a:spLocks noChangeShapeType="1"/>
            </p:cNvSpPr>
            <p:nvPr/>
          </p:nvSpPr>
          <p:spPr bwMode="auto">
            <a:xfrm>
              <a:off x="2953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8" name="Group 37"/>
            <p:cNvGrpSpPr>
              <a:grpSpLocks/>
            </p:cNvGrpSpPr>
            <p:nvPr/>
          </p:nvGrpSpPr>
          <p:grpSpPr bwMode="auto">
            <a:xfrm>
              <a:off x="3219" y="1458"/>
              <a:ext cx="605" cy="339"/>
              <a:chOff x="3219" y="1458"/>
              <a:chExt cx="605" cy="339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>
                <a:off x="3219" y="145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91" name="Oval 16"/>
              <p:cNvSpPr>
                <a:spLocks noChangeArrowheads="1"/>
              </p:cNvSpPr>
              <p:nvPr/>
            </p:nvSpPr>
            <p:spPr bwMode="auto">
              <a:xfrm>
                <a:off x="3605" y="1677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9" name="Text Box 17"/>
            <p:cNvSpPr txBox="1">
              <a:spLocks noChangeArrowheads="1"/>
            </p:cNvSpPr>
            <p:nvPr/>
          </p:nvSpPr>
          <p:spPr bwMode="auto">
            <a:xfrm>
              <a:off x="3291" y="757"/>
              <a:ext cx="6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Scale</a:t>
              </a:r>
            </a:p>
          </p:txBody>
        </p:sp>
      </p:grpSp>
      <p:grpSp>
        <p:nvGrpSpPr>
          <p:cNvPr id="18471" name="Group 39"/>
          <p:cNvGrpSpPr>
            <a:grpSpLocks/>
          </p:cNvGrpSpPr>
          <p:nvPr/>
        </p:nvGrpSpPr>
        <p:grpSpPr bwMode="auto">
          <a:xfrm>
            <a:off x="8093076" y="931863"/>
            <a:ext cx="1920875" cy="2151062"/>
            <a:chOff x="4138" y="587"/>
            <a:chExt cx="1210" cy="1355"/>
          </a:xfrm>
        </p:grpSpPr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4621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0"/>
            <p:cNvSpPr>
              <a:spLocks noChangeShapeType="1"/>
            </p:cNvSpPr>
            <p:nvPr/>
          </p:nvSpPr>
          <p:spPr bwMode="auto">
            <a:xfrm>
              <a:off x="4162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2" name="Group 36"/>
            <p:cNvGrpSpPr>
              <a:grpSpLocks/>
            </p:cNvGrpSpPr>
            <p:nvPr/>
          </p:nvGrpSpPr>
          <p:grpSpPr bwMode="auto">
            <a:xfrm>
              <a:off x="4743" y="1168"/>
              <a:ext cx="605" cy="339"/>
              <a:chOff x="4743" y="1168"/>
              <a:chExt cx="605" cy="339"/>
            </a:xfrm>
          </p:grpSpPr>
          <p:sp>
            <p:nvSpPr>
              <p:cNvPr id="11284" name="AutoShape 34"/>
              <p:cNvSpPr>
                <a:spLocks noChangeArrowheads="1"/>
              </p:cNvSpPr>
              <p:nvPr/>
            </p:nvSpPr>
            <p:spPr bwMode="auto">
              <a:xfrm>
                <a:off x="4743" y="1168"/>
                <a:ext cx="605" cy="339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85" name="Oval 23"/>
              <p:cNvSpPr>
                <a:spLocks noChangeArrowheads="1"/>
              </p:cNvSpPr>
              <p:nvPr/>
            </p:nvSpPr>
            <p:spPr bwMode="auto">
              <a:xfrm rot="-5400000">
                <a:off x="5131" y="1385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sp>
          <p:nvSpPr>
            <p:cNvPr id="11283" name="Text Box 24"/>
            <p:cNvSpPr txBox="1">
              <a:spLocks noChangeArrowheads="1"/>
            </p:cNvSpPr>
            <p:nvPr/>
          </p:nvSpPr>
          <p:spPr bwMode="auto">
            <a:xfrm>
              <a:off x="4138" y="767"/>
              <a:ext cx="10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Move back</a:t>
              </a:r>
            </a:p>
          </p:txBody>
        </p:sp>
      </p:grp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451101" y="3736975"/>
          <a:ext cx="72437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3" imgW="4038600" imgH="787400" progId="Equation.DSMT4">
                  <p:embed/>
                </p:oleObj>
              </mc:Choice>
              <mc:Fallback>
                <p:oleObj name="Equation" r:id="rId3" imgW="40386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1" y="3736975"/>
                        <a:ext cx="724376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40"/>
          <p:cNvGrpSpPr>
            <a:grpSpLocks/>
          </p:cNvGrpSpPr>
          <p:nvPr/>
        </p:nvGrpSpPr>
        <p:grpSpPr bwMode="auto">
          <a:xfrm>
            <a:off x="2409825" y="931863"/>
            <a:ext cx="2146300" cy="2151062"/>
            <a:chOff x="558" y="587"/>
            <a:chExt cx="1352" cy="1355"/>
          </a:xfrm>
        </p:grpSpPr>
        <p:sp>
          <p:nvSpPr>
            <p:cNvPr id="11274" name="Line 27"/>
            <p:cNvSpPr>
              <a:spLocks noChangeShapeType="1"/>
            </p:cNvSpPr>
            <p:nvPr/>
          </p:nvSpPr>
          <p:spPr bwMode="auto">
            <a:xfrm>
              <a:off x="727" y="587"/>
              <a:ext cx="0" cy="1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8"/>
            <p:cNvSpPr>
              <a:spLocks noChangeShapeType="1"/>
            </p:cNvSpPr>
            <p:nvPr/>
          </p:nvSpPr>
          <p:spPr bwMode="auto">
            <a:xfrm>
              <a:off x="558" y="1724"/>
              <a:ext cx="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6" name="Group 29"/>
            <p:cNvGrpSpPr>
              <a:grpSpLocks/>
            </p:cNvGrpSpPr>
            <p:nvPr/>
          </p:nvGrpSpPr>
          <p:grpSpPr bwMode="auto">
            <a:xfrm>
              <a:off x="969" y="756"/>
              <a:ext cx="460" cy="774"/>
              <a:chOff x="1017" y="1313"/>
              <a:chExt cx="460" cy="774"/>
            </a:xfrm>
          </p:grpSpPr>
          <p:sp>
            <p:nvSpPr>
              <p:cNvPr id="11278" name="AutoShape 30"/>
              <p:cNvSpPr>
                <a:spLocks noChangeArrowheads="1"/>
              </p:cNvSpPr>
              <p:nvPr/>
            </p:nvSpPr>
            <p:spPr bwMode="auto">
              <a:xfrm>
                <a:off x="1017" y="1313"/>
                <a:ext cx="460" cy="774"/>
              </a:xfrm>
              <a:prstGeom prst="triangle">
                <a:avLst>
                  <a:gd name="adj" fmla="val 50000"/>
                </a:avLst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  <p:sp>
            <p:nvSpPr>
              <p:cNvPr id="11279" name="Oval 31"/>
              <p:cNvSpPr>
                <a:spLocks noChangeArrowheads="1"/>
              </p:cNvSpPr>
              <p:nvPr/>
            </p:nvSpPr>
            <p:spPr bwMode="auto">
              <a:xfrm>
                <a:off x="1283" y="1919"/>
                <a:ext cx="73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he-IL" altLang="en-US"/>
              </a:p>
            </p:txBody>
          </p:sp>
        </p:grpSp>
        <p:graphicFrame>
          <p:nvGraphicFramePr>
            <p:cNvPr id="11277" name="Object 33"/>
            <p:cNvGraphicFramePr>
              <a:graphicFrameLocks noChangeAspect="1"/>
            </p:cNvGraphicFramePr>
            <p:nvPr/>
          </p:nvGraphicFramePr>
          <p:xfrm>
            <a:off x="1311" y="1106"/>
            <a:ext cx="59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7" name="Equation" r:id="rId5" imgW="533169" imgH="279279" progId="Equation.DSMT4">
                    <p:embed/>
                  </p:oleObj>
                </mc:Choice>
                <mc:Fallback>
                  <p:oleObj name="Equation" r:id="rId5" imgW="533169" imgH="2792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1106"/>
                          <a:ext cx="59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61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F37711-30A2-4EAB-9E95-B020DDBCBD5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2300289" y="1765301"/>
            <a:ext cx="5621337" cy="3736975"/>
            <a:chOff x="489" y="1112"/>
            <a:chExt cx="3541" cy="2354"/>
          </a:xfrm>
        </p:grpSpPr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489" y="1112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Translation</a:t>
              </a:r>
            </a:p>
          </p:txBody>
        </p:sp>
        <p:grpSp>
          <p:nvGrpSpPr>
            <p:cNvPr id="17417" name="Group 35"/>
            <p:cNvGrpSpPr>
              <a:grpSpLocks/>
            </p:cNvGrpSpPr>
            <p:nvPr/>
          </p:nvGrpSpPr>
          <p:grpSpPr bwMode="auto">
            <a:xfrm>
              <a:off x="537" y="1337"/>
              <a:ext cx="2416" cy="2129"/>
              <a:chOff x="558" y="950"/>
              <a:chExt cx="2416" cy="2129"/>
            </a:xfrm>
          </p:grpSpPr>
          <p:sp>
            <p:nvSpPr>
              <p:cNvPr id="17419" name="Line 15"/>
              <p:cNvSpPr>
                <a:spLocks noChangeShapeType="1"/>
              </p:cNvSpPr>
              <p:nvPr/>
            </p:nvSpPr>
            <p:spPr bwMode="auto">
              <a:xfrm flipH="1">
                <a:off x="776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17"/>
              <p:cNvSpPr>
                <a:spLocks noChangeShapeType="1"/>
              </p:cNvSpPr>
              <p:nvPr/>
            </p:nvSpPr>
            <p:spPr bwMode="auto">
              <a:xfrm>
                <a:off x="1767" y="2305"/>
                <a:ext cx="992" cy="6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1" name="Group 32"/>
              <p:cNvGrpSpPr>
                <a:grpSpLocks/>
              </p:cNvGrpSpPr>
              <p:nvPr/>
            </p:nvGrpSpPr>
            <p:grpSpPr bwMode="auto">
              <a:xfrm>
                <a:off x="993" y="1724"/>
                <a:ext cx="532" cy="750"/>
                <a:chOff x="1549" y="2692"/>
                <a:chExt cx="532" cy="750"/>
              </a:xfrm>
            </p:grpSpPr>
            <p:grpSp>
              <p:nvGrpSpPr>
                <p:cNvPr id="17436" name="Group 14"/>
                <p:cNvGrpSpPr>
                  <a:grpSpLocks/>
                </p:cNvGrpSpPr>
                <p:nvPr/>
              </p:nvGrpSpPr>
              <p:grpSpPr bwMode="auto">
                <a:xfrm>
                  <a:off x="1549" y="2692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8" name="Freeform 12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7" name="Oval 22"/>
                <p:cNvSpPr>
                  <a:spLocks noChangeArrowheads="1"/>
                </p:cNvSpPr>
                <p:nvPr/>
              </p:nvSpPr>
              <p:spPr bwMode="auto">
                <a:xfrm>
                  <a:off x="1767" y="3369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2" name="Group 33"/>
              <p:cNvGrpSpPr>
                <a:grpSpLocks/>
              </p:cNvGrpSpPr>
              <p:nvPr/>
            </p:nvGrpSpPr>
            <p:grpSpPr bwMode="auto">
              <a:xfrm>
                <a:off x="1937" y="1361"/>
                <a:ext cx="532" cy="751"/>
                <a:chOff x="2493" y="2329"/>
                <a:chExt cx="532" cy="751"/>
              </a:xfrm>
            </p:grpSpPr>
            <p:grpSp>
              <p:nvGrpSpPr>
                <p:cNvPr id="17432" name="Group 19"/>
                <p:cNvGrpSpPr>
                  <a:grpSpLocks/>
                </p:cNvGrpSpPr>
                <p:nvPr/>
              </p:nvGrpSpPr>
              <p:grpSpPr bwMode="auto">
                <a:xfrm>
                  <a:off x="2493" y="2329"/>
                  <a:ext cx="532" cy="725"/>
                  <a:chOff x="1574" y="2475"/>
                  <a:chExt cx="1016" cy="1499"/>
                </a:xfrm>
              </p:grpSpPr>
              <p:sp>
                <p:nvSpPr>
                  <p:cNvPr id="17434" name="Freeform 20"/>
                  <p:cNvSpPr>
                    <a:spLocks/>
                  </p:cNvSpPr>
                  <p:nvPr/>
                </p:nvSpPr>
                <p:spPr bwMode="auto">
                  <a:xfrm>
                    <a:off x="1574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70195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Freeform 21"/>
                  <p:cNvSpPr>
                    <a:spLocks/>
                  </p:cNvSpPr>
                  <p:nvPr/>
                </p:nvSpPr>
                <p:spPr bwMode="auto">
                  <a:xfrm flipH="1">
                    <a:off x="2082" y="2475"/>
                    <a:ext cx="508" cy="1499"/>
                  </a:xfrm>
                  <a:custGeom>
                    <a:avLst/>
                    <a:gdLst>
                      <a:gd name="T0" fmla="*/ 508 w 508"/>
                      <a:gd name="T1" fmla="*/ 0 h 1499"/>
                      <a:gd name="T2" fmla="*/ 508 w 508"/>
                      <a:gd name="T3" fmla="*/ 1499 h 1499"/>
                      <a:gd name="T4" fmla="*/ 0 w 508"/>
                      <a:gd name="T5" fmla="*/ 1233 h 1499"/>
                      <a:gd name="T6" fmla="*/ 508 w 508"/>
                      <a:gd name="T7" fmla="*/ 0 h 14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8" h="1499">
                        <a:moveTo>
                          <a:pt x="508" y="0"/>
                        </a:moveTo>
                        <a:lnTo>
                          <a:pt x="508" y="1499"/>
                        </a:lnTo>
                        <a:lnTo>
                          <a:pt x="0" y="1233"/>
                        </a:lnTo>
                        <a:lnTo>
                          <a:pt x="508" y="0"/>
                        </a:lnTo>
                        <a:close/>
                      </a:path>
                    </a:pathLst>
                  </a:custGeom>
                  <a:solidFill>
                    <a:srgbClr val="0000FF">
                      <a:alpha val="30196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9050" cmpd="sng">
                        <a:solidFill>
                          <a:srgbClr val="0000FF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3" name="Oval 23"/>
                <p:cNvSpPr>
                  <a:spLocks noChangeArrowheads="1"/>
                </p:cNvSpPr>
                <p:nvPr/>
              </p:nvSpPr>
              <p:spPr bwMode="auto">
                <a:xfrm>
                  <a:off x="2711" y="3007"/>
                  <a:ext cx="73" cy="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</p:grpSp>
          <p:grpSp>
            <p:nvGrpSpPr>
              <p:cNvPr id="17423" name="Group 34"/>
              <p:cNvGrpSpPr>
                <a:grpSpLocks/>
              </p:cNvGrpSpPr>
              <p:nvPr/>
            </p:nvGrpSpPr>
            <p:grpSpPr bwMode="auto">
              <a:xfrm>
                <a:off x="582" y="2087"/>
                <a:ext cx="2337" cy="605"/>
                <a:chOff x="1138" y="3055"/>
                <a:chExt cx="2337" cy="605"/>
              </a:xfrm>
            </p:grpSpPr>
            <p:graphicFrame>
              <p:nvGraphicFramePr>
                <p:cNvPr id="17429" name="Object 24"/>
                <p:cNvGraphicFramePr>
                  <a:graphicFrameLocks noChangeAspect="1"/>
                </p:cNvGraphicFramePr>
                <p:nvPr/>
              </p:nvGraphicFramePr>
              <p:xfrm>
                <a:off x="1138" y="3320"/>
                <a:ext cx="678" cy="3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72" name="Equation" r:id="rId3" imgW="507780" imgH="253890" progId="Equation.DSMT4">
                        <p:embed/>
                      </p:oleObj>
                    </mc:Choice>
                    <mc:Fallback>
                      <p:oleObj name="Equation" r:id="rId3" imgW="507780" imgH="25389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38" y="3320"/>
                              <a:ext cx="678" cy="3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30" name="Object 25"/>
                <p:cNvGraphicFramePr>
                  <a:graphicFrameLocks noChangeAspect="1"/>
                </p:cNvGraphicFramePr>
                <p:nvPr/>
              </p:nvGraphicFramePr>
              <p:xfrm>
                <a:off x="2807" y="3059"/>
                <a:ext cx="668" cy="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73" name="Equation" r:id="rId5" imgW="609336" imgH="253890" progId="Equation.DSMT4">
                        <p:embed/>
                      </p:oleObj>
                    </mc:Choice>
                    <mc:Fallback>
                      <p:oleObj name="Equation" r:id="rId5" imgW="609336" imgH="25389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07" y="3059"/>
                              <a:ext cx="668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4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791" y="3055"/>
                  <a:ext cx="920" cy="3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4" name="Group 31"/>
              <p:cNvGrpSpPr>
                <a:grpSpLocks/>
              </p:cNvGrpSpPr>
              <p:nvPr/>
            </p:nvGrpSpPr>
            <p:grpSpPr bwMode="auto">
              <a:xfrm>
                <a:off x="558" y="950"/>
                <a:ext cx="2416" cy="2129"/>
                <a:chOff x="1114" y="1918"/>
                <a:chExt cx="2416" cy="2129"/>
              </a:xfrm>
            </p:grpSpPr>
            <p:sp>
              <p:nvSpPr>
                <p:cNvPr id="174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324" y="2160"/>
                  <a:ext cx="0" cy="11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7426" name="Object 28"/>
                <p:cNvGraphicFramePr>
                  <a:graphicFrameLocks noChangeAspect="1"/>
                </p:cNvGraphicFramePr>
                <p:nvPr/>
              </p:nvGraphicFramePr>
              <p:xfrm>
                <a:off x="3340" y="3829"/>
                <a:ext cx="19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74" name="Equation" r:id="rId7" imgW="126835" imgH="139518" progId="Equation.DSMT4">
                        <p:embed/>
                      </p:oleObj>
                    </mc:Choice>
                    <mc:Fallback>
                      <p:oleObj name="Equation" r:id="rId7" imgW="126835" imgH="139518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0" y="3829"/>
                              <a:ext cx="190" cy="2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7" name="Object 29"/>
                <p:cNvGraphicFramePr>
                  <a:graphicFrameLocks noChangeAspect="1"/>
                </p:cNvGraphicFramePr>
                <p:nvPr/>
              </p:nvGraphicFramePr>
              <p:xfrm>
                <a:off x="2227" y="1918"/>
                <a:ext cx="204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75" name="Equation" r:id="rId9" imgW="139579" imgH="164957" progId="Equation.DSMT4">
                        <p:embed/>
                      </p:oleObj>
                    </mc:Choice>
                    <mc:Fallback>
                      <p:oleObj name="Equation" r:id="rId9" imgW="139579" imgH="164957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7" y="1918"/>
                              <a:ext cx="204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428" name="Object 30"/>
                <p:cNvGraphicFramePr>
                  <a:graphicFrameLocks noChangeAspect="1"/>
                </p:cNvGraphicFramePr>
                <p:nvPr/>
              </p:nvGraphicFramePr>
              <p:xfrm>
                <a:off x="1114" y="3829"/>
                <a:ext cx="218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76" name="Equation" r:id="rId11" imgW="126725" imgH="126725" progId="Equation.DSMT4">
                        <p:embed/>
                      </p:oleObj>
                    </mc:Choice>
                    <mc:Fallback>
                      <p:oleObj name="Equation" r:id="rId11" imgW="126725" imgH="126725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4" y="3829"/>
                              <a:ext cx="218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7418" name="Object 36"/>
            <p:cNvGraphicFramePr>
              <a:graphicFrameLocks noChangeAspect="1"/>
            </p:cNvGraphicFramePr>
            <p:nvPr/>
          </p:nvGraphicFramePr>
          <p:xfrm>
            <a:off x="3219" y="1192"/>
            <a:ext cx="811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7" name="Equation" r:id="rId13" imgW="647700" imgH="850900" progId="Equation.DSMT4">
                    <p:embed/>
                  </p:oleObj>
                </mc:Choice>
                <mc:Fallback>
                  <p:oleObj name="Equation" r:id="rId13" imgW="647700" imgH="850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" y="1192"/>
                          <a:ext cx="811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65722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Transformation 3D</a:t>
            </a:r>
            <a:endParaRPr lang="en-US" altLang="en-US" sz="3200" b="1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96064" y="4005263"/>
          <a:ext cx="326548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" name="Equation" r:id="rId15" imgW="1651000" imgH="914400" progId="Equation.DSMT4">
                  <p:embed/>
                </p:oleObj>
              </mc:Choice>
              <mc:Fallback>
                <p:oleObj name="Equation" r:id="rId15" imgW="1651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4005263"/>
                        <a:ext cx="326548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217737" y="1189039"/>
            <a:ext cx="8482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 smtClean="0"/>
              <a:t>Mirip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dengan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transformasi</a:t>
            </a:r>
            <a:r>
              <a:rPr lang="en-US" altLang="en-US" sz="2000" dirty="0" smtClean="0"/>
              <a:t> 2D. </a:t>
            </a:r>
            <a:r>
              <a:rPr lang="en-US" altLang="en-US" sz="2000" dirty="0" err="1" smtClean="0"/>
              <a:t>Menggunakan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matriks</a:t>
            </a:r>
            <a:r>
              <a:rPr lang="en-US" altLang="en-US" sz="2000" dirty="0" smtClean="0"/>
              <a:t> 4x4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4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23368-618D-49D4-9283-65E0D426151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/>
              <a:t>Penskalaan</a:t>
            </a:r>
            <a:r>
              <a:rPr lang="en-US" altLang="en-US" sz="3200" dirty="0" smtClean="0"/>
              <a:t> 3D</a:t>
            </a:r>
            <a:endParaRPr lang="en-US" altLang="en-US" sz="3200" dirty="0"/>
          </a:p>
        </p:txBody>
      </p:sp>
      <p:grpSp>
        <p:nvGrpSpPr>
          <p:cNvPr id="26629" name="Group 43"/>
          <p:cNvGrpSpPr>
            <a:grpSpLocks/>
          </p:cNvGrpSpPr>
          <p:nvPr/>
        </p:nvGrpSpPr>
        <p:grpSpPr bwMode="auto">
          <a:xfrm>
            <a:off x="2178051" y="1123951"/>
            <a:ext cx="2189163" cy="2366963"/>
            <a:chOff x="630" y="1797"/>
            <a:chExt cx="1379" cy="1491"/>
          </a:xfrm>
        </p:grpSpPr>
        <p:sp>
          <p:nvSpPr>
            <p:cNvPr id="26643" name="Line 7"/>
            <p:cNvSpPr>
              <a:spLocks noChangeShapeType="1"/>
            </p:cNvSpPr>
            <p:nvPr/>
          </p:nvSpPr>
          <p:spPr bwMode="auto">
            <a:xfrm flipH="1">
              <a:off x="630" y="2692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8"/>
            <p:cNvSpPr>
              <a:spLocks noChangeShapeType="1"/>
            </p:cNvSpPr>
            <p:nvPr/>
          </p:nvSpPr>
          <p:spPr bwMode="auto">
            <a:xfrm>
              <a:off x="1335" y="2692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5" name="Group 15"/>
            <p:cNvGrpSpPr>
              <a:grpSpLocks/>
            </p:cNvGrpSpPr>
            <p:nvPr/>
          </p:nvGrpSpPr>
          <p:grpSpPr bwMode="auto">
            <a:xfrm>
              <a:off x="1453" y="2184"/>
              <a:ext cx="387" cy="531"/>
              <a:chOff x="1574" y="2475"/>
              <a:chExt cx="1016" cy="1499"/>
            </a:xfrm>
          </p:grpSpPr>
          <p:sp>
            <p:nvSpPr>
              <p:cNvPr id="26650" name="Freeform 16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17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6" name="Line 24"/>
            <p:cNvSpPr>
              <a:spLocks noChangeShapeType="1"/>
            </p:cNvSpPr>
            <p:nvPr/>
          </p:nvSpPr>
          <p:spPr bwMode="auto">
            <a:xfrm flipH="1" flipV="1">
              <a:off x="1332" y="1821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47" name="Object 25"/>
            <p:cNvGraphicFramePr>
              <a:graphicFrameLocks noChangeAspect="1"/>
            </p:cNvGraphicFramePr>
            <p:nvPr/>
          </p:nvGraphicFramePr>
          <p:xfrm>
            <a:off x="1719" y="3079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18"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" y="3079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8" name="Object 26"/>
            <p:cNvGraphicFramePr>
              <a:graphicFrameLocks noChangeAspect="1"/>
            </p:cNvGraphicFramePr>
            <p:nvPr/>
          </p:nvGraphicFramePr>
          <p:xfrm>
            <a:off x="1114" y="1797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19" name="Equation" r:id="rId5" imgW="139579" imgH="164957" progId="Equation.DSMT4">
                    <p:embed/>
                  </p:oleObj>
                </mc:Choice>
                <mc:Fallback>
                  <p:oleObj name="Equation" r:id="rId5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" y="1797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9" name="Object 27"/>
            <p:cNvGraphicFramePr>
              <a:graphicFrameLocks noChangeAspect="1"/>
            </p:cNvGraphicFramePr>
            <p:nvPr/>
          </p:nvGraphicFramePr>
          <p:xfrm>
            <a:off x="751" y="3055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0" name="Equation" r:id="rId7" imgW="126725" imgH="126725" progId="Equation.DSMT4">
                    <p:embed/>
                  </p:oleObj>
                </mc:Choice>
                <mc:Fallback>
                  <p:oleObj name="Equation" r:id="rId7" imgW="126725" imgH="12672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3055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134" name="Group 54"/>
          <p:cNvGrpSpPr>
            <a:grpSpLocks/>
          </p:cNvGrpSpPr>
          <p:nvPr/>
        </p:nvGrpSpPr>
        <p:grpSpPr bwMode="auto">
          <a:xfrm>
            <a:off x="6940550" y="1163638"/>
            <a:ext cx="2611438" cy="2366962"/>
            <a:chOff x="2372" y="1894"/>
            <a:chExt cx="1645" cy="1491"/>
          </a:xfrm>
        </p:grpSpPr>
        <p:sp>
          <p:nvSpPr>
            <p:cNvPr id="26634" name="Line 45"/>
            <p:cNvSpPr>
              <a:spLocks noChangeShapeType="1"/>
            </p:cNvSpPr>
            <p:nvPr/>
          </p:nvSpPr>
          <p:spPr bwMode="auto">
            <a:xfrm flipH="1">
              <a:off x="2372" y="2789"/>
              <a:ext cx="706" cy="4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46"/>
            <p:cNvSpPr>
              <a:spLocks noChangeShapeType="1"/>
            </p:cNvSpPr>
            <p:nvPr/>
          </p:nvSpPr>
          <p:spPr bwMode="auto">
            <a:xfrm>
              <a:off x="3077" y="2789"/>
              <a:ext cx="674" cy="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6" name="Group 47"/>
            <p:cNvGrpSpPr>
              <a:grpSpLocks/>
            </p:cNvGrpSpPr>
            <p:nvPr/>
          </p:nvGrpSpPr>
          <p:grpSpPr bwMode="auto">
            <a:xfrm>
              <a:off x="3412" y="1966"/>
              <a:ext cx="605" cy="775"/>
              <a:chOff x="1574" y="2475"/>
              <a:chExt cx="1016" cy="1499"/>
            </a:xfrm>
          </p:grpSpPr>
          <p:sp>
            <p:nvSpPr>
              <p:cNvPr id="26641" name="Freeform 48"/>
              <p:cNvSpPr>
                <a:spLocks/>
              </p:cNvSpPr>
              <p:nvPr/>
            </p:nvSpPr>
            <p:spPr bwMode="auto">
              <a:xfrm>
                <a:off x="1574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49"/>
              <p:cNvSpPr>
                <a:spLocks/>
              </p:cNvSpPr>
              <p:nvPr/>
            </p:nvSpPr>
            <p:spPr bwMode="auto">
              <a:xfrm flipH="1">
                <a:off x="2082" y="2475"/>
                <a:ext cx="508" cy="1499"/>
              </a:xfrm>
              <a:custGeom>
                <a:avLst/>
                <a:gdLst>
                  <a:gd name="T0" fmla="*/ 508 w 508"/>
                  <a:gd name="T1" fmla="*/ 0 h 1499"/>
                  <a:gd name="T2" fmla="*/ 508 w 508"/>
                  <a:gd name="T3" fmla="*/ 1499 h 1499"/>
                  <a:gd name="T4" fmla="*/ 0 w 508"/>
                  <a:gd name="T5" fmla="*/ 1233 h 1499"/>
                  <a:gd name="T6" fmla="*/ 508 w 508"/>
                  <a:gd name="T7" fmla="*/ 0 h 1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" h="1499">
                    <a:moveTo>
                      <a:pt x="508" y="0"/>
                    </a:moveTo>
                    <a:lnTo>
                      <a:pt x="508" y="1499"/>
                    </a:lnTo>
                    <a:lnTo>
                      <a:pt x="0" y="12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FF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7" name="Line 50"/>
            <p:cNvSpPr>
              <a:spLocks noChangeShapeType="1"/>
            </p:cNvSpPr>
            <p:nvPr/>
          </p:nvSpPr>
          <p:spPr bwMode="auto">
            <a:xfrm flipH="1" flipV="1">
              <a:off x="3074" y="1918"/>
              <a:ext cx="4" cy="8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38" name="Object 51"/>
            <p:cNvGraphicFramePr>
              <a:graphicFrameLocks noChangeAspect="1"/>
            </p:cNvGraphicFramePr>
            <p:nvPr/>
          </p:nvGraphicFramePr>
          <p:xfrm>
            <a:off x="3461" y="3176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1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" y="3176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9" name="Object 52"/>
            <p:cNvGraphicFramePr>
              <a:graphicFrameLocks noChangeAspect="1"/>
            </p:cNvGraphicFramePr>
            <p:nvPr/>
          </p:nvGraphicFramePr>
          <p:xfrm>
            <a:off x="2856" y="1894"/>
            <a:ext cx="20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2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1894"/>
                          <a:ext cx="20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0" name="Object 53"/>
            <p:cNvGraphicFramePr>
              <a:graphicFrameLocks noChangeAspect="1"/>
            </p:cNvGraphicFramePr>
            <p:nvPr/>
          </p:nvGraphicFramePr>
          <p:xfrm>
            <a:off x="2493" y="3152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23" name="Equation" r:id="rId11" imgW="126725" imgH="126725" progId="Equation.DSMT4">
                    <p:embed/>
                  </p:oleObj>
                </mc:Choice>
                <mc:Fallback>
                  <p:oleObj name="Equation" r:id="rId11" imgW="126725" imgH="12672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" y="3152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35" name="Object 55"/>
          <p:cNvGraphicFramePr>
            <a:graphicFrameLocks noChangeAspect="1"/>
          </p:cNvGraphicFramePr>
          <p:nvPr/>
        </p:nvGraphicFramePr>
        <p:xfrm>
          <a:off x="5278439" y="1277938"/>
          <a:ext cx="12017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4" name="Equation" r:id="rId12" imgW="634725" imgH="850531" progId="Equation.DSMT4">
                  <p:embed/>
                </p:oleObj>
              </mc:Choice>
              <mc:Fallback>
                <p:oleObj name="Equation" r:id="rId12" imgW="634725" imgH="8505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1277938"/>
                        <a:ext cx="12017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7" name="Object 57"/>
          <p:cNvGraphicFramePr>
            <a:graphicFrameLocks noChangeAspect="1"/>
          </p:cNvGraphicFramePr>
          <p:nvPr/>
        </p:nvGraphicFramePr>
        <p:xfrm>
          <a:off x="2179639" y="4476750"/>
          <a:ext cx="453072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5" name="Equation" r:id="rId14" imgW="2527300" imgH="914400" progId="Equation.DSMT4">
                  <p:embed/>
                </p:oleObj>
              </mc:Choice>
              <mc:Fallback>
                <p:oleObj name="Equation" r:id="rId14" imgW="25273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9" y="4476750"/>
                        <a:ext cx="453072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3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40" y="486565"/>
            <a:ext cx="8634920" cy="538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31" y="6124802"/>
            <a:ext cx="1050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Sumber</a:t>
            </a:r>
            <a:r>
              <a:rPr lang="en-US" sz="1600" dirty="0" smtClean="0"/>
              <a:t>: http</a:t>
            </a:r>
            <a:r>
              <a:rPr lang="en-US" sz="1600" dirty="0"/>
              <a:t>://www.codinglabs.net/public/contents/article_world_view_projection_matrix/images/order_dependency.png</a:t>
            </a:r>
          </a:p>
        </p:txBody>
      </p:sp>
    </p:spTree>
    <p:extLst>
      <p:ext uri="{BB962C8B-B14F-4D97-AF65-F5344CB8AC3E}">
        <p14:creationId xmlns:p14="http://schemas.microsoft.com/office/powerpoint/2010/main" val="3374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18</a:t>
            </a:fld>
            <a:endParaRPr lang="en-US"/>
          </a:p>
        </p:txBody>
      </p:sp>
      <p:pic>
        <p:nvPicPr>
          <p:cNvPr id="3" name="Computer Graphics &amp; Animation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1095" y="496957"/>
            <a:ext cx="9375029" cy="58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Shmuel </a:t>
            </a:r>
            <a:r>
              <a:rPr lang="en-US" altLang="en-US" dirty="0" err="1" smtClean="0"/>
              <a:t>Wimer</a:t>
            </a:r>
            <a:r>
              <a:rPr lang="en-US" altLang="en-US" dirty="0" smtClean="0"/>
              <a:t>, </a:t>
            </a:r>
            <a:r>
              <a:rPr lang="en-US" altLang="en-US" i="1" dirty="0"/>
              <a:t>Geometric Transformations </a:t>
            </a:r>
            <a:r>
              <a:rPr lang="en-US" altLang="en-US" i="1" dirty="0" smtClean="0"/>
              <a:t>for Computer Graphics</a:t>
            </a:r>
            <a:r>
              <a:rPr lang="en-US" altLang="en-US" dirty="0" smtClean="0"/>
              <a:t>, </a:t>
            </a:r>
            <a:r>
              <a:rPr lang="en-US" altLang="en-US" dirty="0"/>
              <a:t>Bar </a:t>
            </a:r>
            <a:r>
              <a:rPr lang="en-US" altLang="en-US" dirty="0" err="1"/>
              <a:t>Ilan</a:t>
            </a:r>
            <a:r>
              <a:rPr lang="en-US" altLang="en-US" dirty="0"/>
              <a:t> Univ., School of </a:t>
            </a:r>
            <a:r>
              <a:rPr lang="en-US" altLang="en-US" dirty="0" smtClean="0"/>
              <a:t>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Larry F. Hodges, </a:t>
            </a:r>
            <a:r>
              <a:rPr lang="en-US" altLang="en-US" i="1" dirty="0" smtClean="0"/>
              <a:t>2D Transformation</a:t>
            </a:r>
          </a:p>
          <a:p>
            <a:endParaRPr lang="en-US" alt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Transformasi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Linier di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Computer Graphics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Definisi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 :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i="1" dirty="0" smtClean="0">
                <a:sym typeface="Symbol" panose="05050102010706020507" pitchFamily="18" charset="2"/>
              </a:rPr>
              <a:t>W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adalah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sebuah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fungsi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dari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ruang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vektor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 smtClean="0">
                <a:sym typeface="Symbol" panose="05050102010706020507" pitchFamily="18" charset="2"/>
              </a:rPr>
              <a:t>V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ke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ruang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vektor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 smtClean="0">
                <a:sym typeface="Symbol" panose="05050102010706020507" pitchFamily="18" charset="2"/>
              </a:rPr>
              <a:t>W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dirty="0" err="1" smtClean="0">
                <a:sym typeface="Symbol" panose="05050102010706020507" pitchFamily="18" charset="2"/>
              </a:rPr>
              <a:t>maka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dinamakan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transformasi</a:t>
            </a:r>
            <a:r>
              <a:rPr lang="en-US" dirty="0" smtClean="0">
                <a:sym typeface="Symbol" panose="05050102010706020507" pitchFamily="18" charset="2"/>
              </a:rPr>
              <a:t>  linier </a:t>
            </a:r>
            <a:r>
              <a:rPr lang="en-US" dirty="0" err="1" smtClean="0">
                <a:sym typeface="Symbol" panose="05050102010706020507" pitchFamily="18" charset="2"/>
              </a:rPr>
              <a:t>jika</a:t>
            </a:r>
            <a:endParaRPr lang="en-US" dirty="0" smtClean="0">
              <a:sym typeface="Symbol" panose="05050102010706020507" pitchFamily="18" charset="2"/>
            </a:endParaRPr>
          </a:p>
          <a:p>
            <a:pPr marL="804863" indent="-576263">
              <a:buAutoNum type="romanLcParenBoth"/>
            </a:pP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b="1" dirty="0" smtClean="0">
                <a:sym typeface="Symbol" panose="05050102010706020507" pitchFamily="18" charset="2"/>
              </a:rPr>
              <a:t>u</a:t>
            </a:r>
            <a:r>
              <a:rPr lang="en-US" dirty="0" smtClean="0">
                <a:sym typeface="Symbol" panose="05050102010706020507" pitchFamily="18" charset="2"/>
              </a:rPr>
              <a:t> + </a:t>
            </a:r>
            <a:r>
              <a:rPr lang="en-US" b="1" dirty="0" smtClean="0">
                <a:sym typeface="Symbol" panose="05050102010706020507" pitchFamily="18" charset="2"/>
              </a:rPr>
              <a:t>v</a:t>
            </a:r>
            <a:r>
              <a:rPr lang="en-US" dirty="0" smtClean="0">
                <a:sym typeface="Symbol" panose="05050102010706020507" pitchFamily="18" charset="2"/>
              </a:rPr>
              <a:t>) = </a:t>
            </a: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b="1" dirty="0" smtClean="0">
                <a:sym typeface="Symbol" panose="05050102010706020507" pitchFamily="18" charset="2"/>
              </a:rPr>
              <a:t>u</a:t>
            </a:r>
            <a:r>
              <a:rPr lang="en-US" dirty="0" smtClean="0">
                <a:sym typeface="Symbol" panose="05050102010706020507" pitchFamily="18" charset="2"/>
              </a:rPr>
              <a:t>) + </a:t>
            </a: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b="1" dirty="0" smtClean="0">
                <a:sym typeface="Symbol" panose="05050102010706020507" pitchFamily="18" charset="2"/>
              </a:rPr>
              <a:t>v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 err="1" smtClean="0">
                <a:sym typeface="Symbol" panose="05050102010706020507" pitchFamily="18" charset="2"/>
              </a:rPr>
              <a:t>untuk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semua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vektor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u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dan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v</a:t>
            </a:r>
            <a:r>
              <a:rPr lang="en-US" dirty="0" smtClean="0">
                <a:sym typeface="Symbol" panose="05050102010706020507" pitchFamily="18" charset="2"/>
              </a:rPr>
              <a:t> di </a:t>
            </a:r>
            <a:r>
              <a:rPr lang="en-US" dirty="0" err="1" smtClean="0">
                <a:sym typeface="Symbol" panose="05050102010706020507" pitchFamily="18" charset="2"/>
              </a:rPr>
              <a:t>dalam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V</a:t>
            </a:r>
          </a:p>
          <a:p>
            <a:pPr marL="804863" indent="-576263">
              <a:buAutoNum type="romanLcParenBoth"/>
            </a:pP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sym typeface="Symbol" panose="05050102010706020507" pitchFamily="18" charset="2"/>
              </a:rPr>
              <a:t>k</a:t>
            </a:r>
            <a:r>
              <a:rPr lang="en-US" b="1" dirty="0" err="1" smtClean="0">
                <a:sym typeface="Symbol" panose="05050102010706020507" pitchFamily="18" charset="2"/>
              </a:rPr>
              <a:t>u</a:t>
            </a:r>
            <a:r>
              <a:rPr lang="en-US" dirty="0" smtClean="0">
                <a:sym typeface="Symbol" panose="05050102010706020507" pitchFamily="18" charset="2"/>
              </a:rPr>
              <a:t>) = </a:t>
            </a:r>
            <a:r>
              <a:rPr lang="en-US" i="1" dirty="0" err="1" smtClean="0">
                <a:sym typeface="Symbol" panose="05050102010706020507" pitchFamily="18" charset="2"/>
              </a:rPr>
              <a:t>kT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b="1" dirty="0" smtClean="0">
                <a:sym typeface="Symbol" panose="05050102010706020507" pitchFamily="18" charset="2"/>
              </a:rPr>
              <a:t>u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 err="1" smtClean="0">
                <a:sym typeface="Symbol" panose="05050102010706020507" pitchFamily="18" charset="2"/>
              </a:rPr>
              <a:t>untuk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semua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vektor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u</a:t>
            </a:r>
            <a:r>
              <a:rPr lang="en-US" dirty="0" smtClean="0">
                <a:sym typeface="Symbol" panose="05050102010706020507" pitchFamily="18" charset="2"/>
              </a:rPr>
              <a:t> di </a:t>
            </a:r>
            <a:r>
              <a:rPr lang="en-US" dirty="0" err="1" smtClean="0">
                <a:sym typeface="Symbol" panose="05050102010706020507" pitchFamily="18" charset="2"/>
              </a:rPr>
              <a:t>dalam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 smtClean="0">
                <a:sym typeface="Symbol" panose="05050102010706020507" pitchFamily="18" charset="2"/>
              </a:rPr>
              <a:t>V </a:t>
            </a:r>
          </a:p>
          <a:p>
            <a:pPr marL="804863" indent="-576263">
              <a:buAutoNum type="romanLcParenBoth"/>
            </a:pPr>
            <a:endParaRPr lang="en-US" i="1" dirty="0">
              <a:sym typeface="Symbol" panose="05050102010706020507" pitchFamily="18" charset="2"/>
            </a:endParaRPr>
          </a:p>
          <a:p>
            <a:r>
              <a:rPr lang="en-US" dirty="0" err="1" smtClean="0">
                <a:sym typeface="Symbol" panose="05050102010706020507" pitchFamily="18" charset="2"/>
              </a:rPr>
              <a:t>Transformasi</a:t>
            </a:r>
            <a:r>
              <a:rPr lang="en-US" dirty="0" smtClean="0">
                <a:sym typeface="Symbol" panose="05050102010706020507" pitchFamily="18" charset="2"/>
              </a:rPr>
              <a:t> linier </a:t>
            </a: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 : </a:t>
            </a:r>
            <a:r>
              <a:rPr lang="en-US" i="1" dirty="0" smtClean="0">
                <a:sym typeface="Symbol" panose="05050102010706020507" pitchFamily="18" charset="2"/>
              </a:rPr>
              <a:t>R</a:t>
            </a:r>
            <a:r>
              <a:rPr lang="en-US" i="1" baseline="30000" dirty="0" smtClean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  </a:t>
            </a:r>
            <a:r>
              <a:rPr lang="en-US" i="1" dirty="0" smtClean="0">
                <a:sym typeface="Symbol" panose="05050102010706020507" pitchFamily="18" charset="2"/>
              </a:rPr>
              <a:t>R</a:t>
            </a:r>
            <a:r>
              <a:rPr lang="en-US" i="1" baseline="30000" dirty="0" smtClean="0">
                <a:sym typeface="Symbol" panose="05050102010706020507" pitchFamily="18" charset="2"/>
              </a:rPr>
              <a:t>m</a:t>
            </a:r>
            <a:r>
              <a:rPr lang="en-US" i="1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dapat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dinyatakan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sebagai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sebuah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perkalian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matriks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		</a:t>
            </a:r>
            <a:r>
              <a:rPr lang="en-US" i="1" dirty="0" smtClean="0">
                <a:sym typeface="Symbol" panose="05050102010706020507" pitchFamily="18" charset="2"/>
              </a:rPr>
              <a:t>T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b="1" dirty="0" smtClean="0">
                <a:sym typeface="Symbol" panose="05050102010706020507" pitchFamily="18" charset="2"/>
              </a:rPr>
              <a:t>x</a:t>
            </a:r>
            <a:r>
              <a:rPr lang="en-US" dirty="0" smtClean="0">
                <a:sym typeface="Symbol" panose="05050102010706020507" pitchFamily="18" charset="2"/>
              </a:rPr>
              <a:t>) = </a:t>
            </a:r>
            <a:r>
              <a:rPr lang="en-US" i="1" dirty="0" smtClean="0">
                <a:sym typeface="Symbol" panose="05050102010706020507" pitchFamily="18" charset="2"/>
              </a:rPr>
              <a:t>A</a:t>
            </a:r>
            <a:r>
              <a:rPr lang="en-US" b="1" dirty="0" smtClean="0">
                <a:sym typeface="Symbol" panose="05050102010706020507" pitchFamily="18" charset="2"/>
              </a:rPr>
              <a:t>x</a:t>
            </a:r>
            <a:endParaRPr lang="en-US" b="1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 smtClean="0"/>
              <a:t>Jenis-Jenis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Tranformasi</a:t>
            </a:r>
            <a:r>
              <a:rPr lang="en-US" sz="3200" b="1" dirty="0" smtClean="0"/>
              <a:t> Linier 2D (</a:t>
            </a:r>
            <a:r>
              <a:rPr lang="en-US" sz="3200" b="1" dirty="0"/>
              <a:t>T : R</a:t>
            </a:r>
            <a:r>
              <a:rPr lang="en-US" sz="3200" b="1" baseline="30000" dirty="0"/>
              <a:t>2</a:t>
            </a:r>
            <a:r>
              <a:rPr lang="en-US" sz="3200" baseline="30000" dirty="0"/>
              <a:t> </a:t>
            </a:r>
            <a:r>
              <a:rPr lang="en-US" sz="3200" b="1" dirty="0"/>
              <a:t> </a:t>
            </a:r>
            <a:r>
              <a:rPr lang="en-US" sz="3200" b="1" dirty="0">
                <a:sym typeface="Symbol" panose="05050102010706020507" pitchFamily="18" charset="2"/>
              </a:rPr>
              <a:t> R</a:t>
            </a:r>
            <a:r>
              <a:rPr lang="en-US" sz="3200" b="1" baseline="30000" dirty="0">
                <a:sym typeface="Symbol" panose="05050102010706020507" pitchFamily="18" charset="2"/>
              </a:rPr>
              <a:t>2</a:t>
            </a:r>
            <a:r>
              <a:rPr lang="en-US" sz="3200" b="1" dirty="0">
                <a:sym typeface="Symbol" panose="05050102010706020507" pitchFamily="18" charset="2"/>
              </a:rPr>
              <a:t>)</a:t>
            </a:r>
          </a:p>
          <a:p>
            <a:pPr marL="0" indent="0" algn="ctr"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1903640"/>
            <a:ext cx="7020228" cy="3615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6336638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Sumber</a:t>
            </a:r>
            <a:r>
              <a:rPr lang="en-US" sz="1600" dirty="0" smtClean="0"/>
              <a:t>: http</a:t>
            </a:r>
            <a:r>
              <a:rPr lang="en-US" sz="1600" dirty="0"/>
              <a:t>://mathforum.org/mathimages/imgUpload/thumb/Tranformations4.png/400px-Tranformations4.png</a:t>
            </a:r>
          </a:p>
        </p:txBody>
      </p:sp>
    </p:spTree>
    <p:extLst>
      <p:ext uri="{BB962C8B-B14F-4D97-AF65-F5344CB8AC3E}">
        <p14:creationId xmlns:p14="http://schemas.microsoft.com/office/powerpoint/2010/main" val="324818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571"/>
            <a:ext cx="10515600" cy="551293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Symbol" panose="05050102010706020507" pitchFamily="18" charset="2"/>
              </a:rPr>
              <a:t>1. </a:t>
            </a:r>
            <a:r>
              <a:rPr lang="en-US" b="1" dirty="0" err="1" smtClean="0">
                <a:sym typeface="Symbol" panose="05050102010706020507" pitchFamily="18" charset="2"/>
              </a:rPr>
              <a:t>Translasi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1209675" y="1807028"/>
            <a:ext cx="3606800" cy="2578100"/>
            <a:chOff x="912" y="1536"/>
            <a:chExt cx="2272" cy="1624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912" y="1536"/>
              <a:ext cx="2272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940" y="1564"/>
              <a:ext cx="2224" cy="1576"/>
            </a:xfrm>
            <a:prstGeom prst="roundRect">
              <a:avLst>
                <a:gd name="adj" fmla="val 678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079" y="2276"/>
              <a:ext cx="718" cy="577"/>
              <a:chOff x="1079" y="2276"/>
              <a:chExt cx="718" cy="577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155" y="2503"/>
                <a:ext cx="574" cy="3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079" y="2276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514" y="2591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1227" y="2591"/>
                <a:ext cx="143" cy="2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1" y="1775"/>
              <a:ext cx="718" cy="577"/>
              <a:chOff x="2211" y="1775"/>
              <a:chExt cx="718" cy="577"/>
            </a:xfrm>
          </p:grpSpPr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287" y="2002"/>
                <a:ext cx="574" cy="3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211" y="1775"/>
                <a:ext cx="718" cy="223"/>
              </a:xfrm>
              <a:custGeom>
                <a:avLst/>
                <a:gdLst>
                  <a:gd name="T0" fmla="*/ 0 w 718"/>
                  <a:gd name="T1" fmla="*/ 223 h 223"/>
                  <a:gd name="T2" fmla="*/ 718 w 718"/>
                  <a:gd name="T3" fmla="*/ 223 h 223"/>
                  <a:gd name="T4" fmla="*/ 359 w 718"/>
                  <a:gd name="T5" fmla="*/ 0 h 223"/>
                  <a:gd name="T6" fmla="*/ 0 w 718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223">
                    <a:moveTo>
                      <a:pt x="0" y="223"/>
                    </a:moveTo>
                    <a:lnTo>
                      <a:pt x="718" y="223"/>
                    </a:lnTo>
                    <a:lnTo>
                      <a:pt x="359" y="0"/>
                    </a:lnTo>
                    <a:lnTo>
                      <a:pt x="0" y="223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2646" y="2089"/>
                <a:ext cx="143" cy="17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2359" y="2089"/>
                <a:ext cx="143" cy="26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406" y="1775"/>
              <a:ext cx="72" cy="71"/>
            </a:xfrm>
            <a:custGeom>
              <a:avLst/>
              <a:gdLst>
                <a:gd name="T0" fmla="*/ 0 w 9"/>
                <a:gd name="T1" fmla="*/ 9 h 9"/>
                <a:gd name="T2" fmla="*/ 5 w 9"/>
                <a:gd name="T3" fmla="*/ 9 h 9"/>
                <a:gd name="T4" fmla="*/ 9 w 9"/>
                <a:gd name="T5" fmla="*/ 9 h 9"/>
                <a:gd name="T6" fmla="*/ 5 w 9"/>
                <a:gd name="T7" fmla="*/ 0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9"/>
                    <a:pt x="3" y="9"/>
                    <a:pt x="5" y="9"/>
                  </a:cubicBezTo>
                  <a:cubicBezTo>
                    <a:pt x="6" y="9"/>
                    <a:pt x="7" y="9"/>
                    <a:pt x="9" y="9"/>
                  </a:cubicBez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406" y="2189"/>
              <a:ext cx="72" cy="87"/>
            </a:xfrm>
            <a:custGeom>
              <a:avLst/>
              <a:gdLst>
                <a:gd name="T0" fmla="*/ 9 w 9"/>
                <a:gd name="T1" fmla="*/ 1 h 11"/>
                <a:gd name="T2" fmla="*/ 5 w 9"/>
                <a:gd name="T3" fmla="*/ 1 h 11"/>
                <a:gd name="T4" fmla="*/ 0 w 9"/>
                <a:gd name="T5" fmla="*/ 1 h 11"/>
                <a:gd name="T6" fmla="*/ 5 w 9"/>
                <a:gd name="T7" fmla="*/ 11 h 11"/>
                <a:gd name="T8" fmla="*/ 9 w 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3" y="0"/>
                    <a:pt x="2" y="1"/>
                    <a:pt x="0" y="1"/>
                  </a:cubicBezTo>
                  <a:lnTo>
                    <a:pt x="5" y="11"/>
                  </a:lnTo>
                  <a:lnTo>
                    <a:pt x="9" y="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438" y="1839"/>
              <a:ext cx="1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231" y="1927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 altLang="en-US" u="sng" baseline="-25000" dirty="0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793" y="2810"/>
              <a:ext cx="88" cy="71"/>
            </a:xfrm>
            <a:custGeom>
              <a:avLst/>
              <a:gdLst>
                <a:gd name="T0" fmla="*/ 1 w 11"/>
                <a:gd name="T1" fmla="*/ 0 h 9"/>
                <a:gd name="T2" fmla="*/ 1 w 11"/>
                <a:gd name="T3" fmla="*/ 4 h 9"/>
                <a:gd name="T4" fmla="*/ 1 w 11"/>
                <a:gd name="T5" fmla="*/ 9 h 9"/>
                <a:gd name="T6" fmla="*/ 11 w 11"/>
                <a:gd name="T7" fmla="*/ 5 h 9"/>
                <a:gd name="T8" fmla="*/ 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1" y="7"/>
                    <a:pt x="1" y="9"/>
                  </a:cubicBezTo>
                  <a:lnTo>
                    <a:pt x="11" y="5"/>
                  </a:lnTo>
                  <a:lnTo>
                    <a:pt x="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1733" y="2810"/>
              <a:ext cx="80" cy="71"/>
            </a:xfrm>
            <a:custGeom>
              <a:avLst/>
              <a:gdLst>
                <a:gd name="T0" fmla="*/ 9 w 10"/>
                <a:gd name="T1" fmla="*/ 9 h 9"/>
                <a:gd name="T2" fmla="*/ 10 w 10"/>
                <a:gd name="T3" fmla="*/ 5 h 9"/>
                <a:gd name="T4" fmla="*/ 9 w 10"/>
                <a:gd name="T5" fmla="*/ 0 h 9"/>
                <a:gd name="T6" fmla="*/ 0 w 10"/>
                <a:gd name="T7" fmla="*/ 5 h 9"/>
                <a:gd name="T8" fmla="*/ 9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9"/>
                  </a:moveTo>
                  <a:cubicBezTo>
                    <a:pt x="9" y="7"/>
                    <a:pt x="10" y="6"/>
                    <a:pt x="10" y="5"/>
                  </a:cubicBezTo>
                  <a:cubicBezTo>
                    <a:pt x="10" y="3"/>
                    <a:pt x="9" y="2"/>
                    <a:pt x="9" y="0"/>
                  </a:cubicBezTo>
                  <a:lnTo>
                    <a:pt x="0" y="5"/>
                  </a:lnTo>
                  <a:lnTo>
                    <a:pt x="9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789" y="2850"/>
              <a:ext cx="10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2307" y="2643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 err="1" smtClean="0">
                  <a:solidFill>
                    <a:srgbClr val="000000"/>
                  </a:solidFill>
                  <a:latin typeface="Geneva" charset="0"/>
                </a:rPr>
                <a:t>t</a:t>
              </a:r>
              <a:r>
                <a:rPr lang="en-US" altLang="en-US" sz="1400" baseline="-25000" dirty="0" err="1" smtClean="0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US" altLang="en-US" u="sng" baseline="-25000" dirty="0"/>
            </a:p>
          </p:txBody>
        </p:sp>
      </p:grp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221759"/>
              </p:ext>
            </p:extLst>
          </p:nvPr>
        </p:nvGraphicFramePr>
        <p:xfrm>
          <a:off x="6410552" y="1125991"/>
          <a:ext cx="22812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5" imgW="901440" imgH="419040" progId="Equation.3">
                  <p:embed/>
                </p:oleObj>
              </mc:Choice>
              <mc:Fallback>
                <p:oleObj name="Equation" r:id="rId5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552" y="1125991"/>
                        <a:ext cx="228123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27926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16496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9356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4116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4545240" y="553538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440840" y="46971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V="1">
            <a:off x="7212240" y="4468585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6069240" y="5687785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8355240" y="56115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6831240" y="439238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7" name="Oval 31"/>
          <p:cNvSpPr>
            <a:spLocks noChangeArrowheads="1"/>
          </p:cNvSpPr>
          <p:nvPr/>
        </p:nvSpPr>
        <p:spPr bwMode="auto">
          <a:xfrm>
            <a:off x="7898040" y="5001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8431440" y="46209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7212240" y="568778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flipV="1">
            <a:off x="7974240" y="507818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7501165" y="5652860"/>
            <a:ext cx="328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/>
              <a:t>t</a:t>
            </a:r>
            <a:r>
              <a:rPr lang="en-US" altLang="en-US" i="1" baseline="-25000" dirty="0" err="1" smtClean="0"/>
              <a:t>x</a:t>
            </a:r>
            <a:endParaRPr lang="en-US" altLang="en-US" i="1" baseline="-25000" dirty="0"/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7974240" y="5154385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t</a:t>
            </a:r>
            <a:r>
              <a:rPr lang="en-US" altLang="en-US" i="1" baseline="-25000" dirty="0" smtClean="0"/>
              <a:t>y</a:t>
            </a:r>
            <a:endParaRPr lang="en-US" altLang="en-US" i="1" baseline="-25000" dirty="0"/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2259240" y="5306785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8"/>
          <p:cNvSpPr>
            <a:spLocks noChangeArrowheads="1"/>
          </p:cNvSpPr>
          <p:nvPr/>
        </p:nvSpPr>
        <p:spPr bwMode="auto">
          <a:xfrm>
            <a:off x="2716440" y="5611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9"/>
          <p:cNvSpPr>
            <a:spLocks noChangeArrowheads="1"/>
          </p:cNvSpPr>
          <p:nvPr/>
        </p:nvSpPr>
        <p:spPr bwMode="auto">
          <a:xfrm>
            <a:off x="3249840" y="5230585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199241"/>
              </p:ext>
            </p:extLst>
          </p:nvPr>
        </p:nvGraphicFramePr>
        <p:xfrm>
          <a:off x="5902325" y="2808288"/>
          <a:ext cx="32448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08288"/>
                        <a:ext cx="32448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2240" y="2378188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8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Rotasi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95946"/>
              </p:ext>
            </p:extLst>
          </p:nvPr>
        </p:nvGraphicFramePr>
        <p:xfrm>
          <a:off x="4542745" y="1723345"/>
          <a:ext cx="36972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3" imgW="1460160" imgH="393480" progId="Equation.3">
                  <p:embed/>
                </p:oleObj>
              </mc:Choice>
              <mc:Fallback>
                <p:oleObj name="Equation" r:id="rId3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5" y="1723345"/>
                        <a:ext cx="36972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V="1">
            <a:off x="5159828" y="33233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4016828" y="45425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302828" y="4466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8828" y="32471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912428" y="439013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26428" y="41615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083628" y="4466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617028" y="40853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9350828" y="339953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8207828" y="461873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0493828" y="45425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8969828" y="3323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236028" y="454253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 rot="19046061">
            <a:off x="8817428" y="423773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 rot="19046061">
            <a:off x="9274628" y="454253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 rot="19046061">
            <a:off x="9409566" y="390118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 rot="19046061">
            <a:off x="9346066" y="441394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rc 27"/>
          <p:cNvSpPr>
            <a:spLocks/>
          </p:cNvSpPr>
          <p:nvPr/>
        </p:nvSpPr>
        <p:spPr bwMode="auto">
          <a:xfrm>
            <a:off x="9198428" y="4390130"/>
            <a:ext cx="533400" cy="266700"/>
          </a:xfrm>
          <a:custGeom>
            <a:avLst/>
            <a:gdLst>
              <a:gd name="G0" fmla="+- 0 0 0"/>
              <a:gd name="G1" fmla="+- 13488 0 0"/>
              <a:gd name="G2" fmla="+- 21600 0 0"/>
              <a:gd name="T0" fmla="*/ 16871 w 21600"/>
              <a:gd name="T1" fmla="*/ 0 h 13488"/>
              <a:gd name="T2" fmla="*/ 21600 w 21600"/>
              <a:gd name="T3" fmla="*/ 13488 h 13488"/>
              <a:gd name="T4" fmla="*/ 0 w 21600"/>
              <a:gd name="T5" fmla="*/ 13488 h 1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488" fill="none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</a:path>
              <a:path w="21600" h="13488" stroke="0" extrusionOk="0">
                <a:moveTo>
                  <a:pt x="16871" y="-1"/>
                </a:moveTo>
                <a:cubicBezTo>
                  <a:pt x="19932" y="3829"/>
                  <a:pt x="21600" y="8585"/>
                  <a:pt x="21600" y="13488"/>
                </a:cubicBezTo>
                <a:lnTo>
                  <a:pt x="0" y="1348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9731828" y="423773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0249353" y="396785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ym typeface="Symbol" panose="05050102010706020507" pitchFamily="18" charset="2"/>
              </a:rPr>
              <a:t></a:t>
            </a:r>
            <a:endParaRPr lang="en-US" altLang="en-US" i="1"/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924379" y="1510121"/>
            <a:ext cx="2722563" cy="2574925"/>
            <a:chOff x="3339" y="594"/>
            <a:chExt cx="1715" cy="1622"/>
          </a:xfrm>
        </p:grpSpPr>
        <p:sp>
          <p:nvSpPr>
            <p:cNvPr id="63" name="Arc 5"/>
            <p:cNvSpPr>
              <a:spLocks/>
            </p:cNvSpPr>
            <p:nvPr/>
          </p:nvSpPr>
          <p:spPr bwMode="auto">
            <a:xfrm>
              <a:off x="3574" y="777"/>
              <a:ext cx="70" cy="86"/>
            </a:xfrm>
            <a:custGeom>
              <a:avLst/>
              <a:gdLst>
                <a:gd name="G0" fmla="+- 8843 0 0"/>
                <a:gd name="G1" fmla="+- 0 0 0"/>
                <a:gd name="G2" fmla="+- 21600 0 0"/>
                <a:gd name="T0" fmla="*/ 17474 w 17474"/>
                <a:gd name="T1" fmla="*/ 19801 h 21600"/>
                <a:gd name="T2" fmla="*/ 0 w 17474"/>
                <a:gd name="T3" fmla="*/ 19707 h 21600"/>
                <a:gd name="T4" fmla="*/ 8843 w 1747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74" h="21600" fill="none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</a:path>
                <a:path w="17474" h="21600" stroke="0" extrusionOk="0">
                  <a:moveTo>
                    <a:pt x="17473" y="19800"/>
                  </a:moveTo>
                  <a:cubicBezTo>
                    <a:pt x="14751" y="20987"/>
                    <a:pt x="11813" y="21600"/>
                    <a:pt x="8843" y="21600"/>
                  </a:cubicBezTo>
                  <a:cubicBezTo>
                    <a:pt x="5794" y="21600"/>
                    <a:pt x="2781" y="20954"/>
                    <a:pt x="0" y="19706"/>
                  </a:cubicBezTo>
                  <a:lnTo>
                    <a:pt x="88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3609" y="853"/>
              <a:ext cx="0" cy="12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Arc 7"/>
            <p:cNvSpPr>
              <a:spLocks/>
            </p:cNvSpPr>
            <p:nvPr/>
          </p:nvSpPr>
          <p:spPr bwMode="auto">
            <a:xfrm>
              <a:off x="4819" y="2039"/>
              <a:ext cx="86" cy="69"/>
            </a:xfrm>
            <a:custGeom>
              <a:avLst/>
              <a:gdLst>
                <a:gd name="G0" fmla="+- 21600 0 0"/>
                <a:gd name="G1" fmla="+- 8749 0 0"/>
                <a:gd name="G2" fmla="+- 21600 0 0"/>
                <a:gd name="T0" fmla="*/ 1759 w 21600"/>
                <a:gd name="T1" fmla="*/ 17288 h 17288"/>
                <a:gd name="T2" fmla="*/ 1851 w 21600"/>
                <a:gd name="T3" fmla="*/ 0 h 17288"/>
                <a:gd name="T4" fmla="*/ 21600 w 21600"/>
                <a:gd name="T5" fmla="*/ 8749 h 17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288" fill="none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</a:path>
                <a:path w="21600" h="17288" stroke="0" extrusionOk="0">
                  <a:moveTo>
                    <a:pt x="1759" y="17287"/>
                  </a:moveTo>
                  <a:cubicBezTo>
                    <a:pt x="598" y="14590"/>
                    <a:pt x="0" y="11685"/>
                    <a:pt x="0" y="8749"/>
                  </a:cubicBezTo>
                  <a:cubicBezTo>
                    <a:pt x="0" y="5735"/>
                    <a:pt x="630" y="2755"/>
                    <a:pt x="1851" y="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 flipH="1">
              <a:off x="3601" y="2079"/>
              <a:ext cx="122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4655" y="1403"/>
              <a:ext cx="44" cy="4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H="1">
              <a:off x="3607" y="1429"/>
              <a:ext cx="1086" cy="6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4223" y="971"/>
              <a:ext cx="44" cy="4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V="1">
              <a:off x="3607" y="997"/>
              <a:ext cx="654" cy="10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auto">
            <a:xfrm>
              <a:off x="4743" y="1356"/>
              <a:ext cx="31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Geneva" charset="0"/>
                </a:rPr>
                <a:t>x, y)</a:t>
              </a:r>
              <a:endParaRPr lang="en-US" altLang="en-US" sz="1100" dirty="0">
                <a:solidFill>
                  <a:srgbClr val="000000"/>
                </a:solidFill>
                <a:latin typeface="Geneva" charset="0"/>
              </a:endParaRP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4257" y="870"/>
              <a:ext cx="32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dirty="0">
                  <a:solidFill>
                    <a:srgbClr val="000000"/>
                  </a:solidFill>
                  <a:latin typeface="Geneva" charset="0"/>
                </a:rPr>
                <a:t>(</a:t>
              </a:r>
              <a:r>
                <a:rPr lang="en-US" altLang="en-US" sz="1100" dirty="0" err="1" smtClean="0">
                  <a:solidFill>
                    <a:srgbClr val="000000"/>
                  </a:solidFill>
                  <a:latin typeface="Geneva" charset="0"/>
                </a:rPr>
                <a:t>x’,y</a:t>
              </a:r>
              <a:r>
                <a:rPr lang="en-US" altLang="en-US" sz="1100" dirty="0" smtClean="0">
                  <a:solidFill>
                    <a:srgbClr val="000000"/>
                  </a:solidFill>
                  <a:latin typeface="Geneva" charset="0"/>
                </a:rPr>
                <a:t>’)</a:t>
              </a:r>
              <a:endParaRPr lang="en-US" altLang="en-US" sz="1100" dirty="0">
                <a:solidFill>
                  <a:srgbClr val="000000"/>
                </a:solidFill>
                <a:latin typeface="Geneva" charset="0"/>
              </a:endParaRP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3825" y="1626"/>
              <a:ext cx="16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 b="1" dirty="0" smtClean="0">
                  <a:solidFill>
                    <a:srgbClr val="000000"/>
                  </a:solidFill>
                  <a:latin typeface="Geneva" charset="0"/>
                  <a:sym typeface="Symbol" panose="05050102010706020507" pitchFamily="18" charset="2"/>
                </a:rPr>
                <a:t></a:t>
              </a:r>
              <a:endParaRPr lang="en-US" altLang="en-US" sz="1100" b="1" dirty="0">
                <a:solidFill>
                  <a:srgbClr val="000000"/>
                </a:solidFill>
                <a:latin typeface="Geneva" charset="0"/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4149" y="1575"/>
              <a:ext cx="1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900" b="1">
                  <a:solidFill>
                    <a:srgbClr val="000000"/>
                  </a:solidFill>
                  <a:latin typeface="Geneva" charset="0"/>
                </a:rPr>
                <a:t>r</a:t>
              </a: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3339" y="2052"/>
              <a:ext cx="3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(0,0)</a:t>
              </a: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555" y="594"/>
              <a:ext cx="36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  <a:latin typeface="Geneva" charset="0"/>
                </a:rPr>
                <a:t>y-axis</a:t>
              </a:r>
            </a:p>
          </p:txBody>
        </p:sp>
        <p:sp>
          <p:nvSpPr>
            <p:cNvPr id="78" name="Arc 20"/>
            <p:cNvSpPr>
              <a:spLocks/>
            </p:cNvSpPr>
            <p:nvPr/>
          </p:nvSpPr>
          <p:spPr bwMode="auto">
            <a:xfrm>
              <a:off x="3792" y="1776"/>
              <a:ext cx="144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2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Penskalaan</a:t>
            </a:r>
            <a:r>
              <a:rPr lang="en-US" b="1" dirty="0" smtClean="0"/>
              <a:t> (</a:t>
            </a:r>
            <a:r>
              <a:rPr lang="en-US" b="1" i="1" dirty="0" smtClean="0"/>
              <a:t>scaling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949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1219200" y="1676400"/>
            <a:ext cx="4191000" cy="2209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78613"/>
              </p:ext>
            </p:extLst>
          </p:nvPr>
        </p:nvGraphicFramePr>
        <p:xfrm>
          <a:off x="7174593" y="3906838"/>
          <a:ext cx="26130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Equation" r:id="rId4" imgW="1257300" imgH="1092200" progId="Equation.DSMT4">
                  <p:embed/>
                </p:oleObj>
              </mc:Choice>
              <mc:Fallback>
                <p:oleObj name="Equation" r:id="rId4" imgW="12573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93" y="3906838"/>
                        <a:ext cx="26130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599918" y="1169307"/>
            <a:ext cx="3187700" cy="2112963"/>
            <a:chOff x="1017" y="950"/>
            <a:chExt cx="2008" cy="133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017" y="1458"/>
              <a:ext cx="895" cy="823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622" y="950"/>
              <a:ext cx="1403" cy="629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99918" y="1169307"/>
            <a:ext cx="960438" cy="806450"/>
          </a:xfrm>
          <a:prstGeom prst="rect">
            <a:avLst/>
          </a:prstGeom>
          <a:solidFill>
            <a:srgbClr val="0000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 alt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7598456" y="1707470"/>
            <a:ext cx="2189162" cy="1574800"/>
            <a:chOff x="1646" y="1289"/>
            <a:chExt cx="1379" cy="99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912" y="1579"/>
              <a:ext cx="1113" cy="702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en-US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348" y="1289"/>
            <a:ext cx="225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64" name="Equation" r:id="rId6" imgW="177646" imgH="228402" progId="Equation.DSMT4">
                    <p:embed/>
                  </p:oleObj>
                </mc:Choice>
                <mc:Fallback>
                  <p:oleObj name="Equation" r:id="rId6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1289"/>
                          <a:ext cx="225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656517"/>
                </p:ext>
              </p:extLst>
            </p:nvPr>
          </p:nvGraphicFramePr>
          <p:xfrm>
            <a:off x="1646" y="1797"/>
            <a:ext cx="22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65" name="Equation" r:id="rId8" imgW="190417" imgH="241195" progId="Equation.DSMT4">
                    <p:embed/>
                  </p:oleObj>
                </mc:Choice>
                <mc:Fallback>
                  <p:oleObj name="Equation" r:id="rId8" imgW="190417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" y="1797"/>
                          <a:ext cx="22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662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1888" y="143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5400000" flipH="1">
              <a:off x="1658" y="1688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rot="-5400000" flipH="1" flipV="1">
              <a:off x="1634" y="2172"/>
              <a:ext cx="2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80812" y="75445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(x, y)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846356" y="1983179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 panose="05050102010706020507" pitchFamily="18" charset="2"/>
              </a:rPr>
              <a:t>s</a:t>
            </a:r>
            <a:r>
              <a:rPr lang="en-US" baseline="-25000" dirty="0" err="1" smtClean="0">
                <a:sym typeface="Symbol" panose="05050102010706020507" pitchFamily="18" charset="2"/>
              </a:rPr>
              <a:t>x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dirty="0" err="1" smtClean="0">
                <a:sym typeface="Symbol" panose="05050102010706020507" pitchFamily="18" charset="2"/>
              </a:rPr>
              <a:t>s</a:t>
            </a:r>
            <a:r>
              <a:rPr lang="en-US" baseline="-25000" dirty="0" err="1" smtClean="0">
                <a:sym typeface="Symbol" panose="05050102010706020507" pitchFamily="18" charset="2"/>
              </a:rPr>
              <a:t>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 </a:t>
            </a:r>
            <a:r>
              <a:rPr lang="en-US" b="1" dirty="0" err="1" smtClean="0"/>
              <a:t>Pencerminan</a:t>
            </a:r>
            <a:r>
              <a:rPr lang="en-US" b="1" dirty="0" smtClean="0"/>
              <a:t> (</a:t>
            </a:r>
            <a:r>
              <a:rPr lang="en-US" b="1" i="1" dirty="0" smtClean="0"/>
              <a:t>reflection</a:t>
            </a:r>
            <a:r>
              <a:rPr lang="en-US" b="1" dirty="0" smtClean="0"/>
              <a:t>)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Pencerminan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-X: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16479"/>
              </p:ext>
            </p:extLst>
          </p:nvPr>
        </p:nvGraphicFramePr>
        <p:xfrm>
          <a:off x="3809999" y="2616597"/>
          <a:ext cx="27003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3" imgW="1066680" imgH="393480" progId="Equation.3">
                  <p:embed/>
                </p:oleObj>
              </mc:Choice>
              <mc:Fallback>
                <p:oleObj name="Equation" r:id="rId3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9" y="2616597"/>
                        <a:ext cx="270033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200400" y="3942557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057400" y="53903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3400" y="53141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953000" y="523795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24200" y="5314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49331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7000" y="50093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15200" y="4247357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72200" y="5466557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458200" y="539035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239000" y="5390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772400" y="5771357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81800" y="5085557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90040" y="446063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(x, y)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44016" y="598701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(x, –y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1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b="1" dirty="0" err="1" smtClean="0"/>
              <a:t>Peregangan</a:t>
            </a:r>
            <a:r>
              <a:rPr lang="en-US" b="1" dirty="0" smtClean="0"/>
              <a:t> (</a:t>
            </a:r>
            <a:r>
              <a:rPr lang="en-US" b="1" i="1" dirty="0" smtClean="0"/>
              <a:t>shear</a:t>
            </a:r>
            <a:r>
              <a:rPr lang="en-US" b="1" dirty="0" smtClean="0"/>
              <a:t>)  </a:t>
            </a:r>
          </a:p>
          <a:p>
            <a:pPr marL="514350" indent="-514350">
              <a:buAutoNum type="arabicPeriod" startAt="5"/>
            </a:pP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Peregangan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-X: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8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9050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620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6019800" y="3200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876800" y="44196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62800" y="4343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436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638800" y="3124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5943600" y="4038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5105400" y="4800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1054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6096000" y="4038600"/>
            <a:ext cx="838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371600" y="4038600"/>
            <a:ext cx="10668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47322"/>
              </p:ext>
            </p:extLst>
          </p:nvPr>
        </p:nvGraphicFramePr>
        <p:xfrm>
          <a:off x="7526338" y="1744663"/>
          <a:ext cx="26670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3" imgW="1054080" imgH="393480" progId="Equation.3">
                  <p:embed/>
                </p:oleObj>
              </mc:Choice>
              <mc:Fallback>
                <p:oleObj name="Equation" r:id="rId3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1744663"/>
                        <a:ext cx="26670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62200" y="354447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(x, y)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89750" y="347293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59970"/>
            <a:ext cx="10689771" cy="5496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Koordinat</a:t>
            </a:r>
            <a:r>
              <a:rPr lang="en-US" b="1" dirty="0" smtClean="0"/>
              <a:t> </a:t>
            </a:r>
            <a:r>
              <a:rPr lang="en-US" b="1" dirty="0" err="1" smtClean="0"/>
              <a:t>Homogen</a:t>
            </a:r>
            <a:r>
              <a:rPr lang="en-US" b="1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grafika</a:t>
            </a:r>
            <a:r>
              <a:rPr lang="en-US" dirty="0" smtClean="0"/>
              <a:t> computer,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terdefinisi</a:t>
            </a:r>
            <a:r>
              <a:rPr lang="en-US" dirty="0" smtClean="0"/>
              <a:t> (</a:t>
            </a:r>
            <a:r>
              <a:rPr lang="en-US" dirty="0" err="1" smtClean="0"/>
              <a:t>kotak</a:t>
            </a:r>
            <a:r>
              <a:rPr lang="en-US" dirty="0" smtClean="0"/>
              <a:t>, </a:t>
            </a:r>
            <a:r>
              <a:rPr lang="en-US" dirty="0" err="1" smtClean="0"/>
              <a:t>lingkaran</a:t>
            </a:r>
            <a:r>
              <a:rPr lang="en-US" dirty="0" smtClean="0"/>
              <a:t>, </a:t>
            </a:r>
            <a:r>
              <a:rPr lang="en-US" dirty="0" err="1" smtClean="0"/>
              <a:t>segitiga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diskalakan</a:t>
            </a:r>
            <a:r>
              <a:rPr lang="en-US" dirty="0" smtClean="0"/>
              <a:t>, </a:t>
            </a:r>
            <a:r>
              <a:rPr lang="en-US" dirty="0" err="1" smtClean="0"/>
              <a:t>dirotasi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ditranslasi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Agar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yang </a:t>
            </a:r>
            <a:r>
              <a:rPr lang="en-US" dirty="0" err="1" smtClean="0"/>
              <a:t>homogen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homogen</a:t>
            </a:r>
            <a:r>
              <a:rPr lang="en-US" dirty="0" smtClean="0"/>
              <a:t>,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(</a:t>
            </a:r>
            <a:r>
              <a:rPr lang="en-US" i="1" dirty="0" err="1" smtClean="0">
                <a:sym typeface="Wingdings" panose="05000000000000000000" pitchFamily="2" charset="2"/>
              </a:rPr>
              <a:t>x</a:t>
            </a:r>
            <a:r>
              <a:rPr lang="en-US" i="1" dirty="0" err="1" smtClean="0">
                <a:sym typeface="Symbol" panose="05050102010706020507" pitchFamily="18" charset="2"/>
              </a:rPr>
              <a:t></a:t>
            </a:r>
            <a:r>
              <a:rPr lang="en-US" i="1" dirty="0" err="1" smtClean="0"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i="1" dirty="0" err="1" smtClean="0">
                <a:sym typeface="Wingdings" panose="05000000000000000000" pitchFamily="2" charset="2"/>
              </a:rPr>
              <a:t>y</a:t>
            </a:r>
            <a:r>
              <a:rPr lang="en-US" i="1" dirty="0" err="1" smtClean="0">
                <a:sym typeface="Symbol" panose="05050102010706020507" pitchFamily="18" charset="2"/>
              </a:rPr>
              <a:t></a:t>
            </a:r>
            <a:r>
              <a:rPr lang="en-US" i="1" dirty="0" err="1" smtClean="0"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i="1" dirty="0" smtClean="0">
                <a:sym typeface="Wingdings" panose="05000000000000000000" pitchFamily="2" charset="2"/>
              </a:rPr>
              <a:t>w</a:t>
            </a:r>
            <a:r>
              <a:rPr lang="en-US" dirty="0" smtClean="0">
                <a:sym typeface="Wingdings" panose="05000000000000000000" pitchFamily="2" charset="2"/>
              </a:rPr>
              <a:t>)   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syarat</a:t>
            </a:r>
            <a:r>
              <a:rPr lang="en-US" dirty="0" smtClean="0">
                <a:sym typeface="Wingdings" panose="05000000000000000000" pitchFamily="2" charset="2"/>
              </a:rPr>
              <a:t> w </a:t>
            </a:r>
            <a:r>
              <a:rPr lang="en-US" dirty="0" smtClean="0">
                <a:sym typeface="Symbol" panose="05050102010706020507" pitchFamily="18" charset="2"/>
              </a:rPr>
              <a:t> 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BC0-236E-47A6-AD0C-E63808078D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391</Words>
  <Application>Microsoft Office PowerPoint</Application>
  <PresentationFormat>Widescreen</PresentationFormat>
  <Paragraphs>109</Paragraphs>
  <Slides>19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Geneva</vt:lpstr>
      <vt:lpstr>Symbol</vt:lpstr>
      <vt:lpstr>Wingdings</vt:lpstr>
      <vt:lpstr>Office Theme</vt:lpstr>
      <vt:lpstr>Equation</vt:lpstr>
      <vt:lpstr>Aplikasi Transformasi Linier di dalam Computer Graphics</vt:lpstr>
      <vt:lpstr>Aplikasi Transformasi Linier di dalam Computer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2D Rotation</vt:lpstr>
      <vt:lpstr>General 2D Scaling</vt:lpstr>
      <vt:lpstr>Transformation 3D</vt:lpstr>
      <vt:lpstr>Penskalaan 3D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Penerapan Matematika Lanjut  dalam Bidang Informatika</dc:title>
  <dc:creator>rinaldi-irk</dc:creator>
  <cp:lastModifiedBy>rinaldi-irk</cp:lastModifiedBy>
  <cp:revision>101</cp:revision>
  <dcterms:created xsi:type="dcterms:W3CDTF">2017-10-12T07:06:50Z</dcterms:created>
  <dcterms:modified xsi:type="dcterms:W3CDTF">2017-10-25T05:40:06Z</dcterms:modified>
</cp:coreProperties>
</file>