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77" r:id="rId2"/>
    <p:sldId id="346" r:id="rId3"/>
    <p:sldId id="371" r:id="rId4"/>
    <p:sldId id="372" r:id="rId5"/>
    <p:sldId id="373" r:id="rId6"/>
    <p:sldId id="374" r:id="rId7"/>
    <p:sldId id="375" r:id="rId8"/>
    <p:sldId id="376" r:id="rId9"/>
    <p:sldId id="3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CCAAE-7F83-47C7-A1A5-DE94F0FA5B59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38D58-F5CB-43A3-841F-2C42466B4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739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D25B-4F44-4CD5-B6CD-F3EA1533044B}" type="datetime1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06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D30F9-BD6F-47A7-B85E-9E518236EB3B}" type="datetime1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6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E05B-336D-4200-A81A-4AE8AC5C8616}" type="datetime1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32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07898-EA15-4CFD-A755-FB77EE9FC4CD}" type="datetime1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84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BA8D-61D4-427B-9FD2-9B0D16482FCA}" type="datetime1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309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F7A24-96F7-4542-B6E6-1BE79AF60880}" type="datetime1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726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E440-6D21-41AE-807E-14C47AB9DF1A}" type="datetime1">
              <a:rPr lang="en-US" smtClean="0"/>
              <a:t>10/25/2017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97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63213-3F33-4515-9B0C-4B20936B1F99}" type="datetime1">
              <a:rPr lang="en-US" smtClean="0"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11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92F5-0E11-4F1E-93DC-4BFD7C507AC3}" type="datetime1">
              <a:rPr lang="en-US" smtClean="0"/>
              <a:t>10/25/2017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637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1A33-52F0-475C-BE4C-5D083F089F0C}" type="datetime1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41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A0117-F9C6-4557-983F-6AB30BEAD0E5}" type="datetime1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32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436D-D0DC-47D0-A3A2-5FF36F2370A2}" type="datetime1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116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3.wmf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Aplikasi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Nilai</a:t>
            </a:r>
            <a:r>
              <a:rPr lang="en-US" dirty="0">
                <a:solidFill>
                  <a:srgbClr val="FF0000"/>
                </a:solidFill>
              </a:rPr>
              <a:t> Eigen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Vektor</a:t>
            </a:r>
            <a:r>
              <a:rPr lang="en-US" dirty="0">
                <a:solidFill>
                  <a:srgbClr val="FF0000"/>
                </a:solidFill>
              </a:rPr>
              <a:t> Eigen di </a:t>
            </a:r>
            <a:r>
              <a:rPr lang="en-US" dirty="0" err="1">
                <a:solidFill>
                  <a:srgbClr val="FF0000"/>
                </a:solidFill>
              </a:rPr>
              <a:t>dalam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Analytic Hierarchy Process </a:t>
            </a:r>
            <a:r>
              <a:rPr lang="en-US" dirty="0">
                <a:solidFill>
                  <a:srgbClr val="FF0000"/>
                </a:solidFill>
              </a:rPr>
              <a:t>(AHP)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 IF2123 </a:t>
            </a:r>
            <a:r>
              <a:rPr lang="en-US" dirty="0" err="1" smtClean="0"/>
              <a:t>Aljabar</a:t>
            </a:r>
            <a:r>
              <a:rPr lang="en-US" dirty="0" smtClean="0"/>
              <a:t> </a:t>
            </a:r>
            <a:r>
              <a:rPr lang="en-US" dirty="0" err="1" smtClean="0"/>
              <a:t>Geometri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Program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Informatika</a:t>
            </a:r>
            <a:r>
              <a:rPr lang="en-US" dirty="0" smtClean="0"/>
              <a:t> ITB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963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AHP: </a:t>
            </a:r>
            <a:r>
              <a:rPr lang="en-US" dirty="0" err="1" smtClean="0"/>
              <a:t>metode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21" y="2592760"/>
            <a:ext cx="5831440" cy="314241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6314661" y="2834473"/>
            <a:ext cx="59686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AHP: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menurunkan</a:t>
            </a:r>
            <a:r>
              <a:rPr lang="en-US" sz="2400" dirty="0" smtClean="0"/>
              <a:t> </a:t>
            </a:r>
            <a:r>
              <a:rPr lang="en-US" sz="2400" dirty="0" err="1" smtClean="0"/>
              <a:t>skala</a:t>
            </a:r>
            <a:r>
              <a:rPr lang="en-US" sz="2400" dirty="0" smtClean="0"/>
              <a:t> </a:t>
            </a:r>
            <a:r>
              <a:rPr lang="en-US" sz="2400" dirty="0" err="1" smtClean="0"/>
              <a:t>rasio</a:t>
            </a:r>
            <a:r>
              <a:rPr lang="en-US" sz="2400" dirty="0" smtClean="0"/>
              <a:t>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perbandingan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kriteria</a:t>
            </a:r>
            <a:r>
              <a:rPr lang="en-US" sz="2400" dirty="0" smtClean="0"/>
              <a:t> (</a:t>
            </a:r>
            <a:r>
              <a:rPr lang="en-US" sz="2400" dirty="0" err="1" smtClean="0"/>
              <a:t>objek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798898" y="3918228"/>
            <a:ext cx="505253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Skala</a:t>
            </a:r>
            <a:r>
              <a:rPr lang="en-US" sz="2400" dirty="0" smtClean="0"/>
              <a:t> </a:t>
            </a:r>
            <a:r>
              <a:rPr lang="en-US" sz="2400" dirty="0" err="1" smtClean="0"/>
              <a:t>rasio</a:t>
            </a:r>
            <a:r>
              <a:rPr lang="en-US" sz="2400" dirty="0" smtClean="0"/>
              <a:t> </a:t>
            </a:r>
            <a:r>
              <a:rPr lang="en-US" sz="2400" dirty="0" err="1" smtClean="0"/>
              <a:t>diturunkan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prinsip</a:t>
            </a:r>
            <a:r>
              <a:rPr lang="en-US" sz="2400" dirty="0" smtClean="0"/>
              <a:t>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</a:t>
            </a:r>
            <a:r>
              <a:rPr lang="en-US" sz="2400" dirty="0" err="1" smtClean="0">
                <a:solidFill>
                  <a:srgbClr val="FF0000"/>
                </a:solidFill>
              </a:rPr>
              <a:t>vektor</a:t>
            </a:r>
            <a:r>
              <a:rPr lang="en-US" sz="2400" dirty="0" smtClean="0">
                <a:solidFill>
                  <a:srgbClr val="FF0000"/>
                </a:solidFill>
              </a:rPr>
              <a:t> Eigen</a:t>
            </a:r>
          </a:p>
          <a:p>
            <a:r>
              <a:rPr lang="en-US" sz="2400" dirty="0" err="1" smtClean="0"/>
              <a:t>Indeks</a:t>
            </a:r>
            <a:r>
              <a:rPr lang="en-US" sz="2400" dirty="0" smtClean="0"/>
              <a:t> </a:t>
            </a:r>
            <a:r>
              <a:rPr lang="en-US" sz="2400" dirty="0" err="1" smtClean="0"/>
              <a:t>kekonsistenan</a:t>
            </a:r>
            <a:r>
              <a:rPr lang="en-US" sz="2400" dirty="0" smtClean="0"/>
              <a:t> </a:t>
            </a:r>
            <a:r>
              <a:rPr lang="en-US" sz="2400" dirty="0" err="1" smtClean="0"/>
              <a:t>diturunkan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prinsip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nilai</a:t>
            </a:r>
            <a:r>
              <a:rPr lang="en-US" sz="2400" dirty="0" smtClean="0">
                <a:solidFill>
                  <a:srgbClr val="FF0000"/>
                </a:solidFill>
              </a:rPr>
              <a:t> Eigen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442886"/>
              </p:ext>
            </p:extLst>
          </p:nvPr>
        </p:nvGraphicFramePr>
        <p:xfrm>
          <a:off x="6798898" y="5670840"/>
          <a:ext cx="1942685" cy="632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8" name="Equation" r:id="rId4" imgW="545760" imgH="177480" progId="Equation.3">
                  <p:embed/>
                </p:oleObj>
              </mc:Choice>
              <mc:Fallback>
                <p:oleObj name="Equation" r:id="rId4" imgW="54576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98898" y="5670840"/>
                        <a:ext cx="1942685" cy="6325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705061" y="6538912"/>
            <a:ext cx="1285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eigenvector</a:t>
            </a:r>
            <a:endParaRPr lang="en-US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8650783" y="6488668"/>
            <a:ext cx="1195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eigenvalue</a:t>
            </a:r>
            <a:endParaRPr lang="en-US" i="1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434470" y="6236461"/>
            <a:ext cx="19878" cy="48501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9" idx="3"/>
          </p:cNvCxnSpPr>
          <p:nvPr/>
        </p:nvCxnSpPr>
        <p:spPr>
          <a:xfrm flipH="1">
            <a:off x="6990349" y="6721475"/>
            <a:ext cx="463999" cy="21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209722" y="6236461"/>
            <a:ext cx="0" cy="43687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8209722" y="6721475"/>
            <a:ext cx="4008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501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4278"/>
            <a:ext cx="10515600" cy="5242685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 Ada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buah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Joko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dibawa</a:t>
            </a:r>
            <a:r>
              <a:rPr lang="en-US" dirty="0" smtClean="0"/>
              <a:t>: </a:t>
            </a:r>
            <a:r>
              <a:rPr lang="en-US" dirty="0" err="1" smtClean="0"/>
              <a:t>pisang</a:t>
            </a:r>
            <a:r>
              <a:rPr lang="en-US" dirty="0" smtClean="0"/>
              <a:t>, </a:t>
            </a:r>
            <a:r>
              <a:rPr lang="en-US" dirty="0" err="1" smtClean="0"/>
              <a:t>apel</a:t>
            </a:r>
            <a:r>
              <a:rPr lang="en-US" dirty="0" smtClean="0"/>
              <a:t>, cherry.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dipilih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3</a:t>
            </a:fld>
            <a:endParaRPr lang="en-US"/>
          </a:p>
        </p:txBody>
      </p:sp>
      <p:pic>
        <p:nvPicPr>
          <p:cNvPr id="45058" name="Picture 2" descr="AH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58" y="2346016"/>
            <a:ext cx="11353800" cy="2860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771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700" y="1441454"/>
            <a:ext cx="10124343" cy="489406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08700" y="695915"/>
            <a:ext cx="4504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Tahap</a:t>
            </a:r>
            <a:r>
              <a:rPr lang="en-US" sz="2800" dirty="0" smtClean="0">
                <a:solidFill>
                  <a:srgbClr val="FF0000"/>
                </a:solidFill>
              </a:rPr>
              <a:t> 1: Pairwise comparison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8700" y="6259810"/>
            <a:ext cx="9972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Catatan</a:t>
            </a:r>
            <a:r>
              <a:rPr lang="en-US" sz="2400" dirty="0" smtClean="0"/>
              <a:t>: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i="1" dirty="0" smtClean="0"/>
              <a:t>n </a:t>
            </a:r>
            <a:r>
              <a:rPr lang="en-US" sz="2400" dirty="0" err="1" smtClean="0"/>
              <a:t>pilihan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diperlukan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sebanyak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/>
              <a:t>(</a:t>
            </a:r>
            <a:r>
              <a:rPr lang="en-US" sz="2400" i="1" dirty="0" smtClean="0"/>
              <a:t>n</a:t>
            </a:r>
            <a:r>
              <a:rPr lang="en-US" sz="2400" dirty="0" smtClean="0"/>
              <a:t> – 1)/2 </a:t>
            </a:r>
            <a:r>
              <a:rPr lang="en-US" sz="2400" dirty="0" err="1" smtClean="0"/>
              <a:t>perbandingan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637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3913"/>
            <a:ext cx="10515600" cy="518305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Tahap</a:t>
            </a:r>
            <a:r>
              <a:rPr lang="en-US" dirty="0" smtClean="0">
                <a:solidFill>
                  <a:srgbClr val="FF0000"/>
                </a:solidFill>
              </a:rPr>
              <a:t> 2: </a:t>
            </a:r>
            <a:r>
              <a:rPr lang="en-US" dirty="0" err="1" smtClean="0">
                <a:solidFill>
                  <a:srgbClr val="FF0000"/>
                </a:solidFill>
              </a:rPr>
              <a:t>Pembentukan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matriks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perbandingan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Rule: </a:t>
            </a:r>
          </a:p>
          <a:p>
            <a:pPr lvl="0"/>
            <a:r>
              <a:rPr lang="en-US" i="1" dirty="0" smtClean="0"/>
              <a:t>If </a:t>
            </a:r>
            <a:r>
              <a:rPr lang="en-US" i="1" dirty="0"/>
              <a:t>the judgment value is on the </a:t>
            </a:r>
            <a:r>
              <a:rPr lang="en-US" b="1" i="1" dirty="0"/>
              <a:t>left </a:t>
            </a:r>
            <a:r>
              <a:rPr lang="en-US" i="1" dirty="0"/>
              <a:t>side of 1, we put the </a:t>
            </a:r>
            <a:r>
              <a:rPr lang="en-US" b="1" i="1" dirty="0"/>
              <a:t>actual judgment </a:t>
            </a:r>
            <a:r>
              <a:rPr lang="en-US" i="1" dirty="0"/>
              <a:t>value. </a:t>
            </a:r>
            <a:endParaRPr lang="en-US" i="1" dirty="0" smtClean="0"/>
          </a:p>
          <a:p>
            <a:pPr lvl="0"/>
            <a:endParaRPr lang="en-US" dirty="0"/>
          </a:p>
          <a:p>
            <a:r>
              <a:rPr lang="en-US" i="1" dirty="0"/>
              <a:t>If the judgment value is on the </a:t>
            </a:r>
            <a:r>
              <a:rPr lang="en-US" b="1" i="1" dirty="0"/>
              <a:t>right </a:t>
            </a:r>
            <a:r>
              <a:rPr lang="en-US" i="1" dirty="0"/>
              <a:t>side of 1, we put the </a:t>
            </a:r>
            <a:r>
              <a:rPr lang="en-US" b="1" i="1" dirty="0"/>
              <a:t>reciprocal </a:t>
            </a:r>
            <a:r>
              <a:rPr lang="en-US" i="1" dirty="0"/>
              <a:t>value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2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917" y="368028"/>
            <a:ext cx="8394935" cy="4058077"/>
          </a:xfrm>
          <a:prstGeom prst="rect">
            <a:avLst/>
          </a:prstGeom>
        </p:spPr>
      </p:pic>
      <p:pic>
        <p:nvPicPr>
          <p:cNvPr id="46082" name="Picture 2" descr="Comparison-Matrix_clip_image0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917" y="4596641"/>
            <a:ext cx="4550359" cy="1759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3" name="Picture 3" descr="Comparison-Matrix_clip_image0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441" y="4596641"/>
            <a:ext cx="4550359" cy="1759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792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5983"/>
            <a:ext cx="10515600" cy="552098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Tahap</a:t>
            </a:r>
            <a:r>
              <a:rPr lang="en-US" dirty="0" smtClean="0">
                <a:solidFill>
                  <a:srgbClr val="FF0000"/>
                </a:solidFill>
              </a:rPr>
              <a:t> 3: </a:t>
            </a:r>
            <a:r>
              <a:rPr lang="en-US" dirty="0" err="1" smtClean="0">
                <a:solidFill>
                  <a:srgbClr val="FF0000"/>
                </a:solidFill>
              </a:rPr>
              <a:t>Menentukan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</a:t>
            </a:r>
            <a:r>
              <a:rPr lang="en-US" dirty="0" err="1" smtClean="0">
                <a:solidFill>
                  <a:srgbClr val="FF0000"/>
                </a:solidFill>
              </a:rPr>
              <a:t>ektor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prioritas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Menghitung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nilai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eigen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vektor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eigen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4975922"/>
              </p:ext>
            </p:extLst>
          </p:nvPr>
        </p:nvGraphicFramePr>
        <p:xfrm>
          <a:off x="2774756" y="1400282"/>
          <a:ext cx="1942685" cy="632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8" name="Equation" r:id="rId3" imgW="545760" imgH="177480" progId="Equation.3">
                  <p:embed/>
                </p:oleObj>
              </mc:Choice>
              <mc:Fallback>
                <p:oleObj name="Equation" r:id="rId3" imgW="54576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74756" y="1400282"/>
                        <a:ext cx="1942685" cy="6325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5602013"/>
              </p:ext>
            </p:extLst>
          </p:nvPr>
        </p:nvGraphicFramePr>
        <p:xfrm>
          <a:off x="1545790" y="2035448"/>
          <a:ext cx="5209056" cy="2068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9" name="Equation" r:id="rId5" imgW="1790640" imgH="711000" progId="Equation.3">
                  <p:embed/>
                </p:oleObj>
              </mc:Choice>
              <mc:Fallback>
                <p:oleObj name="Equation" r:id="rId5" imgW="179064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45790" y="2035448"/>
                        <a:ext cx="5209056" cy="20688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33670" y="4101629"/>
            <a:ext cx="634494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Setelah</a:t>
            </a:r>
            <a:r>
              <a:rPr lang="en-US" sz="2800" dirty="0" smtClean="0"/>
              <a:t>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perhitungan</a:t>
            </a:r>
            <a:r>
              <a:rPr lang="en-US" sz="2800" dirty="0" smtClean="0"/>
              <a:t>, </a:t>
            </a:r>
            <a:r>
              <a:rPr lang="en-US" sz="2800" dirty="0" err="1" smtClean="0"/>
              <a:t>diperoleh</a:t>
            </a:r>
            <a:r>
              <a:rPr lang="en-US" sz="2800" dirty="0" smtClean="0"/>
              <a:t>: </a:t>
            </a:r>
          </a:p>
          <a:p>
            <a:pPr marL="514350" indent="-514350">
              <a:buAutoNum type="arabicPeriod"/>
            </a:pP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eigen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 panose="05050102010706020507" pitchFamily="18" charset="2"/>
              </a:rPr>
              <a:t></a:t>
            </a:r>
            <a:r>
              <a:rPr lang="en-US" sz="2800" baseline="-25000" dirty="0" smtClean="0">
                <a:sym typeface="Symbol" panose="05050102010706020507" pitchFamily="18" charset="2"/>
              </a:rPr>
              <a:t>max</a:t>
            </a:r>
            <a:r>
              <a:rPr lang="en-US" sz="2800" dirty="0" smtClean="0">
                <a:sym typeface="Symbol" panose="05050102010706020507" pitchFamily="18" charset="2"/>
              </a:rPr>
              <a:t> = 3.0649</a:t>
            </a:r>
          </a:p>
          <a:p>
            <a:pPr marL="514350" indent="-514350">
              <a:buAutoNum type="arabicPeriod"/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514350" indent="-514350">
              <a:buAutoNum type="arabicPeriod"/>
            </a:pPr>
            <a:endParaRPr lang="en-US" sz="2800" dirty="0">
              <a:sym typeface="Symbol" panose="05050102010706020507" pitchFamily="18" charset="2"/>
            </a:endParaRPr>
          </a:p>
          <a:p>
            <a:pPr marL="514350" indent="-514350">
              <a:buAutoNum type="arabicPeriod"/>
            </a:pPr>
            <a:r>
              <a:rPr lang="en-US" sz="2800" dirty="0" err="1" smtClean="0">
                <a:sym typeface="Symbol" panose="05050102010706020507" pitchFamily="18" charset="2"/>
              </a:rPr>
              <a:t>Vektor</a:t>
            </a:r>
            <a:r>
              <a:rPr lang="en-US" sz="2800" dirty="0" smtClean="0">
                <a:sym typeface="Symbol" panose="05050102010706020507" pitchFamily="18" charset="2"/>
              </a:rPr>
              <a:t> </a:t>
            </a:r>
            <a:r>
              <a:rPr lang="en-US" sz="2800" dirty="0" err="1" smtClean="0">
                <a:sym typeface="Symbol" panose="05050102010706020507" pitchFamily="18" charset="2"/>
              </a:rPr>
              <a:t>eigen</a:t>
            </a:r>
            <a:r>
              <a:rPr lang="en-US" sz="2800" dirty="0" smtClean="0">
                <a:sym typeface="Symbol" panose="05050102010706020507" pitchFamily="18" charset="2"/>
              </a:rPr>
              <a:t> </a:t>
            </a:r>
            <a:endParaRPr lang="en-US" sz="2800" dirty="0" smtClean="0"/>
          </a:p>
          <a:p>
            <a:endParaRPr lang="en-US" sz="28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6896326"/>
              </p:ext>
            </p:extLst>
          </p:nvPr>
        </p:nvGraphicFramePr>
        <p:xfrm>
          <a:off x="3746099" y="5138716"/>
          <a:ext cx="3008747" cy="1719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0" name="Equation" r:id="rId7" imgW="1244520" imgH="711000" progId="Equation.3">
                  <p:embed/>
                </p:oleObj>
              </mc:Choice>
              <mc:Fallback>
                <p:oleObj name="Equation" r:id="rId7" imgW="124452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46099" y="5138716"/>
                        <a:ext cx="3008747" cy="17192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378612" y="5324869"/>
            <a:ext cx="21723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Apel</a:t>
            </a:r>
            <a:r>
              <a:rPr lang="en-US" sz="2400" dirty="0" smtClean="0"/>
              <a:t> = 27,9%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Banana = 64,9%</a:t>
            </a:r>
          </a:p>
          <a:p>
            <a:r>
              <a:rPr lang="en-US" sz="2400" dirty="0" smtClean="0"/>
              <a:t>Cherry = 7,1%</a:t>
            </a:r>
            <a:endParaRPr lang="en-US" sz="2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536956"/>
              </p:ext>
            </p:extLst>
          </p:nvPr>
        </p:nvGraphicFramePr>
        <p:xfrm>
          <a:off x="7848793" y="2683810"/>
          <a:ext cx="2912857" cy="613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1" name="Equation" r:id="rId9" imgW="965160" imgH="203040" progId="Equation.3">
                  <p:embed/>
                </p:oleObj>
              </mc:Choice>
              <mc:Fallback>
                <p:oleObj name="Equation" r:id="rId9" imgW="9651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848793" y="2683810"/>
                        <a:ext cx="2912857" cy="6132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780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5496"/>
            <a:ext cx="10515600" cy="56208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Tahap</a:t>
            </a:r>
            <a:r>
              <a:rPr lang="en-US" dirty="0" smtClean="0">
                <a:solidFill>
                  <a:srgbClr val="FF0000"/>
                </a:solidFill>
              </a:rPr>
              <a:t> 4: </a:t>
            </a:r>
            <a:r>
              <a:rPr lang="en-US" dirty="0" err="1" smtClean="0">
                <a:solidFill>
                  <a:srgbClr val="FF0000"/>
                </a:solidFill>
              </a:rPr>
              <a:t>Menentukan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Indeks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Konsistensi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Rasio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Konsistensi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err="1" smtClean="0"/>
              <a:t>Indeks</a:t>
            </a:r>
            <a:r>
              <a:rPr lang="en-US" dirty="0" smtClean="0"/>
              <a:t> </a:t>
            </a:r>
            <a:r>
              <a:rPr lang="en-US" dirty="0" err="1" smtClean="0"/>
              <a:t>konsistensi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konsistensi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CR </a:t>
            </a:r>
            <a:r>
              <a:rPr lang="en-US" dirty="0" smtClean="0">
                <a:sym typeface="Symbol" panose="05050102010706020507" pitchFamily="18" charset="2"/>
              </a:rPr>
              <a:t> 10%, </a:t>
            </a:r>
            <a:r>
              <a:rPr lang="en-US" dirty="0" err="1" smtClean="0">
                <a:sym typeface="Symbol" panose="05050102010706020507" pitchFamily="18" charset="2"/>
              </a:rPr>
              <a:t>maka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 err="1" smtClean="0">
                <a:sym typeface="Symbol" panose="05050102010706020507" pitchFamily="18" charset="2"/>
              </a:rPr>
              <a:t>inkonsistensi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 err="1" smtClean="0">
                <a:sym typeface="Symbol" panose="05050102010706020507" pitchFamily="18" charset="2"/>
              </a:rPr>
              <a:t>dapat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 err="1" smtClean="0">
                <a:sym typeface="Symbol" panose="05050102010706020507" pitchFamily="18" charset="2"/>
              </a:rPr>
              <a:t>diterima</a:t>
            </a:r>
            <a:r>
              <a:rPr lang="en-US" dirty="0" smtClean="0">
                <a:sym typeface="Symbol" panose="05050102010706020507" pitchFamily="18" charset="2"/>
              </a:rPr>
              <a:t>. </a:t>
            </a:r>
            <a:r>
              <a:rPr lang="en-US" dirty="0" err="1" smtClean="0">
                <a:sym typeface="Symbol" panose="05050102010706020507" pitchFamily="18" charset="2"/>
              </a:rPr>
              <a:t>Jika</a:t>
            </a:r>
            <a:r>
              <a:rPr lang="en-US" dirty="0" smtClean="0">
                <a:sym typeface="Symbol" panose="05050102010706020507" pitchFamily="18" charset="2"/>
              </a:rPr>
              <a:t> CR &gt; 10%, </a:t>
            </a:r>
            <a:r>
              <a:rPr lang="en-US" dirty="0" err="1" smtClean="0">
                <a:sym typeface="Symbol" panose="05050102010706020507" pitchFamily="18" charset="2"/>
              </a:rPr>
              <a:t>maka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 err="1" smtClean="0">
                <a:sym typeface="Symbol" panose="05050102010706020507" pitchFamily="18" charset="2"/>
              </a:rPr>
              <a:t>kita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 err="1" smtClean="0">
                <a:sym typeface="Symbol" panose="05050102010706020507" pitchFamily="18" charset="2"/>
              </a:rPr>
              <a:t>perlu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 err="1" smtClean="0">
                <a:sym typeface="Symbol" panose="05050102010706020507" pitchFamily="18" charset="2"/>
              </a:rPr>
              <a:t>merevisi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 err="1" smtClean="0">
                <a:sym typeface="Symbol" panose="05050102010706020507" pitchFamily="18" charset="2"/>
              </a:rPr>
              <a:t>penilaian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 err="1" smtClean="0">
                <a:sym typeface="Symbol" panose="05050102010706020507" pitchFamily="18" charset="2"/>
              </a:rPr>
              <a:t>subyektif</a:t>
            </a:r>
            <a:r>
              <a:rPr lang="en-US" dirty="0" smtClean="0">
                <a:sym typeface="Symbol" panose="05050102010706020507" pitchFamily="18" charset="2"/>
              </a:rPr>
              <a:t> (pairwise comparison)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6411161"/>
              </p:ext>
            </p:extLst>
          </p:nvPr>
        </p:nvGraphicFramePr>
        <p:xfrm>
          <a:off x="3891445" y="1521031"/>
          <a:ext cx="5103881" cy="904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8" name="Equation" r:id="rId3" imgW="2222280" imgH="393480" progId="Equation.3">
                  <p:embed/>
                </p:oleObj>
              </mc:Choice>
              <mc:Fallback>
                <p:oleObj name="Equation" r:id="rId3" imgW="2222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91445" y="1521031"/>
                        <a:ext cx="5103881" cy="904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6246" y="2652000"/>
            <a:ext cx="7991521" cy="1608458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890760"/>
              </p:ext>
            </p:extLst>
          </p:nvPr>
        </p:nvGraphicFramePr>
        <p:xfrm>
          <a:off x="3589407" y="4093966"/>
          <a:ext cx="4440238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9" name="Equation" r:id="rId6" imgW="2158920" imgH="393480" progId="Equation.3">
                  <p:embed/>
                </p:oleObj>
              </mc:Choice>
              <mc:Fallback>
                <p:oleObj name="Equation" r:id="rId6" imgW="21589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589407" y="4093966"/>
                        <a:ext cx="4440238" cy="809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16290" y="4256478"/>
            <a:ext cx="1724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(acceptable)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58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Unknown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Analytic Hierarchy Process (What is AHP)</a:t>
            </a:r>
            <a:endParaRPr lang="en-US" altLang="en-US" i="1" dirty="0"/>
          </a:p>
          <a:p>
            <a:endParaRPr lang="en-US" alt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2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2590</TotalTime>
  <Words>259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Office Theme</vt:lpstr>
      <vt:lpstr>Equation</vt:lpstr>
      <vt:lpstr>Aplikasi Nilai Eigen dan Vektor Eigen di dalam Analytic Hierarchy Process (AHP)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Referensi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Penerapan Matematika Lanjut  dalam Bidang Informatika</dc:title>
  <dc:creator>rinaldi-irk</dc:creator>
  <cp:lastModifiedBy>rinaldi-irk</cp:lastModifiedBy>
  <cp:revision>101</cp:revision>
  <dcterms:created xsi:type="dcterms:W3CDTF">2017-10-12T07:06:50Z</dcterms:created>
  <dcterms:modified xsi:type="dcterms:W3CDTF">2017-10-25T07:39:01Z</dcterms:modified>
</cp:coreProperties>
</file>