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6" r:id="rId12"/>
    <p:sldId id="377" r:id="rId13"/>
    <p:sldId id="378" r:id="rId14"/>
    <p:sldId id="379" r:id="rId15"/>
    <p:sldId id="380" r:id="rId16"/>
    <p:sldId id="381" r:id="rId17"/>
    <p:sldId id="382" r:id="rId18"/>
    <p:sldId id="383" r:id="rId19"/>
    <p:sldId id="384" r:id="rId20"/>
    <p:sldId id="385" r:id="rId2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54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B9429-CC67-4DE4-979E-AC4EF4E658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719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8697D6-B4DC-4B2C-8472-53C70D3488F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60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F38D79-3763-49C6-A20A-3B2FA66042C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41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522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8A96E0-4A36-425D-8621-16BAFA68B17D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42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55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360EC-D872-4A42-9D3F-717AF5E925F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1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F066F-0DED-4D49-99F2-81D257F59CA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32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86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BD688-D19C-4583-8F12-9054AE7C70A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33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463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89AB5-6166-42E6-A6E8-B8AD3B59DF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946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9364C7-8DB8-4AD8-AE6E-F0DF03CF345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81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47BB6-1DCE-475E-AA7E-B4D0974A035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108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822A9-E852-4DA9-B219-A58C24073C8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3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369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CE92A0-0A63-4795-BDCB-E964286463D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38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528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27373-2B17-4AD5-BAB5-CBDB07C6C6CF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DCA4-9896-4372-802B-695413006417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8E315-7424-438C-96ED-DF24D7045427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6934200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85788" y="923925"/>
            <a:ext cx="4152900" cy="5857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1088" y="923925"/>
            <a:ext cx="4152900" cy="5857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28904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0E340-39E9-4F03-9BFC-A1F1FE4FF199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34DAC-BC0C-4C38-B905-07131C24025A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6698-78B1-4F89-9494-C68675E7894F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F5940-C381-4B87-BBF2-EF76A098AF4C}" type="datetime1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4167C-6089-4AB2-9F4F-E1F98844F5AA}" type="datetime1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F28D-AC40-4DE5-B3A1-3F2F92AA50A0}" type="datetime1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1622F-4626-4FE3-9D01-D2D4FF9659EB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CCBF-1CFC-4C3D-BBE9-58C7434D1FC2}" type="datetime1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2611-6761-41A9-8AB4-A0F301BEA0AF}" type="datetime1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8077200" cy="184785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Linier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i="1" dirty="0" smtClean="0"/>
              <a:t>real world problem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IF2123 </a:t>
            </a:r>
            <a:r>
              <a:rPr lang="en-US" dirty="0" err="1"/>
              <a:t>Aljabar</a:t>
            </a:r>
            <a:r>
              <a:rPr lang="en-US" dirty="0"/>
              <a:t>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Oleh</a:t>
            </a:r>
            <a:r>
              <a:rPr lang="en-US" dirty="0"/>
              <a:t>: Rinaldi </a:t>
            </a:r>
            <a:r>
              <a:rPr lang="en-US" dirty="0" err="1"/>
              <a:t>Munir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Studi</a:t>
            </a:r>
            <a:r>
              <a:rPr lang="en-US" dirty="0"/>
              <a:t> </a:t>
            </a:r>
            <a:r>
              <a:rPr lang="en-US" dirty="0" err="1"/>
              <a:t>Informatika</a:t>
            </a:r>
            <a:r>
              <a:rPr lang="en-US" dirty="0"/>
              <a:t>, STEI-ITB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03288"/>
            <a:ext cx="8458200" cy="5857875"/>
          </a:xfrm>
        </p:spPr>
        <p:txBody>
          <a:bodyPr/>
          <a:lstStyle/>
          <a:p>
            <a:r>
              <a:rPr lang="en-US" altLang="en-US" dirty="0"/>
              <a:t>Dividing the first equation by 5 and the third by 10 gives the system</a:t>
            </a:r>
          </a:p>
          <a:p>
            <a:endParaRPr lang="en-US" altLang="en-US" dirty="0"/>
          </a:p>
          <a:p>
            <a:endParaRPr lang="en-US" altLang="en-US" sz="3400" dirty="0"/>
          </a:p>
          <a:p>
            <a:endParaRPr lang="en-US" altLang="en-US" sz="3400" dirty="0"/>
          </a:p>
          <a:p>
            <a:pPr lvl="1"/>
            <a:r>
              <a:rPr lang="en-US" altLang="en-US" dirty="0"/>
              <a:t>We can solve this using Gaussian elimination.</a:t>
            </a:r>
          </a:p>
          <a:p>
            <a:pPr lvl="1"/>
            <a:r>
              <a:rPr lang="en-US" altLang="en-US" dirty="0"/>
              <a:t>Alternatively, we could use a graphing calculator </a:t>
            </a:r>
            <a:br>
              <a:rPr lang="en-US" altLang="en-US" dirty="0"/>
            </a:br>
            <a:r>
              <a:rPr lang="en-US" altLang="en-US" dirty="0"/>
              <a:t>to find the reduced row-echelon form of </a:t>
            </a:r>
            <a:br>
              <a:rPr lang="en-US" altLang="en-US" dirty="0"/>
            </a:br>
            <a:r>
              <a:rPr lang="en-US" altLang="en-US" dirty="0"/>
              <a:t>the augmented matrix of the system.</a:t>
            </a:r>
          </a:p>
        </p:txBody>
      </p:sp>
      <p:graphicFrame>
        <p:nvGraphicFramePr>
          <p:cNvPr id="4290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917754"/>
              </p:ext>
            </p:extLst>
          </p:nvPr>
        </p:nvGraphicFramePr>
        <p:xfrm>
          <a:off x="4495800" y="1828800"/>
          <a:ext cx="411480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429" name="Equation" r:id="rId4" imgW="1523880" imgH="711000" progId="Equation.DSMT4">
                  <p:embed/>
                </p:oleObj>
              </mc:Choice>
              <mc:Fallback>
                <p:oleObj name="Equation" r:id="rId4" imgW="15238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828800"/>
                        <a:ext cx="4114800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Rectangle 6"/>
          <p:cNvSpPr>
            <a:spLocks noChangeArrowheads="1"/>
          </p:cNvSpPr>
          <p:nvPr/>
        </p:nvSpPr>
        <p:spPr bwMode="auto">
          <a:xfrm>
            <a:off x="990600" y="4211638"/>
            <a:ext cx="7620000" cy="1960562"/>
          </a:xfrm>
          <a:prstGeom prst="rect">
            <a:avLst/>
          </a:prstGeom>
          <a:noFill/>
          <a:ln w="22225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6270814"/>
            <a:ext cx="4649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en-US" sz="2800" i="1" dirty="0" smtClean="0"/>
              <a:t>Solution:  x </a:t>
            </a:r>
            <a:r>
              <a:rPr lang="en-US" altLang="en-US" sz="2800" dirty="0"/>
              <a:t>= 5, </a:t>
            </a:r>
            <a:r>
              <a:rPr lang="en-US" altLang="en-US" sz="2800" i="1" dirty="0"/>
              <a:t>y </a:t>
            </a:r>
            <a:r>
              <a:rPr lang="en-US" altLang="en-US" sz="2800" dirty="0"/>
              <a:t>= 2, </a:t>
            </a:r>
            <a:r>
              <a:rPr lang="en-US" altLang="en-US" sz="2800" i="1" dirty="0"/>
              <a:t>z</a:t>
            </a:r>
            <a:r>
              <a:rPr lang="en-US" altLang="en-US" sz="2800" dirty="0"/>
              <a:t> </a:t>
            </a:r>
            <a:r>
              <a:rPr lang="en-US" altLang="en-US" sz="2800" i="1" dirty="0"/>
              <a:t>=</a:t>
            </a:r>
            <a:r>
              <a:rPr lang="en-US" altLang="en-US" sz="2800" dirty="0"/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36010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895350"/>
            <a:ext cx="8458200" cy="5857875"/>
          </a:xfrm>
        </p:spPr>
        <p:txBody>
          <a:bodyPr/>
          <a:lstStyle/>
          <a:p>
            <a:r>
              <a:rPr lang="en-US" altLang="en-US" sz="3800"/>
              <a:t>Every day, the subject should be fed:</a:t>
            </a:r>
          </a:p>
          <a:p>
            <a:pPr lvl="1"/>
            <a:endParaRPr lang="en-US" altLang="en-US" sz="2800"/>
          </a:p>
          <a:p>
            <a:pPr lvl="1"/>
            <a:r>
              <a:rPr lang="en-US" altLang="en-US" sz="2800"/>
              <a:t>5 oz of MiniCal </a:t>
            </a:r>
          </a:p>
          <a:p>
            <a:pPr lvl="1"/>
            <a:r>
              <a:rPr lang="en-US" altLang="en-US" sz="2800"/>
              <a:t>2 oz of LiquiFast</a:t>
            </a:r>
          </a:p>
          <a:p>
            <a:pPr lvl="1"/>
            <a:r>
              <a:rPr lang="en-US" altLang="en-US" sz="2800"/>
              <a:t>10 oz of SlimQuick</a:t>
            </a:r>
          </a:p>
        </p:txBody>
      </p:sp>
      <p:pic>
        <p:nvPicPr>
          <p:cNvPr id="43213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4208463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105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250" y="903288"/>
            <a:ext cx="8458200" cy="5857875"/>
          </a:xfrm>
        </p:spPr>
        <p:txBody>
          <a:bodyPr/>
          <a:lstStyle/>
          <a:p>
            <a:r>
              <a:rPr lang="en-US" altLang="en-US" sz="3600"/>
              <a:t>A more practical application might involve dozens of foods and nutrients rather than just three. </a:t>
            </a:r>
          </a:p>
          <a:p>
            <a:pPr lvl="1"/>
            <a:endParaRPr lang="en-US" altLang="en-US" sz="2800"/>
          </a:p>
          <a:p>
            <a:pPr lvl="1"/>
            <a:r>
              <a:rPr lang="en-US" altLang="en-US" sz="2800"/>
              <a:t>Such problems lead to systems with large </a:t>
            </a:r>
            <a:br>
              <a:rPr lang="en-US" altLang="en-US" sz="2800"/>
            </a:br>
            <a:r>
              <a:rPr lang="en-US" altLang="en-US" sz="2800"/>
              <a:t>numbers of variables and equations.</a:t>
            </a:r>
          </a:p>
          <a:p>
            <a:pPr lvl="1"/>
            <a:endParaRPr lang="en-US" altLang="en-US" sz="2800"/>
          </a:p>
          <a:p>
            <a:pPr lvl="1"/>
            <a:r>
              <a:rPr lang="en-US" altLang="en-US" sz="2800"/>
              <a:t>Computers or graphing calculators are </a:t>
            </a:r>
            <a:br>
              <a:rPr lang="en-US" altLang="en-US" sz="2800"/>
            </a:br>
            <a:r>
              <a:rPr lang="en-US" altLang="en-US" sz="2800"/>
              <a:t>essential for solving such large systems.</a:t>
            </a:r>
          </a:p>
        </p:txBody>
      </p:sp>
    </p:spTree>
    <p:extLst>
      <p:ext uri="{BB962C8B-B14F-4D97-AF65-F5344CB8AC3E}">
        <p14:creationId xmlns:p14="http://schemas.microsoft.com/office/powerpoint/2010/main" val="35974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Linier </a:t>
            </a:r>
          </a:p>
          <a:p>
            <a:pPr marL="0" indent="0" algn="r">
              <a:buNone/>
            </a:pP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bidang</a:t>
            </a:r>
            <a:r>
              <a:rPr lang="en-US" b="1" dirty="0" smtClean="0"/>
              <a:t> </a:t>
            </a:r>
            <a:r>
              <a:rPr lang="en-US" b="1" dirty="0" err="1" smtClean="0"/>
              <a:t>Teknik</a:t>
            </a:r>
            <a:r>
              <a:rPr lang="en-US" b="1" dirty="0" smtClean="0"/>
              <a:t> </a:t>
            </a:r>
            <a:r>
              <a:rPr lang="en-US" b="1" dirty="0" err="1" smtClean="0"/>
              <a:t>Sipil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4343400"/>
            <a:ext cx="55109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Sumber</a:t>
            </a:r>
            <a:r>
              <a:rPr lang="en-US" sz="2000" dirty="0"/>
              <a:t>: </a:t>
            </a:r>
            <a:r>
              <a:rPr lang="en-US" sz="2000" dirty="0" err="1"/>
              <a:t>Chapra</a:t>
            </a:r>
            <a:r>
              <a:rPr lang="en-US" sz="2000" dirty="0"/>
              <a:t>, Steven C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Canale</a:t>
            </a:r>
            <a:r>
              <a:rPr lang="en-US" sz="2000" dirty="0"/>
              <a:t>, Raymond P</a:t>
            </a:r>
            <a:r>
              <a:rPr lang="en-US" sz="2000" i="1" dirty="0"/>
              <a:t>, </a:t>
            </a:r>
            <a:endParaRPr lang="en-US" sz="2000" i="1" dirty="0" smtClean="0"/>
          </a:p>
          <a:p>
            <a:r>
              <a:rPr lang="en-US" sz="2000" i="1" dirty="0" smtClean="0"/>
              <a:t>Numerical </a:t>
            </a:r>
            <a:r>
              <a:rPr lang="en-US" sz="2000" i="1" dirty="0"/>
              <a:t>Methods </a:t>
            </a:r>
            <a:r>
              <a:rPr lang="en-US" sz="2000" i="1" dirty="0" smtClean="0"/>
              <a:t>for Engineers </a:t>
            </a:r>
            <a:r>
              <a:rPr lang="en-US" sz="2000" i="1" dirty="0"/>
              <a:t>with Personal </a:t>
            </a:r>
            <a:endParaRPr lang="en-US" sz="2000" i="1" dirty="0" smtClean="0"/>
          </a:p>
          <a:p>
            <a:r>
              <a:rPr lang="en-US" sz="2000" i="1" dirty="0" smtClean="0"/>
              <a:t>Computer </a:t>
            </a:r>
            <a:r>
              <a:rPr lang="en-US" sz="2000" i="1" dirty="0"/>
              <a:t>Applications</a:t>
            </a:r>
            <a:r>
              <a:rPr lang="en-US" sz="2000" dirty="0"/>
              <a:t>, </a:t>
            </a:r>
            <a:r>
              <a:rPr lang="en-US" sz="2000" dirty="0" err="1"/>
              <a:t>MacGraw</a:t>
            </a:r>
            <a:r>
              <a:rPr lang="en-US" sz="2000" dirty="0"/>
              <a:t>-Hill Book</a:t>
            </a:r>
          </a:p>
          <a:p>
            <a:r>
              <a:rPr lang="en-US" sz="2000" dirty="0" smtClean="0"/>
              <a:t>Company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42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8955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/>
              <a:t>insinyur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 yang </a:t>
            </a:r>
            <a:r>
              <a:rPr lang="en-US" dirty="0" err="1"/>
              <a:t>berbentuk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(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smtClean="0"/>
              <a:t>1</a:t>
            </a:r>
            <a:r>
              <a:rPr lang="en-US" dirty="0"/>
              <a:t>).  Ujung </a:t>
            </a:r>
            <a:r>
              <a:rPr lang="en-US" dirty="0" err="1"/>
              <a:t>segitiga</a:t>
            </a:r>
            <a:r>
              <a:rPr lang="en-US" dirty="0"/>
              <a:t> yang </a:t>
            </a:r>
            <a:r>
              <a:rPr lang="en-US" dirty="0" err="1"/>
              <a:t>bersudut</a:t>
            </a:r>
            <a:r>
              <a:rPr lang="en-US" dirty="0"/>
              <a:t> </a:t>
            </a:r>
            <a:r>
              <a:rPr lang="en-US" dirty="0" smtClean="0"/>
              <a:t>30</a:t>
            </a:r>
            <a:r>
              <a:rPr lang="en-US" dirty="0" smtClean="0">
                <a:sym typeface="Symbol" panose="05050102010706020507" pitchFamily="18" charset="2"/>
              </a:rPr>
              <a:t></a:t>
            </a:r>
            <a:r>
              <a:rPr lang="en-US" dirty="0" smtClean="0"/>
              <a:t>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statis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yang lain </a:t>
            </a:r>
            <a:r>
              <a:rPr lang="en-US" dirty="0" err="1"/>
              <a:t>bertumpu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penyangga</a:t>
            </a:r>
            <a:r>
              <a:rPr lang="en-US" dirty="0"/>
              <a:t> </a:t>
            </a:r>
            <a:r>
              <a:rPr lang="en-US" dirty="0" err="1"/>
              <a:t>beroda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sebesar</a:t>
            </a:r>
            <a:r>
              <a:rPr lang="en-US" dirty="0"/>
              <a:t> 1000 </a:t>
            </a:r>
            <a:r>
              <a:rPr lang="en-US" dirty="0" err="1"/>
              <a:t>pon</a:t>
            </a:r>
            <a:r>
              <a:rPr lang="en-US" dirty="0"/>
              <a:t>. Gaya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. Gaya F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tegangan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kompresi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.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(H2 , V2 , </a:t>
            </a:r>
            <a:r>
              <a:rPr lang="en-US" dirty="0" err="1"/>
              <a:t>dan</a:t>
            </a:r>
            <a:r>
              <a:rPr lang="en-US" dirty="0"/>
              <a:t> V3)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yang </a:t>
            </a:r>
            <a:r>
              <a:rPr lang="en-US" dirty="0" err="1"/>
              <a:t>mencirikan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rangka</a:t>
            </a:r>
            <a:r>
              <a:rPr lang="en-US" dirty="0"/>
              <a:t> </a:t>
            </a:r>
            <a:r>
              <a:rPr lang="en-US" dirty="0" err="1"/>
              <a:t>berinteraksi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 </a:t>
            </a:r>
            <a:r>
              <a:rPr lang="en-US" dirty="0" err="1"/>
              <a:t>pendukung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Engsel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2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menjangkitkan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mendatar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tegak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permukaan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gelinding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3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menjangkitkan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tegak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32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95399" y="1676399"/>
            <a:ext cx="122479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012413"/>
              </p:ext>
            </p:extLst>
          </p:nvPr>
        </p:nvGraphicFramePr>
        <p:xfrm>
          <a:off x="803627" y="1143000"/>
          <a:ext cx="7536745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957" r:id="rId3" imgW="5116068" imgH="2531364" progId="Visio.Drawing.6">
                  <p:embed/>
                </p:oleObj>
              </mc:Choice>
              <mc:Fallback>
                <p:oleObj r:id="rId3" imgW="5116068" imgH="2531364" progId="Visio.Drawing.6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627" y="1143000"/>
                        <a:ext cx="7536745" cy="373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81400" y="52578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93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diuraikan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smtClean="0"/>
              <a:t>linier </a:t>
            </a:r>
            <a:r>
              <a:rPr lang="en-US" sz="2400" dirty="0" err="1"/>
              <a:t>lanjar</a:t>
            </a:r>
            <a:r>
              <a:rPr lang="en-US" sz="2400" dirty="0"/>
              <a:t> </a:t>
            </a:r>
            <a:r>
              <a:rPr lang="en-US" sz="2400" dirty="0" err="1"/>
              <a:t>simultan</a:t>
            </a:r>
            <a:r>
              <a:rPr lang="en-US" sz="2400" dirty="0"/>
              <a:t>. Diagram </a:t>
            </a:r>
            <a:r>
              <a:rPr lang="en-US" sz="2400" dirty="0" err="1"/>
              <a:t>gaya-benda-bebas</a:t>
            </a:r>
            <a:r>
              <a:rPr lang="en-US" sz="2400" dirty="0"/>
              <a:t>  </a:t>
            </a:r>
            <a:r>
              <a:rPr lang="en-US" sz="2400" dirty="0" err="1"/>
              <a:t>diperlihatkan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tiap</a:t>
            </a:r>
            <a:r>
              <a:rPr lang="en-US" sz="2400" dirty="0"/>
              <a:t>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smtClean="0"/>
              <a:t>2</a:t>
            </a:r>
            <a:r>
              <a:rPr lang="en-US" sz="2400" dirty="0"/>
              <a:t>.</a:t>
            </a:r>
            <a:endParaRPr lang="en-US" sz="2400" i="1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752" y="2209800"/>
            <a:ext cx="6442496" cy="307798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33800" y="5517975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Gambar</a:t>
            </a:r>
            <a:r>
              <a:rPr lang="en-US" dirty="0" smtClean="0"/>
              <a:t>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062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457200" y="304800"/>
            <a:ext cx="857318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Menurut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hukum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Newton,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resultan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gaya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arah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mendatar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Maupun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tegak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harus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pada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tiap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sistem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dalam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keadaan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statis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Oleh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karena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itu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untuk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simpul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1,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= 0 = -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30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cos 60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kumimoji="0" lang="en-US" alt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	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= 0 = -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30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-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sin 60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+ </a:t>
            </a:r>
            <a:r>
              <a:rPr kumimoji="0" lang="en-US" alt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kumimoji="0" lang="en-US" altLang="en-US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1, </a:t>
            </a:r>
            <a:r>
              <a:rPr kumimoji="0" lang="en-US" altLang="en-US" sz="2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v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6735" y="3429000"/>
            <a:ext cx="8050530" cy="2771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30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simpul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3,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-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cos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0 =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sin 60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 </a:t>
            </a:r>
            <a:r>
              <a:rPr lang="en-US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669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Gaya 1000 </a:t>
            </a:r>
            <a:r>
              <a:rPr lang="en-US" sz="2800" dirty="0" err="1"/>
              <a:t>pon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bawah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simpul</a:t>
            </a:r>
            <a:r>
              <a:rPr lang="en-US" sz="2800" dirty="0"/>
              <a:t> 1 </a:t>
            </a:r>
            <a:r>
              <a:rPr lang="en-US" sz="2800" dirty="0" err="1"/>
              <a:t>berpadanan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F</a:t>
            </a:r>
            <a:r>
              <a:rPr lang="en-US" sz="2800" baseline="-25000" dirty="0"/>
              <a:t>1, </a:t>
            </a:r>
            <a:r>
              <a:rPr lang="en-US" sz="2800" i="1" baseline="-25000" dirty="0"/>
              <a:t>v</a:t>
            </a:r>
            <a:r>
              <a:rPr lang="en-US" sz="2800" baseline="-25000" dirty="0"/>
              <a:t> </a:t>
            </a:r>
            <a:r>
              <a:rPr lang="en-US" sz="2800" dirty="0"/>
              <a:t>= -1000, </a:t>
            </a:r>
            <a:r>
              <a:rPr lang="en-US" sz="2800" dirty="0" err="1"/>
              <a:t>sedangkan</a:t>
            </a:r>
            <a:r>
              <a:rPr lang="en-US" sz="2800" dirty="0"/>
              <a:t>  </a:t>
            </a:r>
            <a:r>
              <a:rPr lang="en-US" sz="2800" dirty="0" err="1"/>
              <a:t>semua</a:t>
            </a:r>
            <a:r>
              <a:rPr lang="en-US" sz="2800" dirty="0"/>
              <a:t> </a:t>
            </a:r>
            <a:r>
              <a:rPr lang="en-US" sz="2800" i="1" dirty="0"/>
              <a:t>F</a:t>
            </a:r>
            <a:r>
              <a:rPr lang="en-US" sz="2800" i="1" baseline="-25000" dirty="0"/>
              <a:t>i</a:t>
            </a:r>
            <a:r>
              <a:rPr lang="en-US" sz="2800" baseline="-25000" dirty="0"/>
              <a:t>, </a:t>
            </a:r>
            <a:r>
              <a:rPr lang="en-US" sz="2800" i="1" baseline="-25000" dirty="0"/>
              <a:t>v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F</a:t>
            </a:r>
            <a:r>
              <a:rPr lang="en-US" sz="2800" i="1" baseline="-25000" dirty="0"/>
              <a:t>i</a:t>
            </a:r>
            <a:r>
              <a:rPr lang="en-US" sz="2800" baseline="-25000" dirty="0"/>
              <a:t>, </a:t>
            </a:r>
            <a:r>
              <a:rPr lang="en-US" sz="2800" i="1" baseline="-25000" dirty="0"/>
              <a:t>h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nol. 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Persoalan</a:t>
            </a:r>
            <a:r>
              <a:rPr lang="en-US" sz="2800" dirty="0" smtClean="0"/>
              <a:t> </a:t>
            </a:r>
            <a:r>
              <a:rPr lang="en-US" sz="2800" dirty="0" err="1"/>
              <a:t>rangka</a:t>
            </a:r>
            <a:r>
              <a:rPr lang="en-US" sz="2800" dirty="0"/>
              <a:t> </a:t>
            </a:r>
            <a:r>
              <a:rPr lang="en-US" sz="2800" dirty="0" err="1"/>
              <a:t>statis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dituliskan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yang </a:t>
            </a:r>
            <a:r>
              <a:rPr lang="en-US" sz="2800" dirty="0" err="1"/>
              <a:t>disusun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enam</a:t>
            </a:r>
            <a:r>
              <a:rPr lang="en-US" sz="2800" dirty="0"/>
              <a:t> </a:t>
            </a:r>
            <a:r>
              <a:rPr lang="en-US" sz="2800" dirty="0" err="1"/>
              <a:t>persamaan</a:t>
            </a:r>
            <a:r>
              <a:rPr lang="en-US" sz="2800" dirty="0"/>
              <a:t> </a:t>
            </a:r>
            <a:r>
              <a:rPr lang="en-US" sz="2800" dirty="0" err="1"/>
              <a:t>lanjar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6 </a:t>
            </a:r>
            <a:r>
              <a:rPr lang="en-US" sz="2800" dirty="0" err="1"/>
              <a:t>peubah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diketahui</a:t>
            </a:r>
            <a:r>
              <a:rPr lang="en-US" sz="2800" dirty="0" smtClean="0"/>
              <a:t>: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</a:t>
            </a:r>
            <a:r>
              <a:rPr lang="en-US" sz="2600" dirty="0" smtClean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h</a:t>
            </a:r>
            <a:r>
              <a:rPr lang="en-US" sz="2600" dirty="0"/>
              <a:t> = -0.866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</a:t>
            </a:r>
            <a:r>
              <a:rPr lang="en-US" sz="2600" dirty="0" smtClean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i="1" dirty="0"/>
              <a:t> </a:t>
            </a:r>
            <a:r>
              <a:rPr lang="en-US" sz="2600" dirty="0"/>
              <a:t>= 0 = -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1, </a:t>
            </a:r>
            <a:r>
              <a:rPr lang="en-US" sz="2600" i="1" baseline="-25000" dirty="0"/>
              <a:t>v</a:t>
            </a:r>
            <a:r>
              <a:rPr lang="en-US" sz="2600" dirty="0"/>
              <a:t> = -0.5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–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+ 1000</a:t>
            </a:r>
          </a:p>
          <a:p>
            <a:pPr marL="0" indent="0">
              <a:buNone/>
            </a:pPr>
            <a:r>
              <a:rPr lang="en-US" sz="2600" dirty="0">
                <a:sym typeface="Symbol" panose="05050102010706020507" pitchFamily="18" charset="2"/>
              </a:rPr>
              <a:t></a:t>
            </a:r>
            <a:r>
              <a:rPr lang="en-US" sz="2600" dirty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cos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2, h</a:t>
            </a:r>
            <a:r>
              <a:rPr lang="en-US" sz="2600" dirty="0"/>
              <a:t>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r>
              <a:rPr lang="en-US" sz="2600" dirty="0"/>
              <a:t> = 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+ 0.866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+ 0 + </a:t>
            </a:r>
            <a:r>
              <a:rPr lang="en-US" sz="2600" i="1" dirty="0"/>
              <a:t>H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</a:t>
            </a:r>
            <a:r>
              <a:rPr lang="en-US" sz="2600" dirty="0" smtClean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sin 30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2,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r>
              <a:rPr lang="en-US" sz="2600" dirty="0"/>
              <a:t> = 0.5 </a:t>
            </a:r>
            <a:r>
              <a:rPr lang="en-US" sz="2600" i="1" dirty="0"/>
              <a:t>F</a:t>
            </a:r>
            <a:r>
              <a:rPr lang="en-US" sz="2600" baseline="-25000" dirty="0"/>
              <a:t>1</a:t>
            </a:r>
            <a:r>
              <a:rPr lang="en-US" sz="2600" dirty="0"/>
              <a:t>  + </a:t>
            </a:r>
            <a:r>
              <a:rPr lang="en-US" sz="2600" i="1" dirty="0"/>
              <a:t>V</a:t>
            </a:r>
            <a:r>
              <a:rPr lang="en-US" sz="2600" baseline="-25000" dirty="0"/>
              <a:t>2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</a:t>
            </a:r>
            <a:r>
              <a:rPr lang="en-US" sz="2600" dirty="0" smtClean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H</a:t>
            </a:r>
            <a:r>
              <a:rPr lang="en-US" sz="2600" dirty="0"/>
              <a:t> = 0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-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cos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h</a:t>
            </a:r>
            <a:r>
              <a:rPr lang="en-US" sz="2600" dirty="0"/>
              <a:t> = -</a:t>
            </a:r>
            <a:r>
              <a:rPr lang="en-US" sz="2600" i="1" dirty="0"/>
              <a:t>F</a:t>
            </a:r>
            <a:r>
              <a:rPr lang="en-US" sz="2600" baseline="-25000" dirty="0"/>
              <a:t>2</a:t>
            </a:r>
            <a:r>
              <a:rPr lang="en-US" sz="2600" dirty="0"/>
              <a:t> – 0.5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</a:t>
            </a:r>
          </a:p>
          <a:p>
            <a:pPr marL="0" indent="0">
              <a:buNone/>
            </a:pPr>
            <a:r>
              <a:rPr lang="en-US" sz="2600" dirty="0" smtClean="0">
                <a:sym typeface="Symbol" panose="05050102010706020507" pitchFamily="18" charset="2"/>
              </a:rPr>
              <a:t></a:t>
            </a:r>
            <a:r>
              <a:rPr lang="en-US" sz="2600" dirty="0" smtClean="0"/>
              <a:t> </a:t>
            </a:r>
            <a:r>
              <a:rPr lang="en-US" sz="2600" i="1" dirty="0"/>
              <a:t>F</a:t>
            </a:r>
            <a:r>
              <a:rPr lang="en-US" sz="2600" i="1" baseline="-25000" dirty="0"/>
              <a:t>V</a:t>
            </a:r>
            <a:r>
              <a:rPr lang="en-US" sz="2600" dirty="0"/>
              <a:t> = 0 =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sin 60</a:t>
            </a:r>
            <a:r>
              <a:rPr lang="en-US" sz="2600" dirty="0">
                <a:sym typeface="Symbol" panose="05050102010706020507" pitchFamily="18" charset="2"/>
              </a:rPr>
              <a:t></a:t>
            </a:r>
            <a:r>
              <a:rPr lang="en-US" sz="2600" dirty="0"/>
              <a:t> + </a:t>
            </a:r>
            <a:r>
              <a:rPr lang="en-US" sz="2600" i="1" dirty="0"/>
              <a:t>F</a:t>
            </a:r>
            <a:r>
              <a:rPr lang="en-US" sz="2600" baseline="-25000" dirty="0"/>
              <a:t>3, </a:t>
            </a:r>
            <a:r>
              <a:rPr lang="en-US" sz="2600" i="1" baseline="-25000" dirty="0"/>
              <a:t>v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r>
              <a:rPr lang="en-US" sz="2600" dirty="0"/>
              <a:t> = 0.866 </a:t>
            </a:r>
            <a:r>
              <a:rPr lang="en-US" sz="2600" i="1" dirty="0"/>
              <a:t>F</a:t>
            </a:r>
            <a:r>
              <a:rPr lang="en-US" sz="2600" baseline="-25000" dirty="0"/>
              <a:t>3</a:t>
            </a:r>
            <a:r>
              <a:rPr lang="en-US" sz="2600" dirty="0"/>
              <a:t> + </a:t>
            </a:r>
            <a:r>
              <a:rPr lang="en-US" sz="2600" i="1" dirty="0"/>
              <a:t>V</a:t>
            </a:r>
            <a:r>
              <a:rPr lang="en-US" sz="2600" baseline="-25000" dirty="0"/>
              <a:t>3</a:t>
            </a:r>
            <a:endParaRPr lang="en-US" sz="2600" dirty="0"/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02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400" dirty="0" err="1"/>
              <a:t>Keenam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ulang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yang </a:t>
            </a:r>
            <a:r>
              <a:rPr lang="en-US" sz="2400" dirty="0" err="1"/>
              <a:t>teratur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peubah</a:t>
            </a:r>
            <a:r>
              <a:rPr lang="en-US" sz="2400" dirty="0"/>
              <a:t>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 </a:t>
            </a:r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400" dirty="0"/>
              <a:t>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 + 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 smtClean="0"/>
              <a:t>    </a:t>
            </a:r>
            <a:r>
              <a:rPr lang="en-US" sz="2400" dirty="0"/>
              <a:t>-0.5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		    – 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= -1000</a:t>
            </a:r>
          </a:p>
          <a:p>
            <a:pPr marL="0" indent="0">
              <a:buNone/>
            </a:pPr>
            <a:r>
              <a:rPr lang="en-US" sz="2400" dirty="0"/>
              <a:t>-0.866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				– </a:t>
            </a:r>
            <a:r>
              <a:rPr lang="en-US" sz="2400" i="1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		= 0</a:t>
            </a:r>
          </a:p>
          <a:p>
            <a:pPr marL="0" indent="0">
              <a:buNone/>
            </a:pPr>
            <a:r>
              <a:rPr lang="en-US" sz="2400" dirty="0"/>
              <a:t>    -0.5 </a:t>
            </a:r>
            <a:r>
              <a:rPr lang="en-US" sz="2400" i="1" dirty="0"/>
              <a:t>F</a:t>
            </a:r>
            <a:r>
              <a:rPr lang="en-US" sz="2400" baseline="-25000" dirty="0"/>
              <a:t>1</a:t>
            </a:r>
            <a:r>
              <a:rPr lang="en-US" sz="2400" dirty="0"/>
              <a:t>  					– </a:t>
            </a:r>
            <a:r>
              <a:rPr lang="en-US" sz="2400" i="1" dirty="0"/>
              <a:t>V</a:t>
            </a:r>
            <a:r>
              <a:rPr lang="en-US" sz="2400" baseline="-25000" dirty="0"/>
              <a:t>2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r>
              <a:rPr lang="en-US" sz="2400" dirty="0"/>
              <a:t>	   – </a:t>
            </a:r>
            <a:r>
              <a:rPr lang="en-US" sz="2400" i="1" dirty="0"/>
              <a:t>F</a:t>
            </a:r>
            <a:r>
              <a:rPr lang="en-US" sz="2400" baseline="-25000" dirty="0"/>
              <a:t>2</a:t>
            </a:r>
            <a:r>
              <a:rPr lang="en-US" sz="2400" dirty="0"/>
              <a:t>    – 0.5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				= 0</a:t>
            </a:r>
          </a:p>
          <a:p>
            <a:pPr marL="0" indent="0">
              <a:buNone/>
            </a:pPr>
            <a:r>
              <a:rPr lang="en-US" sz="2400" dirty="0"/>
              <a:t>		 –0.866 </a:t>
            </a:r>
            <a:r>
              <a:rPr lang="en-US" sz="2400" i="1" dirty="0"/>
              <a:t>F</a:t>
            </a:r>
            <a:r>
              <a:rPr lang="en-US" sz="2400" baseline="-25000" dirty="0"/>
              <a:t>3</a:t>
            </a:r>
            <a:r>
              <a:rPr lang="en-US" sz="2400" dirty="0"/>
              <a:t> 			– </a:t>
            </a:r>
            <a:r>
              <a:rPr lang="en-US" sz="2400" i="1" dirty="0"/>
              <a:t>V</a:t>
            </a:r>
            <a:r>
              <a:rPr lang="en-US" sz="2400" baseline="-25000" dirty="0"/>
              <a:t>3</a:t>
            </a:r>
            <a:r>
              <a:rPr lang="en-US" sz="2400" dirty="0"/>
              <a:t>	= 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04988" y="3048000"/>
            <a:ext cx="7339012" cy="1038225"/>
          </a:xfrm>
        </p:spPr>
        <p:txBody>
          <a:bodyPr/>
          <a:lstStyle/>
          <a:p>
            <a:r>
              <a:rPr lang="en-US" altLang="en-US" sz="4000" dirty="0">
                <a:solidFill>
                  <a:srgbClr val="B94A37"/>
                </a:solidFill>
              </a:rPr>
              <a:t>Modeling with Linear Systems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05200" y="4343400"/>
            <a:ext cx="518417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Sumber</a:t>
            </a:r>
            <a:r>
              <a:rPr lang="en-US" sz="2000" dirty="0"/>
              <a:t>: </a:t>
            </a:r>
            <a:r>
              <a:rPr lang="en-US" sz="2000" i="1" dirty="0"/>
              <a:t>College </a:t>
            </a:r>
            <a:r>
              <a:rPr lang="en-US" sz="2000" i="1" dirty="0" smtClean="0"/>
              <a:t>Algebra</a:t>
            </a:r>
            <a:r>
              <a:rPr lang="en-US" sz="2000" dirty="0" smtClean="0"/>
              <a:t>, Fifth Edition,</a:t>
            </a:r>
            <a:endParaRPr lang="en-US" sz="2000" dirty="0"/>
          </a:p>
          <a:p>
            <a:r>
              <a:rPr lang="en-US" sz="2000" dirty="0"/>
              <a:t>James Stewart  </a:t>
            </a:r>
            <a:r>
              <a:rPr lang="en-US" sz="2000" dirty="0" err="1"/>
              <a:t>Lothar</a:t>
            </a:r>
            <a:r>
              <a:rPr lang="en-US" sz="2000" dirty="0"/>
              <a:t> </a:t>
            </a:r>
            <a:r>
              <a:rPr lang="en-US" sz="2000" dirty="0" err="1"/>
              <a:t>Redlin</a:t>
            </a:r>
            <a:r>
              <a:rPr lang="en-US" sz="2000" dirty="0"/>
              <a:t>  </a:t>
            </a:r>
            <a:r>
              <a:rPr lang="en-US" sz="2000" dirty="0" err="1"/>
              <a:t>Saleem</a:t>
            </a:r>
            <a:r>
              <a:rPr lang="en-US" sz="2000" dirty="0"/>
              <a:t> Watson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3516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3000" dirty="0" err="1" smtClean="0"/>
              <a:t>Nilai</a:t>
            </a:r>
            <a:r>
              <a:rPr lang="en-US" sz="3000" dirty="0" smtClean="0"/>
              <a:t> </a:t>
            </a:r>
            <a:r>
              <a:rPr lang="en-US" sz="3000" i="1" dirty="0"/>
              <a:t>F</a:t>
            </a:r>
            <a:r>
              <a:rPr lang="en-US" sz="3000" baseline="-25000" dirty="0"/>
              <a:t>1</a:t>
            </a:r>
            <a:r>
              <a:rPr lang="en-US" sz="3000" dirty="0"/>
              <a:t>, </a:t>
            </a:r>
            <a:r>
              <a:rPr lang="en-US" sz="3000" i="1" dirty="0"/>
              <a:t>F</a:t>
            </a:r>
            <a:r>
              <a:rPr lang="en-US" sz="3000" baseline="-25000" dirty="0"/>
              <a:t>2</a:t>
            </a:r>
            <a:r>
              <a:rPr lang="en-US" sz="3000" dirty="0"/>
              <a:t>, F</a:t>
            </a:r>
            <a:r>
              <a:rPr lang="en-US" sz="3000" baseline="-25000" dirty="0"/>
              <a:t>3</a:t>
            </a:r>
            <a:r>
              <a:rPr lang="en-US" sz="3000" dirty="0"/>
              <a:t>, </a:t>
            </a:r>
            <a:r>
              <a:rPr lang="en-US" sz="3000" i="1" dirty="0"/>
              <a:t>H</a:t>
            </a:r>
            <a:r>
              <a:rPr lang="en-US" sz="3000" baseline="-25000" dirty="0"/>
              <a:t>2</a:t>
            </a:r>
            <a:r>
              <a:rPr lang="en-US" sz="3000" dirty="0"/>
              <a:t>, </a:t>
            </a:r>
            <a:r>
              <a:rPr lang="en-US" sz="3000" i="1" dirty="0"/>
              <a:t>V</a:t>
            </a:r>
            <a:r>
              <a:rPr lang="en-US" sz="3000" baseline="-25000" dirty="0"/>
              <a:t>2</a:t>
            </a:r>
            <a:r>
              <a:rPr lang="en-US" sz="3000" dirty="0"/>
              <a:t>, </a:t>
            </a:r>
            <a:r>
              <a:rPr lang="en-US" sz="3000" dirty="0" err="1"/>
              <a:t>dan</a:t>
            </a:r>
            <a:r>
              <a:rPr lang="en-US" sz="3000" dirty="0"/>
              <a:t> </a:t>
            </a:r>
            <a:r>
              <a:rPr lang="en-US" sz="3000" i="1" dirty="0"/>
              <a:t>V</a:t>
            </a:r>
            <a:r>
              <a:rPr lang="en-US" sz="3000" baseline="-25000" dirty="0"/>
              <a:t>3</a:t>
            </a:r>
            <a:r>
              <a:rPr lang="en-US" sz="3000" dirty="0"/>
              <a:t> yang </a:t>
            </a:r>
            <a:r>
              <a:rPr lang="en-US" sz="3000" dirty="0" err="1"/>
              <a:t>memenuhi</a:t>
            </a:r>
            <a:r>
              <a:rPr lang="en-US" sz="3000" dirty="0"/>
              <a:t> </a:t>
            </a:r>
            <a:r>
              <a:rPr lang="en-US" sz="3000" dirty="0" err="1"/>
              <a:t>keenam</a:t>
            </a:r>
            <a:r>
              <a:rPr lang="en-US" sz="3000" dirty="0"/>
              <a:t> </a:t>
            </a:r>
            <a:r>
              <a:rPr lang="en-US" sz="3000" dirty="0" err="1"/>
              <a:t>persamaan</a:t>
            </a:r>
            <a:r>
              <a:rPr lang="en-US" sz="3000" dirty="0"/>
              <a:t> </a:t>
            </a:r>
            <a:r>
              <a:rPr lang="en-US" sz="3000" dirty="0" err="1"/>
              <a:t>tersebut</a:t>
            </a:r>
            <a:r>
              <a:rPr lang="en-US" sz="3000" dirty="0"/>
              <a:t> </a:t>
            </a:r>
            <a:r>
              <a:rPr lang="en-US" sz="3000" dirty="0" err="1"/>
              <a:t>secara</a:t>
            </a:r>
            <a:r>
              <a:rPr lang="en-US" sz="3000" dirty="0"/>
              <a:t> </a:t>
            </a:r>
            <a:r>
              <a:rPr lang="en-US" sz="3000" dirty="0" err="1" smtClean="0"/>
              <a:t>simultan</a:t>
            </a:r>
            <a:r>
              <a:rPr lang="en-US" sz="3000" dirty="0" smtClean="0"/>
              <a:t> </a:t>
            </a:r>
            <a:r>
              <a:rPr lang="en-US" sz="3000" dirty="0" err="1" smtClean="0"/>
              <a:t>dapat</a:t>
            </a:r>
            <a:r>
              <a:rPr lang="en-US" sz="3000" dirty="0" smtClean="0"/>
              <a:t> </a:t>
            </a:r>
            <a:r>
              <a:rPr lang="en-US" sz="3000" dirty="0" err="1" smtClean="0"/>
              <a:t>ditemukan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</a:t>
            </a:r>
            <a:r>
              <a:rPr lang="en-US" sz="3000" dirty="0" err="1" smtClean="0"/>
              <a:t>eliminasi</a:t>
            </a:r>
            <a:r>
              <a:rPr lang="en-US" sz="3000" dirty="0" smtClean="0"/>
              <a:t> Gauss/Gauss-Jordan.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Rinaldi Munir - IF2123 Aljabar Geometri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02" y="1447800"/>
            <a:ext cx="8722498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861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Modeling with Linear Systems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600200"/>
            <a:ext cx="8458200" cy="5168900"/>
          </a:xfrm>
        </p:spPr>
        <p:txBody>
          <a:bodyPr/>
          <a:lstStyle/>
          <a:p>
            <a:r>
              <a:rPr lang="en-US" altLang="en-US" dirty="0"/>
              <a:t>Linear equations—often containing hundreds or even thousands of variables—occur frequently in the applications of algebra to </a:t>
            </a:r>
            <a:r>
              <a:rPr lang="en-US" altLang="en-US" dirty="0" smtClean="0"/>
              <a:t>the </a:t>
            </a:r>
            <a:r>
              <a:rPr lang="en-US" altLang="en-US" dirty="0"/>
              <a:t>sciences and to other fields. </a:t>
            </a:r>
          </a:p>
          <a:p>
            <a:endParaRPr lang="en-US" altLang="en-US" dirty="0"/>
          </a:p>
          <a:p>
            <a:pPr lvl="1"/>
            <a:r>
              <a:rPr lang="en-US" altLang="en-US" sz="2800" dirty="0"/>
              <a:t>For now, let’s consider an example that involves only three variables.</a:t>
            </a:r>
          </a:p>
        </p:txBody>
      </p:sp>
    </p:spTree>
    <p:extLst>
      <p:ext uri="{BB962C8B-B14F-4D97-AF65-F5344CB8AC3E}">
        <p14:creationId xmlns:p14="http://schemas.microsoft.com/office/powerpoint/2010/main" val="379030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382000" cy="533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en-US" dirty="0"/>
              <a:t>E.g. </a:t>
            </a:r>
            <a:r>
              <a:rPr lang="en-US" altLang="en-US" dirty="0" smtClean="0"/>
              <a:t>1—Nutritional </a:t>
            </a:r>
            <a:r>
              <a:rPr lang="en-US" altLang="en-US" dirty="0"/>
              <a:t>Analysis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1447800"/>
            <a:ext cx="8458200" cy="5305425"/>
          </a:xfrm>
        </p:spPr>
        <p:txBody>
          <a:bodyPr/>
          <a:lstStyle/>
          <a:p>
            <a:r>
              <a:rPr lang="en-US" altLang="en-US" sz="3800" dirty="0"/>
              <a:t>A nutritionist is performing an experiment on student volunteers. </a:t>
            </a:r>
          </a:p>
          <a:p>
            <a:endParaRPr lang="en-US" altLang="en-US" sz="3800" dirty="0"/>
          </a:p>
          <a:p>
            <a:pPr lvl="1"/>
            <a:r>
              <a:rPr lang="en-US" altLang="en-US" sz="2800" dirty="0"/>
              <a:t>He wishes to feed one of his subjects </a:t>
            </a:r>
            <a:br>
              <a:rPr lang="en-US" altLang="en-US" sz="2800" dirty="0"/>
            </a:br>
            <a:r>
              <a:rPr lang="en-US" altLang="en-US" sz="2800" dirty="0"/>
              <a:t>a daily diet that consists of a combination </a:t>
            </a:r>
            <a:br>
              <a:rPr lang="en-US" altLang="en-US" sz="2800" dirty="0"/>
            </a:br>
            <a:r>
              <a:rPr lang="en-US" altLang="en-US" sz="2800" dirty="0"/>
              <a:t>of three commercial diet foods: </a:t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MiniCal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LiquiFast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						</a:t>
            </a:r>
            <a:r>
              <a:rPr lang="en-US" altLang="en-US" sz="2800" dirty="0" err="1"/>
              <a:t>SlimQuick</a:t>
            </a: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6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03288"/>
            <a:ext cx="8458200" cy="5857875"/>
          </a:xfrm>
        </p:spPr>
        <p:txBody>
          <a:bodyPr/>
          <a:lstStyle/>
          <a:p>
            <a:r>
              <a:rPr lang="en-US" altLang="en-US" sz="3600" dirty="0"/>
              <a:t>For the experiment, it’s important that, every day, the subject consume exactly: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3000" dirty="0"/>
              <a:t>500 mg of potassium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75 g of protein</a:t>
            </a:r>
          </a:p>
          <a:p>
            <a:pPr lvl="1"/>
            <a:endParaRPr lang="en-US" altLang="en-US" sz="3000" dirty="0"/>
          </a:p>
          <a:p>
            <a:pPr lvl="1"/>
            <a:r>
              <a:rPr lang="en-US" altLang="en-US" sz="3000" dirty="0"/>
              <a:t>1150 units of vitamin D</a:t>
            </a:r>
          </a:p>
        </p:txBody>
      </p:sp>
    </p:spTree>
    <p:extLst>
      <p:ext uri="{BB962C8B-B14F-4D97-AF65-F5344CB8AC3E}">
        <p14:creationId xmlns:p14="http://schemas.microsoft.com/office/powerpoint/2010/main" val="165514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915988"/>
            <a:ext cx="8458200" cy="5857875"/>
          </a:xfrm>
        </p:spPr>
        <p:txBody>
          <a:bodyPr/>
          <a:lstStyle/>
          <a:p>
            <a:r>
              <a:rPr lang="en-US" altLang="en-US" sz="3400"/>
              <a:t>The amounts of these nutrients in </a:t>
            </a:r>
            <a:br>
              <a:rPr lang="en-US" altLang="en-US" sz="3400"/>
            </a:br>
            <a:r>
              <a:rPr lang="en-US" altLang="en-US" sz="3400"/>
              <a:t>one ounce of each food are given here. </a:t>
            </a:r>
          </a:p>
          <a:p>
            <a:endParaRPr lang="en-US" altLang="en-US" sz="3400"/>
          </a:p>
          <a:p>
            <a:endParaRPr lang="en-US" altLang="en-US"/>
          </a:p>
          <a:p>
            <a:endParaRPr lang="en-US" altLang="en-US"/>
          </a:p>
          <a:p>
            <a:pPr lvl="1"/>
            <a:endParaRPr lang="en-US" altLang="en-US" sz="2800"/>
          </a:p>
          <a:p>
            <a:pPr lvl="1"/>
            <a:r>
              <a:rPr lang="en-US" altLang="en-US" sz="2800"/>
              <a:t>How many ounces of each food should </a:t>
            </a:r>
            <a:br>
              <a:rPr lang="en-US" altLang="en-US" sz="2800"/>
            </a:br>
            <a:r>
              <a:rPr lang="en-US" altLang="en-US" sz="2800"/>
              <a:t>the subject eat every day to satisfy </a:t>
            </a:r>
            <a:br>
              <a:rPr lang="en-US" altLang="en-US" sz="2800"/>
            </a:br>
            <a:r>
              <a:rPr lang="en-US" altLang="en-US" sz="2800"/>
              <a:t>the nutrient requirements exactly?</a:t>
            </a:r>
          </a:p>
        </p:txBody>
      </p:sp>
      <p:pic>
        <p:nvPicPr>
          <p:cNvPr id="424970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2520950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50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03288"/>
            <a:ext cx="8458200" cy="5857875"/>
          </a:xfrm>
        </p:spPr>
        <p:txBody>
          <a:bodyPr/>
          <a:lstStyle/>
          <a:p>
            <a:r>
              <a:rPr lang="en-US" altLang="en-US" sz="3400"/>
              <a:t>Let </a:t>
            </a:r>
            <a:r>
              <a:rPr lang="en-US" altLang="en-US" sz="3400" i="1"/>
              <a:t>x</a:t>
            </a:r>
            <a:r>
              <a:rPr lang="en-US" altLang="en-US" sz="3400"/>
              <a:t>, </a:t>
            </a:r>
            <a:r>
              <a:rPr lang="en-US" altLang="en-US" sz="3400" i="1"/>
              <a:t>y</a:t>
            </a:r>
            <a:r>
              <a:rPr lang="en-US" altLang="en-US" sz="3400"/>
              <a:t>, and </a:t>
            </a:r>
            <a:r>
              <a:rPr lang="en-US" altLang="en-US" sz="3400" i="1"/>
              <a:t>z</a:t>
            </a:r>
            <a:r>
              <a:rPr lang="en-US" altLang="en-US" sz="3400"/>
              <a:t> represent the number </a:t>
            </a:r>
            <a:br>
              <a:rPr lang="en-US" altLang="en-US" sz="3400"/>
            </a:br>
            <a:r>
              <a:rPr lang="en-US" altLang="en-US" sz="3400"/>
              <a:t>of ounces of MiniCal, LiquiFast, and SlimQuick, respectively, that the subject should eat every day.</a:t>
            </a:r>
          </a:p>
        </p:txBody>
      </p:sp>
    </p:spTree>
    <p:extLst>
      <p:ext uri="{BB962C8B-B14F-4D97-AF65-F5344CB8AC3E}">
        <p14:creationId xmlns:p14="http://schemas.microsoft.com/office/powerpoint/2010/main" val="3984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5788" y="915988"/>
            <a:ext cx="8458200" cy="5857875"/>
          </a:xfrm>
        </p:spPr>
        <p:txBody>
          <a:bodyPr/>
          <a:lstStyle/>
          <a:p>
            <a:r>
              <a:rPr lang="en-US" altLang="en-US" sz="3400"/>
              <a:t>This means that he will get:</a:t>
            </a:r>
          </a:p>
          <a:p>
            <a:pPr lvl="1"/>
            <a:r>
              <a:rPr lang="en-US" altLang="en-US"/>
              <a:t>50</a:t>
            </a:r>
            <a:r>
              <a:rPr lang="en-US" altLang="en-US" i="1"/>
              <a:t>x </a:t>
            </a:r>
            <a:r>
              <a:rPr lang="en-US" altLang="en-US"/>
              <a:t>mg of potassium from MiniCal</a:t>
            </a:r>
          </a:p>
          <a:p>
            <a:pPr lvl="1"/>
            <a:r>
              <a:rPr lang="en-US" altLang="en-US"/>
              <a:t>75</a:t>
            </a:r>
            <a:r>
              <a:rPr lang="en-US" altLang="en-US" i="1"/>
              <a:t>y </a:t>
            </a:r>
            <a:r>
              <a:rPr lang="en-US" altLang="en-US"/>
              <a:t>mg from LiquiFast</a:t>
            </a:r>
          </a:p>
          <a:p>
            <a:pPr lvl="1"/>
            <a:r>
              <a:rPr lang="en-US" altLang="en-US"/>
              <a:t>10</a:t>
            </a:r>
            <a:r>
              <a:rPr lang="en-US" altLang="en-US" i="1"/>
              <a:t>z</a:t>
            </a:r>
            <a:r>
              <a:rPr lang="en-US" altLang="en-US"/>
              <a:t> mg from SlimQuick</a:t>
            </a:r>
          </a:p>
          <a:p>
            <a:endParaRPr lang="en-US" altLang="en-US" sz="3400"/>
          </a:p>
          <a:p>
            <a:r>
              <a:rPr lang="en-US" altLang="en-US" sz="3400"/>
              <a:t>This totals 50</a:t>
            </a:r>
            <a:r>
              <a:rPr lang="en-US" altLang="en-US" sz="3400" i="1"/>
              <a:t>x </a:t>
            </a:r>
            <a:r>
              <a:rPr lang="en-US" altLang="en-US" sz="3400"/>
              <a:t>+ 75</a:t>
            </a:r>
            <a:r>
              <a:rPr lang="en-US" altLang="en-US" sz="3400" i="1"/>
              <a:t>y </a:t>
            </a:r>
            <a:r>
              <a:rPr lang="en-US" altLang="en-US" sz="3400"/>
              <a:t>+ 10</a:t>
            </a:r>
            <a:r>
              <a:rPr lang="en-US" altLang="en-US" sz="3400" i="1"/>
              <a:t>z</a:t>
            </a:r>
            <a:r>
              <a:rPr lang="en-US" altLang="en-US" sz="3400"/>
              <a:t> mg potassium.</a:t>
            </a:r>
          </a:p>
        </p:txBody>
      </p:sp>
      <p:pic>
        <p:nvPicPr>
          <p:cNvPr id="42701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4621213"/>
            <a:ext cx="8105775" cy="1806575"/>
          </a:xfrm>
          <a:prstGeom prst="rect">
            <a:avLst/>
          </a:prstGeom>
          <a:noFill/>
          <a:ln w="50800">
            <a:solidFill>
              <a:srgbClr val="CD963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17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903288"/>
            <a:ext cx="8458200" cy="5857875"/>
          </a:xfrm>
        </p:spPr>
        <p:txBody>
          <a:bodyPr/>
          <a:lstStyle/>
          <a:p>
            <a:r>
              <a:rPr lang="en-US" altLang="en-US" sz="3400"/>
              <a:t>Based on the requirements of the three nutrients, we get the system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1263650" y="3022600"/>
          <a:ext cx="70072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405" name="Equation" r:id="rId4" imgW="2628720" imgH="711000" progId="Equation.DSMT4">
                  <p:embed/>
                </p:oleObj>
              </mc:Choice>
              <mc:Fallback>
                <p:oleObj name="Equation" r:id="rId4" imgW="26287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3650" y="3022600"/>
                        <a:ext cx="7007225" cy="189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795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804</Words>
  <Application>Microsoft Office PowerPoint</Application>
  <PresentationFormat>On-screen Show (4:3)</PresentationFormat>
  <Paragraphs>140</Paragraphs>
  <Slides>20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Office Theme</vt:lpstr>
      <vt:lpstr>Equation</vt:lpstr>
      <vt:lpstr>Visio.Drawing.6</vt:lpstr>
      <vt:lpstr>Aplikasi Sistem Persamaan Linier dalam Persoalan Dunia Nyata  (real world problem)</vt:lpstr>
      <vt:lpstr>PowerPoint Presentation</vt:lpstr>
      <vt:lpstr>Modeling with Linear Systems</vt:lpstr>
      <vt:lpstr>E.g. 1—Nutritional Analysis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stei-itb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rinaldi-irk</cp:lastModifiedBy>
  <cp:revision>145</cp:revision>
  <dcterms:created xsi:type="dcterms:W3CDTF">2011-01-21T04:09:15Z</dcterms:created>
  <dcterms:modified xsi:type="dcterms:W3CDTF">2017-09-06T08:02:16Z</dcterms:modified>
</cp:coreProperties>
</file>