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2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4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5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1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2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C95E4-496A-4545-81FC-68A6F4D6CD1F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5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Persamaan</a:t>
            </a:r>
            <a:r>
              <a:rPr lang="en-US" b="1" dirty="0" smtClean="0"/>
              <a:t> Linier: </a:t>
            </a:r>
            <a:r>
              <a:rPr lang="en-US" sz="4000" dirty="0" err="1" smtClean="0"/>
              <a:t>Sebuah</a:t>
            </a:r>
            <a:r>
              <a:rPr lang="en-US" sz="4000" dirty="0" smtClean="0"/>
              <a:t> </a:t>
            </a:r>
            <a:r>
              <a:rPr lang="en-US" sz="4000" dirty="0" err="1" smtClean="0"/>
              <a:t>Ilustrasi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IF2123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Geometri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Rinaldi </a:t>
            </a:r>
            <a:r>
              <a:rPr lang="en-US" dirty="0" err="1" smtClean="0"/>
              <a:t>Munir</a:t>
            </a:r>
            <a:endParaRPr lang="en-US" dirty="0" smtClean="0"/>
          </a:p>
          <a:p>
            <a:r>
              <a:rPr lang="en-US" dirty="0" smtClean="0"/>
              <a:t>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, STEI-ITB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3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39" y="15165"/>
            <a:ext cx="10515600" cy="1325563"/>
          </a:xfrm>
        </p:spPr>
        <p:txBody>
          <a:bodyPr/>
          <a:lstStyle/>
          <a:p>
            <a:r>
              <a:rPr lang="en-US" dirty="0" err="1" smtClean="0"/>
              <a:t>Tinjau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2029"/>
            <a:ext cx="10515600" cy="55198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hukum-hukum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Kirchoff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yang </a:t>
            </a:r>
            <a:r>
              <a:rPr lang="en-US" sz="2400" dirty="0" err="1"/>
              <a:t>memasuki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(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smtClean="0"/>
              <a:t>1a) </a:t>
            </a:r>
            <a:r>
              <a:rPr lang="en-US" sz="2400" dirty="0" err="1"/>
              <a:t>haruslah</a:t>
            </a:r>
            <a:r>
              <a:rPr lang="en-US" sz="2400" dirty="0"/>
              <a:t> </a:t>
            </a:r>
            <a:r>
              <a:rPr lang="en-US" sz="2400" dirty="0" err="1"/>
              <a:t>nol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 smtClean="0">
                <a:sym typeface="Symbol" panose="05050102010706020507" pitchFamily="18" charset="2"/>
              </a:rPr>
              <a:t>	</a:t>
            </a:r>
            <a:r>
              <a:rPr lang="en-US" sz="2400" dirty="0" smtClean="0"/>
              <a:t>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0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 </a:t>
            </a:r>
            <a:r>
              <a:rPr lang="en-US" sz="2400" i="1" dirty="0" err="1"/>
              <a:t>i</a:t>
            </a:r>
            <a:r>
              <a:rPr lang="en-US" sz="2400" dirty="0"/>
              <a:t>  yang </a:t>
            </a:r>
            <a:r>
              <a:rPr lang="en-US" sz="2400" dirty="0" err="1"/>
              <a:t>memasuki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bertanda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Ohm (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smtClean="0"/>
              <a:t>1b)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: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tegangan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.     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20686" y="36140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590110"/>
              </p:ext>
            </p:extLst>
          </p:nvPr>
        </p:nvGraphicFramePr>
        <p:xfrm>
          <a:off x="4651652" y="1818945"/>
          <a:ext cx="5217178" cy="1999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3" imgW="4076700" imgH="1560576" progId="Visio.Drawing.5">
                  <p:embed/>
                </p:oleObj>
              </mc:Choice>
              <mc:Fallback>
                <p:oleObj r:id="rId3" imgW="4076700" imgH="1560576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652" y="1818945"/>
                        <a:ext cx="5217178" cy="1999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10984" y="3757289"/>
            <a:ext cx="4320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 1. </a:t>
            </a:r>
            <a:r>
              <a:rPr lang="en-US" dirty="0" err="1" smtClean="0">
                <a:solidFill>
                  <a:srgbClr val="FF0000"/>
                </a:solidFill>
              </a:rPr>
              <a:t>Hukum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Kirchoff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Hukum</a:t>
            </a:r>
            <a:r>
              <a:rPr lang="en-US" dirty="0" smtClean="0">
                <a:solidFill>
                  <a:srgbClr val="FF0000"/>
                </a:solidFill>
              </a:rPr>
              <a:t> Ohm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093700"/>
              </p:ext>
            </p:extLst>
          </p:nvPr>
        </p:nvGraphicFramePr>
        <p:xfrm>
          <a:off x="1810199" y="5278778"/>
          <a:ext cx="7947119" cy="767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5" imgW="4604013" imgH="445046" progId="Word.Document.12">
                  <p:embed/>
                </p:oleObj>
              </mc:Choice>
              <mc:Fallback>
                <p:oleObj name="Document" r:id="rId5" imgW="4604013" imgH="4450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10199" y="5278778"/>
                        <a:ext cx="7947119" cy="767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218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8283"/>
            <a:ext cx="10515600" cy="58275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6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smtClean="0"/>
              <a:t>2 [CHA91</a:t>
            </a:r>
            <a:r>
              <a:rPr lang="en-US" sz="2400" dirty="0"/>
              <a:t>].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diminta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/>
              <a:t>Arah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dimisalkan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diatas</a:t>
            </a:r>
            <a:r>
              <a:rPr lang="en-US" sz="2400" dirty="0"/>
              <a:t>.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Kirchoff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persamaan-persamaan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           +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                + 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    = 0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65</a:t>
            </a:r>
            <a:r>
              <a:rPr lang="en-US" sz="2400" dirty="0"/>
              <a:t>            - 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                -  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    = 0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           -  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                            = 0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           -  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                            = 0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943922" y="17507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680352"/>
              </p:ext>
            </p:extLst>
          </p:nvPr>
        </p:nvGraphicFramePr>
        <p:xfrm>
          <a:off x="2943922" y="1439030"/>
          <a:ext cx="3887145" cy="2048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r:id="rId3" imgW="4037076" imgH="2119884" progId="Visio.Drawing.5">
                  <p:embed/>
                </p:oleObj>
              </mc:Choice>
              <mc:Fallback>
                <p:oleObj r:id="rId3" imgW="4037076" imgH="2119884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922" y="1439030"/>
                        <a:ext cx="3887145" cy="20483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30287" y="3487403"/>
            <a:ext cx="448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 2. </a:t>
            </a:r>
            <a:r>
              <a:rPr lang="en-US" dirty="0" err="1" smtClean="0">
                <a:solidFill>
                  <a:srgbClr val="FF0000"/>
                </a:solidFill>
              </a:rPr>
              <a:t>Rangkaian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listrik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6 </a:t>
            </a:r>
            <a:r>
              <a:rPr lang="en-US" dirty="0" err="1" smtClean="0">
                <a:solidFill>
                  <a:srgbClr val="FF0000"/>
                </a:solidFill>
              </a:rPr>
              <a:t>tahanan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9343"/>
            <a:ext cx="10515600" cy="544762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Dari </a:t>
            </a:r>
            <a:r>
              <a:rPr lang="en-US" sz="2400" dirty="0" err="1"/>
              <a:t>hukum</a:t>
            </a:r>
            <a:r>
              <a:rPr lang="en-US" sz="2400" dirty="0"/>
              <a:t> Ohm </a:t>
            </a:r>
            <a:r>
              <a:rPr lang="en-US" sz="2400" dirty="0" err="1"/>
              <a:t>didapat</a:t>
            </a:r>
            <a:r>
              <a:rPr lang="en-US" sz="2400" dirty="0"/>
              <a:t> 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32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43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65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65</a:t>
            </a:r>
            <a:r>
              <a:rPr lang="en-US" sz="2400" dirty="0"/>
              <a:t>              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12</a:t>
            </a:r>
            <a:r>
              <a:rPr lang="en-US" sz="2400" dirty="0"/>
              <a:t>              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54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52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= 0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</a:t>
            </a:r>
            <a:r>
              <a:rPr lang="en-US" sz="2400" dirty="0" err="1"/>
              <a:t>kesepuluh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diatas</a:t>
            </a:r>
            <a:r>
              <a:rPr lang="en-US" sz="2400" dirty="0"/>
              <a:t> </a:t>
            </a:r>
            <a:r>
              <a:rPr lang="en-US" sz="2400" dirty="0" err="1"/>
              <a:t>didapatkan</a:t>
            </a:r>
            <a:r>
              <a:rPr lang="en-US" sz="2400" dirty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lanjar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76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2" y="682625"/>
            <a:ext cx="10940142" cy="5293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i</a:t>
            </a:r>
            <a:r>
              <a:rPr lang="en-US" sz="2400" baseline="-25000" dirty="0" smtClean="0"/>
              <a:t>12</a:t>
            </a:r>
            <a:r>
              <a:rPr lang="en-US" sz="2400" dirty="0" smtClean="0"/>
              <a:t>            +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52</a:t>
            </a:r>
            <a:r>
              <a:rPr lang="en-US" sz="2400" dirty="0" smtClean="0"/>
              <a:t>            	 +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32		</a:t>
            </a:r>
            <a:r>
              <a:rPr lang="en-US" sz="2400" dirty="0" smtClean="0"/>
              <a:t>    						= 0  </a:t>
            </a:r>
          </a:p>
          <a:p>
            <a:pPr marL="0" indent="0">
              <a:buNone/>
            </a:pPr>
            <a:r>
              <a:rPr lang="en-US" sz="2400" dirty="0" smtClean="0"/>
              <a:t>	   - 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52</a:t>
            </a:r>
            <a:r>
              <a:rPr lang="en-US" sz="2400" dirty="0" smtClean="0"/>
              <a:t> 		  	+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65</a:t>
            </a:r>
            <a:r>
              <a:rPr lang="en-US" sz="2400" dirty="0" smtClean="0"/>
              <a:t>       - 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54</a:t>
            </a:r>
            <a:r>
              <a:rPr lang="en-US" sz="2400" dirty="0" smtClean="0"/>
              <a:t>   						= 0  </a:t>
            </a:r>
          </a:p>
          <a:p>
            <a:pPr marL="0" indent="0">
              <a:buNone/>
            </a:pPr>
            <a:r>
              <a:rPr lang="en-US" sz="2400" dirty="0" smtClean="0"/>
              <a:t>			- 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32</a:t>
            </a:r>
            <a:r>
              <a:rPr lang="en-US" sz="2400" dirty="0" smtClean="0"/>
              <a:t> 			+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43</a:t>
            </a:r>
            <a:r>
              <a:rPr lang="en-US" sz="2400" dirty="0" smtClean="0"/>
              <a:t>                 				= 0  </a:t>
            </a:r>
          </a:p>
          <a:p>
            <a:pPr marL="0" indent="0">
              <a:buNone/>
            </a:pPr>
            <a:r>
              <a:rPr lang="en-US" sz="2400" dirty="0" smtClean="0"/>
              <a:t>	   		</a:t>
            </a:r>
            <a:r>
              <a:rPr lang="en-US" sz="2400" i="1" dirty="0" smtClean="0"/>
              <a:t>  		    i</a:t>
            </a:r>
            <a:r>
              <a:rPr lang="en-US" sz="2400" baseline="-25000" dirty="0" smtClean="0"/>
              <a:t>54 	</a:t>
            </a:r>
            <a:r>
              <a:rPr lang="en-US" sz="2400" dirty="0" smtClean="0"/>
              <a:t>- 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43</a:t>
            </a:r>
            <a:r>
              <a:rPr lang="en-US" sz="2400" dirty="0" smtClean="0"/>
              <a:t> 					= 0 </a:t>
            </a:r>
          </a:p>
          <a:p>
            <a:pPr marL="0" indent="0">
              <a:buNone/>
            </a:pPr>
            <a:r>
              <a:rPr lang="en-US" sz="2400" i="1" dirty="0" smtClean="0"/>
              <a:t>			i</a:t>
            </a:r>
            <a:r>
              <a:rPr lang="en-US" sz="2400" baseline="-25000" dirty="0" smtClean="0"/>
              <a:t>32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32</a:t>
            </a:r>
            <a:r>
              <a:rPr lang="en-US" sz="2400" dirty="0" smtClean="0"/>
              <a:t>        			 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	-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			= 0   </a:t>
            </a:r>
          </a:p>
          <a:p>
            <a:pPr marL="0" indent="0">
              <a:buNone/>
            </a:pPr>
            <a:r>
              <a:rPr lang="en-US" sz="2400" i="1" dirty="0" smtClean="0"/>
              <a:t>						 i</a:t>
            </a:r>
            <a:r>
              <a:rPr lang="en-US" sz="2400" baseline="-25000" dirty="0" smtClean="0"/>
              <a:t>43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43</a:t>
            </a:r>
            <a:r>
              <a:rPr lang="en-US" sz="2400" dirty="0" smtClean="0"/>
              <a:t>        	+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	-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     		= 0   </a:t>
            </a:r>
          </a:p>
          <a:p>
            <a:pPr marL="0" indent="0">
              <a:buNone/>
            </a:pPr>
            <a:r>
              <a:rPr lang="en-US" sz="2400" i="1" dirty="0" smtClean="0"/>
              <a:t>				i</a:t>
            </a:r>
            <a:r>
              <a:rPr lang="en-US" sz="2400" baseline="-25000" dirty="0" smtClean="0"/>
              <a:t>65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65</a:t>
            </a:r>
            <a:r>
              <a:rPr lang="en-US" sz="2400" dirty="0" smtClean="0"/>
              <a:t>                              			+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      = 0   </a:t>
            </a:r>
          </a:p>
          <a:p>
            <a:pPr marL="0" indent="0">
              <a:buNone/>
            </a:pPr>
            <a:r>
              <a:rPr lang="en-US" sz="2400" i="1" dirty="0" smtClean="0"/>
              <a:t>i</a:t>
            </a:r>
            <a:r>
              <a:rPr lang="en-US" sz="2400" baseline="-25000" dirty="0" smtClean="0"/>
              <a:t>12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12</a:t>
            </a:r>
            <a:r>
              <a:rPr lang="en-US" sz="2400" dirty="0" smtClean="0"/>
              <a:t>                              				+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				 = 0   </a:t>
            </a:r>
          </a:p>
          <a:p>
            <a:pPr marL="0" indent="0">
              <a:buNone/>
            </a:pPr>
            <a:r>
              <a:rPr lang="en-US" sz="2400" i="1" dirty="0" smtClean="0"/>
              <a:t>					   i</a:t>
            </a:r>
            <a:r>
              <a:rPr lang="en-US" sz="2400" baseline="-25000" dirty="0" smtClean="0"/>
              <a:t>54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54</a:t>
            </a:r>
            <a:r>
              <a:rPr lang="en-US" sz="2400" dirty="0" smtClean="0"/>
              <a:t>      			+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      -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      = 0   </a:t>
            </a:r>
          </a:p>
          <a:p>
            <a:pPr marL="0" indent="0">
              <a:buNone/>
            </a:pPr>
            <a:r>
              <a:rPr lang="en-US" sz="2400" i="1" dirty="0" smtClean="0"/>
              <a:t>	      i</a:t>
            </a:r>
            <a:r>
              <a:rPr lang="en-US" sz="2400" baseline="-25000" dirty="0" smtClean="0"/>
              <a:t>52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52</a:t>
            </a:r>
            <a:r>
              <a:rPr lang="en-US" sz="2400" dirty="0" smtClean="0"/>
              <a:t>        					+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      		  -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      = 0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81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7314"/>
            <a:ext cx="10515600" cy="57041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err="1" smtClean="0"/>
              <a:t>Tentukan</a:t>
            </a:r>
            <a:r>
              <a:rPr lang="en-US" sz="2600" dirty="0" smtClean="0"/>
              <a:t>  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i="1" dirty="0"/>
              <a:t>i</a:t>
            </a:r>
            <a:r>
              <a:rPr lang="en-US" sz="2600" baseline="-25000" dirty="0"/>
              <a:t>12  </a:t>
            </a:r>
            <a:r>
              <a:rPr lang="en-US" sz="2600" dirty="0"/>
              <a:t>,</a:t>
            </a:r>
            <a:r>
              <a:rPr lang="en-US" sz="2600" baseline="-25000" dirty="0"/>
              <a:t>       </a:t>
            </a:r>
            <a:r>
              <a:rPr lang="en-US" sz="2600" i="1" dirty="0"/>
              <a:t>i</a:t>
            </a:r>
            <a:r>
              <a:rPr lang="en-US" sz="2600" baseline="-25000" dirty="0"/>
              <a:t>52</a:t>
            </a:r>
            <a:r>
              <a:rPr lang="en-US" sz="2600" dirty="0"/>
              <a:t>  ,     </a:t>
            </a:r>
            <a:r>
              <a:rPr lang="en-US" sz="2600" i="1" dirty="0"/>
              <a:t>i</a:t>
            </a:r>
            <a:r>
              <a:rPr lang="en-US" sz="2600" baseline="-25000" dirty="0"/>
              <a:t>32  </a:t>
            </a:r>
            <a:r>
              <a:rPr lang="en-US" sz="2600" dirty="0"/>
              <a:t>,</a:t>
            </a:r>
            <a:r>
              <a:rPr lang="en-US" sz="2600" baseline="-25000" dirty="0"/>
              <a:t>        </a:t>
            </a:r>
            <a:r>
              <a:rPr lang="en-US" sz="2600" i="1" dirty="0"/>
              <a:t>i</a:t>
            </a:r>
            <a:r>
              <a:rPr lang="en-US" sz="2600" baseline="-25000" dirty="0"/>
              <a:t>65</a:t>
            </a:r>
            <a:r>
              <a:rPr lang="en-US" sz="2600" dirty="0"/>
              <a:t> ,      </a:t>
            </a:r>
            <a:r>
              <a:rPr lang="en-US" sz="2600" i="1" dirty="0"/>
              <a:t>i</a:t>
            </a:r>
            <a:r>
              <a:rPr lang="en-US" sz="2600" baseline="-25000" dirty="0"/>
              <a:t>54</a:t>
            </a:r>
            <a:r>
              <a:rPr lang="en-US" sz="2600" dirty="0"/>
              <a:t> ,     </a:t>
            </a:r>
            <a:r>
              <a:rPr lang="en-US" sz="2600" i="1" dirty="0"/>
              <a:t>i</a:t>
            </a:r>
            <a:r>
              <a:rPr lang="en-US" sz="2600" baseline="-25000" dirty="0"/>
              <a:t>13</a:t>
            </a:r>
            <a:r>
              <a:rPr lang="en-US" sz="2600" dirty="0"/>
              <a:t> ,     </a:t>
            </a:r>
            <a:r>
              <a:rPr lang="en-US" sz="2600" i="1" dirty="0"/>
              <a:t>V</a:t>
            </a:r>
            <a:r>
              <a:rPr lang="en-US" sz="2600" baseline="-25000" dirty="0"/>
              <a:t>2   </a:t>
            </a:r>
            <a:r>
              <a:rPr lang="en-US" sz="2600" dirty="0"/>
              <a:t>,</a:t>
            </a:r>
            <a:r>
              <a:rPr lang="en-US" sz="2600" baseline="-25000" dirty="0"/>
              <a:t>       </a:t>
            </a:r>
            <a:r>
              <a:rPr lang="en-US" sz="2600" i="1" dirty="0"/>
              <a:t>V</a:t>
            </a:r>
            <a:r>
              <a:rPr lang="en-US" sz="2600" baseline="-25000" dirty="0"/>
              <a:t>3  </a:t>
            </a:r>
            <a:r>
              <a:rPr lang="en-US" sz="2600" dirty="0"/>
              <a:t>,</a:t>
            </a:r>
            <a:r>
              <a:rPr lang="en-US" sz="2600" baseline="-25000" dirty="0"/>
              <a:t>        </a:t>
            </a:r>
            <a:r>
              <a:rPr lang="en-US" sz="2600" i="1" dirty="0"/>
              <a:t>V</a:t>
            </a:r>
            <a:r>
              <a:rPr lang="en-US" sz="2600" baseline="-25000" dirty="0"/>
              <a:t>4 </a:t>
            </a:r>
            <a:r>
              <a:rPr lang="en-US" sz="2600" dirty="0"/>
              <a:t>,</a:t>
            </a:r>
            <a:r>
              <a:rPr lang="en-US" sz="2600" baseline="-25000" dirty="0"/>
              <a:t>       </a:t>
            </a:r>
            <a:r>
              <a:rPr lang="en-US" sz="2600" i="1" dirty="0"/>
              <a:t>V</a:t>
            </a:r>
            <a:r>
              <a:rPr lang="en-US" sz="2600" baseline="-25000" dirty="0"/>
              <a:t>5   </a:t>
            </a:r>
            <a:endParaRPr lang="en-US" sz="2600" dirty="0"/>
          </a:p>
          <a:p>
            <a:pPr marL="0" indent="0">
              <a:buNone/>
            </a:pP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i="1" dirty="0" smtClean="0"/>
              <a:t>R</a:t>
            </a:r>
            <a:r>
              <a:rPr lang="en-US" sz="2600" baseline="-25000" dirty="0" smtClean="0"/>
              <a:t>12    </a:t>
            </a:r>
            <a:r>
              <a:rPr lang="en-US" sz="2600" dirty="0"/>
              <a:t>=  5 ohm   ,   </a:t>
            </a:r>
            <a:r>
              <a:rPr lang="en-US" sz="2600" baseline="-25000" dirty="0"/>
              <a:t>   </a:t>
            </a:r>
            <a:r>
              <a:rPr lang="en-US" sz="2600" i="1" dirty="0"/>
              <a:t>R</a:t>
            </a:r>
            <a:r>
              <a:rPr lang="en-US" sz="2600" baseline="-25000" dirty="0"/>
              <a:t>52</a:t>
            </a:r>
            <a:r>
              <a:rPr lang="en-US" sz="2600" dirty="0"/>
              <a:t>   =  10 ohm ,     </a:t>
            </a:r>
            <a:r>
              <a:rPr lang="en-US" sz="2600" i="1" dirty="0"/>
              <a:t>R</a:t>
            </a:r>
            <a:r>
              <a:rPr lang="en-US" sz="2600" baseline="-25000" dirty="0"/>
              <a:t>32   </a:t>
            </a:r>
            <a:r>
              <a:rPr lang="en-US" sz="2600" dirty="0"/>
              <a:t>= 10 ohm</a:t>
            </a:r>
          </a:p>
          <a:p>
            <a:pPr marL="0" indent="0">
              <a:buNone/>
            </a:pPr>
            <a:r>
              <a:rPr lang="en-US" sz="2600" baseline="-25000" dirty="0"/>
              <a:t>       	</a:t>
            </a:r>
            <a:r>
              <a:rPr lang="en-US" sz="2600" i="1" dirty="0"/>
              <a:t>R</a:t>
            </a:r>
            <a:r>
              <a:rPr lang="en-US" sz="2600" baseline="-25000" dirty="0"/>
              <a:t>65</a:t>
            </a:r>
            <a:r>
              <a:rPr lang="en-US" sz="2600" dirty="0"/>
              <a:t>   =  20 ohm ,     </a:t>
            </a:r>
            <a:r>
              <a:rPr lang="en-US" sz="2600" i="1" dirty="0"/>
              <a:t>R</a:t>
            </a:r>
            <a:r>
              <a:rPr lang="en-US" sz="2600" baseline="-25000" dirty="0"/>
              <a:t>54</a:t>
            </a:r>
            <a:r>
              <a:rPr lang="en-US" sz="2600" dirty="0"/>
              <a:t>   =  15 ohm ,    </a:t>
            </a:r>
            <a:r>
              <a:rPr lang="en-US" sz="2600" i="1" dirty="0"/>
              <a:t>R</a:t>
            </a:r>
            <a:r>
              <a:rPr lang="en-US" sz="2600" baseline="-25000" dirty="0"/>
              <a:t>14</a:t>
            </a:r>
            <a:r>
              <a:rPr lang="en-US" sz="2600" dirty="0"/>
              <a:t>   =  5 ohm. 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i="1" dirty="0"/>
              <a:t>V</a:t>
            </a:r>
            <a:r>
              <a:rPr lang="en-US" sz="2600" baseline="-25000" dirty="0"/>
              <a:t>1      </a:t>
            </a:r>
            <a:r>
              <a:rPr lang="en-US" sz="2600" dirty="0"/>
              <a:t>=  200 volt ,</a:t>
            </a:r>
            <a:r>
              <a:rPr lang="en-US" sz="2600" baseline="-25000" dirty="0"/>
              <a:t>      </a:t>
            </a:r>
            <a:r>
              <a:rPr lang="en-US" sz="2600" i="1" dirty="0"/>
              <a:t>V</a:t>
            </a:r>
            <a:r>
              <a:rPr lang="en-US" sz="2600" baseline="-25000" dirty="0"/>
              <a:t>6  </a:t>
            </a:r>
            <a:r>
              <a:rPr lang="en-US" sz="2600" dirty="0"/>
              <a:t>  =  0 volt.</a:t>
            </a:r>
            <a:r>
              <a:rPr lang="en-US" sz="2600" baseline="-25000" dirty="0"/>
              <a:t>         </a:t>
            </a:r>
            <a:r>
              <a:rPr lang="en-US" sz="2600" dirty="0"/>
              <a:t> 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045132"/>
              </p:ext>
            </p:extLst>
          </p:nvPr>
        </p:nvGraphicFramePr>
        <p:xfrm>
          <a:off x="1665288" y="433388"/>
          <a:ext cx="7631112" cy="303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3" imgW="4607263" imgH="1832077" progId="Word.Document.12">
                  <p:embed/>
                </p:oleObj>
              </mc:Choice>
              <mc:Fallback>
                <p:oleObj name="Document" r:id="rId3" imgW="4607263" imgH="18320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288" y="433388"/>
                        <a:ext cx="7631112" cy="3036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532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111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Visio.Drawing.5</vt:lpstr>
      <vt:lpstr>Document</vt:lpstr>
      <vt:lpstr>Sistem Persamaan Linier: Sebuah Ilustrasi</vt:lpstr>
      <vt:lpstr>Tinjau sebuah contoh persoalan berikut…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Persamaan Linier: Sebuah Ilustrasi</dc:title>
  <dc:creator>rinaldi-irk</dc:creator>
  <cp:lastModifiedBy>rinaldi-irk</cp:lastModifiedBy>
  <cp:revision>6</cp:revision>
  <dcterms:created xsi:type="dcterms:W3CDTF">2015-08-27T06:55:24Z</dcterms:created>
  <dcterms:modified xsi:type="dcterms:W3CDTF">2015-09-01T06:17:44Z</dcterms:modified>
</cp:coreProperties>
</file>