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8" r:id="rId11"/>
    <p:sldId id="269" r:id="rId12"/>
    <p:sldId id="267" r:id="rId13"/>
    <p:sldId id="270" r:id="rId14"/>
    <p:sldId id="271" r:id="rId15"/>
    <p:sldId id="272" r:id="rId16"/>
    <p:sldId id="273" r:id="rId17"/>
    <p:sldId id="274" r:id="rId18"/>
    <p:sldId id="275" r:id="rId19"/>
    <p:sldId id="287" r:id="rId20"/>
    <p:sldId id="288" r:id="rId21"/>
    <p:sldId id="289" r:id="rId22"/>
    <p:sldId id="290" r:id="rId23"/>
    <p:sldId id="279" r:id="rId24"/>
    <p:sldId id="280" r:id="rId25"/>
    <p:sldId id="285" r:id="rId26"/>
    <p:sldId id="282" r:id="rId27"/>
    <p:sldId id="284" r:id="rId28"/>
    <p:sldId id="283" r:id="rId29"/>
    <p:sldId id="286" r:id="rId30"/>
    <p:sldId id="263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13412A-10CD-457D-A5BF-46DBA6B97129}" type="datetimeFigureOut">
              <a:rPr lang="id-ID" smtClean="0"/>
              <a:pPr/>
              <a:t>08/09/2015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D15B6C-BC18-4A5A-B5E0-B6A23A933E4F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77812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7C435-2247-4E22-9157-C62DA2BCF656}" type="datetime1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106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AF936-FCAA-4C6F-A6B4-39FEAF4F6528}" type="datetime1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096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D5D67-1FCF-4FDB-A631-5FB8BB7602BD}" type="datetime1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02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486D1-1D3A-408C-86FE-4BE2130E9DE1}" type="datetime1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84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3D922-0C9C-46BB-A782-52891BDEA13C}" type="datetime1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24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1FA0-C688-420E-9AD9-89894200EEAE}" type="datetime1">
              <a:rPr lang="en-US" smtClean="0"/>
              <a:pPr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26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A0A9C-2390-40D3-AE56-4F5B7163BF78}" type="datetime1">
              <a:rPr lang="en-US" smtClean="0"/>
              <a:pPr/>
              <a:t>9/8/2015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517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C862-0CAC-425E-8B60-8B9C6E9CF7DB}" type="datetime1">
              <a:rPr lang="en-US" smtClean="0"/>
              <a:pPr/>
              <a:t>9/8/2015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387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67E7-01D8-42D2-ABEC-D2522A4FABCE}" type="datetime1">
              <a:rPr lang="en-US" smtClean="0"/>
              <a:pPr/>
              <a:t>9/8/2015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564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091E1-9135-42C3-A773-498107AD534D}" type="datetime1">
              <a:rPr lang="en-US" smtClean="0"/>
              <a:pPr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12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FB11C-510E-4880-89A6-07B3EBCF3054}" type="datetime1">
              <a:rPr lang="en-US" smtClean="0"/>
              <a:pPr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560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C917F-7A8A-4DC1-9F30-7C81510422A9}" type="datetime1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53A3A-C9D8-4FEC-B7F1-4BD971F523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799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pectrum.ieee.org/computing/software/the-2015-top-ten-programming-languages/?utm_source=techalert&amp;utm_medium=email&amp;utm_campaign=072315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LinkshimAsyncLink.swap(this,%20%22http:/spectrum.ieee.org/computing/software/the-2015-top-ten-programming-languages/?utm_source=techalert&amp;utm_medium=email&amp;utm_campaign=072315%22);" TargetMode="Externa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belajarjava-19.blogspot.co.id/2011/05/java-virtual-machine-jvm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java.sun.com/docs/white/langenv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belajarjava-19.blogspot.co.id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java.sun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Pengantar</a:t>
            </a:r>
            <a:r>
              <a:rPr lang="en-US" dirty="0" smtClean="0"/>
              <a:t> </a:t>
            </a:r>
            <a:r>
              <a:rPr lang="en-US" dirty="0" err="1" smtClean="0"/>
              <a:t>Pemrograman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Bahasa Java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IF2123 </a:t>
            </a:r>
            <a:r>
              <a:rPr lang="en-US" dirty="0" err="1" smtClean="0"/>
              <a:t>Aljabar</a:t>
            </a:r>
            <a:r>
              <a:rPr lang="en-US" dirty="0" smtClean="0"/>
              <a:t> </a:t>
            </a:r>
            <a:r>
              <a:rPr lang="en-US" dirty="0" err="1" smtClean="0"/>
              <a:t>Geometri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Oleh</a:t>
            </a:r>
            <a:r>
              <a:rPr lang="en-US" dirty="0" smtClean="0"/>
              <a:t>: Rinaldi </a:t>
            </a:r>
            <a:r>
              <a:rPr lang="en-US" dirty="0" err="1" smtClean="0"/>
              <a:t>Munir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94165" y="5617028"/>
            <a:ext cx="3803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Sekolah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Elektro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Informatika</a:t>
            </a:r>
            <a:endParaRPr lang="en-US" dirty="0" smtClean="0"/>
          </a:p>
          <a:p>
            <a:pPr algn="ctr"/>
            <a:r>
              <a:rPr lang="en-US" dirty="0" smtClean="0"/>
              <a:t>ITB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283" y="3414707"/>
            <a:ext cx="3425190" cy="252548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854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676275"/>
            <a:ext cx="9753600" cy="550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201603"/>
          </a:xfrm>
        </p:spPr>
        <p:txBody>
          <a:bodyPr/>
          <a:lstStyle/>
          <a:p>
            <a:r>
              <a:rPr lang="id-ID" dirty="0" smtClean="0"/>
              <a:t>Untuk pengembangan aplikasi  visual (</a:t>
            </a:r>
            <a:r>
              <a:rPr lang="id-ID" i="1" dirty="0" smtClean="0"/>
              <a:t>visual programming</a:t>
            </a:r>
            <a:r>
              <a:rPr lang="id-ID" dirty="0" smtClean="0"/>
              <a:t>), anda membutuhkan kakas pengembangan java yang mengintegrasikan:</a:t>
            </a:r>
          </a:p>
          <a:p>
            <a:pPr>
              <a:buNone/>
            </a:pPr>
            <a:r>
              <a:rPr lang="id-ID" dirty="0" smtClean="0"/>
              <a:t>		- JDK</a:t>
            </a:r>
          </a:p>
          <a:p>
            <a:pPr>
              <a:buNone/>
            </a:pPr>
            <a:r>
              <a:rPr lang="id-ID" dirty="0" smtClean="0"/>
              <a:t>		- Editor teks</a:t>
            </a:r>
          </a:p>
          <a:p>
            <a:pPr>
              <a:buNone/>
            </a:pPr>
            <a:r>
              <a:rPr lang="id-ID" dirty="0" smtClean="0"/>
              <a:t>		- Editor antarmuka pengguna (GUI = </a:t>
            </a:r>
            <a:r>
              <a:rPr lang="id-ID" i="1" dirty="0" smtClean="0"/>
              <a:t>Graphical User Interface</a:t>
            </a:r>
            <a:r>
              <a:rPr lang="id-ID" dirty="0" smtClean="0"/>
              <a:t>)</a:t>
            </a:r>
          </a:p>
          <a:p>
            <a:pPr>
              <a:buNone/>
            </a:pPr>
            <a:r>
              <a:rPr lang="id-ID" dirty="0" smtClean="0"/>
              <a:t>		- Manajemen aplikasi</a:t>
            </a:r>
          </a:p>
          <a:p>
            <a:pPr>
              <a:buNone/>
            </a:pPr>
            <a:r>
              <a:rPr lang="id-ID" dirty="0" smtClean="0"/>
              <a:t>		- </a:t>
            </a:r>
            <a:r>
              <a:rPr lang="id-ID" i="1" dirty="0" smtClean="0"/>
              <a:t>Debugger</a:t>
            </a:r>
          </a:p>
          <a:p>
            <a:pPr>
              <a:buNone/>
            </a:pPr>
            <a:endParaRPr lang="id-ID" dirty="0" smtClean="0"/>
          </a:p>
          <a:p>
            <a:r>
              <a:rPr lang="id-ID" dirty="0" smtClean="0"/>
              <a:t>Contoh kakas pengembangan java: </a:t>
            </a:r>
            <a:r>
              <a:rPr lang="id-ID" i="1" dirty="0" smtClean="0"/>
              <a:t>Netbeans</a:t>
            </a:r>
            <a:r>
              <a:rPr lang="id-ID" dirty="0" smtClean="0"/>
              <a:t> dan </a:t>
            </a:r>
            <a:r>
              <a:rPr lang="id-ID" i="1" dirty="0" smtClean="0"/>
              <a:t>Eclipse</a:t>
            </a:r>
            <a:endParaRPr lang="id-ID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3120"/>
            <a:ext cx="10515600" cy="5343843"/>
          </a:xfrm>
        </p:spPr>
        <p:txBody>
          <a:bodyPr/>
          <a:lstStyle/>
          <a:p>
            <a:r>
              <a:rPr lang="id-ID" dirty="0" smtClean="0"/>
              <a:t>Instalasilah JDK ke komputer anda dan ikuti semua instruksi untuk menginstalasinya.</a:t>
            </a:r>
          </a:p>
          <a:p>
            <a:r>
              <a:rPr lang="id-ID" dirty="0" smtClean="0"/>
              <a:t>Aturlah nilai </a:t>
            </a:r>
            <a:r>
              <a:rPr lang="id-ID" i="1" dirty="0" smtClean="0"/>
              <a:t>environment variable </a:t>
            </a:r>
            <a:r>
              <a:rPr lang="id-ID" dirty="0" smtClean="0"/>
              <a:t>PATH melalui </a:t>
            </a:r>
            <a:r>
              <a:rPr lang="id-ID" dirty="0" smtClean="0">
                <a:latin typeface="Courier New" pitchFamily="49" charset="0"/>
                <a:cs typeface="Courier New" pitchFamily="49" charset="0"/>
              </a:rPr>
              <a:t>Control Panel &gt; System &gt; Advanced &gt; Environement Variables</a:t>
            </a:r>
          </a:p>
          <a:p>
            <a:endParaRPr lang="id-ID" dirty="0" smtClean="0"/>
          </a:p>
          <a:p>
            <a:r>
              <a:rPr lang="id-ID" dirty="0" smtClean="0"/>
              <a:t>Untuk mengertahui versi JRE  yang terinstal: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05548" y="3697604"/>
            <a:ext cx="9726992" cy="2499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2800"/>
            <a:ext cx="10515600" cy="5364163"/>
          </a:xfrm>
        </p:spPr>
        <p:txBody>
          <a:bodyPr/>
          <a:lstStyle/>
          <a:p>
            <a:r>
              <a:rPr lang="id-ID" dirty="0" smtClean="0"/>
              <a:t>Untuk mengetahui versi JDK yang terisntal: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25868" y="1497964"/>
            <a:ext cx="7718381" cy="4719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Program  javaku yang pertama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240" y="1602105"/>
            <a:ext cx="10515600" cy="4351338"/>
          </a:xfrm>
        </p:spPr>
        <p:txBody>
          <a:bodyPr>
            <a:normAutofit/>
          </a:bodyPr>
          <a:lstStyle/>
          <a:p>
            <a:pPr marL="263525" indent="-263525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id-ID" altLang="en-US" sz="2400" dirty="0" smtClean="0">
                <a:cs typeface="Courier New" panose="02070309020205020404" pitchFamily="49" charset="0"/>
              </a:rPr>
              <a:t> </a:t>
            </a:r>
            <a:r>
              <a:rPr lang="id-ID" altLang="en-US" dirty="0" smtClean="0">
                <a:cs typeface="Courier New" panose="02070309020205020404" pitchFamily="49" charset="0"/>
              </a:rPr>
              <a:t>Ketik program HelloWorld di bawah ini dengan editor teks, s</a:t>
            </a:r>
            <a:r>
              <a:rPr lang="id-ID" dirty="0" smtClean="0"/>
              <a:t>impan dengan nama file </a:t>
            </a:r>
            <a:r>
              <a:rPr lang="id-ID" dirty="0" smtClean="0">
                <a:latin typeface="Courier New" pitchFamily="49" charset="0"/>
                <a:cs typeface="Courier New" pitchFamily="49" charset="0"/>
              </a:rPr>
              <a:t>HelloWorld.java </a:t>
            </a:r>
            <a:r>
              <a:rPr lang="id-ID" dirty="0" smtClean="0"/>
              <a:t> (harus sama persis dengan nama class)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43023" y="3095943"/>
            <a:ext cx="8105777" cy="3585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7920"/>
            <a:ext cx="10515600" cy="5039043"/>
          </a:xfrm>
        </p:spPr>
        <p:txBody>
          <a:bodyPr/>
          <a:lstStyle/>
          <a:p>
            <a:r>
              <a:rPr lang="id-ID" dirty="0" smtClean="0"/>
              <a:t>Kompilasi program </a:t>
            </a:r>
            <a:r>
              <a:rPr lang="id-ID" i="1" dirty="0" smtClean="0"/>
              <a:t>HelloWorld</a:t>
            </a:r>
            <a:r>
              <a:rPr lang="id-ID" dirty="0" smtClean="0"/>
              <a:t> dari </a:t>
            </a:r>
            <a:r>
              <a:rPr lang="id-ID" i="1" dirty="0" smtClean="0"/>
              <a:t>command prompt</a:t>
            </a:r>
            <a:r>
              <a:rPr lang="id-ID" dirty="0" smtClean="0"/>
              <a:t>:</a:t>
            </a:r>
          </a:p>
          <a:p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  <a:p>
            <a:r>
              <a:rPr lang="id-ID" dirty="0" smtClean="0"/>
              <a:t>Hasilnya sebuah arsip bernama </a:t>
            </a:r>
            <a:r>
              <a:rPr lang="id-ID" dirty="0" smtClean="0">
                <a:latin typeface="Courier New" pitchFamily="49" charset="0"/>
                <a:cs typeface="Courier New" pitchFamily="49" charset="0"/>
              </a:rPr>
              <a:t>HelloWord.class</a:t>
            </a:r>
            <a:endParaRPr lang="id-ID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2668" y="1849754"/>
            <a:ext cx="10253373" cy="1726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5040"/>
            <a:ext cx="10515600" cy="5527040"/>
          </a:xfrm>
        </p:spPr>
        <p:txBody>
          <a:bodyPr/>
          <a:lstStyle/>
          <a:p>
            <a:r>
              <a:rPr lang="id-ID" dirty="0" smtClean="0"/>
              <a:t>Jalankan arsip </a:t>
            </a:r>
            <a:r>
              <a:rPr lang="id-ID" dirty="0" smtClean="0">
                <a:latin typeface="Courier New" pitchFamily="49" charset="0"/>
                <a:cs typeface="Courier New" pitchFamily="49" charset="0"/>
              </a:rPr>
              <a:t>HelloWorld.class</a:t>
            </a:r>
            <a:r>
              <a:rPr lang="id-ID" dirty="0" smtClean="0"/>
              <a:t> melalui </a:t>
            </a:r>
            <a:r>
              <a:rPr lang="id-ID" i="1" dirty="0" smtClean="0"/>
              <a:t>command prompt</a:t>
            </a:r>
            <a:r>
              <a:rPr lang="id-ID" dirty="0" smtClean="0"/>
              <a:t>: </a:t>
            </a:r>
          </a:p>
          <a:p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  <a:p>
            <a:r>
              <a:rPr lang="id-ID" dirty="0" smtClean="0"/>
              <a:t>Horeeee..., saya sudah bisa membuat program java!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64908" y="1769744"/>
            <a:ext cx="9445460" cy="3432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Class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Bahasa java adalah berorientasi objek. Struktur bahasa java terdiri dari kelas-kelas objek. </a:t>
            </a:r>
          </a:p>
          <a:p>
            <a:r>
              <a:rPr lang="id-ID" dirty="0" smtClean="0"/>
              <a:t>Kelas adalah </a:t>
            </a:r>
            <a:r>
              <a:rPr lang="id-ID" i="1" dirty="0" smtClean="0"/>
              <a:t>blue-print </a:t>
            </a:r>
            <a:r>
              <a:rPr lang="id-ID" dirty="0" smtClean="0"/>
              <a:t>dari objek, sedangkan objek adalah instans dari kelas pada saat ruuning.</a:t>
            </a:r>
          </a:p>
          <a:p>
            <a:endParaRPr lang="id-ID" dirty="0" smtClean="0"/>
          </a:p>
          <a:p>
            <a:r>
              <a:rPr lang="id-ID" dirty="0" smtClean="0"/>
              <a:t>Setiap kelas di dalam java memiliki </a:t>
            </a:r>
            <a:r>
              <a:rPr lang="id-ID" i="1" dirty="0" smtClean="0"/>
              <a:t>template</a:t>
            </a:r>
            <a:r>
              <a:rPr lang="id-ID" dirty="0" smtClean="0"/>
              <a:t>:</a:t>
            </a:r>
          </a:p>
          <a:p>
            <a:endParaRPr lang="id-ID" dirty="0" smtClean="0"/>
          </a:p>
          <a:p>
            <a:pPr>
              <a:buNone/>
            </a:pPr>
            <a:r>
              <a:rPr lang="id-ID" dirty="0" smtClean="0"/>
              <a:t>		</a:t>
            </a:r>
            <a:r>
              <a:rPr lang="id-ID" sz="2400" dirty="0" smtClean="0">
                <a:latin typeface="Courier New" pitchFamily="49" charset="0"/>
                <a:cs typeface="Courier New" pitchFamily="49" charset="0"/>
              </a:rPr>
              <a:t>class NamaKelas {</a:t>
            </a:r>
          </a:p>
          <a:p>
            <a:pPr>
              <a:buNone/>
            </a:pPr>
            <a:r>
              <a:rPr lang="id-ID" sz="2400" dirty="0" smtClean="0">
                <a:latin typeface="Courier New" pitchFamily="49" charset="0"/>
                <a:cs typeface="Courier New" pitchFamily="49" charset="0"/>
              </a:rPr>
              <a:t>		  // body kelas ditulis di sini</a:t>
            </a:r>
          </a:p>
          <a:p>
            <a:pPr>
              <a:buNone/>
            </a:pPr>
            <a:r>
              <a:rPr lang="id-ID" sz="2400" dirty="0" smtClean="0">
                <a:latin typeface="Courier New" pitchFamily="49" charset="0"/>
                <a:cs typeface="Courier New" pitchFamily="49" charset="0"/>
              </a:rPr>
              <a:t>     }</a:t>
            </a:r>
            <a:endParaRPr lang="id-ID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3120"/>
            <a:ext cx="10515600" cy="5343843"/>
          </a:xfrm>
        </p:spPr>
        <p:txBody>
          <a:bodyPr>
            <a:normAutofit/>
          </a:bodyPr>
          <a:lstStyle/>
          <a:p>
            <a:r>
              <a:rPr lang="id-ID" sz="2600" dirty="0" smtClean="0"/>
              <a:t>Di dalam kelas terdapat </a:t>
            </a:r>
            <a:r>
              <a:rPr lang="id-ID" sz="2600" i="1" dirty="0" smtClean="0"/>
              <a:t>atribut</a:t>
            </a:r>
            <a:r>
              <a:rPr lang="id-ID" sz="2600" dirty="0" smtClean="0"/>
              <a:t>  dan </a:t>
            </a:r>
            <a:r>
              <a:rPr lang="id-ID" sz="2600" i="1" dirty="0" smtClean="0"/>
              <a:t>method </a:t>
            </a:r>
            <a:r>
              <a:rPr lang="id-ID" sz="2600" dirty="0" smtClean="0"/>
              <a:t>.  Salah satu atau keduanya mungkin tidak terdapat di dalam kelas.</a:t>
            </a:r>
          </a:p>
          <a:p>
            <a:r>
              <a:rPr lang="id-ID" sz="2600" dirty="0" smtClean="0"/>
              <a:t>Atribut di dalam kelas dinyatakan dengan variabel atau objek kelas lain.</a:t>
            </a:r>
          </a:p>
          <a:p>
            <a:r>
              <a:rPr lang="id-ID" sz="2600" i="1" dirty="0" smtClean="0"/>
              <a:t>Method</a:t>
            </a:r>
            <a:r>
              <a:rPr lang="id-ID" sz="2600" dirty="0" smtClean="0"/>
              <a:t> adalah operasi (prosedur, fungsi, atau konstruktor) yang dimiliki oleh sebuah kelas.</a:t>
            </a:r>
          </a:p>
          <a:p>
            <a:endParaRPr lang="id-ID" sz="2600" dirty="0" smtClean="0"/>
          </a:p>
          <a:p>
            <a:r>
              <a:rPr lang="id-ID" sz="2600" dirty="0" smtClean="0"/>
              <a:t>Kelas </a:t>
            </a:r>
            <a:r>
              <a:rPr lang="id-ID" sz="2600" dirty="0" smtClean="0">
                <a:latin typeface="Courier New" pitchFamily="49" charset="0"/>
                <a:cs typeface="Courier New" pitchFamily="49" charset="0"/>
              </a:rPr>
              <a:t>HelloWorld</a:t>
            </a:r>
            <a:r>
              <a:rPr lang="id-ID" sz="2600" dirty="0" smtClean="0"/>
              <a:t>  hanya mempunya satu </a:t>
            </a:r>
            <a:r>
              <a:rPr lang="id-ID" sz="2600" i="1" dirty="0" smtClean="0"/>
              <a:t>method,yaitu</a:t>
            </a:r>
            <a:r>
              <a:rPr lang="id-ID" sz="2600" dirty="0" smtClean="0"/>
              <a:t> </a:t>
            </a:r>
            <a:r>
              <a:rPr lang="id-ID" sz="2600" dirty="0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id-ID" sz="2600" dirty="0" smtClean="0"/>
              <a:t>:</a:t>
            </a:r>
          </a:p>
          <a:p>
            <a:pPr>
              <a:buNone/>
            </a:pPr>
            <a:endParaRPr lang="id-ID" sz="2600" dirty="0" smtClean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id-ID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public static void main(String[] args) {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id-ID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// menampilkan tulisan “Hello world!”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id-ID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System.out.println("Hello world!");    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id-ID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>
              <a:buNone/>
            </a:pPr>
            <a:endParaRPr lang="id-ID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Program Input/Output Sederhana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3153" y="1651635"/>
            <a:ext cx="7603807" cy="4803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7880" y="852805"/>
            <a:ext cx="10515600" cy="1325563"/>
          </a:xfrm>
        </p:spPr>
        <p:txBody>
          <a:bodyPr/>
          <a:lstStyle/>
          <a:p>
            <a:r>
              <a:rPr lang="en-US" dirty="0" err="1" smtClean="0"/>
              <a:t>Sejarah</a:t>
            </a:r>
            <a:r>
              <a:rPr lang="en-US" dirty="0" smtClean="0"/>
              <a:t> Bahasa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7880" y="2506662"/>
            <a:ext cx="10515600" cy="4351338"/>
          </a:xfrm>
        </p:spPr>
        <p:txBody>
          <a:bodyPr>
            <a:normAutofit/>
          </a:bodyPr>
          <a:lstStyle/>
          <a:p>
            <a:r>
              <a:rPr lang="en-US" sz="2600" dirty="0" smtClean="0"/>
              <a:t>Bahasa java </a:t>
            </a:r>
            <a:r>
              <a:rPr lang="en-US" sz="2600" dirty="0" err="1" smtClean="0"/>
              <a:t>dibuat</a:t>
            </a:r>
            <a:r>
              <a:rPr lang="en-US" sz="2600" dirty="0" smtClean="0"/>
              <a:t> </a:t>
            </a:r>
            <a:r>
              <a:rPr lang="en-US" sz="2600" dirty="0" err="1" smtClean="0"/>
              <a:t>oleh</a:t>
            </a:r>
            <a:r>
              <a:rPr lang="en-US" sz="2600" dirty="0" smtClean="0"/>
              <a:t> James Gosling </a:t>
            </a:r>
            <a:r>
              <a:rPr lang="en-US" sz="2600" dirty="0" err="1" smtClean="0"/>
              <a:t>saat</a:t>
            </a:r>
            <a:r>
              <a:rPr lang="en-US" sz="2600" dirty="0" smtClean="0"/>
              <a:t> </a:t>
            </a:r>
            <a:r>
              <a:rPr lang="en-US" sz="2600" dirty="0" err="1" smtClean="0"/>
              <a:t>masih</a:t>
            </a:r>
            <a:r>
              <a:rPr lang="en-US" sz="2600" dirty="0" smtClean="0"/>
              <a:t> </a:t>
            </a:r>
            <a:r>
              <a:rPr lang="en-US" sz="2600" dirty="0" err="1" smtClean="0"/>
              <a:t>bergabung</a:t>
            </a:r>
            <a:r>
              <a:rPr lang="en-US" sz="2600" dirty="0" smtClean="0"/>
              <a:t> di </a:t>
            </a:r>
            <a:r>
              <a:rPr lang="en-US" sz="2600" i="1" dirty="0" smtClean="0"/>
              <a:t>Sun Microsystems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dirilis</a:t>
            </a:r>
            <a:r>
              <a:rPr lang="en-US" sz="2600" dirty="0" smtClean="0"/>
              <a:t> </a:t>
            </a:r>
            <a:r>
              <a:rPr lang="en-US" sz="2600" dirty="0" err="1" smtClean="0"/>
              <a:t>tahun</a:t>
            </a:r>
            <a:r>
              <a:rPr lang="en-US" sz="2600" dirty="0" smtClean="0"/>
              <a:t> 1995.</a:t>
            </a:r>
          </a:p>
          <a:p>
            <a:r>
              <a:rPr lang="en-US" sz="2600" dirty="0" smtClean="0"/>
              <a:t>Bahasa Java </a:t>
            </a:r>
            <a:r>
              <a:rPr lang="en-US" sz="2600" dirty="0" err="1" smtClean="0"/>
              <a:t>dapat</a:t>
            </a:r>
            <a:r>
              <a:rPr lang="en-US" sz="2600" dirty="0" smtClean="0"/>
              <a:t> </a:t>
            </a:r>
            <a:r>
              <a:rPr lang="en-US" sz="2600" dirty="0" err="1" smtClean="0"/>
              <a:t>dijalankan</a:t>
            </a:r>
            <a:r>
              <a:rPr lang="en-US" sz="2600" dirty="0" smtClean="0"/>
              <a:t> </a:t>
            </a:r>
            <a:r>
              <a:rPr lang="en-US" sz="2600" dirty="0" err="1" smtClean="0"/>
              <a:t>pada</a:t>
            </a:r>
            <a:r>
              <a:rPr lang="en-US" sz="2600" dirty="0" smtClean="0"/>
              <a:t> </a:t>
            </a:r>
            <a:r>
              <a:rPr lang="en-US" sz="2600" dirty="0" err="1" smtClean="0"/>
              <a:t>berbagai</a:t>
            </a:r>
            <a:r>
              <a:rPr lang="en-US" sz="2600" dirty="0" smtClean="0"/>
              <a:t> </a:t>
            </a:r>
            <a:r>
              <a:rPr lang="en-US" sz="2600" dirty="0" err="1" smtClean="0"/>
              <a:t>komputer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i="1" dirty="0" smtClean="0"/>
              <a:t>platform</a:t>
            </a:r>
            <a:r>
              <a:rPr lang="en-US" sz="2600" dirty="0"/>
              <a:t> </a:t>
            </a:r>
            <a:r>
              <a:rPr lang="en-US" sz="2600" dirty="0" err="1" smtClean="0"/>
              <a:t>sistem</a:t>
            </a:r>
            <a:r>
              <a:rPr lang="en-US" sz="2600" dirty="0" smtClean="0"/>
              <a:t> </a:t>
            </a:r>
            <a:r>
              <a:rPr lang="en-US" sz="2600" dirty="0" err="1" smtClean="0"/>
              <a:t>operasi</a:t>
            </a:r>
            <a:r>
              <a:rPr lang="en-US" sz="2600" dirty="0" smtClean="0"/>
              <a:t>.</a:t>
            </a:r>
          </a:p>
          <a:p>
            <a:r>
              <a:rPr lang="en-US" sz="2600" dirty="0" smtClean="0"/>
              <a:t>Slogan Java: </a:t>
            </a:r>
            <a:r>
              <a:rPr lang="en-US" sz="2600" i="1" dirty="0" smtClean="0"/>
              <a:t>Write once, run anywhere!   </a:t>
            </a:r>
            <a:r>
              <a:rPr lang="en-US" sz="2600" dirty="0" smtClean="0"/>
              <a:t>(</a:t>
            </a:r>
            <a:r>
              <a:rPr lang="en-US" sz="2600" dirty="0" err="1" smtClean="0"/>
              <a:t>Tulis</a:t>
            </a:r>
            <a:r>
              <a:rPr lang="en-US" sz="2600" dirty="0" smtClean="0"/>
              <a:t> </a:t>
            </a:r>
            <a:r>
              <a:rPr lang="en-US" sz="2600" dirty="0" err="1" smtClean="0"/>
              <a:t>sekali</a:t>
            </a:r>
            <a:r>
              <a:rPr lang="en-US" sz="2600" dirty="0" smtClean="0"/>
              <a:t>, </a:t>
            </a:r>
            <a:r>
              <a:rPr lang="en-US" sz="2600" dirty="0" err="1" smtClean="0"/>
              <a:t>jalankan</a:t>
            </a:r>
            <a:r>
              <a:rPr lang="en-US" sz="2600" dirty="0" smtClean="0"/>
              <a:t> di </a:t>
            </a:r>
            <a:r>
              <a:rPr lang="en-US" sz="2600" dirty="0" err="1" smtClean="0"/>
              <a:t>manapun</a:t>
            </a:r>
            <a:r>
              <a:rPr lang="en-US" sz="2600" dirty="0" smtClean="0"/>
              <a:t>)</a:t>
            </a:r>
          </a:p>
          <a:p>
            <a:r>
              <a:rPr lang="en-US" sz="2600" dirty="0" smtClean="0"/>
              <a:t>Java </a:t>
            </a:r>
            <a:r>
              <a:rPr lang="en-US" sz="2600" dirty="0" err="1" smtClean="0"/>
              <a:t>adalah</a:t>
            </a:r>
            <a:r>
              <a:rPr lang="en-US" sz="2600" dirty="0" smtClean="0"/>
              <a:t> </a:t>
            </a:r>
            <a:r>
              <a:rPr lang="en-US" sz="2600" dirty="0" err="1" smtClean="0"/>
              <a:t>bahasa</a:t>
            </a:r>
            <a:r>
              <a:rPr lang="en-US" sz="2600" dirty="0" smtClean="0"/>
              <a:t> </a:t>
            </a:r>
            <a:r>
              <a:rPr lang="en-US" sz="2600" dirty="0" err="1" smtClean="0"/>
              <a:t>pemrograman</a:t>
            </a:r>
            <a:r>
              <a:rPr lang="en-US" sz="2600" dirty="0" smtClean="0"/>
              <a:t>  </a:t>
            </a:r>
            <a:r>
              <a:rPr lang="en-US" sz="2600" dirty="0" err="1" smtClean="0"/>
              <a:t>bersifat</a:t>
            </a:r>
            <a:r>
              <a:rPr lang="en-US" sz="2600" dirty="0" smtClean="0"/>
              <a:t> </a:t>
            </a:r>
            <a:r>
              <a:rPr lang="en-US" sz="2600" dirty="0" err="1" smtClean="0"/>
              <a:t>umum</a:t>
            </a:r>
            <a:r>
              <a:rPr lang="en-US" sz="2600" dirty="0" smtClean="0"/>
              <a:t> (</a:t>
            </a:r>
            <a:r>
              <a:rPr lang="en-US" sz="2600" i="1" dirty="0" smtClean="0"/>
              <a:t>general purpose</a:t>
            </a:r>
            <a:r>
              <a:rPr lang="en-US" sz="2600" dirty="0" smtClean="0"/>
              <a:t>)</a:t>
            </a:r>
          </a:p>
          <a:p>
            <a:r>
              <a:rPr lang="en-US" sz="2600" dirty="0" err="1" smtClean="0"/>
              <a:t>Sintaks</a:t>
            </a:r>
            <a:r>
              <a:rPr lang="en-US" sz="2600" dirty="0" smtClean="0"/>
              <a:t> Bahasa Java </a:t>
            </a:r>
            <a:r>
              <a:rPr lang="en-US" sz="2600" dirty="0" err="1" smtClean="0"/>
              <a:t>diadopsi</a:t>
            </a:r>
            <a:r>
              <a:rPr lang="en-US" sz="2600" dirty="0" smtClean="0"/>
              <a:t> </a:t>
            </a:r>
            <a:r>
              <a:rPr lang="en-US" sz="2600" dirty="0" err="1" smtClean="0"/>
              <a:t>dari</a:t>
            </a:r>
            <a:r>
              <a:rPr lang="en-US" sz="2600" dirty="0" smtClean="0"/>
              <a:t> Bahasa C </a:t>
            </a:r>
            <a:r>
              <a:rPr lang="en-US" sz="2600" dirty="0" err="1" smtClean="0"/>
              <a:t>dan</a:t>
            </a:r>
            <a:r>
              <a:rPr lang="en-US" sz="2600" dirty="0" smtClean="0"/>
              <a:t> C++ </a:t>
            </a:r>
            <a:r>
              <a:rPr lang="en-US" sz="2600" dirty="0" err="1" smtClean="0"/>
              <a:t>tetapi</a:t>
            </a:r>
            <a:r>
              <a:rPr lang="en-US" sz="2600" dirty="0" smtClean="0"/>
              <a:t> </a:t>
            </a:r>
            <a:r>
              <a:rPr lang="en-US" sz="2600" dirty="0" err="1" smtClean="0"/>
              <a:t>lebih</a:t>
            </a:r>
            <a:r>
              <a:rPr lang="en-US" sz="2600" dirty="0" smtClean="0"/>
              <a:t> </a:t>
            </a:r>
            <a:r>
              <a:rPr lang="en-US" sz="2600" dirty="0" err="1" smtClean="0"/>
              <a:t>sederhana</a:t>
            </a:r>
            <a:endParaRPr lang="id-ID" sz="2600" dirty="0" smtClean="0"/>
          </a:p>
          <a:p>
            <a:r>
              <a:rPr lang="id-ID" sz="2600" dirty="0" smtClean="0"/>
              <a:t>Nama “java” diambil dari jenis kopi yang diminum oleh James Gosling saat itu.</a:t>
            </a:r>
            <a:endParaRPr lang="en-US" sz="2600" dirty="0"/>
          </a:p>
        </p:txBody>
      </p:sp>
      <p:pic>
        <p:nvPicPr>
          <p:cNvPr id="8194" name="Picture 2" descr="https://encrypted-tbn1.gstatic.com/images?q=tbn:ANd9GcSncM34Dzl-hDZKUIT4kKFekf3v3qVSfE3g_LkvFlrZ3Y9eVlRt_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74295" y="0"/>
            <a:ext cx="2817705" cy="211328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9990380" y="2106414"/>
            <a:ext cx="15584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James Gosling 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3166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92480"/>
            <a:ext cx="10515600" cy="5384483"/>
          </a:xfrm>
        </p:spPr>
        <p:txBody>
          <a:bodyPr/>
          <a:lstStyle/>
          <a:p>
            <a:r>
              <a:rPr lang="id-ID" dirty="0" smtClean="0"/>
              <a:t>Kompilasi </a:t>
            </a:r>
            <a:r>
              <a:rPr lang="id-ID" dirty="0" smtClean="0">
                <a:latin typeface="Courier New" pitchFamily="49" charset="0"/>
                <a:cs typeface="Courier New" pitchFamily="49" charset="0"/>
              </a:rPr>
              <a:t>InputTest.java</a:t>
            </a:r>
            <a:r>
              <a:rPr lang="id-ID" dirty="0" smtClean="0"/>
              <a:t> dan jika sudah benar jalankan programnya: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3308" y="1830704"/>
            <a:ext cx="10675726" cy="3879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Program Input dengan GUI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40435" y="1676083"/>
            <a:ext cx="10577428" cy="4399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/>
          <a:lstStyle/>
          <a:p>
            <a:r>
              <a:rPr lang="id-ID" dirty="0" smtClean="0"/>
              <a:t>Kompilasi </a:t>
            </a:r>
            <a:r>
              <a:rPr lang="id-ID" dirty="0" smtClean="0">
                <a:latin typeface="Courier New" pitchFamily="49" charset="0"/>
                <a:cs typeface="Courier New" pitchFamily="49" charset="0"/>
              </a:rPr>
              <a:t>InputTestGUI.java</a:t>
            </a:r>
            <a:r>
              <a:rPr lang="id-ID" dirty="0" smtClean="0"/>
              <a:t> dan jika sudah benar jalankan programnya:</a:t>
            </a:r>
          </a:p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6258" y="1842770"/>
            <a:ext cx="4638829" cy="193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6258" y="4138930"/>
            <a:ext cx="4604702" cy="1922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4395"/>
          </a:xfrm>
        </p:spPr>
        <p:txBody>
          <a:bodyPr/>
          <a:lstStyle/>
          <a:p>
            <a:r>
              <a:rPr lang="id-ID" dirty="0" smtClean="0"/>
              <a:t>Kelas Mahasiswa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7730" y="1184910"/>
            <a:ext cx="8343900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Kelas DriverMhs  </a:t>
            </a:r>
            <a:br>
              <a:rPr lang="id-ID" dirty="0" smtClean="0"/>
            </a:br>
            <a:r>
              <a:rPr lang="id-ID" sz="2800" dirty="0" smtClean="0"/>
              <a:t>(yang menggunakan kelas Mahasiswa)</a:t>
            </a:r>
            <a:endParaRPr lang="id-ID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6450" y="1884044"/>
            <a:ext cx="10491064" cy="4191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6920" y="426720"/>
            <a:ext cx="11150600" cy="5526723"/>
          </a:xfrm>
        </p:spPr>
        <p:txBody>
          <a:bodyPr/>
          <a:lstStyle/>
          <a:p>
            <a:r>
              <a:rPr lang="id-ID" dirty="0" smtClean="0"/>
              <a:t>Kompilasi masing-masing </a:t>
            </a:r>
            <a:r>
              <a:rPr lang="id-ID" dirty="0" smtClean="0">
                <a:latin typeface="Courier New" pitchFamily="49" charset="0"/>
                <a:cs typeface="Courier New" pitchFamily="49" charset="0"/>
              </a:rPr>
              <a:t>Mahasiswa.java </a:t>
            </a:r>
            <a:r>
              <a:rPr lang="id-ID" dirty="0" smtClean="0"/>
              <a:t>dan </a:t>
            </a:r>
            <a:r>
              <a:rPr lang="id-ID" dirty="0" smtClean="0">
                <a:latin typeface="Courier New" pitchFamily="49" charset="0"/>
                <a:cs typeface="Courier New" pitchFamily="49" charset="0"/>
              </a:rPr>
              <a:t>DriverMhs.java </a:t>
            </a:r>
          </a:p>
          <a:p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  <a:p>
            <a:r>
              <a:rPr lang="id-ID" dirty="0" smtClean="0"/>
              <a:t>Jalankan kelas </a:t>
            </a:r>
            <a:r>
              <a:rPr lang="id-ID" dirty="0" smtClean="0">
                <a:latin typeface="Courier New" pitchFamily="49" charset="0"/>
                <a:cs typeface="Courier New" pitchFamily="49" charset="0"/>
              </a:rPr>
              <a:t>DriverMhs.class</a:t>
            </a:r>
            <a:endParaRPr lang="id-ID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1068" y="963294"/>
            <a:ext cx="9381171" cy="220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748" y="4010024"/>
            <a:ext cx="9543732" cy="2604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Kelas Matriks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0290" y="1592898"/>
            <a:ext cx="9550390" cy="4807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3525"/>
            <a:ext cx="10515600" cy="1325563"/>
          </a:xfrm>
        </p:spPr>
        <p:txBody>
          <a:bodyPr/>
          <a:lstStyle/>
          <a:p>
            <a:r>
              <a:rPr lang="id-ID" dirty="0" smtClean="0"/>
              <a:t>Kelas DriverMatriks</a:t>
            </a:r>
            <a:br>
              <a:rPr lang="id-ID" dirty="0" smtClean="0"/>
            </a:br>
            <a:r>
              <a:rPr lang="id-ID" sz="2800" dirty="0" smtClean="0"/>
              <a:t>(yang menggunakan kelas Mahasiswa)</a:t>
            </a:r>
            <a:endParaRPr lang="id-ID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7089" y="1521460"/>
            <a:ext cx="8990017" cy="5336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6769" y="881698"/>
            <a:ext cx="10559479" cy="5315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" y="508000"/>
            <a:ext cx="11435080" cy="5526723"/>
          </a:xfrm>
        </p:spPr>
        <p:txBody>
          <a:bodyPr/>
          <a:lstStyle/>
          <a:p>
            <a:r>
              <a:rPr lang="id-ID" dirty="0" smtClean="0"/>
              <a:t>Kompilasi masing-masing </a:t>
            </a:r>
            <a:r>
              <a:rPr lang="id-ID" dirty="0" smtClean="0">
                <a:latin typeface="Courier New" pitchFamily="49" charset="0"/>
                <a:cs typeface="Courier New" pitchFamily="49" charset="0"/>
              </a:rPr>
              <a:t>matriks.java </a:t>
            </a:r>
            <a:r>
              <a:rPr lang="id-ID" dirty="0" smtClean="0"/>
              <a:t>dan </a:t>
            </a:r>
            <a:r>
              <a:rPr lang="id-ID" dirty="0" smtClean="0">
                <a:latin typeface="Courier New" pitchFamily="49" charset="0"/>
                <a:cs typeface="Courier New" pitchFamily="49" charset="0"/>
              </a:rPr>
              <a:t>DriverMatriks.java </a:t>
            </a:r>
          </a:p>
          <a:p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  <a:p>
            <a:r>
              <a:rPr lang="id-ID" dirty="0" smtClean="0"/>
              <a:t>Jalankan kelas </a:t>
            </a:r>
            <a:r>
              <a:rPr lang="id-ID" dirty="0" smtClean="0">
                <a:latin typeface="Courier New" pitchFamily="49" charset="0"/>
                <a:cs typeface="Courier New" pitchFamily="49" charset="0"/>
              </a:rPr>
              <a:t>DriverMatriks.class</a:t>
            </a:r>
            <a:endParaRPr lang="id-ID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9468" y="959484"/>
            <a:ext cx="10457366" cy="194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8828" y="3668394"/>
            <a:ext cx="9463831" cy="2935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05544"/>
            <a:ext cx="10515600" cy="5371420"/>
          </a:xfrm>
        </p:spPr>
        <p:txBody>
          <a:bodyPr/>
          <a:lstStyle/>
          <a:p>
            <a:r>
              <a:rPr lang="en-US" dirty="0" smtClean="0"/>
              <a:t>Java </a:t>
            </a:r>
            <a:r>
              <a:rPr lang="en-US" dirty="0" err="1" smtClean="0"/>
              <a:t>termasuk</a:t>
            </a:r>
            <a:r>
              <a:rPr lang="en-US" dirty="0" smtClean="0"/>
              <a:t> Bahasa </a:t>
            </a:r>
            <a:r>
              <a:rPr lang="en-US" dirty="0" err="1" smtClean="0"/>
              <a:t>pemrograman</a:t>
            </a:r>
            <a:r>
              <a:rPr lang="en-US" dirty="0" smtClean="0"/>
              <a:t> yang popular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,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berbasis</a:t>
            </a:r>
            <a:r>
              <a:rPr lang="en-US" dirty="0" smtClean="0"/>
              <a:t> web.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2142" y="1900448"/>
            <a:ext cx="5905500" cy="35052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769818" y="5507501"/>
            <a:ext cx="73301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Gambar</a:t>
            </a:r>
            <a:r>
              <a:rPr lang="en-US" sz="2400" b="1" dirty="0" smtClean="0">
                <a:solidFill>
                  <a:srgbClr val="FF0000"/>
                </a:solidFill>
              </a:rPr>
              <a:t> 1. </a:t>
            </a:r>
            <a:r>
              <a:rPr lang="en-US" sz="2400" b="1" dirty="0" err="1" smtClean="0">
                <a:solidFill>
                  <a:srgbClr val="FF0000"/>
                </a:solidFill>
              </a:rPr>
              <a:t>Sepuluh</a:t>
            </a:r>
            <a:r>
              <a:rPr lang="en-US" sz="2400" b="1" dirty="0" smtClean="0">
                <a:solidFill>
                  <a:srgbClr val="FF0000"/>
                </a:solidFill>
              </a:rPr>
              <a:t> (10) </a:t>
            </a:r>
            <a:r>
              <a:rPr lang="en-US" sz="2400" b="1" dirty="0" err="1" smtClean="0">
                <a:solidFill>
                  <a:srgbClr val="FF0000"/>
                </a:solidFill>
              </a:rPr>
              <a:t>bahasa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pemrograman</a:t>
            </a:r>
            <a:r>
              <a:rPr lang="en-US" sz="2400" b="1" dirty="0" smtClean="0">
                <a:solidFill>
                  <a:srgbClr val="FF0000"/>
                </a:solidFill>
              </a:rPr>
              <a:t> top 2015: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406167" y="6018966"/>
            <a:ext cx="7808548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Sumber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/>
                <a:hlinkMouseOver r:id="rId4"/>
              </a:rPr>
              <a:t>http://spectrum.ieee.org/computing/software/the-2015-top-ten-programming-languages/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/>
                <a:hlinkMouseOver r:id="rId4"/>
              </a:rPr>
              <a:t>?utm_source=techalert&amp;utm_medium=email&amp;utm_campaign=072315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96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Referensi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Materi</a:t>
            </a:r>
            <a:r>
              <a:rPr lang="en-US" dirty="0" smtClean="0"/>
              <a:t> “</a:t>
            </a:r>
            <a:r>
              <a:rPr lang="en-US" dirty="0" err="1" smtClean="0"/>
              <a:t>Pengantar</a:t>
            </a:r>
            <a:r>
              <a:rPr lang="en-US" dirty="0" smtClean="0"/>
              <a:t> </a:t>
            </a:r>
            <a:r>
              <a:rPr lang="en-US" dirty="0" err="1" smtClean="0"/>
              <a:t>Pemrograman</a:t>
            </a:r>
            <a:r>
              <a:rPr lang="en-US" dirty="0" smtClean="0"/>
              <a:t> Bahasa Java” </a:t>
            </a:r>
            <a:r>
              <a:rPr lang="en-US" dirty="0" err="1" smtClean="0"/>
              <a:t>diambil</a:t>
            </a:r>
            <a:r>
              <a:rPr lang="en-US" dirty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, </a:t>
            </a:r>
            <a:r>
              <a:rPr lang="en-US" dirty="0" err="1" smtClean="0"/>
              <a:t>antara</a:t>
            </a:r>
            <a:r>
              <a:rPr lang="en-US" dirty="0" smtClean="0"/>
              <a:t> lain: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Arief</a:t>
            </a:r>
            <a:r>
              <a:rPr lang="en-US" dirty="0" smtClean="0"/>
              <a:t> </a:t>
            </a:r>
            <a:r>
              <a:rPr lang="en-US" dirty="0" err="1" smtClean="0"/>
              <a:t>Bahtiar</a:t>
            </a:r>
            <a:r>
              <a:rPr lang="en-US" dirty="0" smtClean="0"/>
              <a:t> S.T, M.T, Ivan </a:t>
            </a:r>
            <a:r>
              <a:rPr lang="en-US" dirty="0" err="1" smtClean="0"/>
              <a:t>Kurniawan</a:t>
            </a:r>
            <a:r>
              <a:rPr lang="en-US" dirty="0" smtClean="0"/>
              <a:t>, </a:t>
            </a:r>
            <a:r>
              <a:rPr lang="en-US" i="1" dirty="0" smtClean="0"/>
              <a:t>Fundamental Java 2 Platform Application Developer</a:t>
            </a:r>
            <a:r>
              <a:rPr lang="en-US" dirty="0" smtClean="0"/>
              <a:t>, </a:t>
            </a:r>
            <a:r>
              <a:rPr lang="en-US" dirty="0" err="1" smtClean="0"/>
              <a:t>ComLabs</a:t>
            </a:r>
            <a:r>
              <a:rPr lang="en-US" dirty="0" smtClean="0"/>
              <a:t> IT Course ITB.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Adi</a:t>
            </a:r>
            <a:r>
              <a:rPr lang="en-US" dirty="0" smtClean="0"/>
              <a:t> </a:t>
            </a:r>
            <a:r>
              <a:rPr lang="en-US" dirty="0" err="1" smtClean="0"/>
              <a:t>Nuralim</a:t>
            </a:r>
            <a:r>
              <a:rPr lang="en-US" dirty="0" smtClean="0"/>
              <a:t>, </a:t>
            </a:r>
            <a:r>
              <a:rPr lang="en-US" i="1" dirty="0" smtClean="0"/>
              <a:t>Java Virtual Machine</a:t>
            </a:r>
            <a:r>
              <a:rPr lang="en-US" dirty="0" smtClean="0"/>
              <a:t>, </a:t>
            </a:r>
            <a:r>
              <a:rPr lang="en-US" dirty="0" smtClean="0">
                <a:hlinkClick r:id="rId2"/>
              </a:rPr>
              <a:t>http://belajarjava-19.blogspot.co.id/2011/05/java-virtual-machine-jvm.html</a:t>
            </a:r>
            <a:r>
              <a:rPr lang="en-US" dirty="0" smtClean="0"/>
              <a:t>, </a:t>
            </a:r>
            <a:r>
              <a:rPr lang="en-US" dirty="0" err="1" smtClean="0"/>
              <a:t>tanggal</a:t>
            </a:r>
            <a:r>
              <a:rPr lang="en-US" dirty="0" smtClean="0"/>
              <a:t> </a:t>
            </a:r>
            <a:r>
              <a:rPr lang="en-US" dirty="0" err="1" smtClean="0"/>
              <a:t>akses</a:t>
            </a:r>
            <a:r>
              <a:rPr lang="en-US" dirty="0" smtClean="0"/>
              <a:t> 3 </a:t>
            </a:r>
            <a:r>
              <a:rPr lang="en-US" dirty="0" err="1" smtClean="0"/>
              <a:t>Septemebr</a:t>
            </a:r>
            <a:r>
              <a:rPr lang="en-US" dirty="0" smtClean="0"/>
              <a:t> 2015</a:t>
            </a:r>
          </a:p>
          <a:p>
            <a:pPr marL="514350" indent="-514350">
              <a:buAutoNum type="arabicPeriod"/>
            </a:pPr>
            <a:r>
              <a:rPr lang="en-US" dirty="0" smtClean="0"/>
              <a:t>Wikipedia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24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Teknologi</a:t>
            </a:r>
            <a:r>
              <a:rPr lang="en-US" sz="4000" dirty="0" smtClean="0"/>
              <a:t> Java = Bahasa </a:t>
            </a:r>
            <a:r>
              <a:rPr lang="en-US" sz="4000" dirty="0" err="1" smtClean="0"/>
              <a:t>pemrograman</a:t>
            </a:r>
            <a:r>
              <a:rPr lang="en-US" sz="4000" dirty="0" smtClean="0"/>
              <a:t> + platform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751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Java </a:t>
            </a:r>
            <a:r>
              <a:rPr lang="en-US" b="1" dirty="0" err="1" smtClean="0"/>
              <a:t>Sebagai</a:t>
            </a:r>
            <a:r>
              <a:rPr lang="en-US" b="1" dirty="0" smtClean="0"/>
              <a:t> Bahasa </a:t>
            </a:r>
            <a:r>
              <a:rPr lang="en-US" b="1" dirty="0" err="1" smtClean="0"/>
              <a:t>Pemrograman</a:t>
            </a:r>
            <a:endParaRPr lang="en-US" b="1" dirty="0" smtClean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600" dirty="0" smtClean="0"/>
              <a:t>Bahasa java </a:t>
            </a:r>
            <a:r>
              <a:rPr lang="en-US" sz="2600" dirty="0" err="1" smtClean="0"/>
              <a:t>memiliki</a:t>
            </a:r>
            <a:r>
              <a:rPr lang="en-US" sz="2600" dirty="0" smtClean="0"/>
              <a:t> </a:t>
            </a:r>
            <a:r>
              <a:rPr lang="en-US" sz="2600" dirty="0" err="1" smtClean="0"/>
              <a:t>karakteristik</a:t>
            </a:r>
            <a:r>
              <a:rPr lang="en-US" sz="2600" dirty="0" smtClean="0"/>
              <a:t>: </a:t>
            </a:r>
            <a:r>
              <a:rPr lang="en-US" sz="2600" i="1" dirty="0" err="1" smtClean="0"/>
              <a:t>sederhana</a:t>
            </a:r>
            <a:r>
              <a:rPr lang="en-US" sz="2600" dirty="0" smtClean="0"/>
              <a:t>, </a:t>
            </a:r>
            <a:r>
              <a:rPr lang="en-US" sz="2600" i="1" dirty="0" err="1" smtClean="0"/>
              <a:t>berorientasi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objek</a:t>
            </a:r>
            <a:r>
              <a:rPr lang="en-US" sz="2600" dirty="0" smtClean="0"/>
              <a:t>, </a:t>
            </a:r>
            <a:r>
              <a:rPr lang="en-US" sz="2600" i="1" dirty="0" smtClean="0"/>
              <a:t>interpreted</a:t>
            </a:r>
            <a:r>
              <a:rPr lang="en-US" sz="2600" dirty="0" smtClean="0"/>
              <a:t>, </a:t>
            </a:r>
            <a:r>
              <a:rPr lang="en-US" sz="2600" i="1" dirty="0" err="1" smtClean="0"/>
              <a:t>terdistribusi</a:t>
            </a:r>
            <a:r>
              <a:rPr lang="en-US" sz="2600" dirty="0" smtClean="0"/>
              <a:t>,  </a:t>
            </a:r>
            <a:r>
              <a:rPr lang="en-US" sz="2600" i="1" dirty="0" err="1" smtClean="0"/>
              <a:t>tangguh</a:t>
            </a:r>
            <a:r>
              <a:rPr lang="en-US" sz="2600" dirty="0" smtClean="0"/>
              <a:t>, </a:t>
            </a:r>
            <a:r>
              <a:rPr lang="en-US" sz="2600" i="1" dirty="0" smtClean="0"/>
              <a:t>portable</a:t>
            </a:r>
            <a:r>
              <a:rPr lang="en-US" sz="2600" dirty="0" smtClean="0"/>
              <a:t>, </a:t>
            </a:r>
            <a:r>
              <a:rPr lang="en-US" sz="2600" i="1" dirty="0" err="1" smtClean="0"/>
              <a:t>memiliki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kinerja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tinggi</a:t>
            </a:r>
            <a:r>
              <a:rPr lang="en-US" sz="2600" dirty="0" smtClean="0"/>
              <a:t>, </a:t>
            </a:r>
            <a:r>
              <a:rPr lang="en-US" sz="2600" i="1" dirty="0" err="1" smtClean="0"/>
              <a:t>aman</a:t>
            </a:r>
            <a:r>
              <a:rPr lang="en-US" sz="2600" dirty="0" smtClean="0"/>
              <a:t>, </a:t>
            </a:r>
            <a:r>
              <a:rPr lang="en-US" sz="2600" i="1" dirty="0" err="1" smtClean="0"/>
              <a:t>dinamis</a:t>
            </a:r>
            <a:r>
              <a:rPr lang="en-US" sz="2600" i="1" dirty="0" smtClean="0"/>
              <a:t>. </a:t>
            </a:r>
            <a:r>
              <a:rPr lang="en-US" sz="2600" dirty="0" smtClean="0"/>
              <a:t>(Baca di: </a:t>
            </a:r>
            <a:r>
              <a:rPr lang="en-US" sz="2600" dirty="0" smtClean="0">
                <a:hlinkClick r:id="rId2"/>
              </a:rPr>
              <a:t>http://java.sun.com/docs/white/langenv/</a:t>
            </a:r>
            <a:r>
              <a:rPr lang="en-US" sz="2600" dirty="0" smtClean="0"/>
              <a:t>)</a:t>
            </a:r>
          </a:p>
          <a:p>
            <a:endParaRPr lang="en-US" sz="2600" dirty="0"/>
          </a:p>
          <a:p>
            <a:r>
              <a:rPr lang="en-US" sz="2600" i="1" dirty="0" smtClean="0"/>
              <a:t>Compiler</a:t>
            </a:r>
            <a:r>
              <a:rPr lang="en-US" sz="2600" dirty="0" smtClean="0"/>
              <a:t> java </a:t>
            </a:r>
            <a:r>
              <a:rPr lang="en-US" sz="2600" dirty="0" err="1" smtClean="0"/>
              <a:t>mengubah</a:t>
            </a:r>
            <a:r>
              <a:rPr lang="en-US" sz="2600" dirty="0" smtClean="0"/>
              <a:t> </a:t>
            </a:r>
            <a:r>
              <a:rPr lang="en-US" sz="2600" dirty="0" err="1" smtClean="0"/>
              <a:t>kode</a:t>
            </a:r>
            <a:r>
              <a:rPr lang="en-US" sz="2600" dirty="0" smtClean="0"/>
              <a:t> program </a:t>
            </a:r>
            <a:r>
              <a:rPr lang="en-US" sz="2600" dirty="0" err="1" smtClean="0"/>
              <a:t>menjadi</a:t>
            </a:r>
            <a:r>
              <a:rPr lang="en-US" sz="2600" dirty="0" smtClean="0"/>
              <a:t> </a:t>
            </a:r>
            <a:r>
              <a:rPr lang="en-US" sz="2600" dirty="0" err="1" smtClean="0"/>
              <a:t>bahasa</a:t>
            </a:r>
            <a:r>
              <a:rPr lang="en-US" sz="2600" dirty="0" smtClean="0"/>
              <a:t> </a:t>
            </a:r>
            <a:r>
              <a:rPr lang="en-US" sz="2600" i="1" dirty="0" smtClean="0"/>
              <a:t>intermediate</a:t>
            </a:r>
            <a:r>
              <a:rPr lang="en-US" sz="2600" dirty="0" smtClean="0"/>
              <a:t> yang </a:t>
            </a:r>
            <a:r>
              <a:rPr lang="en-US" sz="2600" dirty="0" err="1" smtClean="0"/>
              <a:t>disebut</a:t>
            </a:r>
            <a:r>
              <a:rPr lang="en-US" sz="2600" dirty="0" smtClean="0"/>
              <a:t> </a:t>
            </a:r>
            <a:r>
              <a:rPr lang="en-US" sz="2600" i="1" dirty="0" smtClean="0"/>
              <a:t>java bytecode</a:t>
            </a:r>
            <a:r>
              <a:rPr lang="en-US" sz="2600" dirty="0" smtClean="0"/>
              <a:t>. </a:t>
            </a:r>
            <a:r>
              <a:rPr lang="en-US" sz="2600" dirty="0" err="1" smtClean="0"/>
              <a:t>Kemudian</a:t>
            </a:r>
            <a:r>
              <a:rPr lang="en-US" sz="2600" dirty="0" smtClean="0"/>
              <a:t> </a:t>
            </a:r>
            <a:r>
              <a:rPr lang="en-US" sz="2600" i="1" dirty="0" smtClean="0"/>
              <a:t>interpreter</a:t>
            </a:r>
            <a:r>
              <a:rPr lang="en-US" sz="2600" dirty="0" smtClean="0"/>
              <a:t> Java </a:t>
            </a:r>
            <a:r>
              <a:rPr lang="en-US" sz="2600" dirty="0" err="1" smtClean="0"/>
              <a:t>bernama</a:t>
            </a:r>
            <a:r>
              <a:rPr lang="en-US" sz="2600" dirty="0" smtClean="0"/>
              <a:t> J</a:t>
            </a:r>
            <a:r>
              <a:rPr lang="id-ID" sz="2600" dirty="0" smtClean="0"/>
              <a:t>VM</a:t>
            </a:r>
            <a:r>
              <a:rPr lang="en-US" sz="2600" dirty="0" smtClean="0"/>
              <a:t> (</a:t>
            </a:r>
            <a:r>
              <a:rPr lang="en-US" sz="2600" i="1" dirty="0" smtClean="0"/>
              <a:t>Java </a:t>
            </a:r>
            <a:r>
              <a:rPr lang="id-ID" sz="2600" i="1" dirty="0" smtClean="0"/>
              <a:t>Virtual  Machine</a:t>
            </a:r>
            <a:r>
              <a:rPr lang="id-ID" sz="2600" dirty="0" smtClean="0"/>
              <a:t>) </a:t>
            </a:r>
            <a:r>
              <a:rPr lang="en-US" sz="2600" dirty="0" err="1" smtClean="0"/>
              <a:t>melakukan</a:t>
            </a:r>
            <a:r>
              <a:rPr lang="en-US" sz="2600" dirty="0" smtClean="0"/>
              <a:t> </a:t>
            </a:r>
            <a:r>
              <a:rPr lang="en-US" sz="2600" dirty="0" err="1" smtClean="0"/>
              <a:t>interpretasi</a:t>
            </a:r>
            <a:r>
              <a:rPr lang="en-US" sz="2600" dirty="0" smtClean="0"/>
              <a:t> </a:t>
            </a:r>
            <a:r>
              <a:rPr lang="en-US" sz="2600" i="1" dirty="0" smtClean="0"/>
              <a:t>bytecode</a:t>
            </a:r>
            <a:r>
              <a:rPr lang="en-US" sz="2600" dirty="0" smtClean="0"/>
              <a:t> </a:t>
            </a:r>
            <a:r>
              <a:rPr lang="en-US" sz="2600" dirty="0" err="1" smtClean="0"/>
              <a:t>setiap</a:t>
            </a:r>
            <a:r>
              <a:rPr lang="en-US" sz="2600" dirty="0" smtClean="0"/>
              <a:t> </a:t>
            </a:r>
            <a:r>
              <a:rPr lang="en-US" sz="2600" i="1" dirty="0" err="1" smtClean="0"/>
              <a:t>bytecode</a:t>
            </a:r>
            <a:r>
              <a:rPr lang="en-US" sz="2600" dirty="0" smtClean="0"/>
              <a:t> </a:t>
            </a:r>
            <a:r>
              <a:rPr lang="id-ID" sz="2600" dirty="0" smtClean="0"/>
              <a:t>tersebut </a:t>
            </a:r>
            <a:r>
              <a:rPr lang="en-US" sz="2600" dirty="0" err="1" smtClean="0"/>
              <a:t>dijalankan</a:t>
            </a:r>
            <a:r>
              <a:rPr lang="en-US" sz="2600" dirty="0" smtClean="0"/>
              <a:t>.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i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600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8201" y="865322"/>
            <a:ext cx="4248861" cy="3930198"/>
          </a:xfrm>
        </p:spPr>
      </p:pic>
      <p:sp>
        <p:nvSpPr>
          <p:cNvPr id="6" name="TextBox 5"/>
          <p:cNvSpPr txBox="1"/>
          <p:nvPr/>
        </p:nvSpPr>
        <p:spPr>
          <a:xfrm>
            <a:off x="3455677" y="5211018"/>
            <a:ext cx="56072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Gambar</a:t>
            </a:r>
            <a:r>
              <a:rPr lang="en-US" dirty="0" smtClean="0">
                <a:solidFill>
                  <a:srgbClr val="FF0000"/>
                </a:solidFill>
              </a:rPr>
              <a:t> 2. Proses </a:t>
            </a:r>
            <a:r>
              <a:rPr lang="en-US" dirty="0" err="1" smtClean="0">
                <a:solidFill>
                  <a:srgbClr val="FF0000"/>
                </a:solidFill>
              </a:rPr>
              <a:t>kompilasi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interpretasi</a:t>
            </a:r>
            <a:r>
              <a:rPr lang="en-US" dirty="0" smtClean="0">
                <a:solidFill>
                  <a:srgbClr val="FF0000"/>
                </a:solidFill>
              </a:rPr>
              <a:t> program Java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Sumber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gambar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http://belajarjava-19.blogspot.co.id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75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0600"/>
            <a:ext cx="10515600" cy="51863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Java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Sebuah</a:t>
            </a:r>
            <a:r>
              <a:rPr lang="en-US" b="1" dirty="0" smtClean="0"/>
              <a:t> </a:t>
            </a:r>
            <a:r>
              <a:rPr lang="en-US" b="1" i="1" dirty="0" smtClean="0"/>
              <a:t>Platform</a:t>
            </a:r>
          </a:p>
          <a:p>
            <a:pPr>
              <a:spcBef>
                <a:spcPts val="2400"/>
              </a:spcBef>
            </a:pPr>
            <a:r>
              <a:rPr lang="en-US" sz="2600" i="1" dirty="0" smtClean="0"/>
              <a:t>Platform</a:t>
            </a:r>
            <a:r>
              <a:rPr lang="en-US" sz="2600" dirty="0" smtClean="0"/>
              <a:t> </a:t>
            </a:r>
            <a:r>
              <a:rPr lang="en-US" sz="2600" dirty="0" err="1" smtClean="0"/>
              <a:t>adalah</a:t>
            </a:r>
            <a:r>
              <a:rPr lang="en-US" sz="2600" dirty="0" smtClean="0"/>
              <a:t> </a:t>
            </a:r>
            <a:r>
              <a:rPr lang="en-US" sz="2600" dirty="0" err="1" smtClean="0"/>
              <a:t>lingkungan</a:t>
            </a:r>
            <a:r>
              <a:rPr lang="en-US" sz="2600" dirty="0" smtClean="0"/>
              <a:t> </a:t>
            </a:r>
            <a:r>
              <a:rPr lang="en-US" sz="2600" dirty="0" err="1" smtClean="0"/>
              <a:t>perangkat</a:t>
            </a:r>
            <a:r>
              <a:rPr lang="en-US" sz="2600" dirty="0" smtClean="0"/>
              <a:t> </a:t>
            </a:r>
            <a:r>
              <a:rPr lang="en-US" sz="2600" dirty="0" err="1" smtClean="0"/>
              <a:t>keras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perangkat</a:t>
            </a:r>
            <a:r>
              <a:rPr lang="en-US" sz="2600" dirty="0" smtClean="0"/>
              <a:t> </a:t>
            </a:r>
            <a:r>
              <a:rPr lang="en-US" sz="2600" dirty="0" err="1" smtClean="0"/>
              <a:t>lunak</a:t>
            </a:r>
            <a:r>
              <a:rPr lang="en-US" sz="2600" dirty="0" smtClean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menjalankan</a:t>
            </a:r>
            <a:r>
              <a:rPr lang="en-US" sz="2600" dirty="0" smtClean="0"/>
              <a:t> program.</a:t>
            </a:r>
          </a:p>
          <a:p>
            <a:r>
              <a:rPr lang="en-US" sz="2600" dirty="0" smtClean="0"/>
              <a:t>Java </a:t>
            </a:r>
            <a:r>
              <a:rPr lang="en-US" sz="2600" dirty="0" err="1" smtClean="0"/>
              <a:t>adalah</a:t>
            </a:r>
            <a:r>
              <a:rPr lang="en-US" sz="2600" dirty="0" smtClean="0"/>
              <a:t> </a:t>
            </a:r>
            <a:r>
              <a:rPr lang="en-US" sz="2600" i="1" dirty="0" smtClean="0"/>
              <a:t>platform</a:t>
            </a:r>
            <a:r>
              <a:rPr lang="en-US" sz="2600" dirty="0" smtClean="0"/>
              <a:t> </a:t>
            </a:r>
            <a:r>
              <a:rPr lang="en-US" sz="2600" dirty="0" err="1" smtClean="0"/>
              <a:t>perangkat</a:t>
            </a:r>
            <a:r>
              <a:rPr lang="en-US" sz="2600" dirty="0" smtClean="0"/>
              <a:t> </a:t>
            </a:r>
            <a:r>
              <a:rPr lang="en-US" sz="2600" dirty="0" err="1" smtClean="0"/>
              <a:t>lunak</a:t>
            </a:r>
            <a:r>
              <a:rPr lang="en-US" sz="2600" dirty="0" smtClean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menjalanlan</a:t>
            </a:r>
            <a:r>
              <a:rPr lang="en-US" sz="2600" dirty="0" smtClean="0"/>
              <a:t> program java.</a:t>
            </a:r>
          </a:p>
          <a:p>
            <a:r>
              <a:rPr lang="en-US" sz="2600" i="1" dirty="0" err="1" smtClean="0"/>
              <a:t>Paltform</a:t>
            </a:r>
            <a:r>
              <a:rPr lang="en-US" sz="2600" dirty="0" smtClean="0"/>
              <a:t> java </a:t>
            </a:r>
            <a:r>
              <a:rPr lang="en-US" sz="2600" dirty="0" err="1" smtClean="0"/>
              <a:t>terdiri</a:t>
            </a:r>
            <a:r>
              <a:rPr lang="en-US" sz="2600" dirty="0" smtClean="0"/>
              <a:t> </a:t>
            </a:r>
            <a:r>
              <a:rPr lang="en-US" sz="2600" dirty="0" err="1" smtClean="0"/>
              <a:t>dari</a:t>
            </a:r>
            <a:r>
              <a:rPr lang="en-US" sz="2600" dirty="0" smtClean="0"/>
              <a:t> </a:t>
            </a:r>
            <a:r>
              <a:rPr lang="en-US" sz="2600" dirty="0" err="1" smtClean="0"/>
              <a:t>dua</a:t>
            </a:r>
            <a:r>
              <a:rPr lang="en-US" sz="2600" dirty="0" smtClean="0"/>
              <a:t> </a:t>
            </a:r>
            <a:r>
              <a:rPr lang="en-US" sz="2600" dirty="0" err="1" smtClean="0"/>
              <a:t>komponen</a:t>
            </a:r>
            <a:r>
              <a:rPr lang="en-US" sz="2600" dirty="0" smtClean="0"/>
              <a:t>:</a:t>
            </a:r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 smtClean="0"/>
              <a:t>1. </a:t>
            </a:r>
            <a:r>
              <a:rPr lang="en-US" sz="2600" i="1" dirty="0" smtClean="0"/>
              <a:t>Java Virtual Machine </a:t>
            </a:r>
            <a:r>
              <a:rPr lang="en-US" sz="2600" dirty="0" smtClean="0"/>
              <a:t>(JVM)</a:t>
            </a:r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 smtClean="0"/>
              <a:t>2. </a:t>
            </a:r>
            <a:r>
              <a:rPr lang="en-US" sz="2600" i="1" dirty="0" smtClean="0"/>
              <a:t>Java Application </a:t>
            </a:r>
            <a:r>
              <a:rPr lang="en-US" sz="2600" i="1" dirty="0" err="1" smtClean="0"/>
              <a:t>Programmming</a:t>
            </a:r>
            <a:r>
              <a:rPr lang="en-US" sz="2600" i="1" dirty="0" smtClean="0"/>
              <a:t> Interface </a:t>
            </a:r>
            <a:r>
              <a:rPr lang="en-US" sz="2600" dirty="0" smtClean="0"/>
              <a:t>(Java API) </a:t>
            </a:r>
          </a:p>
          <a:p>
            <a:endParaRPr lang="id-ID" sz="2600" dirty="0" smtClean="0"/>
          </a:p>
          <a:p>
            <a:r>
              <a:rPr lang="en-US" sz="2600" dirty="0" smtClean="0"/>
              <a:t>JVM </a:t>
            </a:r>
            <a:r>
              <a:rPr lang="en-US" sz="2600" dirty="0" err="1" smtClean="0"/>
              <a:t>pada</a:t>
            </a:r>
            <a:r>
              <a:rPr lang="en-US" sz="2600" dirty="0" smtClean="0"/>
              <a:t> </a:t>
            </a:r>
            <a:r>
              <a:rPr lang="en-US" sz="2600" dirty="0" err="1" smtClean="0"/>
              <a:t>dasarnya</a:t>
            </a:r>
            <a:r>
              <a:rPr lang="en-US" sz="2600" dirty="0" smtClean="0"/>
              <a:t> </a:t>
            </a:r>
            <a:r>
              <a:rPr lang="en-US" sz="2600" dirty="0" err="1" smtClean="0"/>
              <a:t>adalah</a:t>
            </a:r>
            <a:r>
              <a:rPr lang="en-US" sz="2600" dirty="0" smtClean="0"/>
              <a:t> </a:t>
            </a:r>
            <a:r>
              <a:rPr lang="en-US" sz="2600" dirty="0" err="1" smtClean="0"/>
              <a:t>aplikasi</a:t>
            </a:r>
            <a:r>
              <a:rPr lang="en-US" sz="2600" dirty="0" smtClean="0"/>
              <a:t> </a:t>
            </a:r>
            <a:r>
              <a:rPr lang="en-US" sz="2600" dirty="0" err="1" smtClean="0"/>
              <a:t>sederhana</a:t>
            </a:r>
            <a:r>
              <a:rPr lang="en-US" sz="2600" dirty="0" smtClean="0"/>
              <a:t> yang </a:t>
            </a:r>
            <a:r>
              <a:rPr lang="en-US" sz="2600" dirty="0" err="1" smtClean="0"/>
              <a:t>ditulis</a:t>
            </a:r>
            <a:r>
              <a:rPr lang="en-US" sz="2600" dirty="0" smtClean="0"/>
              <a:t> </a:t>
            </a:r>
            <a:r>
              <a:rPr lang="en-US" sz="2600" dirty="0" err="1" smtClean="0"/>
              <a:t>dalam</a:t>
            </a:r>
            <a:r>
              <a:rPr lang="en-US" sz="2600" dirty="0" smtClean="0"/>
              <a:t> </a:t>
            </a:r>
            <a:r>
              <a:rPr lang="en-US" sz="2600" dirty="0" err="1" smtClean="0"/>
              <a:t>bahasa</a:t>
            </a:r>
            <a:r>
              <a:rPr lang="en-US" sz="2600" dirty="0" smtClean="0"/>
              <a:t> C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mengeksekusi</a:t>
            </a:r>
            <a:r>
              <a:rPr lang="en-US" sz="2600" dirty="0" smtClean="0"/>
              <a:t> program yang </a:t>
            </a:r>
            <a:r>
              <a:rPr lang="en-US" sz="2600" dirty="0" err="1" smtClean="0"/>
              <a:t>ditulis</a:t>
            </a:r>
            <a:r>
              <a:rPr lang="en-US" sz="2600" dirty="0" smtClean="0"/>
              <a:t> </a:t>
            </a:r>
            <a:r>
              <a:rPr lang="en-US" sz="2600" dirty="0" err="1" smtClean="0"/>
              <a:t>dalam</a:t>
            </a:r>
            <a:r>
              <a:rPr lang="en-US" sz="2600" dirty="0" smtClean="0"/>
              <a:t> </a:t>
            </a:r>
            <a:r>
              <a:rPr lang="en-US" sz="2600" dirty="0" err="1" smtClean="0"/>
              <a:t>bahasa</a:t>
            </a:r>
            <a:r>
              <a:rPr lang="en-US" sz="2600" dirty="0" smtClean="0"/>
              <a:t> Java.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24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5286"/>
            <a:ext cx="10515600" cy="5251677"/>
          </a:xfrm>
        </p:spPr>
        <p:txBody>
          <a:bodyPr>
            <a:normAutofit/>
          </a:bodyPr>
          <a:lstStyle/>
          <a:p>
            <a:r>
              <a:rPr lang="id-ID" dirty="0" smtClean="0">
                <a:effectLst/>
              </a:rPr>
              <a:t>Cara kerja JVM: </a:t>
            </a:r>
            <a:r>
              <a:rPr lang="en-US" dirty="0" err="1" smtClean="0">
                <a:effectLst/>
              </a:rPr>
              <a:t>Pada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saat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eksekusi</a:t>
            </a:r>
            <a:r>
              <a:rPr lang="en-US" dirty="0" smtClean="0">
                <a:effectLst/>
              </a:rPr>
              <a:t>, JVM </a:t>
            </a:r>
            <a:r>
              <a:rPr lang="en-US" dirty="0" err="1" smtClean="0">
                <a:effectLst/>
              </a:rPr>
              <a:t>membaca</a:t>
            </a:r>
            <a:r>
              <a:rPr lang="en-US" dirty="0" smtClean="0">
                <a:effectLst/>
              </a:rPr>
              <a:t> </a:t>
            </a:r>
            <a:r>
              <a:rPr lang="id-ID" i="1" dirty="0" smtClean="0">
                <a:effectLst/>
              </a:rPr>
              <a:t>bytecode</a:t>
            </a:r>
            <a:r>
              <a:rPr lang="id-ID" dirty="0" smtClean="0">
                <a:effectLst/>
              </a:rPr>
              <a:t>, lalu mengubahnya ke bahasa mesin yang sesuai dengan komputer yang menjalankannya. </a:t>
            </a:r>
            <a:endParaRPr lang="en-US" dirty="0" smtClean="0">
              <a:effectLst/>
            </a:endParaRPr>
          </a:p>
          <a:p>
            <a:endParaRPr lang="en-US" dirty="0" smtClean="0">
              <a:effectLst/>
            </a:endParaRPr>
          </a:p>
          <a:p>
            <a:r>
              <a:rPr lang="id-ID" dirty="0" smtClean="0">
                <a:effectLst/>
              </a:rPr>
              <a:t>Proses kompilasi bahasa java menghasilkan </a:t>
            </a:r>
            <a:r>
              <a:rPr lang="id-ID" i="1" dirty="0" smtClean="0">
                <a:effectLst/>
              </a:rPr>
              <a:t>bytecode</a:t>
            </a:r>
            <a:r>
              <a:rPr lang="id-ID" dirty="0" smtClean="0">
                <a:effectLst/>
              </a:rPr>
              <a:t> yang </a:t>
            </a:r>
            <a:r>
              <a:rPr lang="en-US" dirty="0" err="1" smtClean="0">
                <a:effectLst/>
              </a:rPr>
              <a:t>selalu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sama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untuk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setiap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sistem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operasi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atau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jenis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mesinnya</a:t>
            </a:r>
            <a:r>
              <a:rPr lang="en-US" dirty="0" smtClean="0">
                <a:effectLst/>
              </a:rPr>
              <a:t>, </a:t>
            </a:r>
            <a:r>
              <a:rPr lang="en-US" dirty="0" err="1" smtClean="0">
                <a:effectLst/>
              </a:rPr>
              <a:t>tetapi</a:t>
            </a:r>
            <a:r>
              <a:rPr lang="en-US" dirty="0" smtClean="0">
                <a:effectLst/>
              </a:rPr>
              <a:t> JVM </a:t>
            </a:r>
            <a:r>
              <a:rPr lang="en-US" dirty="0" err="1" smtClean="0">
                <a:effectLst/>
              </a:rPr>
              <a:t>akan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mengubah</a:t>
            </a:r>
            <a:r>
              <a:rPr lang="en-US" dirty="0" smtClean="0">
                <a:effectLst/>
              </a:rPr>
              <a:t> </a:t>
            </a:r>
            <a:r>
              <a:rPr lang="id-ID" i="1" dirty="0" smtClean="0">
                <a:effectLst/>
              </a:rPr>
              <a:t>byetecode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menjadi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bahasa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mesin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tujuannya</a:t>
            </a:r>
            <a:r>
              <a:rPr lang="en-US" dirty="0" smtClean="0">
                <a:effectLst/>
              </a:rPr>
              <a:t>.</a:t>
            </a:r>
            <a:endParaRPr lang="id-ID" dirty="0" smtClean="0">
              <a:effectLst/>
            </a:endParaRPr>
          </a:p>
          <a:p>
            <a:endParaRPr lang="id-ID" dirty="0" smtClean="0"/>
          </a:p>
          <a:p>
            <a:r>
              <a:rPr lang="id-ID" dirty="0" smtClean="0">
                <a:effectLst/>
              </a:rPr>
              <a:t>Java API merupakan </a:t>
            </a:r>
            <a:r>
              <a:rPr lang="id-ID" i="1" dirty="0" smtClean="0">
                <a:effectLst/>
              </a:rPr>
              <a:t>library</a:t>
            </a:r>
            <a:r>
              <a:rPr lang="id-ID" dirty="0" smtClean="0">
                <a:effectLst/>
              </a:rPr>
              <a:t> yang disediakan java untuk mengembangkan program java. Java API berisi sekumpulan komponen perangkat lunak yang memudahkan pemrogram  java mengembangkan aplikasi.</a:t>
            </a:r>
            <a:endParaRPr lang="en-US" dirty="0" smtClean="0">
              <a:effectLst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681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7600"/>
            <a:ext cx="10515600" cy="5059363"/>
          </a:xfrm>
        </p:spPr>
        <p:txBody>
          <a:bodyPr/>
          <a:lstStyle/>
          <a:p>
            <a:pPr>
              <a:buNone/>
            </a:pPr>
            <a:r>
              <a:rPr lang="id-ID" dirty="0" smtClean="0"/>
              <a:t>Tiga edisi java yang dikeluarkan oleh </a:t>
            </a:r>
            <a:r>
              <a:rPr lang="id-ID" i="1" dirty="0" smtClean="0"/>
              <a:t>Sun Microsystem</a:t>
            </a:r>
            <a:r>
              <a:rPr lang="id-ID" dirty="0" smtClean="0"/>
              <a:t>:</a:t>
            </a:r>
          </a:p>
          <a:p>
            <a:pPr marL="514350" indent="-514350">
              <a:buAutoNum type="arabicPeriod"/>
            </a:pPr>
            <a:r>
              <a:rPr lang="id-ID" i="1" dirty="0" smtClean="0"/>
              <a:t>Java</a:t>
            </a:r>
            <a:r>
              <a:rPr lang="id-ID" i="1" baseline="30000" dirty="0" smtClean="0"/>
              <a:t>TM</a:t>
            </a:r>
            <a:r>
              <a:rPr lang="id-ID" i="1" dirty="0" smtClean="0"/>
              <a:t> 2 Standard Edition </a:t>
            </a:r>
            <a:r>
              <a:rPr lang="id-ID" dirty="0" smtClean="0"/>
              <a:t>(J2SE): edisi standard java yang dapat digunakan untuk aplikasi java secara umum.</a:t>
            </a:r>
          </a:p>
          <a:p>
            <a:pPr marL="514350" indent="-514350">
              <a:buAutoNum type="arabicPeriod"/>
            </a:pPr>
            <a:endParaRPr lang="id-ID" dirty="0" smtClean="0"/>
          </a:p>
          <a:p>
            <a:pPr marL="514350" indent="-514350">
              <a:buAutoNum type="arabicPeriod"/>
            </a:pPr>
            <a:r>
              <a:rPr lang="id-ID" i="1" dirty="0" smtClean="0"/>
              <a:t>Java</a:t>
            </a:r>
            <a:r>
              <a:rPr lang="id-ID" i="1" baseline="30000" dirty="0" smtClean="0"/>
              <a:t>TM</a:t>
            </a:r>
            <a:r>
              <a:rPr lang="id-ID" i="1" dirty="0" smtClean="0"/>
              <a:t> 2  Micro Edition</a:t>
            </a:r>
            <a:r>
              <a:rPr lang="id-ID" dirty="0" smtClean="0"/>
              <a:t> (J2ME): edisi java untuk perangkat yang memiliki keterbatasan memeori dan prosesor seperti perangkat </a:t>
            </a:r>
            <a:r>
              <a:rPr lang="id-ID" i="1" dirty="0" smtClean="0"/>
              <a:t>mobile</a:t>
            </a:r>
            <a:r>
              <a:rPr lang="id-ID" dirty="0" smtClean="0"/>
              <a:t> dan </a:t>
            </a:r>
            <a:r>
              <a:rPr lang="id-ID" i="1" dirty="0" smtClean="0"/>
              <a:t>wireless</a:t>
            </a:r>
            <a:r>
              <a:rPr lang="id-ID" dirty="0" smtClean="0"/>
              <a:t>.</a:t>
            </a:r>
          </a:p>
          <a:p>
            <a:pPr marL="514350" indent="-514350">
              <a:buAutoNum type="arabicPeriod"/>
            </a:pPr>
            <a:endParaRPr lang="id-ID" dirty="0" smtClean="0"/>
          </a:p>
          <a:p>
            <a:pPr marL="514350" indent="-514350">
              <a:buAutoNum type="arabicPeriod"/>
            </a:pPr>
            <a:r>
              <a:rPr lang="id-ID" i="1" dirty="0" smtClean="0"/>
              <a:t>Java</a:t>
            </a:r>
            <a:r>
              <a:rPr lang="id-ID" i="1" baseline="30000" dirty="0" smtClean="0"/>
              <a:t>TM</a:t>
            </a:r>
            <a:r>
              <a:rPr lang="id-ID" i="1" dirty="0" smtClean="0"/>
              <a:t> 2  Enterprise Edition</a:t>
            </a:r>
            <a:r>
              <a:rPr lang="id-ID" dirty="0" smtClean="0"/>
              <a:t> (J2EE): edisi java untuk pengembangan aplikasi besar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Kakas Java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Untuk menulis program java, diperlukan beberapa kakas:</a:t>
            </a:r>
          </a:p>
          <a:p>
            <a:pPr marL="514350" indent="-514350">
              <a:buAutoNum type="arabicPeriod"/>
            </a:pPr>
            <a:r>
              <a:rPr lang="id-ID" i="1" dirty="0" smtClean="0"/>
              <a:t>Java</a:t>
            </a:r>
            <a:r>
              <a:rPr lang="id-ID" i="1" baseline="30000" dirty="0" smtClean="0"/>
              <a:t>TM</a:t>
            </a:r>
            <a:r>
              <a:rPr lang="id-ID" i="1" dirty="0" smtClean="0"/>
              <a:t> 2 Standard Edition </a:t>
            </a:r>
            <a:r>
              <a:rPr lang="id-ID" dirty="0" smtClean="0"/>
              <a:t>(J2SE) </a:t>
            </a:r>
          </a:p>
          <a:p>
            <a:pPr marL="514350" indent="-514350">
              <a:buNone/>
            </a:pPr>
            <a:r>
              <a:rPr lang="id-ID" dirty="0" smtClean="0"/>
              <a:t>	Unduh paket SDK (</a:t>
            </a:r>
            <a:r>
              <a:rPr lang="id-ID" i="1" dirty="0" smtClean="0"/>
              <a:t>Software Development Kit</a:t>
            </a:r>
            <a:r>
              <a:rPr lang="id-ID" dirty="0" smtClean="0"/>
              <a:t>) java terbaru dari situs resmi </a:t>
            </a:r>
            <a:r>
              <a:rPr lang="id-ID" dirty="0" smtClean="0">
                <a:hlinkClick r:id="rId2"/>
              </a:rPr>
              <a:t>http://java.sun.com</a:t>
            </a:r>
            <a:endParaRPr lang="id-ID" dirty="0" smtClean="0"/>
          </a:p>
          <a:p>
            <a:pPr marL="514350" indent="-514350">
              <a:buNone/>
            </a:pPr>
            <a:endParaRPr lang="id-ID" dirty="0" smtClean="0"/>
          </a:p>
          <a:p>
            <a:pPr marL="514350" indent="-514350">
              <a:buNone/>
            </a:pPr>
            <a:r>
              <a:rPr lang="id-ID" dirty="0" smtClean="0"/>
              <a:t>2.   Editor teks</a:t>
            </a:r>
          </a:p>
          <a:p>
            <a:pPr marL="514350" indent="-514350">
              <a:buNone/>
            </a:pPr>
            <a:r>
              <a:rPr lang="id-ID" dirty="0" smtClean="0"/>
              <a:t>	Sembarang editor teks seperti </a:t>
            </a:r>
            <a:r>
              <a:rPr lang="id-ID" i="1" dirty="0" smtClean="0"/>
              <a:t>Notepad</a:t>
            </a:r>
            <a:r>
              <a:rPr lang="id-ID" dirty="0" smtClean="0"/>
              <a:t>, </a:t>
            </a:r>
            <a:r>
              <a:rPr lang="id-ID" i="1" dirty="0" smtClean="0"/>
              <a:t>Ultraedit</a:t>
            </a:r>
            <a:r>
              <a:rPr lang="id-ID" dirty="0" smtClean="0"/>
              <a:t>, </a:t>
            </a:r>
            <a:r>
              <a:rPr lang="id-ID" i="1" dirty="0" smtClean="0"/>
              <a:t>Wordpad</a:t>
            </a:r>
            <a:r>
              <a:rPr lang="id-ID" dirty="0" smtClean="0"/>
              <a:t>, </a:t>
            </a:r>
            <a:r>
              <a:rPr lang="id-ID" i="1" dirty="0" smtClean="0"/>
              <a:t>Vi</a:t>
            </a:r>
            <a:r>
              <a:rPr lang="id-ID" dirty="0" smtClean="0"/>
              <a:t>, atau </a:t>
            </a:r>
            <a:r>
              <a:rPr lang="id-ID" i="1" dirty="0" smtClean="0"/>
              <a:t>Joe</a:t>
            </a:r>
            <a:endParaRPr lang="id-ID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3A3A-C9D8-4FEC-B7F1-4BD971F5234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762</Words>
  <Application>Microsoft Office PowerPoint</Application>
  <PresentationFormat>Widescreen</PresentationFormat>
  <Paragraphs>161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Courier New</vt:lpstr>
      <vt:lpstr>Office Theme</vt:lpstr>
      <vt:lpstr>Pengantar Pemrograman dengan Bahasa Java</vt:lpstr>
      <vt:lpstr>Sejarah Bahasa Java</vt:lpstr>
      <vt:lpstr>PowerPoint Presentation</vt:lpstr>
      <vt:lpstr>Teknologi Java = Bahasa pemrograman + platform</vt:lpstr>
      <vt:lpstr>PowerPoint Presentation</vt:lpstr>
      <vt:lpstr>PowerPoint Presentation</vt:lpstr>
      <vt:lpstr>PowerPoint Presentation</vt:lpstr>
      <vt:lpstr>PowerPoint Presentation</vt:lpstr>
      <vt:lpstr>Kakas Java</vt:lpstr>
      <vt:lpstr>PowerPoint Presentation</vt:lpstr>
      <vt:lpstr>PowerPoint Presentation</vt:lpstr>
      <vt:lpstr>PowerPoint Presentation</vt:lpstr>
      <vt:lpstr>PowerPoint Presentation</vt:lpstr>
      <vt:lpstr>Program  javaku yang pertama</vt:lpstr>
      <vt:lpstr>PowerPoint Presentation</vt:lpstr>
      <vt:lpstr>PowerPoint Presentation</vt:lpstr>
      <vt:lpstr>Class</vt:lpstr>
      <vt:lpstr>PowerPoint Presentation</vt:lpstr>
      <vt:lpstr>Program Input/Output Sederhana</vt:lpstr>
      <vt:lpstr>PowerPoint Presentation</vt:lpstr>
      <vt:lpstr>Program Input dengan GUI</vt:lpstr>
      <vt:lpstr>PowerPoint Presentation</vt:lpstr>
      <vt:lpstr>Kelas Mahasiswa</vt:lpstr>
      <vt:lpstr>Kelas DriverMhs   (yang menggunakan kelas Mahasiswa)</vt:lpstr>
      <vt:lpstr>PowerPoint Presentation</vt:lpstr>
      <vt:lpstr>Kelas Matriks</vt:lpstr>
      <vt:lpstr>Kelas DriverMatriks (yang menggunakan kelas Mahasiswa)</vt:lpstr>
      <vt:lpstr>PowerPoint Presentation</vt:lpstr>
      <vt:lpstr>PowerPoint Presentation</vt:lpstr>
      <vt:lpstr>Referensi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Pemrograman dengan Bahasa Java</dc:title>
  <dc:creator>rinaldi-irk</dc:creator>
  <cp:lastModifiedBy>rinaldi-irk</cp:lastModifiedBy>
  <cp:revision>37</cp:revision>
  <dcterms:created xsi:type="dcterms:W3CDTF">2015-09-04T09:21:29Z</dcterms:created>
  <dcterms:modified xsi:type="dcterms:W3CDTF">2015-09-08T08:46:33Z</dcterms:modified>
</cp:coreProperties>
</file>