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6" r:id="rId5"/>
    <p:sldId id="262" r:id="rId6"/>
    <p:sldId id="260" r:id="rId7"/>
    <p:sldId id="257" r:id="rId8"/>
    <p:sldId id="258" r:id="rId9"/>
    <p:sldId id="264" r:id="rId10"/>
    <p:sldId id="265" r:id="rId1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F47FF-7887-4E89-86A2-D2D374269278}" type="datetimeFigureOut">
              <a:rPr lang="id-ID" smtClean="0"/>
              <a:pPr/>
              <a:t>06/10/2015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BF70A-F513-4CC1-97FA-2178C0B07AB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F47FF-7887-4E89-86A2-D2D374269278}" type="datetimeFigureOut">
              <a:rPr lang="id-ID" smtClean="0"/>
              <a:pPr/>
              <a:t>06/10/2015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BF70A-F513-4CC1-97FA-2178C0B07AB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F47FF-7887-4E89-86A2-D2D374269278}" type="datetimeFigureOut">
              <a:rPr lang="id-ID" smtClean="0"/>
              <a:pPr/>
              <a:t>06/10/2015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BF70A-F513-4CC1-97FA-2178C0B07AB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F47FF-7887-4E89-86A2-D2D374269278}" type="datetimeFigureOut">
              <a:rPr lang="id-ID" smtClean="0"/>
              <a:pPr/>
              <a:t>06/10/2015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BF70A-F513-4CC1-97FA-2178C0B07AB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F47FF-7887-4E89-86A2-D2D374269278}" type="datetimeFigureOut">
              <a:rPr lang="id-ID" smtClean="0"/>
              <a:pPr/>
              <a:t>06/10/2015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BF70A-F513-4CC1-97FA-2178C0B07AB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F47FF-7887-4E89-86A2-D2D374269278}" type="datetimeFigureOut">
              <a:rPr lang="id-ID" smtClean="0"/>
              <a:pPr/>
              <a:t>06/10/2015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BF70A-F513-4CC1-97FA-2178C0B07AB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F47FF-7887-4E89-86A2-D2D374269278}" type="datetimeFigureOut">
              <a:rPr lang="id-ID" smtClean="0"/>
              <a:pPr/>
              <a:t>06/10/2015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BF70A-F513-4CC1-97FA-2178C0B07AB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F47FF-7887-4E89-86A2-D2D374269278}" type="datetimeFigureOut">
              <a:rPr lang="id-ID" smtClean="0"/>
              <a:pPr/>
              <a:t>06/10/2015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BF70A-F513-4CC1-97FA-2178C0B07AB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F47FF-7887-4E89-86A2-D2D374269278}" type="datetimeFigureOut">
              <a:rPr lang="id-ID" smtClean="0"/>
              <a:pPr/>
              <a:t>06/10/2015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BF70A-F513-4CC1-97FA-2178C0B07AB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F47FF-7887-4E89-86A2-D2D374269278}" type="datetimeFigureOut">
              <a:rPr lang="id-ID" smtClean="0"/>
              <a:pPr/>
              <a:t>06/10/2015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BF70A-F513-4CC1-97FA-2178C0B07AB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F47FF-7887-4E89-86A2-D2D374269278}" type="datetimeFigureOut">
              <a:rPr lang="id-ID" smtClean="0"/>
              <a:pPr/>
              <a:t>06/10/2015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BF70A-F513-4CC1-97FA-2178C0B07AB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F47FF-7887-4E89-86A2-D2D374269278}" type="datetimeFigureOut">
              <a:rPr lang="id-ID" smtClean="0"/>
              <a:pPr/>
              <a:t>06/10/2015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BF70A-F513-4CC1-97FA-2178C0B07AB1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Latihan Soal Aljabar Vektor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543064"/>
          </a:xfrm>
        </p:spPr>
        <p:txBody>
          <a:bodyPr>
            <a:normAutofit fontScale="92500" lnSpcReduction="10000"/>
          </a:bodyPr>
          <a:lstStyle/>
          <a:p>
            <a:r>
              <a:rPr lang="id-ID" b="1" dirty="0" smtClean="0">
                <a:solidFill>
                  <a:srgbClr val="FF0000"/>
                </a:solidFill>
              </a:rPr>
              <a:t>IF2123 Aljabar Geometri</a:t>
            </a:r>
          </a:p>
          <a:p>
            <a:endParaRPr lang="id-ID" dirty="0">
              <a:solidFill>
                <a:srgbClr val="FF0000"/>
              </a:solidFill>
            </a:endParaRPr>
          </a:p>
          <a:p>
            <a:r>
              <a:rPr lang="id-ID" sz="3000" dirty="0" smtClean="0">
                <a:solidFill>
                  <a:srgbClr val="FF0000"/>
                </a:solidFill>
              </a:rPr>
              <a:t>Oleh: Rinaldi Munir</a:t>
            </a:r>
            <a:endParaRPr lang="id-ID" sz="3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85918" y="5715016"/>
            <a:ext cx="54684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2400" dirty="0" smtClean="0"/>
              <a:t>Program Studi Informatika </a:t>
            </a:r>
          </a:p>
          <a:p>
            <a:pPr algn="ctr"/>
            <a:r>
              <a:rPr lang="id-ID" sz="2400" dirty="0" smtClean="0"/>
              <a:t>Sekolah Teknik Elektro dan Informatika ITB</a:t>
            </a:r>
            <a:endParaRPr lang="id-ID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</a:t>
            </a:r>
            <a:r>
              <a:rPr lang="id-ID" dirty="0" smtClean="0"/>
              <a:t>9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Carilah matriks  standard untuk transformasi lanjar T : R</a:t>
            </a:r>
            <a:r>
              <a:rPr lang="id-ID" baseline="30000" dirty="0" smtClean="0"/>
              <a:t>2 </a:t>
            </a:r>
            <a:r>
              <a:rPr lang="id-ID" dirty="0" smtClean="0">
                <a:sym typeface="Symbol"/>
              </a:rPr>
              <a:t> R</a:t>
            </a:r>
            <a:r>
              <a:rPr lang="id-ID" baseline="30000" dirty="0" smtClean="0">
                <a:sym typeface="Symbol"/>
              </a:rPr>
              <a:t>2</a:t>
            </a:r>
            <a:r>
              <a:rPr lang="id-ID" dirty="0" smtClean="0">
                <a:sym typeface="Symbol"/>
              </a:rPr>
              <a:t>  yang memetakan sebuah titik (x, y)  ke dalam (i) proyeksi ortogonalnya pada sumbu x, (ii) proyeksi ortogonalnya pada sumbu y</a:t>
            </a:r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1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Misalkan </a:t>
            </a:r>
            <a:r>
              <a:rPr lang="id-ID" b="1" dirty="0" smtClean="0"/>
              <a:t>v</a:t>
            </a:r>
            <a:r>
              <a:rPr lang="id-ID" dirty="0" smtClean="0"/>
              <a:t> = (-2, 3, 0, 6). Tentukan semua skalar </a:t>
            </a:r>
            <a:r>
              <a:rPr lang="id-ID" i="1" dirty="0" smtClean="0"/>
              <a:t>k</a:t>
            </a:r>
            <a:r>
              <a:rPr lang="id-ID" dirty="0" smtClean="0"/>
              <a:t> sedemikian sehingga </a:t>
            </a:r>
            <a:endParaRPr lang="id-ID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715008" y="2071678"/>
          <a:ext cx="1285884" cy="642942"/>
        </p:xfrm>
        <a:graphic>
          <a:graphicData uri="http://schemas.openxmlformats.org/presentationml/2006/ole">
            <p:oleObj spid="_x0000_s2050" name="Equation" r:id="rId3" imgW="431640" imgH="21564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2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Misalkan </a:t>
            </a:r>
            <a:r>
              <a:rPr lang="id-ID" b="1" dirty="0" smtClean="0"/>
              <a:t>u</a:t>
            </a:r>
            <a:r>
              <a:rPr lang="id-ID" dirty="0" smtClean="0"/>
              <a:t> = (-1, 3, 2) dan </a:t>
            </a:r>
            <a:r>
              <a:rPr lang="id-ID" b="1" dirty="0" smtClean="0"/>
              <a:t>w </a:t>
            </a:r>
            <a:r>
              <a:rPr lang="id-ID" dirty="0" smtClean="0"/>
              <a:t>= (1, 1, -1). Carilah semua vektor </a:t>
            </a:r>
            <a:r>
              <a:rPr lang="id-ID" b="1" dirty="0" smtClean="0"/>
              <a:t>x</a:t>
            </a:r>
            <a:r>
              <a:rPr lang="id-ID" dirty="0" smtClean="0"/>
              <a:t> yang memenuhi persamaan </a:t>
            </a:r>
            <a:r>
              <a:rPr lang="id-ID" b="1" dirty="0" smtClean="0"/>
              <a:t>u</a:t>
            </a:r>
            <a:r>
              <a:rPr lang="id-ID" dirty="0" smtClean="0"/>
              <a:t> </a:t>
            </a:r>
            <a:r>
              <a:rPr lang="id-ID" dirty="0" smtClean="0">
                <a:sym typeface="Symbol"/>
              </a:rPr>
              <a:t> </a:t>
            </a:r>
            <a:r>
              <a:rPr lang="id-ID" b="1" dirty="0" smtClean="0">
                <a:sym typeface="Symbol"/>
              </a:rPr>
              <a:t>x</a:t>
            </a:r>
            <a:r>
              <a:rPr lang="id-ID" dirty="0" smtClean="0">
                <a:sym typeface="Symbol"/>
              </a:rPr>
              <a:t> = </a:t>
            </a:r>
            <a:r>
              <a:rPr lang="id-ID" b="1" dirty="0" smtClean="0">
                <a:sym typeface="Symbol"/>
              </a:rPr>
              <a:t>w</a:t>
            </a:r>
            <a:r>
              <a:rPr lang="id-ID" dirty="0" smtClean="0">
                <a:sym typeface="Symbol"/>
              </a:rPr>
              <a:t>.</a:t>
            </a:r>
            <a:endParaRPr lang="id-ID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3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Perlihatkan bahwa ketiga vektor berikut adalah himpunan yang bebas lanjar:</a:t>
            </a:r>
          </a:p>
          <a:p>
            <a:endParaRPr lang="id-ID" dirty="0" smtClean="0"/>
          </a:p>
          <a:p>
            <a:pPr>
              <a:buNone/>
            </a:pPr>
            <a:r>
              <a:rPr lang="id-ID" dirty="0" smtClean="0"/>
              <a:t>	x</a:t>
            </a:r>
            <a:r>
              <a:rPr lang="id-ID" baseline="-25000" dirty="0" smtClean="0"/>
              <a:t>1</a:t>
            </a:r>
            <a:r>
              <a:rPr lang="id-ID" dirty="0" smtClean="0"/>
              <a:t> = (3, 1, 5), x</a:t>
            </a:r>
            <a:r>
              <a:rPr lang="id-ID" baseline="-25000" dirty="0" smtClean="0"/>
              <a:t>2</a:t>
            </a:r>
            <a:r>
              <a:rPr lang="id-ID" dirty="0" smtClean="0"/>
              <a:t> = (-3, 7, 10), x</a:t>
            </a:r>
            <a:r>
              <a:rPr lang="id-ID" baseline="-25000" dirty="0" smtClean="0"/>
              <a:t>3</a:t>
            </a:r>
            <a:r>
              <a:rPr lang="id-ID" dirty="0" smtClean="0"/>
              <a:t> = (5, 5, 15)</a:t>
            </a:r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r>
              <a:rPr lang="id-ID" dirty="0" smtClean="0"/>
              <a:t>	lalu  nyatakan vektor (4, 7, -3) sebagai kombinasi lanjar dari ketiga vektor di atas</a:t>
            </a:r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</a:t>
            </a:r>
            <a:r>
              <a:rPr lang="id-ID" dirty="0" smtClean="0"/>
              <a:t>4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Manakah dari himpunan-himpunan vektor di bawah ini yang tak bebas lanjar (</a:t>
            </a:r>
            <a:r>
              <a:rPr lang="id-ID" i="1" dirty="0" smtClean="0"/>
              <a:t>linearly dependent)</a:t>
            </a:r>
            <a:r>
              <a:rPr lang="id-ID" dirty="0" smtClean="0"/>
              <a:t>? </a:t>
            </a:r>
          </a:p>
          <a:p>
            <a:pPr>
              <a:buNone/>
            </a:pPr>
            <a:r>
              <a:rPr lang="id-ID" dirty="0"/>
              <a:t>	</a:t>
            </a:r>
            <a:r>
              <a:rPr lang="id-ID" dirty="0" smtClean="0"/>
              <a:t>a) (2, -1, 4), (3, 6, 2), (2, 10, -4)</a:t>
            </a:r>
          </a:p>
          <a:p>
            <a:pPr>
              <a:buNone/>
            </a:pPr>
            <a:r>
              <a:rPr lang="id-ID" dirty="0"/>
              <a:t>	</a:t>
            </a:r>
            <a:r>
              <a:rPr lang="id-ID" dirty="0" smtClean="0"/>
              <a:t>b) (6, 0, -1), (1, 1, 4)</a:t>
            </a:r>
          </a:p>
          <a:p>
            <a:pPr>
              <a:buNone/>
            </a:pPr>
            <a:r>
              <a:rPr lang="id-ID" dirty="0"/>
              <a:t>	</a:t>
            </a:r>
            <a:r>
              <a:rPr lang="id-ID" dirty="0" smtClean="0"/>
              <a:t>c) (1, 3, 3), (0, 1, 4), (5, 6, 3), (7, 2, -1)</a:t>
            </a:r>
            <a:endParaRPr lang="id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</a:t>
            </a:r>
            <a:r>
              <a:rPr lang="id-ID" dirty="0" smtClean="0"/>
              <a:t>5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Tentukan dimensi dan basis dari ruang solusi SPL berikut:</a:t>
            </a:r>
            <a:endParaRPr lang="id-ID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43042" y="2928934"/>
          <a:ext cx="4553596" cy="1357322"/>
        </p:xfrm>
        <a:graphic>
          <a:graphicData uri="http://schemas.openxmlformats.org/presentationml/2006/ole">
            <p:oleObj spid="_x0000_s3074" name="Equation" r:id="rId3" imgW="132048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</a:t>
            </a:r>
            <a:r>
              <a:rPr lang="id-ID" dirty="0" smtClean="0"/>
              <a:t>6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Buktikan bahwa transformasi T : </a:t>
            </a:r>
            <a:r>
              <a:rPr lang="id-ID" dirty="0" smtClean="0"/>
              <a:t>R</a:t>
            </a:r>
            <a:r>
              <a:rPr lang="id-ID" baseline="30000" dirty="0" smtClean="0"/>
              <a:t>2</a:t>
            </a:r>
            <a:r>
              <a:rPr lang="id-ID" dirty="0" smtClean="0"/>
              <a:t> </a:t>
            </a:r>
            <a:r>
              <a:rPr lang="id-ID" dirty="0" smtClean="0">
                <a:sym typeface="Symbol"/>
              </a:rPr>
              <a:t></a:t>
            </a:r>
            <a:r>
              <a:rPr lang="id-ID" dirty="0" smtClean="0"/>
              <a:t> </a:t>
            </a:r>
            <a:r>
              <a:rPr lang="id-ID" dirty="0"/>
              <a:t>R</a:t>
            </a:r>
            <a:r>
              <a:rPr lang="id-ID" baseline="30000" dirty="0"/>
              <a:t>2</a:t>
            </a:r>
            <a:r>
              <a:rPr lang="id-ID" dirty="0"/>
              <a:t> berikut adalah </a:t>
            </a:r>
            <a:r>
              <a:rPr lang="id-ID" dirty="0" smtClean="0"/>
              <a:t>lanjar (linier)</a:t>
            </a:r>
            <a:endParaRPr lang="id-ID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928934"/>
            <a:ext cx="4484108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</a:t>
            </a:r>
            <a:r>
              <a:rPr lang="id-ID" dirty="0" smtClean="0"/>
              <a:t>7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Misalkan T : R</a:t>
            </a:r>
            <a:r>
              <a:rPr lang="id-ID" baseline="30000" dirty="0" smtClean="0"/>
              <a:t>3 </a:t>
            </a:r>
            <a:r>
              <a:rPr lang="id-ID" dirty="0" smtClean="0">
                <a:sym typeface="Symbol"/>
              </a:rPr>
              <a:t> R</a:t>
            </a:r>
            <a:r>
              <a:rPr lang="id-ID" baseline="30000" dirty="0" smtClean="0">
                <a:sym typeface="Symbol"/>
              </a:rPr>
              <a:t>2</a:t>
            </a:r>
            <a:r>
              <a:rPr lang="id-ID" dirty="0" smtClean="0">
                <a:sym typeface="Symbol"/>
              </a:rPr>
              <a:t> adalah transformasi matriks, dan misalkan </a:t>
            </a:r>
          </a:p>
          <a:p>
            <a:endParaRPr lang="id-ID" dirty="0">
              <a:sym typeface="Symbol"/>
            </a:endParaRPr>
          </a:p>
          <a:p>
            <a:endParaRPr lang="id-ID" dirty="0" smtClean="0">
              <a:sym typeface="Symbol"/>
            </a:endParaRPr>
          </a:p>
          <a:p>
            <a:endParaRPr lang="id-ID" dirty="0">
              <a:sym typeface="Symbol"/>
            </a:endParaRPr>
          </a:p>
          <a:p>
            <a:pPr>
              <a:buNone/>
            </a:pPr>
            <a:r>
              <a:rPr lang="id-ID" dirty="0" smtClean="0">
                <a:sym typeface="Symbol"/>
              </a:rPr>
              <a:t>	(a) carilah natriks tersebut</a:t>
            </a:r>
          </a:p>
          <a:p>
            <a:pPr>
              <a:buNone/>
            </a:pPr>
            <a:r>
              <a:rPr lang="id-ID" dirty="0">
                <a:sym typeface="Symbol"/>
              </a:rPr>
              <a:t>	</a:t>
            </a:r>
            <a:r>
              <a:rPr lang="id-ID" dirty="0" smtClean="0">
                <a:sym typeface="Symbol"/>
              </a:rPr>
              <a:t>(b) Carilah T((1, 3, 8))</a:t>
            </a:r>
          </a:p>
          <a:p>
            <a:pPr>
              <a:buNone/>
            </a:pPr>
            <a:r>
              <a:rPr lang="id-ID" dirty="0">
                <a:sym typeface="Symbol"/>
              </a:rPr>
              <a:t>	</a:t>
            </a:r>
            <a:r>
              <a:rPr lang="id-ID" dirty="0" smtClean="0">
                <a:sym typeface="Symbol"/>
              </a:rPr>
              <a:t>(c) Carilah rumus untuk T((</a:t>
            </a:r>
            <a:r>
              <a:rPr lang="id-ID" i="1" dirty="0" smtClean="0">
                <a:sym typeface="Symbol"/>
              </a:rPr>
              <a:t>x</a:t>
            </a:r>
            <a:r>
              <a:rPr lang="id-ID" dirty="0" smtClean="0">
                <a:sym typeface="Symbol"/>
              </a:rPr>
              <a:t>, </a:t>
            </a:r>
            <a:r>
              <a:rPr lang="id-ID" i="1" dirty="0" smtClean="0">
                <a:sym typeface="Symbol"/>
              </a:rPr>
              <a:t>y</a:t>
            </a:r>
            <a:r>
              <a:rPr lang="id-ID" dirty="0" smtClean="0">
                <a:sym typeface="Symbol"/>
              </a:rPr>
              <a:t>, </a:t>
            </a:r>
            <a:r>
              <a:rPr lang="id-ID" i="1" dirty="0" smtClean="0">
                <a:sym typeface="Symbol"/>
              </a:rPr>
              <a:t>z</a:t>
            </a:r>
            <a:r>
              <a:rPr lang="id-ID" dirty="0" smtClean="0">
                <a:sym typeface="Symbol"/>
              </a:rPr>
              <a:t>))	</a:t>
            </a:r>
          </a:p>
          <a:p>
            <a:endParaRPr lang="id-ID" baseline="300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571604" y="2857496"/>
          <a:ext cx="5599818" cy="1071570"/>
        </p:xfrm>
        <a:graphic>
          <a:graphicData uri="http://schemas.openxmlformats.org/presentationml/2006/ole">
            <p:oleObj spid="_x0000_s4098" name="Equation" r:id="rId3" imgW="205740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8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Temukan matriks yang berkoresponden dengan transformasi </a:t>
            </a:r>
            <a:r>
              <a:rPr lang="id-ID" dirty="0" smtClean="0"/>
              <a:t>T : R</a:t>
            </a:r>
            <a:r>
              <a:rPr lang="id-ID" baseline="30000" dirty="0" smtClean="0"/>
              <a:t>2 </a:t>
            </a:r>
            <a:r>
              <a:rPr lang="id-ID" dirty="0" smtClean="0">
                <a:sym typeface="Symbol"/>
              </a:rPr>
              <a:t> </a:t>
            </a:r>
            <a:r>
              <a:rPr lang="id-ID" dirty="0" smtClean="0">
                <a:sym typeface="Symbol"/>
              </a:rPr>
              <a:t>R</a:t>
            </a:r>
            <a:r>
              <a:rPr lang="id-ID" baseline="30000" dirty="0" smtClean="0">
                <a:sym typeface="Symbol"/>
              </a:rPr>
              <a:t>3</a:t>
            </a:r>
            <a:r>
              <a:rPr lang="id-ID" dirty="0" smtClean="0">
                <a:sym typeface="Symbol"/>
              </a:rPr>
              <a:t>  jika diberikan </a:t>
            </a:r>
          </a:p>
          <a:p>
            <a:endParaRPr lang="id-ID" dirty="0" smtClean="0">
              <a:sym typeface="Symbol"/>
            </a:endParaRPr>
          </a:p>
          <a:p>
            <a:pPr>
              <a:buNone/>
            </a:pPr>
            <a:r>
              <a:rPr lang="id-ID" dirty="0" smtClean="0">
                <a:sym typeface="Symbol"/>
              </a:rPr>
              <a:t>	   </a:t>
            </a:r>
            <a:endParaRPr lang="id-ID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714612" y="3143248"/>
          <a:ext cx="2583928" cy="1428760"/>
        </p:xfrm>
        <a:graphic>
          <a:graphicData uri="http://schemas.openxmlformats.org/presentationml/2006/ole">
            <p:oleObj spid="_x0000_s21506" name="Equation" r:id="rId3" imgW="1079280" imgH="59688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204</Words>
  <Application>Microsoft Office PowerPoint</Application>
  <PresentationFormat>On-screen Show (4:3)</PresentationFormat>
  <Paragraphs>39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Office Theme</vt:lpstr>
      <vt:lpstr>Equation</vt:lpstr>
      <vt:lpstr>Microsoft Equation 3.0</vt:lpstr>
      <vt:lpstr>Latihan Soal Aljabar Vektor</vt:lpstr>
      <vt:lpstr>Soal 1 </vt:lpstr>
      <vt:lpstr>Soal 2</vt:lpstr>
      <vt:lpstr>Soal 3</vt:lpstr>
      <vt:lpstr>Soal 4</vt:lpstr>
      <vt:lpstr>Soal 5</vt:lpstr>
      <vt:lpstr>Soal 6</vt:lpstr>
      <vt:lpstr>Soal 7</vt:lpstr>
      <vt:lpstr>Soal 8</vt:lpstr>
      <vt:lpstr>Soal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Latihan Soal Aljabar Vektor</dc:title>
  <dc:creator>aldi</dc:creator>
  <cp:lastModifiedBy>aldi</cp:lastModifiedBy>
  <cp:revision>10</cp:revision>
  <dcterms:created xsi:type="dcterms:W3CDTF">2015-10-06T00:32:39Z</dcterms:created>
  <dcterms:modified xsi:type="dcterms:W3CDTF">2015-10-06T08:01:20Z</dcterms:modified>
</cp:coreProperties>
</file>