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32" r:id="rId3"/>
    <p:sldId id="335" r:id="rId4"/>
    <p:sldId id="348" r:id="rId5"/>
    <p:sldId id="349" r:id="rId6"/>
    <p:sldId id="340" r:id="rId7"/>
    <p:sldId id="341" r:id="rId8"/>
    <p:sldId id="342" r:id="rId9"/>
    <p:sldId id="343" r:id="rId10"/>
    <p:sldId id="344" r:id="rId11"/>
    <p:sldId id="346" r:id="rId12"/>
    <p:sldId id="345" r:id="rId13"/>
    <p:sldId id="336" r:id="rId14"/>
    <p:sldId id="258" r:id="rId15"/>
    <p:sldId id="347" r:id="rId16"/>
    <p:sldId id="274" r:id="rId17"/>
    <p:sldId id="350" r:id="rId18"/>
    <p:sldId id="365" r:id="rId19"/>
    <p:sldId id="351" r:id="rId20"/>
    <p:sldId id="366" r:id="rId21"/>
    <p:sldId id="367" r:id="rId22"/>
    <p:sldId id="352" r:id="rId23"/>
    <p:sldId id="355" r:id="rId24"/>
    <p:sldId id="358" r:id="rId25"/>
    <p:sldId id="359" r:id="rId26"/>
    <p:sldId id="360" r:id="rId27"/>
    <p:sldId id="361" r:id="rId28"/>
    <p:sldId id="362" r:id="rId29"/>
    <p:sldId id="36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7373-2B17-4AD5-BAB5-CBDB07C6C6CF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CA4-9896-4372-802B-695413006417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E315-7424-438C-96ED-DF24D7045427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E340-39E9-4F03-9BFC-A1F1FE4FF199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4DAC-BC0C-4C38-B905-07131C24025A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6698-78B1-4F89-9494-C68675E7894F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5940-C381-4B87-BBF2-EF76A098AF4C}" type="datetime1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167C-6089-4AB2-9F4F-E1F98844F5AA}" type="datetime1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F28D-AC40-4DE5-B3A1-3F2F92AA50A0}" type="datetime1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22F-4626-4FE3-9D01-D2D4FF9659EB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CCBF-1CFC-4C3D-BBE9-58C7434D1FC2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11-6761-41A9-8AB4-A0F301BEA0AF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2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IF2123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Rinaldi </a:t>
            </a:r>
            <a:r>
              <a:rPr lang="en-US" dirty="0" err="1"/>
              <a:t>Munir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342900" lvl="2" indent="-342900">
              <a:buNone/>
            </a:pPr>
            <a:r>
              <a:rPr lang="en-US" sz="3200" b="1" dirty="0" err="1" smtClean="0"/>
              <a:t>Pembulatan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Titik-Kambang</a:t>
            </a:r>
            <a:endParaRPr lang="en-US" sz="3200" dirty="0" smtClean="0"/>
          </a:p>
          <a:p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titik-kambang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mencocoki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,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penghampiran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diacu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galat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pembulatan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buNone/>
            </a:pPr>
            <a:r>
              <a:rPr lang="en-US" b="1" dirty="0" err="1" smtClean="0"/>
              <a:t>Pembulatan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digit </a:t>
            </a:r>
            <a:r>
              <a:rPr lang="en-US" b="1" dirty="0" err="1" smtClean="0"/>
              <a:t>terdekat</a:t>
            </a:r>
            <a:r>
              <a:rPr lang="en-US" b="1" dirty="0" smtClean="0"/>
              <a:t> (</a:t>
            </a:r>
            <a:r>
              <a:rPr lang="en-US" b="1" i="1" dirty="0" smtClean="0"/>
              <a:t>in-rounding</a:t>
            </a:r>
            <a:r>
              <a:rPr lang="en-US" b="1" dirty="0" smtClean="0"/>
              <a:t>)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	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0.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3 ... 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n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...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i="1" baseline="30000" dirty="0" smtClean="0"/>
              <a:t>p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fl</a:t>
            </a:r>
            <a:r>
              <a:rPr lang="en-US" sz="2800" baseline="-25000" dirty="0" err="1" smtClean="0"/>
              <a:t>round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=                       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i="1" baseline="30000" dirty="0" smtClean="0"/>
              <a:t>p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14600" y="1676400"/>
          <a:ext cx="22677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2" name="Equation" r:id="rId3" imgW="888614" imgH="241195" progId="Equation.3">
                  <p:embed/>
                </p:oleObj>
              </mc:Choice>
              <mc:Fallback>
                <p:oleObj name="Equation" r:id="rId3" imgW="88861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22677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752600" y="2590800"/>
          <a:ext cx="540098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3" name="Equation" r:id="rId5" imgW="2044700" imgH="863600" progId="Equation.3">
                  <p:embed/>
                </p:oleObj>
              </mc:Choice>
              <mc:Fallback>
                <p:oleObj name="Equation" r:id="rId5" imgW="20447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540098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09600" y="3312290"/>
          <a:ext cx="1009650" cy="79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4" name="Equation" r:id="rId7" imgW="342720" imgH="279360" progId="Equation.3">
                  <p:embed/>
                </p:oleObj>
              </mc:Choice>
              <mc:Fallback>
                <p:oleObj name="Equation" r:id="rId7" imgW="342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12290"/>
                        <a:ext cx="1009650" cy="797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3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dirty="0" smtClean="0"/>
              <a:t>:  </a:t>
            </a:r>
            <a:r>
              <a:rPr lang="en-US" i="1" dirty="0" smtClean="0"/>
              <a:t>a</a:t>
            </a:r>
            <a:r>
              <a:rPr lang="en-US" dirty="0" smtClean="0"/>
              <a:t> = 0.5682785715287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r>
              <a:rPr lang="en-US" dirty="0" smtClean="0"/>
              <a:t> :</a:t>
            </a:r>
            <a:endParaRPr lang="en-US" sz="24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mantissa 7 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0.5682786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</a:t>
            </a:r>
            <a:r>
              <a:rPr lang="en-US" dirty="0" smtClean="0"/>
              <a:t> 8 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6 </a:t>
            </a:r>
            <a:r>
              <a:rPr lang="en-US" dirty="0" smtClean="0"/>
              <a:t>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9 </a:t>
            </a:r>
            <a:r>
              <a:rPr lang="en-US" dirty="0" smtClean="0"/>
              <a:t>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0.568278572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6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514350" lvl="0" indent="-514350">
              <a:buAutoNum type="arabicPeriod"/>
            </a:pPr>
            <a:r>
              <a:rPr lang="en-US" b="1" dirty="0" err="1" smtClean="0"/>
              <a:t>Solusi</a:t>
            </a:r>
            <a:r>
              <a:rPr lang="en-US" b="1" dirty="0" smtClean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 smtClean="0"/>
              <a:t>lanjar</a:t>
            </a:r>
            <a:endParaRPr lang="en-US" b="1" dirty="0" smtClean="0"/>
          </a:p>
          <a:p>
            <a:pPr marL="514350" lvl="0" indent="-514350">
              <a:buAutoNum type="arabicPeriod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polinom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(SPL)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>
            <a:normAutofit lnSpcReduction="10000"/>
          </a:bodyPr>
          <a:lstStyle/>
          <a:p>
            <a:r>
              <a:rPr lang="en-US" sz="2200" b="1" dirty="0" err="1" smtClean="0"/>
              <a:t>Persoalan</a:t>
            </a:r>
            <a:r>
              <a:rPr lang="en-US" sz="2200" dirty="0" smtClean="0"/>
              <a:t>: </a:t>
            </a:r>
            <a:r>
              <a:rPr lang="en-US" sz="2200" dirty="0" err="1" smtClean="0"/>
              <a:t>Carilah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</a:t>
            </a:r>
            <a:r>
              <a:rPr lang="en-US" sz="2200" i="1" dirty="0" smtClean="0"/>
              <a:t>X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memenuhi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lanjar</a:t>
            </a:r>
            <a:r>
              <a:rPr lang="en-US" sz="2200" i="1" dirty="0" smtClean="0"/>
              <a:t> </a:t>
            </a:r>
          </a:p>
          <a:p>
            <a:pPr>
              <a:buNone/>
            </a:pPr>
            <a:r>
              <a:rPr lang="en-US" sz="2200" i="1" dirty="0" smtClean="0"/>
              <a:t>			AX = B</a:t>
            </a:r>
            <a:r>
              <a:rPr lang="en-US" sz="2200" dirty="0" smtClean="0"/>
              <a:t>,</a:t>
            </a:r>
          </a:p>
          <a:p>
            <a:pPr>
              <a:buNone/>
            </a:pPr>
            <a:r>
              <a:rPr lang="en-US" sz="2200" dirty="0" smtClean="0"/>
              <a:t>	yang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</a:t>
            </a:r>
          </a:p>
          <a:p>
            <a:pPr>
              <a:buNone/>
            </a:pPr>
            <a:r>
              <a:rPr lang="en-US" sz="2200" i="1" dirty="0" smtClean="0"/>
              <a:t>		A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ij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X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</a:t>
            </a:r>
            <a:r>
              <a:rPr lang="en-US" sz="2200" dirty="0" smtClean="0"/>
              <a:t>1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B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b</a:t>
            </a:r>
            <a:r>
              <a:rPr lang="en-US" sz="2200" i="1" baseline="-25000" dirty="0" err="1" smtClean="0"/>
              <a:t>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</a:t>
            </a:r>
            <a:r>
              <a:rPr lang="en-US" sz="2200" dirty="0" smtClean="0"/>
              <a:t>1 (</a:t>
            </a:r>
            <a:r>
              <a:rPr lang="en-US" sz="2200" dirty="0" err="1" smtClean="0"/>
              <a:t>vektor</a:t>
            </a:r>
            <a:r>
              <a:rPr lang="en-US" sz="2200" dirty="0" smtClean="0"/>
              <a:t> </a:t>
            </a:r>
            <a:r>
              <a:rPr lang="en-US" sz="2200" dirty="0" err="1" smtClean="0"/>
              <a:t>kolom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baseline="-25000" dirty="0" smtClean="0"/>
              <a:t>11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i="1" baseline="-25000" dirty="0" smtClean="0"/>
              <a:t>n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1</a:t>
            </a:r>
            <a:endParaRPr lang="en-US" sz="2200" dirty="0" smtClean="0"/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baseline="-25000" dirty="0" smtClean="0"/>
              <a:t>21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22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2</a:t>
            </a:r>
            <a:r>
              <a:rPr lang="en-US" sz="2200" i="1" baseline="-25000" dirty="0" smtClean="0"/>
              <a:t>n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2</a:t>
            </a:r>
            <a:endParaRPr lang="en-US" sz="2200" dirty="0" smtClean="0"/>
          </a:p>
          <a:p>
            <a:pPr>
              <a:buNone/>
            </a:pPr>
            <a:r>
              <a:rPr lang="en-US" sz="2200" baseline="-25000" dirty="0" smtClean="0"/>
              <a:t>		</a:t>
            </a:r>
            <a:r>
              <a:rPr lang="en-US" sz="2200" dirty="0" smtClean="0"/>
              <a:t>:		:</a:t>
            </a:r>
          </a:p>
          <a:p>
            <a:pPr>
              <a:buNone/>
            </a:pPr>
            <a:r>
              <a:rPr lang="en-US" sz="2200" dirty="0" smtClean="0"/>
              <a:t>		:		:</a:t>
            </a:r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nn</a:t>
            </a:r>
            <a:r>
              <a:rPr lang="en-US" sz="2200" i="1" baseline="-25000" dirty="0" smtClean="0"/>
              <a:t>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err="1" smtClean="0"/>
              <a:t>b</a:t>
            </a:r>
            <a:r>
              <a:rPr lang="en-US" sz="2200" i="1" baseline="-25000" dirty="0" err="1" smtClean="0"/>
              <a:t>n</a:t>
            </a:r>
            <a:r>
              <a:rPr lang="en-US" sz="2200" dirty="0" smtClean="0"/>
              <a:t>		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4800600" y="3886200"/>
          <a:ext cx="4144963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7" name="Equation" r:id="rId3" imgW="2412720" imgH="1168200" progId="Equation.3">
                  <p:embed/>
                </p:oleObj>
              </mc:Choice>
              <mc:Fallback>
                <p:oleObj name="Equation" r:id="rId3" imgW="2412720" imgH="1168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86200"/>
                        <a:ext cx="4144963" cy="200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4038600" y="4724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Pemecahan</a:t>
            </a:r>
            <a:r>
              <a:rPr lang="en-US" dirty="0" smtClean="0"/>
              <a:t> SPL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Aspabila</a:t>
            </a:r>
            <a:r>
              <a:rPr lang="en-US" sz="2400" dirty="0" smtClean="0"/>
              <a:t> SPL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computer,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aritmerika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titik-kambang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SPl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yang minimal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tatancang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pemorosan</a:t>
            </a:r>
            <a:r>
              <a:rPr lang="en-US" sz="2400" dirty="0" smtClean="0"/>
              <a:t> (</a:t>
            </a:r>
            <a:r>
              <a:rPr lang="en-US" sz="2400" i="1" dirty="0" smtClean="0"/>
              <a:t>pivoting strategy</a:t>
            </a:r>
            <a:r>
              <a:rPr lang="en-US" sz="2400" dirty="0" smtClean="0"/>
              <a:t>).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i="1" dirty="0" smtClean="0"/>
              <a:t>pivot</a:t>
            </a:r>
            <a:r>
              <a:rPr lang="en-US" sz="2400" dirty="0" smtClean="0"/>
              <a:t> = </a:t>
            </a:r>
            <a:r>
              <a:rPr lang="en-US" sz="2400" dirty="0" err="1" smtClean="0"/>
              <a:t>poros</a:t>
            </a:r>
            <a:r>
              <a:rPr lang="en-US" sz="2400" dirty="0" smtClean="0"/>
              <a:t>, </a:t>
            </a:r>
            <a:r>
              <a:rPr lang="en-US" sz="2400" i="1" dirty="0" smtClean="0"/>
              <a:t>pivoting</a:t>
            </a:r>
            <a:r>
              <a:rPr lang="en-US" sz="2400" dirty="0" smtClean="0"/>
              <a:t> =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9144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Tatancang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pemorosan</a:t>
            </a:r>
            <a:r>
              <a:rPr lang="en-US" sz="2800" dirty="0" smtClean="0"/>
              <a:t>: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400" i="1" dirty="0" smtClean="0"/>
              <a:t>pivot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mutlak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		|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 </a:t>
            </a:r>
            <a:r>
              <a:rPr lang="en-US" sz="2400" baseline="-25000" dirty="0" smtClean="0"/>
              <a:t>, </a:t>
            </a:r>
            <a:r>
              <a:rPr lang="en-US" sz="2400" i="1" baseline="-25000" dirty="0" smtClean="0"/>
              <a:t>p </a:t>
            </a:r>
            <a:r>
              <a:rPr lang="en-US" sz="2400" dirty="0" smtClean="0"/>
              <a:t>| = max{|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p</a:t>
            </a:r>
            <a:r>
              <a:rPr lang="en-US" sz="2400" baseline="-25000" dirty="0" err="1" smtClean="0"/>
              <a:t>,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|, 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p</a:t>
            </a:r>
            <a:r>
              <a:rPr lang="en-US" sz="2400" baseline="-25000" dirty="0" smtClean="0"/>
              <a:t>+1,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|,…, 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-1,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|,|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|}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685800" y="3962400"/>
          <a:ext cx="764350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0" name="Document" r:id="rId4" imgW="4583174" imgH="1462052" progId="Word.Document.12">
                  <p:embed/>
                </p:oleObj>
              </mc:Choice>
              <mc:Fallback>
                <p:oleObj name="Document" r:id="rId4" imgW="4583174" imgH="14620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764350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Selesaikan</a:t>
            </a:r>
            <a:r>
              <a:rPr lang="en-US" sz="2400" dirty="0" smtClean="0"/>
              <a:t> SPL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tatancang</a:t>
            </a:r>
            <a:r>
              <a:rPr lang="en-US" sz="2400" dirty="0"/>
              <a:t>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0.00044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0.0003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- 0.0001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= 0.00046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     4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+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 smtClean="0"/>
              <a:t>= 1.5 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		     3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-         9.2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-  0.5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-8.2</a:t>
            </a:r>
          </a:p>
          <a:p>
            <a:pPr>
              <a:buNone/>
            </a:pPr>
            <a:r>
              <a:rPr lang="en-US" sz="2400" dirty="0" err="1" smtClean="0"/>
              <a:t>Penyelesaian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92396"/>
              </p:ext>
            </p:extLst>
          </p:nvPr>
        </p:nvGraphicFramePr>
        <p:xfrm>
          <a:off x="404813" y="3508375"/>
          <a:ext cx="827087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7" name="Equation" r:id="rId3" imgW="5181480" imgH="2145960" progId="Equation.3">
                  <p:embed/>
                </p:oleObj>
              </mc:Choice>
              <mc:Fallback>
                <p:oleObj name="Equation" r:id="rId3" imgW="5181480" imgH="214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13" y="3508375"/>
                        <a:ext cx="8270875" cy="342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107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016762"/>
              </p:ext>
            </p:extLst>
          </p:nvPr>
        </p:nvGraphicFramePr>
        <p:xfrm>
          <a:off x="575628" y="1676400"/>
          <a:ext cx="80883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0" name="Equation" r:id="rId3" imgW="5067000" imgH="2145960" progId="Equation.3">
                  <p:embed/>
                </p:oleObj>
              </mc:Choice>
              <mc:Fallback>
                <p:oleObj name="Equation" r:id="rId3" imgW="5067000" imgH="214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628" y="1676400"/>
                        <a:ext cx="8088312" cy="342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660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70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    0.25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+  0.25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/>
              <a:t>= </a:t>
            </a:r>
            <a:r>
              <a:rPr lang="en-US" sz="2400" dirty="0" smtClean="0"/>
              <a:t>0.375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             </a:t>
            </a:r>
            <a:r>
              <a:rPr lang="en-US" sz="2400" dirty="0" smtClean="0"/>
              <a:t>                 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   </a:t>
            </a:r>
            <a:r>
              <a:rPr lang="en-US" sz="2400" dirty="0" smtClean="0"/>
              <a:t> </a:t>
            </a:r>
            <a:r>
              <a:rPr lang="en-US" sz="2400" dirty="0"/>
              <a:t>+  </a:t>
            </a:r>
            <a:r>
              <a:rPr lang="en-US" sz="2400" dirty="0" smtClean="0"/>
              <a:t>0.126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0.937 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 		     </a:t>
            </a:r>
            <a:r>
              <a:rPr lang="en-US" sz="2400" dirty="0" smtClean="0"/>
              <a:t>                                 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-0.5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sulih</a:t>
            </a:r>
            <a:r>
              <a:rPr lang="en-US" sz="2400" dirty="0" smtClean="0"/>
              <a:t> </a:t>
            </a:r>
            <a:r>
              <a:rPr lang="en-US" sz="2400" dirty="0" err="1" smtClean="0"/>
              <a:t>mundur</a:t>
            </a:r>
            <a:r>
              <a:rPr lang="en-US" sz="2400" dirty="0" smtClean="0"/>
              <a:t>,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i="1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0.250;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1.00;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-0.500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SPL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tanpa</a:t>
            </a:r>
            <a:r>
              <a:rPr lang="en-US" sz="2400" dirty="0" smtClean="0"/>
              <a:t>  </a:t>
            </a:r>
            <a:r>
              <a:rPr lang="en-US" sz="2400" dirty="0" err="1" smtClean="0"/>
              <a:t>tatancang</a:t>
            </a:r>
            <a:r>
              <a:rPr lang="en-US" sz="2400" dirty="0" smtClean="0"/>
              <a:t>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			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0.245;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1.01;        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-</a:t>
            </a:r>
            <a:r>
              <a:rPr lang="en-US" sz="2400" dirty="0" smtClean="0"/>
              <a:t>0.492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eksaknya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 smtClean="0"/>
              <a:t>			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¼;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1;        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dirty="0" smtClean="0"/>
              <a:t>-1/2</a:t>
            </a:r>
            <a:r>
              <a:rPr lang="en-US" sz="24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Numerik</a:t>
            </a:r>
            <a:r>
              <a:rPr lang="en-US" sz="2800" dirty="0" smtClean="0"/>
              <a:t>: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Metode</a:t>
            </a:r>
            <a:r>
              <a:rPr lang="en-US" sz="2800" dirty="0" smtClean="0"/>
              <a:t>: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ditentukan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Metode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numerik</a:t>
            </a:r>
            <a:r>
              <a:rPr lang="en-US" sz="2800" dirty="0" smtClean="0"/>
              <a:t>: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(+, -, *, /)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Persoalan</a:t>
            </a:r>
            <a:r>
              <a:rPr lang="en-US" sz="2400" dirty="0" smtClean="0"/>
              <a:t>: 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>
                <a:sym typeface="Symbol"/>
              </a:rPr>
              <a:t></a:t>
            </a:r>
            <a:r>
              <a:rPr lang="en-US" sz="2400" dirty="0" smtClean="0"/>
              <a:t>1 </a:t>
            </a:r>
            <a:r>
              <a:rPr lang="en-US" sz="2400" dirty="0" err="1" smtClean="0"/>
              <a:t>buah</a:t>
            </a:r>
            <a:r>
              <a:rPr lang="en-US" sz="2400" dirty="0" smtClean="0"/>
              <a:t> 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..., 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(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)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0, 1, 2, …, </a:t>
            </a:r>
            <a:r>
              <a:rPr lang="en-US" sz="2400" i="1" dirty="0" smtClean="0"/>
              <a:t>n</a:t>
            </a:r>
            <a:endParaRPr lang="en-US" sz="2400" dirty="0" smtClean="0"/>
          </a:p>
          <a:p>
            <a:pPr indent="0"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ditemukan</a:t>
            </a:r>
            <a:r>
              <a:rPr lang="en-US" sz="2400" dirty="0"/>
              <a:t>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di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/>
          </p:nvPr>
        </p:nvGraphicFramePr>
        <p:xfrm>
          <a:off x="2514600" y="4267200"/>
          <a:ext cx="3752548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2" name="Visio" r:id="rId3" imgW="2540508" imgH="1572768" progId="Visio.Drawing.11">
                  <p:embed/>
                </p:oleObj>
              </mc:Choice>
              <mc:Fallback>
                <p:oleObj name="Visio" r:id="rId3" imgW="2540508" imgH="15727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67200"/>
                        <a:ext cx="3752548" cy="231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1000" y="1600200"/>
          <a:ext cx="848995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6" name="Document" r:id="rId4" imgW="4859686" imgH="1934634" progId="Word.Document.12">
                  <p:embed/>
                </p:oleObj>
              </mc:Choice>
              <mc:Fallback>
                <p:oleObj name="Document" r:id="rId4" imgW="4859686" imgH="193463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48995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" y="1143000"/>
            <a:ext cx="402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b="1" dirty="0"/>
              <a:t> </a:t>
            </a:r>
            <a:r>
              <a:rPr lang="en-US" sz="2400" b="1" dirty="0" err="1" smtClean="0"/>
              <a:t>persoalan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interpolasi</a:t>
            </a:r>
            <a:r>
              <a:rPr lang="en-US" sz="2400" b="1" dirty="0" smtClean="0"/>
              <a:t>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1124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menginterplolasi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..., (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3174207"/>
            <a:ext cx="75819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3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514350" lvl="2" indent="-514350">
              <a:buFont typeface="+mj-lt"/>
              <a:buAutoNum type="arabicPeriod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Lanjar</a:t>
            </a:r>
            <a:endParaRPr lang="en-US" sz="1400" dirty="0" smtClean="0"/>
          </a:p>
          <a:p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).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buNone/>
              <a:tabLst>
                <a:tab pos="2286000" algn="l"/>
              </a:tabLst>
            </a:pPr>
            <a:r>
              <a:rPr lang="en-US" sz="2400" dirty="0" smtClean="0"/>
              <a:t>	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		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/>
        </p:nvGraphicFramePr>
        <p:xfrm>
          <a:off x="914400" y="3505200"/>
          <a:ext cx="3200400" cy="258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2" r:id="rId3" imgW="2665476" imgH="2159508" progId="Visio.Drawing.11">
                  <p:embed/>
                </p:oleObj>
              </mc:Choice>
              <mc:Fallback>
                <p:oleObj r:id="rId3" imgW="2665476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200400" cy="258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5410200" y="3048000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324600" y="3810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29200" y="4483169"/>
            <a:ext cx="3601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Pecahkan</a:t>
            </a:r>
            <a:r>
              <a:rPr lang="en-US" dirty="0"/>
              <a:t> </a:t>
            </a:r>
            <a:r>
              <a:rPr lang="en-US" dirty="0" smtClean="0"/>
              <a:t>SPL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eliminasi</a:t>
            </a:r>
            <a:r>
              <a:rPr lang="en-US" dirty="0" smtClean="0"/>
              <a:t> Gauss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/>
          <a:lstStyle/>
          <a:p>
            <a:pPr marL="457200" lvl="2" indent="-457200">
              <a:buAutoNum type="arabicPeriod" startAt="2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Kuadratik</a:t>
            </a:r>
            <a:endParaRPr lang="en-US" b="1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data,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). </a:t>
            </a:r>
          </a:p>
          <a:p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   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	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</a:t>
            </a:r>
            <a:r>
              <a:rPr lang="en-US" sz="2400" dirty="0" smtClean="0"/>
              <a:t>,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parabola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5697" name="Object 1"/>
          <p:cNvGraphicFramePr>
            <a:graphicFrameLocks noChangeAspect="1"/>
          </p:cNvGraphicFramePr>
          <p:nvPr/>
        </p:nvGraphicFramePr>
        <p:xfrm>
          <a:off x="2667000" y="3428999"/>
          <a:ext cx="3429000" cy="286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4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8999"/>
                        <a:ext cx="3429000" cy="2866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9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744538" lvl="0" indent="-404813">
              <a:buFont typeface="+mj-lt"/>
              <a:buAutoNum type="arabicParenR"/>
            </a:pPr>
            <a:r>
              <a:rPr lang="en-US" sz="2400" dirty="0" err="1" smtClean="0"/>
              <a:t>Sulihkan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), 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0, 1, 2. Dari </a:t>
            </a:r>
            <a:r>
              <a:rPr lang="en-US" sz="2400" dirty="0" err="1" smtClean="0"/>
              <a:t>sini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parameter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</a:p>
          <a:p>
            <a:pPr marL="744538" lvl="0" indent="-404813">
              <a:buFont typeface="+mj-lt"/>
              <a:buAutoNum type="arabicParenR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</a:p>
          <a:p>
            <a:pPr>
              <a:buNone/>
            </a:pPr>
            <a:endParaRPr lang="en-US" sz="2400" dirty="0" smtClean="0"/>
          </a:p>
          <a:p>
            <a:pPr marL="744538" lvl="0" indent="-404813">
              <a:buFont typeface="+mj-lt"/>
              <a:buAutoNum type="arabicParenR" startAt="2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Gauss.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500" b="1" dirty="0" err="1" smtClean="0"/>
              <a:t>Contoh</a:t>
            </a:r>
            <a:r>
              <a:rPr lang="en-US" sz="3500" dirty="0" smtClean="0"/>
              <a:t>: </a:t>
            </a:r>
            <a:r>
              <a:rPr lang="en-US" sz="3500" dirty="0" err="1" smtClean="0"/>
              <a:t>Diberikan</a:t>
            </a:r>
            <a:r>
              <a:rPr lang="en-US" sz="3500" dirty="0" smtClean="0"/>
              <a:t> </a:t>
            </a:r>
            <a:r>
              <a:rPr lang="en-US" sz="3500" dirty="0" err="1" smtClean="0"/>
              <a:t>titik</a:t>
            </a:r>
            <a:r>
              <a:rPr lang="en-US" sz="3500" dirty="0" smtClean="0"/>
              <a:t>  (8.0, 2.0794), (9.0, 2.1972), </a:t>
            </a:r>
            <a:r>
              <a:rPr lang="en-US" sz="3500" dirty="0" err="1" smtClean="0"/>
              <a:t>dan</a:t>
            </a:r>
            <a:r>
              <a:rPr lang="en-US" sz="3500" dirty="0" smtClean="0"/>
              <a:t> (9.5, 2.2513). </a:t>
            </a:r>
            <a:r>
              <a:rPr lang="en-US" sz="3500" dirty="0" err="1" smtClean="0"/>
              <a:t>Tentukan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polinom</a:t>
            </a:r>
            <a:r>
              <a:rPr lang="en-US" sz="3500" dirty="0" smtClean="0"/>
              <a:t> </a:t>
            </a:r>
            <a:r>
              <a:rPr lang="en-US" sz="3500" dirty="0" err="1" smtClean="0"/>
              <a:t>interpolasi</a:t>
            </a:r>
            <a:r>
              <a:rPr lang="en-US" sz="3500" dirty="0" smtClean="0"/>
              <a:t> </a:t>
            </a:r>
            <a:r>
              <a:rPr lang="en-US" sz="3500" dirty="0" err="1" smtClean="0"/>
              <a:t>kuadratik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estimasi</a:t>
            </a:r>
            <a:r>
              <a:rPr lang="en-US" sz="3500" dirty="0" smtClean="0"/>
              <a:t> </a:t>
            </a:r>
            <a:r>
              <a:rPr lang="en-US" sz="3500" dirty="0" err="1" smtClean="0"/>
              <a:t>nilai</a:t>
            </a:r>
            <a:r>
              <a:rPr lang="en-US" sz="3500" dirty="0" smtClean="0"/>
              <a:t> </a:t>
            </a:r>
            <a:r>
              <a:rPr lang="en-US" sz="3500" dirty="0" err="1" smtClean="0"/>
              <a:t>fungsi</a:t>
            </a:r>
            <a:r>
              <a:rPr lang="en-US" sz="3500" dirty="0" smtClean="0"/>
              <a:t> di x = 9.2.</a:t>
            </a:r>
          </a:p>
          <a:p>
            <a:pPr>
              <a:buNone/>
            </a:pPr>
            <a:r>
              <a:rPr lang="en-US" sz="3500" b="1" dirty="0" smtClean="0"/>
              <a:t> </a:t>
            </a:r>
            <a:endParaRPr lang="en-US" sz="3500" dirty="0" smtClean="0"/>
          </a:p>
          <a:p>
            <a:pPr>
              <a:buNone/>
            </a:pPr>
            <a:r>
              <a:rPr lang="en-US" sz="3500" b="1" dirty="0" err="1" smtClean="0"/>
              <a:t>Penyelesaian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>
              <a:buNone/>
            </a:pPr>
            <a:r>
              <a:rPr lang="en-US" sz="3500" dirty="0" err="1" smtClean="0"/>
              <a:t>Sisten</a:t>
            </a:r>
            <a:r>
              <a:rPr lang="en-US" sz="3500" dirty="0" smtClean="0"/>
              <a:t> </a:t>
            </a:r>
            <a:r>
              <a:rPr lang="en-US" sz="3500" dirty="0" err="1" smtClean="0"/>
              <a:t>persamaan</a:t>
            </a:r>
            <a:r>
              <a:rPr lang="en-US" sz="3500" dirty="0" smtClean="0"/>
              <a:t> </a:t>
            </a:r>
            <a:r>
              <a:rPr lang="en-US" sz="3500" dirty="0" err="1" smtClean="0"/>
              <a:t>lanjar</a:t>
            </a:r>
            <a:r>
              <a:rPr lang="en-US" sz="3500" dirty="0" smtClean="0"/>
              <a:t> yang </a:t>
            </a:r>
            <a:r>
              <a:rPr lang="en-US" sz="3500" dirty="0" err="1" smtClean="0"/>
              <a:t>terbentuk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+ 8.0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+ 64.00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2.0794</a:t>
            </a:r>
          </a:p>
          <a:p>
            <a:pPr>
              <a:buNone/>
            </a:pPr>
            <a:r>
              <a:rPr lang="en-US" sz="3500" i="1" dirty="0" smtClean="0"/>
              <a:t>	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+ 9.0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+ 81.00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2.1972</a:t>
            </a:r>
          </a:p>
          <a:p>
            <a:pPr>
              <a:buNone/>
            </a:pPr>
            <a:r>
              <a:rPr lang="en-US" sz="3500" i="1" dirty="0" smtClean="0"/>
              <a:t>	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+ 9.5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+ 90.25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2.2513 	</a:t>
            </a:r>
          </a:p>
          <a:p>
            <a:pPr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Penyelesaian</a:t>
            </a:r>
            <a:r>
              <a:rPr lang="en-US" sz="3500" dirty="0" smtClean="0"/>
              <a:t> </a:t>
            </a:r>
            <a:r>
              <a:rPr lang="en-US" sz="3500" dirty="0" err="1" smtClean="0"/>
              <a:t>sistem</a:t>
            </a:r>
            <a:r>
              <a:rPr lang="en-US" sz="3500" dirty="0" smtClean="0"/>
              <a:t> </a:t>
            </a:r>
            <a:r>
              <a:rPr lang="en-US" sz="3500" dirty="0" err="1" smtClean="0"/>
              <a:t>persamaan</a:t>
            </a:r>
            <a:r>
              <a:rPr lang="en-US" sz="3500" b="1" dirty="0" smtClean="0"/>
              <a:t>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metode</a:t>
            </a:r>
            <a:r>
              <a:rPr lang="en-US" sz="3500" dirty="0" smtClean="0"/>
              <a:t> </a:t>
            </a:r>
            <a:r>
              <a:rPr lang="en-US" sz="3500" dirty="0" err="1" smtClean="0"/>
              <a:t>eliminasi</a:t>
            </a:r>
            <a:r>
              <a:rPr lang="en-US" sz="3500" dirty="0" smtClean="0"/>
              <a:t> Gauss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= 0.6762,  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= 0.2266,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3</a:t>
            </a:r>
            <a:r>
              <a:rPr lang="en-US" sz="3500" dirty="0" smtClean="0"/>
              <a:t> = -0.0064. </a:t>
            </a:r>
            <a:r>
              <a:rPr lang="en-US" sz="3500" dirty="0" err="1" smtClean="0"/>
              <a:t>Polinom</a:t>
            </a:r>
            <a:r>
              <a:rPr lang="en-US" sz="3500" dirty="0" smtClean="0"/>
              <a:t> </a:t>
            </a:r>
            <a:r>
              <a:rPr lang="en-US" sz="3500" dirty="0" err="1" smtClean="0"/>
              <a:t>kuadratnya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p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(</a:t>
            </a:r>
            <a:r>
              <a:rPr lang="en-US" sz="3500" i="1" dirty="0" smtClean="0"/>
              <a:t>x</a:t>
            </a:r>
            <a:r>
              <a:rPr lang="en-US" sz="3500" dirty="0" smtClean="0"/>
              <a:t>) = 0.6762 + 0.2266x - 0.0064</a:t>
            </a:r>
            <a:r>
              <a:rPr lang="en-US" sz="3500" i="1" dirty="0" smtClean="0"/>
              <a:t>x</a:t>
            </a:r>
            <a:r>
              <a:rPr lang="en-US" sz="3500" baseline="30000" dirty="0" smtClean="0"/>
              <a:t>2</a:t>
            </a: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sehingga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p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(9.2) = 2.2192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3.  </a:t>
            </a: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Kubik</a:t>
            </a:r>
            <a:endParaRPr lang="en-US" sz="1400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data,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). </a:t>
            </a:r>
          </a:p>
          <a:p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keempat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kubik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23" name="Object 3"/>
          <p:cNvGraphicFramePr>
            <a:graphicFrameLocks noChangeAspect="1"/>
          </p:cNvGraphicFramePr>
          <p:nvPr/>
        </p:nvGraphicFramePr>
        <p:xfrm>
          <a:off x="2514600" y="3276600"/>
          <a:ext cx="3886200" cy="30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8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3886200" cy="3090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Polinom</a:t>
            </a:r>
            <a:r>
              <a:rPr lang="en-US" sz="2600" dirty="0" smtClean="0"/>
              <a:t> </a:t>
            </a:r>
            <a:r>
              <a:rPr lang="en-US" sz="2600" i="1" dirty="0" smtClean="0"/>
              <a:t>p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(</a:t>
            </a:r>
            <a:r>
              <a:rPr lang="en-US" sz="2600" i="1" dirty="0" smtClean="0"/>
              <a:t>x</a:t>
            </a:r>
            <a:r>
              <a:rPr lang="en-US" sz="2600" dirty="0" smtClean="0"/>
              <a:t>)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796925" lvl="0" indent="-457200">
              <a:buFont typeface="+mj-lt"/>
              <a:buAutoNum type="arabicParenR"/>
            </a:pPr>
            <a:r>
              <a:rPr lang="en-US" sz="2600" dirty="0" err="1" smtClean="0"/>
              <a:t>sulihkan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i</a:t>
            </a:r>
            <a:r>
              <a:rPr lang="en-US" sz="2600" dirty="0" err="1" smtClean="0"/>
              <a:t>,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(P.5.9) ,  </a:t>
            </a:r>
            <a:r>
              <a:rPr lang="en-US" sz="2600" i="1" dirty="0" err="1" smtClean="0"/>
              <a:t>i</a:t>
            </a:r>
            <a:r>
              <a:rPr lang="en-US" sz="2600" dirty="0" smtClean="0"/>
              <a:t> = 0, 1, 2, 3. Dari </a:t>
            </a:r>
            <a:r>
              <a:rPr lang="en-US" sz="2600" dirty="0" err="1" smtClean="0"/>
              <a:t>sini</a:t>
            </a:r>
            <a:r>
              <a:rPr lang="en-US" sz="2600" dirty="0" smtClean="0"/>
              <a:t>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empat</a:t>
            </a:r>
            <a:r>
              <a:rPr lang="en-US" sz="2600" dirty="0" smtClean="0"/>
              <a:t> </a:t>
            </a:r>
            <a:r>
              <a:rPr lang="en-US" sz="2600" dirty="0" err="1" smtClean="0"/>
              <a:t>buah</a:t>
            </a:r>
            <a:r>
              <a:rPr lang="en-US" sz="2600" dirty="0" smtClean="0"/>
              <a:t> 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empat</a:t>
            </a:r>
            <a:r>
              <a:rPr lang="en-US" sz="2600" dirty="0" smtClean="0"/>
              <a:t> </a:t>
            </a:r>
            <a:r>
              <a:rPr lang="en-US" sz="2600" dirty="0" err="1" smtClean="0"/>
              <a:t>buah</a:t>
            </a:r>
            <a:r>
              <a:rPr lang="en-US" sz="2600" dirty="0" smtClean="0"/>
              <a:t> parameter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diketahui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0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1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3</a:t>
            </a:r>
            <a:endParaRPr lang="en-US" sz="2600" dirty="0" smtClean="0"/>
          </a:p>
          <a:p>
            <a:pPr>
              <a:buNone/>
            </a:pPr>
            <a:r>
              <a:rPr lang="en-US" sz="2600" baseline="-25000" dirty="0" smtClean="0"/>
              <a:t> </a:t>
            </a:r>
            <a:endParaRPr lang="en-US" sz="2600" dirty="0" smtClean="0"/>
          </a:p>
          <a:p>
            <a:pPr marL="796925" lvl="0" indent="-509588">
              <a:buFont typeface="+mj-lt"/>
              <a:buAutoNum type="arabicParenR" startAt="2"/>
            </a:pPr>
            <a:r>
              <a:rPr lang="en-US" sz="2600" dirty="0" err="1" smtClean="0"/>
              <a:t>hitung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eliminasi</a:t>
            </a:r>
            <a:r>
              <a:rPr lang="en-US" sz="2600" dirty="0" smtClean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endParaRPr lang="en-US" i="1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+1)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data.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menyulihkan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persmaan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= 0, 1, 2, …,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i="1" dirty="0" smtClean="0"/>
              <a:t> 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...		  ...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Gauss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Cara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analitik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solusinya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eksak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dirty="0" err="1" smtClean="0">
                <a:sym typeface="Wingdings" panose="05000000000000000000" pitchFamily="2" charset="2"/>
              </a:rPr>
              <a:t>tepat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2.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numeric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solusinya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hampiran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dirty="0" err="1" smtClean="0">
                <a:sym typeface="Wingdings" panose="05000000000000000000" pitchFamily="2" charset="2"/>
              </a:rPr>
              <a:t>aproksimasi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i="1" dirty="0" err="1" smtClean="0">
                <a:solidFill>
                  <a:srgbClr val="FF0000"/>
                </a:solidFill>
              </a:rPr>
              <a:t>Secara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analitik</a:t>
            </a:r>
            <a:r>
              <a:rPr lang="en-US" sz="2800" dirty="0" smtClean="0"/>
              <a:t>: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metode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analitik</a:t>
            </a:r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i="1" dirty="0" err="1">
                <a:solidFill>
                  <a:srgbClr val="FF0000"/>
                </a:solidFill>
              </a:rPr>
              <a:t>Secara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numerik</a:t>
            </a:r>
            <a:r>
              <a:rPr lang="en-US" sz="2800" dirty="0"/>
              <a:t>: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aproksimasi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aritmetika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metode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numerik</a:t>
            </a:r>
            <a:r>
              <a:rPr lang="en-US" sz="2800" dirty="0">
                <a:sym typeface="Wingdings" pitchFamily="2" charset="2"/>
              </a:rPr>
              <a:t>.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32500" lnSpcReduction="20000"/>
          </a:bodyPr>
          <a:lstStyle/>
          <a:p>
            <a:endParaRPr lang="en-US" sz="7000" dirty="0" smtClean="0"/>
          </a:p>
          <a:p>
            <a:r>
              <a:rPr lang="en-US" sz="8600" dirty="0" err="1" smtClean="0"/>
              <a:t>Contoh</a:t>
            </a:r>
            <a:r>
              <a:rPr lang="en-US" sz="8600" dirty="0" smtClean="0"/>
              <a:t>: </a:t>
            </a:r>
            <a:r>
              <a:rPr lang="en-US" sz="8600" dirty="0" err="1" smtClean="0"/>
              <a:t>Menghitung</a:t>
            </a:r>
            <a:r>
              <a:rPr lang="en-US" sz="8600" dirty="0" smtClean="0"/>
              <a:t> integral </a:t>
            </a:r>
          </a:p>
          <a:p>
            <a:pPr>
              <a:buNone/>
            </a:pPr>
            <a:r>
              <a:rPr lang="en-US" sz="8600" dirty="0" smtClean="0"/>
              <a:t>	</a:t>
            </a:r>
          </a:p>
          <a:p>
            <a:pPr>
              <a:buNone/>
            </a:pPr>
            <a:r>
              <a:rPr lang="en-US" sz="8600" i="1" dirty="0">
                <a:solidFill>
                  <a:srgbClr val="FF0000"/>
                </a:solidFill>
              </a:rPr>
              <a:t>	</a:t>
            </a:r>
            <a:r>
              <a:rPr lang="en-US" sz="8600" i="1" dirty="0" err="1" smtClean="0">
                <a:solidFill>
                  <a:srgbClr val="FF0000"/>
                </a:solidFill>
              </a:rPr>
              <a:t>Metode</a:t>
            </a:r>
            <a:r>
              <a:rPr lang="en-US" sz="8600" i="1" dirty="0" smtClean="0">
                <a:solidFill>
                  <a:srgbClr val="FF0000"/>
                </a:solidFill>
              </a:rPr>
              <a:t> </a:t>
            </a:r>
            <a:r>
              <a:rPr lang="en-US" sz="8600" i="1" dirty="0" err="1" smtClean="0">
                <a:solidFill>
                  <a:srgbClr val="FF0000"/>
                </a:solidFill>
              </a:rPr>
              <a:t>analitik</a:t>
            </a:r>
            <a:r>
              <a:rPr lang="en-US" sz="8600" dirty="0" smtClean="0"/>
              <a:t>: </a:t>
            </a:r>
          </a:p>
          <a:p>
            <a:pPr>
              <a:buNone/>
            </a:pPr>
            <a:endParaRPr lang="en-US" sz="7000" dirty="0"/>
          </a:p>
          <a:p>
            <a:pPr>
              <a:buNone/>
            </a:pPr>
            <a:r>
              <a:rPr lang="en-US" sz="7000" dirty="0" smtClean="0"/>
              <a:t>	</a:t>
            </a:r>
            <a:r>
              <a:rPr lang="en-US" sz="7000" dirty="0" err="1" smtClean="0"/>
              <a:t>Rumus</a:t>
            </a:r>
            <a:r>
              <a:rPr lang="en-US" sz="7000" dirty="0" smtClean="0"/>
              <a:t>: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i="1" dirty="0" smtClean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 smtClean="0"/>
          </a:p>
          <a:p>
            <a:pPr>
              <a:buNone/>
            </a:pPr>
            <a:endParaRPr lang="en-US" sz="9600" i="1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94717"/>
              </p:ext>
            </p:extLst>
          </p:nvPr>
        </p:nvGraphicFramePr>
        <p:xfrm>
          <a:off x="5276850" y="704850"/>
          <a:ext cx="1401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7" name="Equation" r:id="rId3" imgW="660240" imgH="469800" progId="Equation.3">
                  <p:embed/>
                </p:oleObj>
              </mc:Choice>
              <mc:Fallback>
                <p:oleObj name="Equation" r:id="rId3" imgW="660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704850"/>
                        <a:ext cx="1401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815491"/>
              </p:ext>
            </p:extLst>
          </p:nvPr>
        </p:nvGraphicFramePr>
        <p:xfrm>
          <a:off x="2124075" y="2376488"/>
          <a:ext cx="29797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8" name="Equation" r:id="rId5" imgW="1320480" imgH="355320" progId="Equation.3">
                  <p:embed/>
                </p:oleObj>
              </mc:Choice>
              <mc:Fallback>
                <p:oleObj name="Equation" r:id="rId5" imgW="1320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76488"/>
                        <a:ext cx="29797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295855"/>
              </p:ext>
            </p:extLst>
          </p:nvPr>
        </p:nvGraphicFramePr>
        <p:xfrm>
          <a:off x="2014538" y="3621088"/>
          <a:ext cx="43783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9" name="Equation" r:id="rId7" imgW="2374560" imgH="825480" progId="Equation.3">
                  <p:embed/>
                </p:oleObj>
              </mc:Choice>
              <mc:Fallback>
                <p:oleObj name="Equation" r:id="rId7" imgW="2374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621088"/>
                        <a:ext cx="4378325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Metode</a:t>
            </a:r>
            <a:r>
              <a:rPr lang="en-US" sz="2400" i="1" dirty="0" smtClean="0">
                <a:solidFill>
                  <a:srgbClr val="FF0000"/>
                </a:solidFill>
              </a:rPr>
              <a:t>  </a:t>
            </a:r>
            <a:r>
              <a:rPr lang="en-US" sz="2400" i="1" dirty="0" err="1" smtClean="0">
                <a:solidFill>
                  <a:srgbClr val="FF0000"/>
                </a:solidFill>
              </a:rPr>
              <a:t>numerik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Nilai</a:t>
            </a:r>
            <a:r>
              <a:rPr lang="en-US" sz="2400" dirty="0" smtClean="0"/>
              <a:t> integral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		</a:t>
            </a:r>
          </a:p>
          <a:p>
            <a:pPr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sym typeface="Symbol"/>
              </a:rPr>
              <a:t> p + q + r + s 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1000" y="1600200"/>
          <a:ext cx="4876800" cy="338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8" name="Visio" r:id="rId3" imgW="2997708" imgH="2080260" progId="Visio.Drawing.11">
                  <p:embed/>
                </p:oleObj>
              </mc:Choice>
              <mc:Fallback>
                <p:oleObj name="Visio" r:id="rId3" imgW="2997708" imgH="20802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4876800" cy="3385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74929" y="2057400"/>
            <a:ext cx="5269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trapesium</a:t>
            </a:r>
            <a:r>
              <a:rPr lang="en-US" dirty="0" smtClean="0"/>
              <a:t> =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x </a:t>
            </a:r>
            <a:r>
              <a:rPr lang="en-US" dirty="0" err="1" smtClean="0"/>
              <a:t>tinggi</a:t>
            </a:r>
            <a:r>
              <a:rPr lang="en-US" dirty="0" smtClean="0"/>
              <a:t> )/2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81000" y="4876800"/>
          <a:ext cx="1371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9" name="Equation" r:id="rId5" imgW="723586" imgH="469696" progId="Equation.3">
                  <p:embed/>
                </p:oleObj>
              </mc:Choice>
              <mc:Fallback>
                <p:oleObj name="Equation" r:id="rId5" imgW="723586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3716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94322" y="5103674"/>
            <a:ext cx="5274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{[</a:t>
            </a:r>
            <a:r>
              <a:rPr lang="en-US" i="1" dirty="0"/>
              <a:t>f</a:t>
            </a:r>
            <a:r>
              <a:rPr lang="en-US" dirty="0"/>
              <a:t>(-1) + </a:t>
            </a:r>
            <a:r>
              <a:rPr lang="en-US" i="1" dirty="0"/>
              <a:t>f</a:t>
            </a:r>
            <a:r>
              <a:rPr lang="en-US" dirty="0"/>
              <a:t>(-1/2)]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 {[</a:t>
            </a:r>
            <a:r>
              <a:rPr lang="en-US" i="1" dirty="0"/>
              <a:t>f</a:t>
            </a:r>
            <a:r>
              <a:rPr lang="en-US" dirty="0"/>
              <a:t>(-1/2) + </a:t>
            </a:r>
            <a:r>
              <a:rPr lang="en-US" i="1" dirty="0"/>
              <a:t>f</a:t>
            </a:r>
            <a:r>
              <a:rPr lang="en-US" dirty="0"/>
              <a:t>(0)]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</a:t>
            </a:r>
          </a:p>
          <a:p>
            <a:r>
              <a:rPr lang="en-US" dirty="0" smtClean="0"/>
              <a:t>      </a:t>
            </a:r>
            <a:r>
              <a:rPr lang="en-US" dirty="0"/>
              <a:t>{[</a:t>
            </a:r>
            <a:r>
              <a:rPr lang="en-US" i="1" dirty="0"/>
              <a:t>f</a:t>
            </a:r>
            <a:r>
              <a:rPr lang="en-US" dirty="0"/>
              <a:t>(0) + </a:t>
            </a:r>
            <a:r>
              <a:rPr lang="en-US" i="1" dirty="0"/>
              <a:t>f</a:t>
            </a:r>
            <a:r>
              <a:rPr lang="en-US" dirty="0"/>
              <a:t>(1/2)]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 {[</a:t>
            </a:r>
            <a:r>
              <a:rPr lang="en-US" i="1" dirty="0"/>
              <a:t>f</a:t>
            </a:r>
            <a:r>
              <a:rPr lang="en-US" dirty="0"/>
              <a:t>(1/2) +</a:t>
            </a:r>
            <a:r>
              <a:rPr lang="en-US" i="1" dirty="0"/>
              <a:t> f</a:t>
            </a:r>
            <a:r>
              <a:rPr lang="en-US" dirty="0"/>
              <a:t>(1)]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</a:t>
            </a:r>
          </a:p>
          <a:p>
            <a:r>
              <a:rPr lang="en-US" dirty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0.5/2 {</a:t>
            </a:r>
            <a:r>
              <a:rPr lang="en-US" i="1" dirty="0"/>
              <a:t>f</a:t>
            </a:r>
            <a:r>
              <a:rPr lang="en-US" dirty="0"/>
              <a:t>(-1) + 2</a:t>
            </a:r>
            <a:r>
              <a:rPr lang="en-US" i="1" dirty="0"/>
              <a:t>f</a:t>
            </a:r>
            <a:r>
              <a:rPr lang="en-US" dirty="0"/>
              <a:t>(-1/2) + 2</a:t>
            </a:r>
            <a:r>
              <a:rPr lang="en-US" i="1" dirty="0"/>
              <a:t>f</a:t>
            </a:r>
            <a:r>
              <a:rPr lang="en-US" dirty="0"/>
              <a:t>(0) + 2</a:t>
            </a:r>
            <a:r>
              <a:rPr lang="en-US" i="1" dirty="0"/>
              <a:t>f</a:t>
            </a:r>
            <a:r>
              <a:rPr lang="en-US" dirty="0"/>
              <a:t>(1/2) + </a:t>
            </a:r>
            <a:r>
              <a:rPr lang="en-US" i="1" dirty="0"/>
              <a:t>f</a:t>
            </a:r>
            <a:r>
              <a:rPr lang="en-US" dirty="0"/>
              <a:t>(1)}</a:t>
            </a:r>
          </a:p>
          <a:p>
            <a:r>
              <a:rPr lang="en-US" dirty="0" smtClean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0.5/2 {3 + 7.5 + 8 + 7.5 + 3} </a:t>
            </a:r>
          </a:p>
          <a:p>
            <a:r>
              <a:rPr lang="en-US" dirty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7.25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4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1815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(</a:t>
            </a:r>
            <a:r>
              <a:rPr lang="en-US" sz="2400" dirty="0" err="1"/>
              <a:t>aproksimasi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 smtClean="0"/>
              <a:t>eksak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 </a:t>
            </a:r>
            <a:r>
              <a:rPr lang="en-US" sz="2400" dirty="0" err="1"/>
              <a:t>galat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Galat</a:t>
            </a:r>
            <a:r>
              <a:rPr lang="en-US" sz="2400" dirty="0"/>
              <a:t>  (</a:t>
            </a:r>
            <a:r>
              <a:rPr lang="en-US" sz="2400" dirty="0">
                <a:sym typeface="Symbol"/>
              </a:rPr>
              <a:t>)</a:t>
            </a:r>
            <a:r>
              <a:rPr lang="en-US" sz="2400" dirty="0"/>
              <a:t>: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Salah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 (</a:t>
            </a:r>
            <a:r>
              <a:rPr lang="en-US" sz="2400" i="1" dirty="0" smtClean="0"/>
              <a:t>rounding error</a:t>
            </a:r>
            <a:r>
              <a:rPr lang="en-US" sz="2400" dirty="0" smtClean="0"/>
              <a:t>).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487964"/>
              </p:ext>
            </p:extLst>
          </p:nvPr>
        </p:nvGraphicFramePr>
        <p:xfrm>
          <a:off x="1981200" y="46482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0" name="Equation" r:id="rId3" imgW="545626" imgH="177646" progId="Equation.3">
                  <p:embed/>
                </p:oleObj>
              </mc:Choice>
              <mc:Fallback>
                <p:oleObj name="Equation" r:id="rId3" imgW="54562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48200"/>
                        <a:ext cx="12192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3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Galat</a:t>
            </a:r>
            <a:r>
              <a:rPr lang="en-US" b="1" dirty="0"/>
              <a:t> </a:t>
            </a:r>
            <a:r>
              <a:rPr lang="en-US" b="1" dirty="0" err="1"/>
              <a:t>pembulatan</a:t>
            </a:r>
            <a:r>
              <a:rPr lang="en-US" dirty="0"/>
              <a:t>: </a:t>
            </a:r>
            <a:r>
              <a:rPr lang="en-US" dirty="0" err="1"/>
              <a:t>galat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6:</a:t>
            </a:r>
            <a:r>
              <a:rPr lang="en-US" dirty="0"/>
              <a:t>   1/6 = 0.1666666666… 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6-digit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0.166667.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Galat</a:t>
            </a:r>
            <a:r>
              <a:rPr lang="en-US" dirty="0"/>
              <a:t> </a:t>
            </a:r>
            <a:r>
              <a:rPr lang="en-US" dirty="0" err="1"/>
              <a:t>pembulatan</a:t>
            </a:r>
            <a:r>
              <a:rPr lang="en-US" dirty="0"/>
              <a:t> = 1/6 – 0.166667 = -0.000000333.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1/10 = 0.00011001100110011001100110011…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bit yang </a:t>
            </a:r>
            <a:r>
              <a:rPr lang="en-US" dirty="0" err="1"/>
              <a:t>terbatas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riil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titik-tetap</a:t>
            </a:r>
            <a:r>
              <a:rPr lang="en-US" sz="2800" dirty="0" smtClean="0"/>
              <a:t> (</a:t>
            </a:r>
            <a:r>
              <a:rPr lang="en-US" sz="2800" i="1" dirty="0" smtClean="0"/>
              <a:t>fixed-point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62.358, 0.013, 1.000.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titik-kambang</a:t>
            </a:r>
            <a:r>
              <a:rPr lang="en-US" sz="2800" dirty="0" smtClean="0"/>
              <a:t> (</a:t>
            </a:r>
            <a:r>
              <a:rPr lang="en-US" sz="2800" i="1" dirty="0" smtClean="0"/>
              <a:t>floating-point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digit </a:t>
            </a:r>
            <a:r>
              <a:rPr lang="en-US" sz="2800" i="1" dirty="0" err="1" smtClean="0"/>
              <a:t>berarti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 0.6238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	,  0.1714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-13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5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Titik-Kambang</a:t>
            </a:r>
            <a:endParaRPr lang="en-US" b="1" dirty="0" smtClean="0"/>
          </a:p>
          <a:p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format </a:t>
            </a:r>
            <a:r>
              <a:rPr lang="en-US" sz="2400" i="1" dirty="0" err="1" smtClean="0"/>
              <a:t>bilangan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titik-kambang</a:t>
            </a:r>
            <a:endParaRPr lang="en-US" sz="2400" i="1" dirty="0" smtClean="0"/>
          </a:p>
          <a:p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titik-kambang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i="1" dirty="0" smtClean="0"/>
              <a:t>	a 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baseline="30000" dirty="0" smtClean="0"/>
              <a:t> </a:t>
            </a:r>
            <a:r>
              <a:rPr lang="en-US" sz="2800" i="1" baseline="30000" dirty="0" smtClean="0"/>
              <a:t>p  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 0.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3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4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5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...</a:t>
            </a:r>
            <a:r>
              <a:rPr lang="en-US" sz="2800" i="1" dirty="0" err="1" smtClean="0"/>
              <a:t>d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 </a:t>
            </a:r>
            <a:r>
              <a:rPr lang="en-US" sz="2800" i="1" dirty="0" smtClean="0"/>
              <a:t>B</a:t>
            </a:r>
            <a:r>
              <a:rPr lang="en-US" sz="2800" i="1" baseline="30000" dirty="0" smtClean="0"/>
              <a:t>p</a:t>
            </a:r>
          </a:p>
          <a:p>
            <a:pPr lvl="1">
              <a:buNone/>
            </a:pPr>
            <a:r>
              <a:rPr lang="en-US" sz="2400" i="1" dirty="0" smtClean="0"/>
              <a:t>	</a:t>
            </a:r>
          </a:p>
          <a:p>
            <a:pPr marL="465138" lvl="1" indent="-7938">
              <a:buNone/>
            </a:pPr>
            <a:r>
              <a:rPr lang="en-US" sz="2400" i="1" dirty="0" smtClean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mantisa</a:t>
            </a:r>
            <a:r>
              <a:rPr lang="en-US" sz="2400" dirty="0" smtClean="0"/>
              <a:t> (</a:t>
            </a:r>
            <a:r>
              <a:rPr lang="en-US" sz="2400" dirty="0" err="1" smtClean="0"/>
              <a:t>riil</a:t>
            </a:r>
            <a:r>
              <a:rPr lang="en-US" sz="2400" dirty="0" smtClean="0"/>
              <a:t>),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4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5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...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digit </a:t>
            </a:r>
            <a:r>
              <a:rPr lang="en-US" sz="2400" dirty="0" err="1" smtClean="0"/>
              <a:t>mantisa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  </a:t>
            </a:r>
            <a:r>
              <a:rPr lang="en-US" sz="2400" i="1" dirty="0" smtClean="0"/>
              <a:t>B</a:t>
            </a:r>
            <a:r>
              <a:rPr lang="en-US" sz="2400" dirty="0" smtClean="0"/>
              <a:t> = basis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(2, 8, 10, 16, 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</a:t>
            </a:r>
            <a:r>
              <a:rPr lang="en-US" sz="2400" i="1" dirty="0" smtClean="0"/>
              <a:t>p</a:t>
            </a:r>
            <a:r>
              <a:rPr lang="en-US" sz="2400" dirty="0" smtClean="0"/>
              <a:t> =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(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),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–</a:t>
            </a:r>
            <a:r>
              <a:rPr lang="en-US" sz="2400" i="1" dirty="0" err="1" smtClean="0"/>
              <a:t>P</a:t>
            </a:r>
            <a:r>
              <a:rPr lang="en-US" sz="2400" baseline="-25000" dirty="0" err="1" smtClean="0"/>
              <a:t>min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+</a:t>
            </a:r>
            <a:r>
              <a:rPr lang="en-US" sz="2400" i="1" dirty="0" err="1" smtClean="0"/>
              <a:t>P</a:t>
            </a:r>
            <a:r>
              <a:rPr lang="en-US" sz="2400" baseline="-25000" dirty="0" err="1" smtClean="0"/>
              <a:t>maks</a:t>
            </a:r>
            <a:endParaRPr lang="en-US" sz="2400" baseline="-250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245.7654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0.2457654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7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1102</Words>
  <Application>Microsoft Office PowerPoint</Application>
  <PresentationFormat>On-screen Show (4:3)</PresentationFormat>
  <Paragraphs>288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Visio</vt:lpstr>
      <vt:lpstr>Document</vt:lpstr>
      <vt:lpstr>Visio.Drawing.11</vt:lpstr>
      <vt:lpstr>Aplikasi Aljabar Lanjar pada Metode Numerik</vt:lpstr>
      <vt:lpstr>Apa itu Metode Numerik?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Persamaan Lanjar (SPL)</vt:lpstr>
      <vt:lpstr>Pemecahan SPL secara numerik</vt:lpstr>
      <vt:lpstr>PowerPoint Presentation</vt:lpstr>
      <vt:lpstr>PowerPoint Presentation</vt:lpstr>
      <vt:lpstr>PowerPoint Presentation</vt:lpstr>
      <vt:lpstr>PowerPoint Presentation</vt:lpstr>
      <vt:lpstr>Interpolasi </vt:lpstr>
      <vt:lpstr>PowerPoint Presentation</vt:lpstr>
      <vt:lpstr>Interpolasi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rinaldi-irk</cp:lastModifiedBy>
  <cp:revision>140</cp:revision>
  <dcterms:created xsi:type="dcterms:W3CDTF">2011-01-21T04:09:15Z</dcterms:created>
  <dcterms:modified xsi:type="dcterms:W3CDTF">2017-08-31T05:43:34Z</dcterms:modified>
</cp:coreProperties>
</file>