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32" r:id="rId3"/>
    <p:sldId id="336" r:id="rId4"/>
    <p:sldId id="337" r:id="rId5"/>
    <p:sldId id="333" r:id="rId6"/>
    <p:sldId id="334" r:id="rId7"/>
    <p:sldId id="345" r:id="rId8"/>
    <p:sldId id="335" r:id="rId9"/>
    <p:sldId id="338" r:id="rId10"/>
    <p:sldId id="340" r:id="rId11"/>
    <p:sldId id="339" r:id="rId12"/>
    <p:sldId id="341" r:id="rId13"/>
    <p:sldId id="342" r:id="rId14"/>
    <p:sldId id="343" r:id="rId15"/>
    <p:sldId id="344" r:id="rId16"/>
    <p:sldId id="346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1518E45-E75F-442E-8381-B53D3BFEFA53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2FB9429-CC67-4DE4-979E-AC4EF4E658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5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7373-2B17-4AD5-BAB5-CBDB07C6C6CF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2DCA4-9896-4372-802B-695413006417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8E315-7424-438C-96ED-DF24D7045427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0E340-39E9-4F03-9BFC-A1F1FE4FF199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4DAC-BC0C-4C38-B905-07131C24025A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6698-78B1-4F89-9494-C68675E7894F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F5940-C381-4B87-BBF2-EF76A098AF4C}" type="datetime1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167C-6089-4AB2-9F4F-E1F98844F5AA}" type="datetime1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0F28D-AC40-4DE5-B3A1-3F2F92AA50A0}" type="datetime1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622F-4626-4FE3-9D01-D2D4FF9659EB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CCBF-1CFC-4C3D-BBE9-58C7434D1FC2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2611-6761-41A9-8AB4-A0F301BEA0AF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2F347-2177-4539-9195-2E0D0E2C8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Aljabar</a:t>
            </a:r>
            <a:r>
              <a:rPr lang="en-US" dirty="0" smtClean="0"/>
              <a:t> </a:t>
            </a:r>
            <a:r>
              <a:rPr lang="en-US" dirty="0" err="1" smtClean="0"/>
              <a:t>Vektor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Temu-balik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(</a:t>
            </a:r>
            <a:r>
              <a:rPr lang="en-US" sz="3100" i="1" dirty="0" smtClean="0"/>
              <a:t>Information Retrieval System</a:t>
            </a:r>
            <a:r>
              <a:rPr lang="en-US" sz="3100" dirty="0" smtClean="0"/>
              <a:t>)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7162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IF2123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Oleh</a:t>
            </a:r>
            <a:r>
              <a:rPr lang="en-US" dirty="0"/>
              <a:t>: Rinaldi </a:t>
            </a:r>
            <a:r>
              <a:rPr lang="en-US" dirty="0" err="1"/>
              <a:t>Munir</a:t>
            </a:r>
            <a:endParaRPr lang="en-US" dirty="0"/>
          </a:p>
          <a:p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, STEI-ITB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400">
                <a:solidFill>
                  <a:srgbClr val="000099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00"/>
              </a:buClr>
              <a:buChar char="•"/>
              <a:defRPr sz="2400">
                <a:solidFill>
                  <a:srgbClr val="3366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CC00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CC00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00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00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00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00"/>
              </a:buClr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A51C93-57B5-4A47-8967-BFD7C34E345F}" type="slidenum">
              <a:rPr lang="en-US" altLang="en-US" sz="1200">
                <a:solidFill>
                  <a:srgbClr val="CC6600"/>
                </a:solidFill>
                <a:latin typeface="Helvetica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200">
              <a:solidFill>
                <a:srgbClr val="CC6600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sz="4000" dirty="0" err="1" smtClean="0">
                <a:ea typeface="新細明體" panose="02020500000000000000" pitchFamily="18" charset="-120"/>
              </a:rPr>
              <a:t>Representasi</a:t>
            </a:r>
            <a:r>
              <a:rPr lang="en-US" altLang="zh-TW" sz="4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4000" dirty="0" err="1" smtClean="0">
                <a:ea typeface="新細明體" panose="02020500000000000000" pitchFamily="18" charset="-120"/>
              </a:rPr>
              <a:t>grafik</a:t>
            </a:r>
            <a:r>
              <a:rPr lang="en-US" altLang="zh-TW" sz="4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4000" dirty="0" err="1" smtClean="0">
                <a:ea typeface="新細明體" panose="02020500000000000000" pitchFamily="18" charset="-120"/>
              </a:rPr>
              <a:t>vektor</a:t>
            </a:r>
            <a:endParaRPr lang="en-US" altLang="zh-TW" sz="4000" dirty="0" smtClean="0">
              <a:ea typeface="新細明體" panose="02020500000000000000" pitchFamily="18" charset="-12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54150"/>
            <a:ext cx="2519363" cy="1528763"/>
          </a:xfrm>
          <a:solidFill>
            <a:srgbClr val="CCFFCC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000" dirty="0" err="1" smtClean="0">
                <a:ea typeface="新細明體" panose="02020500000000000000" pitchFamily="18" charset="-120"/>
              </a:rPr>
              <a:t>Contoh</a:t>
            </a:r>
            <a:r>
              <a:rPr lang="en-US" altLang="zh-TW" sz="2000" i="1" dirty="0" smtClean="0">
                <a:ea typeface="新細明體" panose="02020500000000000000" pitchFamily="18" charset="-12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zh-TW" sz="2000" b="1" dirty="0" smtClean="0">
                <a:ea typeface="新細明體" panose="02020500000000000000" pitchFamily="18" charset="-120"/>
              </a:rPr>
              <a:t>D</a:t>
            </a:r>
            <a:r>
              <a:rPr lang="en-US" altLang="zh-TW" sz="2000" b="1" baseline="-25000" dirty="0" smtClean="0">
                <a:ea typeface="新細明體" panose="02020500000000000000" pitchFamily="18" charset="-120"/>
              </a:rPr>
              <a:t>1</a:t>
            </a:r>
            <a:r>
              <a:rPr lang="en-US" altLang="zh-TW" sz="2000" i="1" dirty="0" smtClean="0">
                <a:ea typeface="新細明體" panose="02020500000000000000" pitchFamily="18" charset="-120"/>
              </a:rPr>
              <a:t> = (2, 3, 5)</a:t>
            </a:r>
            <a:endParaRPr lang="en-US" altLang="zh-TW" sz="2000" i="1" baseline="-25000" dirty="0" smtClean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US" altLang="zh-TW" sz="2000" b="1" dirty="0" smtClean="0">
                <a:ea typeface="新細明體" panose="02020500000000000000" pitchFamily="18" charset="-120"/>
              </a:rPr>
              <a:t>D</a:t>
            </a:r>
            <a:r>
              <a:rPr lang="en-US" altLang="zh-TW" sz="2000" b="1" baseline="-25000" dirty="0" smtClean="0">
                <a:ea typeface="新細明體" panose="02020500000000000000" pitchFamily="18" charset="-120"/>
              </a:rPr>
              <a:t>2</a:t>
            </a:r>
            <a:r>
              <a:rPr lang="en-US" altLang="zh-TW" sz="2000" i="1" dirty="0" smtClean="0">
                <a:ea typeface="新細明體" panose="02020500000000000000" pitchFamily="18" charset="-120"/>
              </a:rPr>
              <a:t> = (3, 7, 1)</a:t>
            </a:r>
            <a:endParaRPr lang="en-US" altLang="zh-TW" sz="2000" i="1" baseline="-25000" dirty="0" smtClean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US" altLang="zh-TW" sz="2000" b="1" dirty="0" smtClean="0">
                <a:ea typeface="新細明體" panose="02020500000000000000" pitchFamily="18" charset="-120"/>
              </a:rPr>
              <a:t>Q</a:t>
            </a:r>
            <a:r>
              <a:rPr lang="en-US" altLang="zh-TW" sz="2000" i="1" dirty="0" smtClean="0">
                <a:ea typeface="新細明體" panose="02020500000000000000" pitchFamily="18" charset="-120"/>
              </a:rPr>
              <a:t> = (0, 0, 2)</a:t>
            </a:r>
            <a:endParaRPr lang="en-US" altLang="zh-TW" sz="2000" i="1" baseline="-25000" dirty="0" smtClean="0">
              <a:ea typeface="新細明體" panose="02020500000000000000" pitchFamily="18" charset="-120"/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>
            <a:off x="4479925" y="4419600"/>
            <a:ext cx="35972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843087" y="1828800"/>
            <a:ext cx="6261100" cy="4176713"/>
            <a:chOff x="1305" y="1248"/>
            <a:chExt cx="3944" cy="2631"/>
          </a:xfrm>
        </p:grpSpPr>
        <p:sp>
          <p:nvSpPr>
            <p:cNvPr id="39944" name="Text Box 6"/>
            <p:cNvSpPr txBox="1">
              <a:spLocks noChangeArrowheads="1"/>
            </p:cNvSpPr>
            <p:nvPr/>
          </p:nvSpPr>
          <p:spPr bwMode="auto">
            <a:xfrm>
              <a:off x="3216" y="1257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/>
                <a:t>T</a:t>
              </a:r>
              <a:r>
                <a:rPr kumimoji="1" lang="en-US" altLang="zh-TW" sz="2000" baseline="-25000"/>
                <a:t>3</a:t>
              </a:r>
              <a:endParaRPr kumimoji="1" lang="en-US" altLang="zh-TW" sz="2000" i="0"/>
            </a:p>
          </p:txBody>
        </p:sp>
        <p:sp>
          <p:nvSpPr>
            <p:cNvPr id="39945" name="Line 7"/>
            <p:cNvSpPr>
              <a:spLocks noChangeShapeType="1"/>
            </p:cNvSpPr>
            <p:nvPr/>
          </p:nvSpPr>
          <p:spPr bwMode="auto">
            <a:xfrm>
              <a:off x="3143" y="2871"/>
              <a:ext cx="18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Line 8"/>
            <p:cNvSpPr>
              <a:spLocks noChangeShapeType="1"/>
            </p:cNvSpPr>
            <p:nvPr/>
          </p:nvSpPr>
          <p:spPr bwMode="auto">
            <a:xfrm flipH="1">
              <a:off x="1543" y="2869"/>
              <a:ext cx="1587" cy="10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Line 9"/>
            <p:cNvSpPr>
              <a:spLocks noChangeShapeType="1"/>
            </p:cNvSpPr>
            <p:nvPr/>
          </p:nvSpPr>
          <p:spPr bwMode="auto">
            <a:xfrm flipV="1">
              <a:off x="3130" y="1248"/>
              <a:ext cx="0" cy="16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Line 10"/>
            <p:cNvSpPr>
              <a:spLocks noChangeShapeType="1"/>
            </p:cNvSpPr>
            <p:nvPr/>
          </p:nvSpPr>
          <p:spPr bwMode="auto">
            <a:xfrm flipH="1">
              <a:off x="2784" y="2862"/>
              <a:ext cx="730" cy="4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Line 11"/>
            <p:cNvSpPr>
              <a:spLocks noChangeShapeType="1"/>
            </p:cNvSpPr>
            <p:nvPr/>
          </p:nvSpPr>
          <p:spPr bwMode="auto">
            <a:xfrm>
              <a:off x="2352" y="3360"/>
              <a:ext cx="475" cy="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Line 12"/>
            <p:cNvSpPr>
              <a:spLocks noChangeShapeType="1"/>
            </p:cNvSpPr>
            <p:nvPr/>
          </p:nvSpPr>
          <p:spPr bwMode="auto">
            <a:xfrm flipV="1">
              <a:off x="2784" y="2112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Line 13"/>
            <p:cNvSpPr>
              <a:spLocks noChangeShapeType="1"/>
            </p:cNvSpPr>
            <p:nvPr/>
          </p:nvSpPr>
          <p:spPr bwMode="auto">
            <a:xfrm flipH="1" flipV="1">
              <a:off x="2784" y="2016"/>
              <a:ext cx="346" cy="823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Line 14"/>
            <p:cNvSpPr>
              <a:spLocks noChangeShapeType="1"/>
            </p:cNvSpPr>
            <p:nvPr/>
          </p:nvSpPr>
          <p:spPr bwMode="auto">
            <a:xfrm flipH="1">
              <a:off x="2371" y="2880"/>
              <a:ext cx="1339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3" name="Line 15"/>
            <p:cNvSpPr>
              <a:spLocks noChangeShapeType="1"/>
            </p:cNvSpPr>
            <p:nvPr/>
          </p:nvSpPr>
          <p:spPr bwMode="auto">
            <a:xfrm flipH="1" flipV="1">
              <a:off x="1839" y="3701"/>
              <a:ext cx="558" cy="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Line 16"/>
            <p:cNvSpPr>
              <a:spLocks noChangeShapeType="1"/>
            </p:cNvSpPr>
            <p:nvPr/>
          </p:nvSpPr>
          <p:spPr bwMode="auto">
            <a:xfrm flipV="1">
              <a:off x="2419" y="3504"/>
              <a:ext cx="0" cy="2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Line 17"/>
            <p:cNvSpPr>
              <a:spLocks noChangeShapeType="1"/>
            </p:cNvSpPr>
            <p:nvPr/>
          </p:nvSpPr>
          <p:spPr bwMode="auto">
            <a:xfrm flipH="1">
              <a:off x="2408" y="2858"/>
              <a:ext cx="710" cy="666"/>
            </a:xfrm>
            <a:prstGeom prst="line">
              <a:avLst/>
            </a:prstGeom>
            <a:noFill/>
            <a:ln w="57150">
              <a:solidFill>
                <a:srgbClr val="F83F2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Line 18"/>
            <p:cNvSpPr>
              <a:spLocks noChangeShapeType="1"/>
            </p:cNvSpPr>
            <p:nvPr/>
          </p:nvSpPr>
          <p:spPr bwMode="auto">
            <a:xfrm flipV="1">
              <a:off x="3130" y="2496"/>
              <a:ext cx="0" cy="373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7" name="Text Box 19"/>
            <p:cNvSpPr txBox="1">
              <a:spLocks noChangeArrowheads="1"/>
            </p:cNvSpPr>
            <p:nvPr/>
          </p:nvSpPr>
          <p:spPr bwMode="auto">
            <a:xfrm>
              <a:off x="4992" y="2832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/>
                <a:t>T</a:t>
              </a:r>
              <a:r>
                <a:rPr kumimoji="1" lang="en-US" altLang="zh-TW" sz="2000" baseline="-25000"/>
                <a:t>1</a:t>
              </a:r>
              <a:endParaRPr kumimoji="1" lang="en-US" altLang="zh-TW" sz="2000" i="0"/>
            </a:p>
          </p:txBody>
        </p:sp>
        <p:sp>
          <p:nvSpPr>
            <p:cNvPr id="39958" name="Text Box 20"/>
            <p:cNvSpPr txBox="1">
              <a:spLocks noChangeArrowheads="1"/>
            </p:cNvSpPr>
            <p:nvPr/>
          </p:nvSpPr>
          <p:spPr bwMode="auto">
            <a:xfrm>
              <a:off x="1305" y="3597"/>
              <a:ext cx="2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/>
                <a:t>T</a:t>
              </a:r>
              <a:r>
                <a:rPr kumimoji="1" lang="en-US" altLang="zh-TW" sz="2000" baseline="-25000"/>
                <a:t>2</a:t>
              </a:r>
              <a:endParaRPr kumimoji="1" lang="en-US" altLang="zh-TW" sz="2000" i="0"/>
            </a:p>
          </p:txBody>
        </p:sp>
        <p:sp>
          <p:nvSpPr>
            <p:cNvPr id="39959" name="Text Box 21"/>
            <p:cNvSpPr txBox="1">
              <a:spLocks noChangeArrowheads="1"/>
            </p:cNvSpPr>
            <p:nvPr/>
          </p:nvSpPr>
          <p:spPr bwMode="auto">
            <a:xfrm>
              <a:off x="2335" y="2068"/>
              <a:ext cx="27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1800" b="1" dirty="0" smtClean="0"/>
                <a:t>D</a:t>
              </a:r>
              <a:r>
                <a:rPr kumimoji="1" lang="en-US" altLang="zh-TW" sz="1800" b="1" baseline="-25000" dirty="0" smtClean="0"/>
                <a:t>1</a:t>
              </a:r>
              <a:endParaRPr kumimoji="1" lang="en-US" altLang="zh-TW" sz="1800" b="1" baseline="-25000" dirty="0"/>
            </a:p>
          </p:txBody>
        </p:sp>
        <p:sp>
          <p:nvSpPr>
            <p:cNvPr id="39960" name="Text Box 22"/>
            <p:cNvSpPr txBox="1">
              <a:spLocks noChangeArrowheads="1"/>
            </p:cNvSpPr>
            <p:nvPr/>
          </p:nvSpPr>
          <p:spPr bwMode="auto">
            <a:xfrm>
              <a:off x="1889" y="3122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1800" b="1" dirty="0"/>
                <a:t>D</a:t>
              </a:r>
              <a:r>
                <a:rPr kumimoji="1" lang="en-US" altLang="zh-TW" sz="1800" b="1" baseline="-25000" dirty="0"/>
                <a:t>2</a:t>
              </a:r>
              <a:r>
                <a:rPr kumimoji="1" lang="en-US" altLang="zh-TW" sz="1800" baseline="-25000" dirty="0"/>
                <a:t> </a:t>
              </a:r>
            </a:p>
          </p:txBody>
        </p:sp>
        <p:sp>
          <p:nvSpPr>
            <p:cNvPr id="39961" name="Text Box 23"/>
            <p:cNvSpPr txBox="1">
              <a:spLocks noChangeArrowheads="1"/>
            </p:cNvSpPr>
            <p:nvPr/>
          </p:nvSpPr>
          <p:spPr bwMode="auto">
            <a:xfrm>
              <a:off x="3168" y="2400"/>
              <a:ext cx="22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1800" b="1" dirty="0" smtClean="0"/>
                <a:t>Q</a:t>
              </a:r>
              <a:endParaRPr kumimoji="1" lang="en-US" altLang="zh-TW" sz="1800" b="1" baseline="-25000" dirty="0"/>
            </a:p>
          </p:txBody>
        </p:sp>
        <p:sp>
          <p:nvSpPr>
            <p:cNvPr id="39962" name="Line 24"/>
            <p:cNvSpPr>
              <a:spLocks noChangeShapeType="1"/>
            </p:cNvSpPr>
            <p:nvPr/>
          </p:nvSpPr>
          <p:spPr bwMode="auto">
            <a:xfrm flipH="1">
              <a:off x="2784" y="1824"/>
              <a:ext cx="336" cy="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63" name="Freeform 26"/>
            <p:cNvSpPr>
              <a:spLocks/>
            </p:cNvSpPr>
            <p:nvPr/>
          </p:nvSpPr>
          <p:spPr bwMode="auto">
            <a:xfrm>
              <a:off x="2448" y="2016"/>
              <a:ext cx="288" cy="104"/>
            </a:xfrm>
            <a:custGeom>
              <a:avLst/>
              <a:gdLst>
                <a:gd name="T0" fmla="*/ 0 w 288"/>
                <a:gd name="T1" fmla="*/ 104 h 104"/>
                <a:gd name="T2" fmla="*/ 48 w 288"/>
                <a:gd name="T3" fmla="*/ 8 h 104"/>
                <a:gd name="T4" fmla="*/ 192 w 288"/>
                <a:gd name="T5" fmla="*/ 56 h 104"/>
                <a:gd name="T6" fmla="*/ 288 w 288"/>
                <a:gd name="T7" fmla="*/ 56 h 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04"/>
                <a:gd name="T14" fmla="*/ 288 w 288"/>
                <a:gd name="T15" fmla="*/ 104 h 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04">
                  <a:moveTo>
                    <a:pt x="0" y="104"/>
                  </a:moveTo>
                  <a:cubicBezTo>
                    <a:pt x="8" y="60"/>
                    <a:pt x="16" y="16"/>
                    <a:pt x="48" y="8"/>
                  </a:cubicBezTo>
                  <a:cubicBezTo>
                    <a:pt x="80" y="0"/>
                    <a:pt x="152" y="48"/>
                    <a:pt x="192" y="56"/>
                  </a:cubicBezTo>
                  <a:cubicBezTo>
                    <a:pt x="232" y="64"/>
                    <a:pt x="260" y="60"/>
                    <a:pt x="288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4" name="Freeform 27"/>
            <p:cNvSpPr>
              <a:spLocks/>
            </p:cNvSpPr>
            <p:nvPr/>
          </p:nvSpPr>
          <p:spPr bwMode="auto">
            <a:xfrm>
              <a:off x="2116" y="3244"/>
              <a:ext cx="284" cy="212"/>
            </a:xfrm>
            <a:custGeom>
              <a:avLst/>
              <a:gdLst>
                <a:gd name="T0" fmla="*/ 0 w 284"/>
                <a:gd name="T1" fmla="*/ 13 h 212"/>
                <a:gd name="T2" fmla="*/ 139 w 284"/>
                <a:gd name="T3" fmla="*/ 33 h 212"/>
                <a:gd name="T4" fmla="*/ 284 w 284"/>
                <a:gd name="T5" fmla="*/ 212 h 212"/>
                <a:gd name="T6" fmla="*/ 0 60000 65536"/>
                <a:gd name="T7" fmla="*/ 0 60000 65536"/>
                <a:gd name="T8" fmla="*/ 0 60000 65536"/>
                <a:gd name="T9" fmla="*/ 0 w 284"/>
                <a:gd name="T10" fmla="*/ 0 h 212"/>
                <a:gd name="T11" fmla="*/ 284 w 284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4" h="212">
                  <a:moveTo>
                    <a:pt x="0" y="13"/>
                  </a:moveTo>
                  <a:cubicBezTo>
                    <a:pt x="23" y="16"/>
                    <a:pt x="92" y="0"/>
                    <a:pt x="139" y="33"/>
                  </a:cubicBezTo>
                  <a:cubicBezTo>
                    <a:pt x="186" y="66"/>
                    <a:pt x="254" y="175"/>
                    <a:pt x="284" y="2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5" name="Text Box 28"/>
            <p:cNvSpPr txBox="1">
              <a:spLocks noChangeArrowheads="1"/>
            </p:cNvSpPr>
            <p:nvPr/>
          </p:nvSpPr>
          <p:spPr bwMode="auto">
            <a:xfrm>
              <a:off x="1680" y="350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1600" i="0">
                  <a:solidFill>
                    <a:schemeClr val="accent2"/>
                  </a:solidFill>
                </a:rPr>
                <a:t>7</a:t>
              </a:r>
              <a:endParaRPr kumimoji="1" lang="zh-TW" altLang="en-US" sz="2400" i="0"/>
            </a:p>
          </p:txBody>
        </p:sp>
        <p:sp>
          <p:nvSpPr>
            <p:cNvPr id="39966" name="Text Box 29"/>
            <p:cNvSpPr txBox="1">
              <a:spLocks noChangeArrowheads="1"/>
            </p:cNvSpPr>
            <p:nvPr/>
          </p:nvSpPr>
          <p:spPr bwMode="auto">
            <a:xfrm>
              <a:off x="3600" y="268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1600" i="0">
                  <a:solidFill>
                    <a:schemeClr val="accent2"/>
                  </a:solidFill>
                </a:rPr>
                <a:t>3</a:t>
              </a:r>
              <a:endParaRPr kumimoji="1" lang="zh-TW" altLang="en-US" sz="2400" i="0"/>
            </a:p>
          </p:txBody>
        </p:sp>
        <p:sp>
          <p:nvSpPr>
            <p:cNvPr id="39967" name="Text Box 30"/>
            <p:cNvSpPr txBox="1">
              <a:spLocks noChangeArrowheads="1"/>
            </p:cNvSpPr>
            <p:nvPr/>
          </p:nvSpPr>
          <p:spPr bwMode="auto">
            <a:xfrm>
              <a:off x="3408" y="268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1600" i="0">
                  <a:solidFill>
                    <a:schemeClr val="accent2"/>
                  </a:solidFill>
                </a:rPr>
                <a:t>2</a:t>
              </a:r>
              <a:endParaRPr kumimoji="1" lang="zh-TW" altLang="en-US" sz="2400" i="0"/>
            </a:p>
          </p:txBody>
        </p:sp>
        <p:sp>
          <p:nvSpPr>
            <p:cNvPr id="39968" name="Text Box 31"/>
            <p:cNvSpPr txBox="1">
              <a:spLocks noChangeArrowheads="1"/>
            </p:cNvSpPr>
            <p:nvPr/>
          </p:nvSpPr>
          <p:spPr bwMode="auto">
            <a:xfrm>
              <a:off x="3120" y="1680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1600" i="0">
                  <a:solidFill>
                    <a:schemeClr val="accent2"/>
                  </a:solidFill>
                </a:rPr>
                <a:t>5</a:t>
              </a:r>
              <a:endParaRPr kumimoji="1" lang="zh-TW" altLang="en-US" sz="2400" i="0"/>
            </a:p>
          </p:txBody>
        </p:sp>
      </p:grpSp>
    </p:spTree>
    <p:extLst>
      <p:ext uri="{BB962C8B-B14F-4D97-AF65-F5344CB8AC3E}">
        <p14:creationId xmlns:p14="http://schemas.microsoft.com/office/powerpoint/2010/main" val="364631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910" y="603096"/>
            <a:ext cx="8229600" cy="544195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err="1" smtClean="0"/>
              <a:t>Penentuan</a:t>
            </a:r>
            <a:r>
              <a:rPr lang="en-US" sz="2600" dirty="0" smtClean="0"/>
              <a:t> </a:t>
            </a:r>
            <a:r>
              <a:rPr lang="en-US" sz="2600" dirty="0" err="1" smtClean="0"/>
              <a:t>dokumen</a:t>
            </a:r>
            <a:r>
              <a:rPr lang="en-US" sz="2600" dirty="0" smtClean="0"/>
              <a:t> mana yang </a:t>
            </a:r>
            <a:r>
              <a:rPr lang="en-US" sz="2600" dirty="0" err="1" smtClean="0"/>
              <a:t>relevan</a:t>
            </a:r>
            <a:r>
              <a:rPr lang="en-US" sz="2600" dirty="0" smtClean="0"/>
              <a:t> 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i="1" dirty="0" smtClean="0"/>
              <a:t>query</a:t>
            </a:r>
            <a:r>
              <a:rPr lang="en-US" sz="2600" dirty="0" smtClean="0"/>
              <a:t> </a:t>
            </a:r>
            <a:r>
              <a:rPr lang="en-US" sz="2600" dirty="0" err="1" smtClean="0"/>
              <a:t>dipandang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pengukuran</a:t>
            </a:r>
            <a:r>
              <a:rPr lang="en-US" sz="2600" dirty="0" smtClean="0"/>
              <a:t> </a:t>
            </a:r>
            <a:r>
              <a:rPr lang="en-US" sz="2600" dirty="0" err="1" smtClean="0"/>
              <a:t>kesamaan</a:t>
            </a:r>
            <a:r>
              <a:rPr lang="en-US" sz="2600" dirty="0" smtClean="0"/>
              <a:t> (</a:t>
            </a:r>
            <a:r>
              <a:rPr lang="en-US" sz="2600" i="1" dirty="0" smtClean="0"/>
              <a:t>similarity measure</a:t>
            </a:r>
            <a:r>
              <a:rPr lang="en-US" sz="2600" dirty="0" smtClean="0"/>
              <a:t>).</a:t>
            </a:r>
          </a:p>
          <a:p>
            <a:r>
              <a:rPr lang="en-US" sz="2600" dirty="0" err="1" smtClean="0"/>
              <a:t>Semakin</a:t>
            </a:r>
            <a:r>
              <a:rPr lang="en-US" sz="2600" dirty="0" smtClean="0"/>
              <a:t> </a:t>
            </a:r>
            <a:r>
              <a:rPr lang="en-US" sz="2600" dirty="0" err="1" smtClean="0"/>
              <a:t>sama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vektor</a:t>
            </a:r>
            <a:r>
              <a:rPr lang="en-US" sz="2600" dirty="0" smtClean="0"/>
              <a:t> </a:t>
            </a:r>
            <a:r>
              <a:rPr lang="en-US" sz="2600" dirty="0" err="1" smtClean="0"/>
              <a:t>dokumen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vektor</a:t>
            </a:r>
            <a:r>
              <a:rPr lang="en-US" sz="2600" dirty="0" smtClean="0"/>
              <a:t> </a:t>
            </a:r>
            <a:r>
              <a:rPr lang="en-US" sz="2600" i="1" dirty="0" smtClean="0"/>
              <a:t>query</a:t>
            </a:r>
            <a:r>
              <a:rPr lang="en-US" sz="2600" dirty="0" smtClean="0"/>
              <a:t>, </a:t>
            </a:r>
            <a:r>
              <a:rPr lang="en-US" sz="2600" dirty="0" err="1" smtClean="0"/>
              <a:t>semakin</a:t>
            </a:r>
            <a:r>
              <a:rPr lang="en-US" sz="2600" dirty="0" smtClean="0"/>
              <a:t> </a:t>
            </a:r>
            <a:r>
              <a:rPr lang="en-US" sz="2600" dirty="0" err="1" smtClean="0"/>
              <a:t>relevan</a:t>
            </a:r>
            <a:r>
              <a:rPr lang="en-US" sz="2600" dirty="0" smtClean="0"/>
              <a:t> </a:t>
            </a:r>
            <a:r>
              <a:rPr lang="en-US" sz="2600" dirty="0" err="1" smtClean="0"/>
              <a:t>dokumen</a:t>
            </a:r>
            <a:r>
              <a:rPr lang="en-US" sz="2600" dirty="0" smtClean="0"/>
              <a:t> </a:t>
            </a:r>
            <a:r>
              <a:rPr lang="en-US" sz="2600" dirty="0" err="1" smtClean="0"/>
              <a:t>tersebut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i="1" dirty="0" smtClean="0"/>
              <a:t>query</a:t>
            </a:r>
            <a:r>
              <a:rPr lang="en-US" sz="2600" dirty="0" smtClean="0"/>
              <a:t>.</a:t>
            </a:r>
          </a:p>
          <a:p>
            <a:r>
              <a:rPr lang="en-US" sz="2600" dirty="0" err="1" smtClean="0"/>
              <a:t>Kesamaan</a:t>
            </a:r>
            <a:r>
              <a:rPr lang="en-US" sz="2600" dirty="0" smtClean="0"/>
              <a:t> (</a:t>
            </a:r>
            <a:r>
              <a:rPr lang="en-US" sz="2600" i="1" dirty="0" smtClean="0"/>
              <a:t>sim</a:t>
            </a:r>
            <a:r>
              <a:rPr lang="en-US" sz="2600" dirty="0" smtClean="0"/>
              <a:t>)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dua</a:t>
            </a:r>
            <a:r>
              <a:rPr lang="en-US" sz="2600" dirty="0" smtClean="0"/>
              <a:t> </a:t>
            </a:r>
            <a:r>
              <a:rPr lang="en-US" sz="2600" dirty="0" err="1" smtClean="0"/>
              <a:t>vektor</a:t>
            </a:r>
            <a:r>
              <a:rPr lang="en-US" sz="2600" dirty="0" smtClean="0"/>
              <a:t> </a:t>
            </a:r>
            <a:r>
              <a:rPr lang="en-US" sz="2600" b="1" dirty="0" smtClean="0"/>
              <a:t>Q</a:t>
            </a:r>
            <a:r>
              <a:rPr lang="en-US" sz="2600" dirty="0" smtClean="0"/>
              <a:t> = (</a:t>
            </a:r>
            <a:r>
              <a:rPr lang="en-US" sz="2600" i="1" dirty="0" smtClean="0"/>
              <a:t>q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, </a:t>
            </a:r>
            <a:r>
              <a:rPr lang="en-US" sz="2600" i="1" dirty="0" smtClean="0"/>
              <a:t>q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, …, </a:t>
            </a:r>
            <a:r>
              <a:rPr lang="en-US" sz="2600" i="1" dirty="0" err="1" smtClean="0"/>
              <a:t>q</a:t>
            </a:r>
            <a:r>
              <a:rPr lang="en-US" sz="2600" i="1" baseline="-25000" dirty="0" err="1" smtClean="0"/>
              <a:t>n</a:t>
            </a:r>
            <a:r>
              <a:rPr lang="en-US" sz="2600" dirty="0" smtClean="0"/>
              <a:t>)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b="1" dirty="0" smtClean="0"/>
              <a:t>D</a:t>
            </a:r>
            <a:r>
              <a:rPr lang="en-US" sz="2600" dirty="0" smtClean="0"/>
              <a:t> = (</a:t>
            </a:r>
            <a:r>
              <a:rPr lang="en-US" sz="2600" i="1" dirty="0" smtClean="0"/>
              <a:t>d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, </a:t>
            </a:r>
            <a:r>
              <a:rPr lang="en-US" sz="2600" i="1" dirty="0" smtClean="0"/>
              <a:t>d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, …, </a:t>
            </a:r>
            <a:r>
              <a:rPr lang="en-US" sz="2600" i="1" dirty="0" err="1" smtClean="0"/>
              <a:t>d</a:t>
            </a:r>
            <a:r>
              <a:rPr lang="en-US" sz="2600" i="1" baseline="-25000" dirty="0" err="1" smtClean="0"/>
              <a:t>n</a:t>
            </a:r>
            <a:r>
              <a:rPr lang="en-US" sz="2600" dirty="0" smtClean="0"/>
              <a:t>) </a:t>
            </a:r>
            <a:r>
              <a:rPr lang="en-US" sz="2600" dirty="0" err="1" smtClean="0"/>
              <a:t>diukur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rumus</a:t>
            </a:r>
            <a:r>
              <a:rPr lang="en-US" sz="2600" dirty="0" smtClean="0"/>
              <a:t> </a:t>
            </a:r>
            <a:r>
              <a:rPr lang="en-US" sz="2600" dirty="0" err="1" smtClean="0"/>
              <a:t>perkalian</a:t>
            </a:r>
            <a:r>
              <a:rPr lang="en-US" sz="2600" dirty="0" smtClean="0"/>
              <a:t> </a:t>
            </a:r>
            <a:r>
              <a:rPr lang="en-US" sz="2600" dirty="0" err="1" smtClean="0"/>
              <a:t>titik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sudut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dua</a:t>
            </a:r>
            <a:r>
              <a:rPr lang="en-US" sz="2600" dirty="0" smtClean="0"/>
              <a:t> </a:t>
            </a:r>
            <a:r>
              <a:rPr lang="en-US" sz="2600" dirty="0" err="1" smtClean="0"/>
              <a:t>vektor</a:t>
            </a:r>
            <a:r>
              <a:rPr lang="en-US" sz="2600" dirty="0" smtClean="0"/>
              <a:t>:</a:t>
            </a:r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    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b="1" dirty="0" smtClean="0"/>
              <a:t>Q</a:t>
            </a:r>
            <a:r>
              <a:rPr lang="en-US" sz="2600" dirty="0" smtClean="0">
                <a:sym typeface="Symbol" panose="05050102010706020507" pitchFamily="18" charset="2"/>
              </a:rPr>
              <a:t></a:t>
            </a:r>
            <a:r>
              <a:rPr lang="en-US" sz="2600" b="1" dirty="0" smtClean="0">
                <a:sym typeface="Symbol" panose="05050102010706020507" pitchFamily="18" charset="2"/>
              </a:rPr>
              <a:t>D</a:t>
            </a:r>
            <a:r>
              <a:rPr lang="en-US" sz="2600" dirty="0" smtClean="0">
                <a:sym typeface="Symbol" panose="05050102010706020507" pitchFamily="18" charset="2"/>
              </a:rPr>
              <a:t> </a:t>
            </a:r>
            <a:r>
              <a:rPr lang="en-US" sz="2600" dirty="0" err="1" smtClean="0">
                <a:sym typeface="Symbol" panose="05050102010706020507" pitchFamily="18" charset="2"/>
              </a:rPr>
              <a:t>adalah</a:t>
            </a:r>
            <a:r>
              <a:rPr lang="en-US" sz="2600" dirty="0" smtClean="0">
                <a:sym typeface="Symbol" panose="05050102010706020507" pitchFamily="18" charset="2"/>
              </a:rPr>
              <a:t> </a:t>
            </a:r>
            <a:r>
              <a:rPr lang="en-US" sz="2600" dirty="0" err="1" smtClean="0">
                <a:sym typeface="Symbol" panose="05050102010706020507" pitchFamily="18" charset="2"/>
              </a:rPr>
              <a:t>perkalian</a:t>
            </a:r>
            <a:r>
              <a:rPr lang="en-US" sz="2600" dirty="0" smtClean="0">
                <a:sym typeface="Symbol" panose="05050102010706020507" pitchFamily="18" charset="2"/>
              </a:rPr>
              <a:t> </a:t>
            </a:r>
            <a:r>
              <a:rPr lang="en-US" sz="2600" dirty="0" err="1" smtClean="0">
                <a:sym typeface="Symbol" panose="05050102010706020507" pitchFamily="18" charset="2"/>
              </a:rPr>
              <a:t>titik</a:t>
            </a:r>
            <a:r>
              <a:rPr lang="en-US" sz="2600" dirty="0" smtClean="0">
                <a:sym typeface="Symbol" panose="05050102010706020507" pitchFamily="18" charset="2"/>
              </a:rPr>
              <a:t> yang </a:t>
            </a:r>
            <a:r>
              <a:rPr lang="en-US" sz="2600" dirty="0" err="1" smtClean="0">
                <a:sym typeface="Symbol" panose="05050102010706020507" pitchFamily="18" charset="2"/>
              </a:rPr>
              <a:t>didefinisikan</a:t>
            </a:r>
            <a:r>
              <a:rPr lang="en-US" sz="2600" dirty="0" smtClean="0">
                <a:sym typeface="Symbol" panose="05050102010706020507" pitchFamily="18" charset="2"/>
              </a:rPr>
              <a:t> </a:t>
            </a:r>
            <a:r>
              <a:rPr lang="en-US" sz="2600" dirty="0" err="1" smtClean="0">
                <a:sym typeface="Symbol" panose="05050102010706020507" pitchFamily="18" charset="2"/>
              </a:rPr>
              <a:t>sebagai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  </a:t>
            </a:r>
          </a:p>
          <a:p>
            <a:pPr marL="0" indent="0">
              <a:buNone/>
            </a:pPr>
            <a:r>
              <a:rPr lang="en-US" sz="2600" dirty="0" smtClean="0"/>
              <a:t>	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471806"/>
              </p:ext>
            </p:extLst>
          </p:nvPr>
        </p:nvGraphicFramePr>
        <p:xfrm>
          <a:off x="2197202" y="3505200"/>
          <a:ext cx="3657600" cy="1021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9" name="Equation" r:id="rId3" imgW="1409400" imgH="393480" progId="Equation.3">
                  <p:embed/>
                </p:oleObj>
              </mc:Choice>
              <mc:Fallback>
                <p:oleObj name="Equation" r:id="rId3" imgW="1409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7202" y="3505200"/>
                        <a:ext cx="3657600" cy="1021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34773"/>
              </p:ext>
            </p:extLst>
          </p:nvPr>
        </p:nvGraphicFramePr>
        <p:xfrm>
          <a:off x="2209800" y="5257800"/>
          <a:ext cx="433832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0" name="Equation" r:id="rId5" imgW="1549080" imgH="190440" progId="Equation.3">
                  <p:embed/>
                </p:oleObj>
              </mc:Choice>
              <mc:Fallback>
                <p:oleObj name="Equation" r:id="rId5" imgW="1549080" imgH="190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09800" y="5257800"/>
                        <a:ext cx="433832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2117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252" y="3871912"/>
            <a:ext cx="8216424" cy="236061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Jika</a:t>
            </a:r>
            <a:r>
              <a:rPr lang="en-US" sz="2800" dirty="0" smtClean="0"/>
              <a:t> cos </a:t>
            </a:r>
            <a:r>
              <a:rPr lang="en-US" sz="2800" dirty="0" smtClean="0">
                <a:sym typeface="Symbol" panose="05050102010706020507" pitchFamily="18" charset="2"/>
              </a:rPr>
              <a:t>  = 1, </a:t>
            </a:r>
            <a:r>
              <a:rPr lang="en-US" sz="2800" dirty="0" err="1" smtClean="0">
                <a:sym typeface="Symbol" panose="05050102010706020507" pitchFamily="18" charset="2"/>
              </a:rPr>
              <a:t>berarti</a:t>
            </a:r>
            <a:r>
              <a:rPr lang="en-US" sz="2800" dirty="0" smtClean="0">
                <a:sym typeface="Symbol" panose="05050102010706020507" pitchFamily="18" charset="2"/>
              </a:rPr>
              <a:t>  = 0, </a:t>
            </a:r>
            <a:r>
              <a:rPr lang="en-US" sz="2800" dirty="0" err="1" smtClean="0">
                <a:sym typeface="Symbol" panose="05050102010706020507" pitchFamily="18" charset="2"/>
              </a:rPr>
              <a:t>vektor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sym typeface="Symbol" panose="05050102010706020507" pitchFamily="18" charset="2"/>
              </a:rPr>
              <a:t>Q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dan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b="1" dirty="0" smtClean="0">
                <a:sym typeface="Symbol" panose="05050102010706020507" pitchFamily="18" charset="2"/>
              </a:rPr>
              <a:t>D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berimpit</a:t>
            </a:r>
            <a:r>
              <a:rPr lang="en-US" sz="2800" dirty="0" smtClean="0">
                <a:sym typeface="Symbol" panose="05050102010706020507" pitchFamily="18" charset="2"/>
              </a:rPr>
              <a:t>, yang </a:t>
            </a:r>
            <a:r>
              <a:rPr lang="en-US" sz="2800" dirty="0" err="1" smtClean="0">
                <a:sym typeface="Symbol" panose="05050102010706020507" pitchFamily="18" charset="2"/>
              </a:rPr>
              <a:t>berarti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dokumen</a:t>
            </a:r>
            <a:r>
              <a:rPr lang="en-US" sz="2800" dirty="0" smtClean="0">
                <a:sym typeface="Symbol" panose="05050102010706020507" pitchFamily="18" charset="2"/>
              </a:rPr>
              <a:t> D </a:t>
            </a:r>
            <a:r>
              <a:rPr lang="en-US" sz="2800" dirty="0" err="1" smtClean="0">
                <a:sym typeface="Symbol" panose="05050102010706020507" pitchFamily="18" charset="2"/>
              </a:rPr>
              <a:t>sesuai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dengan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i="1" dirty="0" smtClean="0">
                <a:sym typeface="Symbol" panose="05050102010706020507" pitchFamily="18" charset="2"/>
              </a:rPr>
              <a:t>query</a:t>
            </a:r>
            <a:r>
              <a:rPr lang="en-US" sz="2800" dirty="0" smtClean="0">
                <a:sym typeface="Symbol" panose="05050102010706020507" pitchFamily="18" charset="2"/>
              </a:rPr>
              <a:t> Q.</a:t>
            </a:r>
          </a:p>
          <a:p>
            <a:r>
              <a:rPr lang="en-US" sz="2800" dirty="0" err="1" smtClean="0">
                <a:sym typeface="Symbol" panose="05050102010706020507" pitchFamily="18" charset="2"/>
              </a:rPr>
              <a:t>Jadi</a:t>
            </a:r>
            <a:r>
              <a:rPr lang="en-US" sz="2800" dirty="0" smtClean="0">
                <a:sym typeface="Symbol" panose="05050102010706020507" pitchFamily="18" charset="2"/>
              </a:rPr>
              <a:t>, </a:t>
            </a:r>
            <a:r>
              <a:rPr lang="en-US" sz="2800" dirty="0" err="1" smtClean="0">
                <a:sym typeface="Symbol" panose="05050102010706020507" pitchFamily="18" charset="2"/>
              </a:rPr>
              <a:t>nilai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i="1" dirty="0" err="1" smtClean="0">
                <a:sym typeface="Symbol" panose="05050102010706020507" pitchFamily="18" charset="2"/>
              </a:rPr>
              <a:t>cosinus</a:t>
            </a:r>
            <a:r>
              <a:rPr lang="en-US" sz="2800" dirty="0" smtClean="0">
                <a:sym typeface="Symbol" panose="05050102010706020507" pitchFamily="18" charset="2"/>
              </a:rPr>
              <a:t> yang </a:t>
            </a:r>
            <a:r>
              <a:rPr lang="en-US" sz="2800" dirty="0" err="1" smtClean="0">
                <a:sym typeface="Symbol" panose="05050102010706020507" pitchFamily="18" charset="2"/>
              </a:rPr>
              <a:t>besar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2800" dirty="0" smtClean="0">
                <a:sym typeface="Symbol" panose="05050102010706020507" pitchFamily="18" charset="2"/>
              </a:rPr>
              <a:t>(</a:t>
            </a:r>
            <a:r>
              <a:rPr lang="en-US" sz="2800" dirty="0" err="1" smtClean="0">
                <a:sym typeface="Symbol" panose="05050102010706020507" pitchFamily="18" charset="2"/>
              </a:rPr>
              <a:t>mendekati</a:t>
            </a:r>
            <a:r>
              <a:rPr lang="en-US" sz="2800" dirty="0" smtClean="0">
                <a:sym typeface="Symbol" panose="05050102010706020507" pitchFamily="18" charset="2"/>
              </a:rPr>
              <a:t> 1) </a:t>
            </a:r>
            <a:r>
              <a:rPr lang="en-US" sz="2800" dirty="0" err="1" smtClean="0">
                <a:sym typeface="Symbol" panose="05050102010706020507" pitchFamily="18" charset="2"/>
              </a:rPr>
              <a:t>mengindikasikan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bahwa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dokumen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cenderung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sesuai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dirty="0" err="1" smtClean="0">
                <a:sym typeface="Symbol" panose="05050102010706020507" pitchFamily="18" charset="2"/>
              </a:rPr>
              <a:t>dengan</a:t>
            </a:r>
            <a:r>
              <a:rPr lang="en-US" sz="2800" dirty="0" smtClean="0">
                <a:sym typeface="Symbol" panose="05050102010706020507" pitchFamily="18" charset="2"/>
              </a:rPr>
              <a:t> </a:t>
            </a:r>
            <a:r>
              <a:rPr lang="en-US" sz="2800" i="1" dirty="0" smtClean="0">
                <a:sym typeface="Symbol" panose="05050102010706020507" pitchFamily="18" charset="2"/>
              </a:rPr>
              <a:t>query</a:t>
            </a:r>
            <a:r>
              <a:rPr lang="en-US" sz="2800" dirty="0" smtClean="0">
                <a:sym typeface="Symbol" panose="05050102010706020507" pitchFamily="18" charset="2"/>
              </a:rPr>
              <a:t>.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2971800" y="533400"/>
            <a:ext cx="2578101" cy="3033713"/>
            <a:chOff x="3978" y="2152"/>
            <a:chExt cx="1624" cy="1911"/>
          </a:xfrm>
        </p:grpSpPr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445" y="3222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2000">
                  <a:latin typeface="Symbol" panose="05050102010706020507" pitchFamily="18" charset="2"/>
                  <a:sym typeface="Symbol" panose="05050102010706020507" pitchFamily="18" charset="2"/>
                </a:rPr>
                <a:t></a:t>
              </a:r>
              <a:r>
                <a:rPr kumimoji="1" lang="zh-TW" altLang="en-US" sz="2000" i="0" baseline="-25000">
                  <a:latin typeface="Symbol" panose="05050102010706020507" pitchFamily="18" charset="2"/>
                  <a:sym typeface="Symbol" panose="05050102010706020507" pitchFamily="18" charset="2"/>
                </a:rPr>
                <a:t>2</a:t>
              </a:r>
              <a:endParaRPr kumimoji="1" lang="zh-TW" altLang="en-US" sz="2000" i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808" y="2159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 dirty="0" smtClean="0"/>
                <a:t>T</a:t>
              </a:r>
              <a:r>
                <a:rPr kumimoji="1" lang="en-US" altLang="zh-TW" sz="2000" baseline="-25000" dirty="0" smtClean="0"/>
                <a:t>3</a:t>
              </a:r>
              <a:endParaRPr kumimoji="1" lang="en-US" altLang="zh-TW" sz="2000" i="0" dirty="0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4789" y="3331"/>
              <a:ext cx="7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4103" y="3329"/>
              <a:ext cx="681" cy="7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4784" y="2152"/>
              <a:ext cx="0" cy="11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 flipV="1">
              <a:off x="4481" y="2843"/>
              <a:ext cx="294" cy="4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>
              <a:off x="4416" y="3321"/>
              <a:ext cx="363" cy="734"/>
            </a:xfrm>
            <a:prstGeom prst="line">
              <a:avLst/>
            </a:prstGeom>
            <a:noFill/>
            <a:ln w="57150">
              <a:solidFill>
                <a:srgbClr val="F83F2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4784" y="2938"/>
              <a:ext cx="0" cy="39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5333" y="3288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 dirty="0" smtClean="0"/>
                <a:t>T</a:t>
              </a:r>
              <a:r>
                <a:rPr kumimoji="1" lang="en-US" altLang="zh-TW" sz="2000" baseline="-25000" dirty="0" smtClean="0"/>
                <a:t>1</a:t>
              </a:r>
              <a:endParaRPr kumimoji="1" lang="en-US" altLang="zh-TW" sz="2000" i="0" dirty="0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978" y="3733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000" dirty="0" smtClean="0"/>
                <a:t>T</a:t>
              </a:r>
              <a:r>
                <a:rPr kumimoji="1" lang="en-US" altLang="zh-TW" sz="2000" baseline="-25000" dirty="0" smtClean="0"/>
                <a:t>2</a:t>
              </a:r>
              <a:endParaRPr kumimoji="1" lang="en-US" altLang="zh-TW" sz="2000" i="0" dirty="0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4273" y="2911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/>
                <a:t>D</a:t>
              </a:r>
              <a:r>
                <a:rPr kumimoji="1" lang="en-US" altLang="zh-TW" sz="2400" baseline="-25000"/>
                <a:t>1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4498" y="3764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/>
                <a:t>D</a:t>
              </a:r>
              <a:r>
                <a:rPr kumimoji="1" lang="en-US" altLang="zh-TW" sz="2400" baseline="-25000"/>
                <a:t>2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4824" y="301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en-US" altLang="zh-TW" sz="2400"/>
                <a:t>Q</a:t>
              </a:r>
              <a:endParaRPr kumimoji="1" lang="en-US" altLang="zh-TW" sz="2000" i="0"/>
            </a:p>
          </p:txBody>
        </p:sp>
        <p:sp>
          <p:nvSpPr>
            <p:cNvPr id="20" name="Arc 19"/>
            <p:cNvSpPr>
              <a:spLocks/>
            </p:cNvSpPr>
            <p:nvPr/>
          </p:nvSpPr>
          <p:spPr bwMode="auto">
            <a:xfrm>
              <a:off x="4576" y="2921"/>
              <a:ext cx="196" cy="96"/>
            </a:xfrm>
            <a:custGeom>
              <a:avLst/>
              <a:gdLst>
                <a:gd name="T0" fmla="*/ 0 w 29671"/>
                <a:gd name="T1" fmla="*/ 0 h 21600"/>
                <a:gd name="T2" fmla="*/ 0 w 29671"/>
                <a:gd name="T3" fmla="*/ 0 h 21600"/>
                <a:gd name="T4" fmla="*/ 0 w 29671"/>
                <a:gd name="T5" fmla="*/ 0 h 21600"/>
                <a:gd name="T6" fmla="*/ 0 60000 65536"/>
                <a:gd name="T7" fmla="*/ 0 60000 65536"/>
                <a:gd name="T8" fmla="*/ 0 60000 65536"/>
                <a:gd name="T9" fmla="*/ 0 w 29671"/>
                <a:gd name="T10" fmla="*/ 0 h 21600"/>
                <a:gd name="T11" fmla="*/ 29671 w 2967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671" h="21600" fill="none" extrusionOk="0">
                  <a:moveTo>
                    <a:pt x="-1" y="1564"/>
                  </a:moveTo>
                  <a:cubicBezTo>
                    <a:pt x="2565" y="531"/>
                    <a:pt x="5305" y="-1"/>
                    <a:pt x="8071" y="0"/>
                  </a:cubicBezTo>
                  <a:cubicBezTo>
                    <a:pt x="20000" y="0"/>
                    <a:pt x="29671" y="9670"/>
                    <a:pt x="29671" y="21600"/>
                  </a:cubicBezTo>
                </a:path>
                <a:path w="29671" h="21600" stroke="0" extrusionOk="0">
                  <a:moveTo>
                    <a:pt x="-1" y="1564"/>
                  </a:moveTo>
                  <a:cubicBezTo>
                    <a:pt x="2565" y="531"/>
                    <a:pt x="5305" y="-1"/>
                    <a:pt x="8071" y="0"/>
                  </a:cubicBezTo>
                  <a:cubicBezTo>
                    <a:pt x="20000" y="0"/>
                    <a:pt x="29671" y="9670"/>
                    <a:pt x="29671" y="21600"/>
                  </a:cubicBezTo>
                  <a:lnTo>
                    <a:pt x="8071" y="21600"/>
                  </a:lnTo>
                  <a:lnTo>
                    <a:pt x="-1" y="156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1" name="Arc 20"/>
            <p:cNvSpPr>
              <a:spLocks/>
            </p:cNvSpPr>
            <p:nvPr/>
          </p:nvSpPr>
          <p:spPr bwMode="auto">
            <a:xfrm flipH="1">
              <a:off x="4627" y="3102"/>
              <a:ext cx="125" cy="51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512" y="2598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FF0000"/>
                </a:buClr>
                <a:buChar char="•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Char char="–"/>
                <a:defRPr sz="2400">
                  <a:solidFill>
                    <a:srgbClr val="000099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00"/>
                </a:buClr>
                <a:buChar char="•"/>
                <a:defRPr sz="2400">
                  <a:solidFill>
                    <a:srgbClr val="336600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00CC00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CC00"/>
                </a:buClr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kumimoji="1" lang="zh-TW" altLang="en-US" sz="2000">
                  <a:latin typeface="Symbol" panose="05050102010706020507" pitchFamily="18" charset="2"/>
                  <a:sym typeface="Symbol" panose="05050102010706020507" pitchFamily="18" charset="2"/>
                </a:rPr>
                <a:t></a:t>
              </a:r>
              <a:r>
                <a:rPr kumimoji="1" lang="zh-TW" altLang="en-US" sz="2000" i="0" baseline="-25000">
                  <a:latin typeface="Symbol" panose="05050102010706020507" pitchFamily="18" charset="2"/>
                  <a:sym typeface="Symbol" panose="05050102010706020507" pitchFamily="18" charset="2"/>
                </a:rPr>
                <a:t>1</a:t>
              </a:r>
              <a:endParaRPr kumimoji="1" lang="zh-TW" altLang="en-US" sz="2000" i="0"/>
            </a:p>
          </p:txBody>
        </p:sp>
      </p:grpSp>
    </p:spTree>
    <p:extLst>
      <p:ext uri="{BB962C8B-B14F-4D97-AF65-F5344CB8AC3E}">
        <p14:creationId xmlns:p14="http://schemas.microsoft.com/office/powerpoint/2010/main" val="74159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di </a:t>
            </a:r>
            <a:r>
              <a:rPr lang="en-US" sz="2800" dirty="0" err="1" smtClean="0"/>
              <a:t>dalam</a:t>
            </a:r>
            <a:r>
              <a:rPr lang="en-US" sz="2800" dirty="0"/>
              <a:t> </a:t>
            </a:r>
            <a:r>
              <a:rPr lang="en-US" sz="2800" dirty="0" err="1" smtClean="0"/>
              <a:t>koleksi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dihitung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rumus</a:t>
            </a:r>
            <a:r>
              <a:rPr lang="en-US" sz="2800" dirty="0" smtClean="0"/>
              <a:t> </a:t>
            </a:r>
            <a:r>
              <a:rPr lang="en-US" sz="2800" dirty="0" err="1" smtClean="0"/>
              <a:t>cosinus</a:t>
            </a:r>
            <a:r>
              <a:rPr lang="en-US" sz="2800" dirty="0" smtClean="0"/>
              <a:t> di </a:t>
            </a:r>
            <a:r>
              <a:rPr lang="en-US" sz="2800" dirty="0" err="1" smtClean="0"/>
              <a:t>atas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Selanjutnya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perhitungan</a:t>
            </a:r>
            <a:r>
              <a:rPr lang="en-US" sz="2800" dirty="0" smtClean="0"/>
              <a:t> </a:t>
            </a:r>
            <a:r>
              <a:rPr lang="en-US" sz="2800" i="1" dirty="0" smtClean="0"/>
              <a:t>di-ranking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cosinus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kecil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pemilihan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yang</a:t>
            </a:r>
            <a:r>
              <a:rPr lang="en-US" sz="2800" dirty="0" smtClean="0"/>
              <a:t> “</a:t>
            </a:r>
            <a:r>
              <a:rPr lang="en-US" sz="2800" dirty="0" err="1" smtClean="0"/>
              <a:t>dekat</a:t>
            </a:r>
            <a:r>
              <a:rPr lang="en-US" sz="2800" dirty="0" smtClean="0"/>
              <a:t>”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.  </a:t>
            </a:r>
          </a:p>
          <a:p>
            <a:r>
              <a:rPr lang="en-US" sz="2800" i="1" dirty="0" err="1" smtClean="0"/>
              <a:t>Pe</a:t>
            </a:r>
            <a:r>
              <a:rPr lang="en-US" sz="2800" i="1" dirty="0" smtClean="0"/>
              <a:t>-ranking-an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yang paling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kurang</a:t>
            </a:r>
            <a:r>
              <a:rPr lang="en-US" sz="2800" dirty="0" smtClean="0"/>
              <a:t>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cosinus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,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cosinus</a:t>
            </a:r>
            <a:r>
              <a:rPr lang="en-US" sz="2800" dirty="0" smtClean="0"/>
              <a:t> yang </a:t>
            </a:r>
            <a:r>
              <a:rPr lang="en-US" sz="2800" dirty="0" err="1" smtClean="0"/>
              <a:t>kecil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kurang</a:t>
            </a:r>
            <a:r>
              <a:rPr lang="en-US" sz="2800" dirty="0" smtClean="0"/>
              <a:t>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7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1"/>
            <a:ext cx="8229600" cy="5807710"/>
          </a:xfrm>
        </p:spPr>
        <p:txBody>
          <a:bodyPr/>
          <a:lstStyle/>
          <a:p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di </a:t>
            </a:r>
            <a:r>
              <a:rPr lang="en-US" sz="2400" dirty="0" err="1" smtClean="0"/>
              <a:t>atas</a:t>
            </a:r>
            <a:r>
              <a:rPr lang="en-US" sz="2400" dirty="0" smtClean="0"/>
              <a:t>: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 smtClean="0"/>
              <a:t>Q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 </a:t>
            </a:r>
            <a:r>
              <a:rPr lang="en-US" sz="2400" b="1" dirty="0" smtClean="0">
                <a:sym typeface="Symbol" panose="05050102010706020507" pitchFamily="18" charset="2"/>
              </a:rPr>
              <a:t>D</a:t>
            </a:r>
            <a:r>
              <a:rPr lang="en-US" sz="2400" b="1" baseline="-25000" dirty="0" smtClean="0">
                <a:sym typeface="Symbol" panose="05050102010706020507" pitchFamily="18" charset="2"/>
              </a:rPr>
              <a:t>1</a:t>
            </a:r>
            <a:r>
              <a:rPr lang="en-US" sz="2400" dirty="0" smtClean="0">
                <a:sym typeface="Symbol" panose="05050102010706020507" pitchFamily="18" charset="2"/>
              </a:rPr>
              <a:t> = (</a:t>
            </a:r>
            <a:r>
              <a:rPr kumimoji="1" lang="en-US" altLang="zh-TW" sz="2400" dirty="0" smtClean="0"/>
              <a:t>2)(0) </a:t>
            </a:r>
            <a:r>
              <a:rPr kumimoji="1" lang="en-US" altLang="zh-TW" sz="2400" dirty="0"/>
              <a:t>+ </a:t>
            </a:r>
            <a:r>
              <a:rPr kumimoji="1" lang="en-US" altLang="zh-TW" sz="2400" dirty="0" smtClean="0"/>
              <a:t>(3)(0) </a:t>
            </a:r>
            <a:r>
              <a:rPr kumimoji="1" lang="en-US" altLang="zh-TW" sz="2400" dirty="0"/>
              <a:t>+ </a:t>
            </a:r>
            <a:r>
              <a:rPr kumimoji="1" lang="en-US" altLang="zh-TW" sz="2400" dirty="0" smtClean="0"/>
              <a:t>(5)(2)  </a:t>
            </a:r>
            <a:r>
              <a:rPr kumimoji="1" lang="en-US" altLang="zh-TW" sz="2400" dirty="0"/>
              <a:t>= </a:t>
            </a:r>
            <a:r>
              <a:rPr kumimoji="1" lang="en-US" altLang="zh-TW" sz="2400" dirty="0" smtClean="0"/>
              <a:t>10</a:t>
            </a:r>
          </a:p>
          <a:p>
            <a:pPr>
              <a:spcBef>
                <a:spcPct val="0"/>
              </a:spcBef>
              <a:buNone/>
            </a:pPr>
            <a:r>
              <a:rPr kumimoji="1" lang="en-US" altLang="zh-TW" sz="2400" dirty="0"/>
              <a:t>	</a:t>
            </a:r>
            <a:r>
              <a:rPr kumimoji="1" lang="en-US" altLang="zh-TW" sz="2400" dirty="0" smtClean="0"/>
              <a:t>	</a:t>
            </a:r>
            <a:r>
              <a:rPr lang="en-US" sz="2400" b="1" dirty="0" smtClean="0"/>
              <a:t>Q</a:t>
            </a:r>
            <a:r>
              <a:rPr lang="en-US" sz="2400" dirty="0" smtClean="0"/>
              <a:t> </a:t>
            </a:r>
            <a:r>
              <a:rPr lang="en-US" sz="2400" dirty="0">
                <a:sym typeface="Symbol" panose="05050102010706020507" pitchFamily="18" charset="2"/>
              </a:rPr>
              <a:t> </a:t>
            </a:r>
            <a:r>
              <a:rPr lang="en-US" sz="2400" b="1" dirty="0" smtClean="0">
                <a:sym typeface="Symbol" panose="05050102010706020507" pitchFamily="18" charset="2"/>
              </a:rPr>
              <a:t>D</a:t>
            </a:r>
            <a:r>
              <a:rPr lang="en-US" sz="2400" b="1" baseline="-25000" dirty="0" smtClean="0">
                <a:sym typeface="Symbol" panose="05050102010706020507" pitchFamily="18" charset="2"/>
              </a:rPr>
              <a:t>2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= </a:t>
            </a:r>
            <a:r>
              <a:rPr lang="en-US" sz="2400" dirty="0" smtClean="0">
                <a:sym typeface="Symbol" panose="05050102010706020507" pitchFamily="18" charset="2"/>
              </a:rPr>
              <a:t>(</a:t>
            </a:r>
            <a:r>
              <a:rPr kumimoji="1" lang="en-US" altLang="zh-TW" sz="2400" dirty="0" smtClean="0"/>
              <a:t>3)(0) </a:t>
            </a:r>
            <a:r>
              <a:rPr kumimoji="1" lang="en-US" altLang="zh-TW" sz="2400" dirty="0"/>
              <a:t>+ </a:t>
            </a:r>
            <a:r>
              <a:rPr kumimoji="1" lang="en-US" altLang="zh-TW" sz="2400" dirty="0" smtClean="0"/>
              <a:t>(7)(0) </a:t>
            </a:r>
            <a:r>
              <a:rPr kumimoji="1" lang="en-US" altLang="zh-TW" sz="2400" dirty="0"/>
              <a:t>+ </a:t>
            </a:r>
            <a:r>
              <a:rPr kumimoji="1" lang="en-US" altLang="zh-TW" sz="2400" dirty="0" smtClean="0"/>
              <a:t>(1)(2)  </a:t>
            </a:r>
            <a:r>
              <a:rPr kumimoji="1" lang="en-US" altLang="zh-TW" sz="2400" dirty="0"/>
              <a:t>=  </a:t>
            </a:r>
            <a:r>
              <a:rPr kumimoji="1" lang="en-US" altLang="zh-TW" sz="2400" dirty="0" smtClean="0"/>
              <a:t>2</a:t>
            </a:r>
          </a:p>
          <a:p>
            <a:pPr>
              <a:spcBef>
                <a:spcPct val="0"/>
              </a:spcBef>
              <a:buNone/>
            </a:pPr>
            <a:endParaRPr kumimoji="1" lang="en-US" altLang="zh-TW" sz="2800" dirty="0"/>
          </a:p>
          <a:p>
            <a:pPr>
              <a:spcBef>
                <a:spcPct val="0"/>
              </a:spcBef>
              <a:buNone/>
            </a:pPr>
            <a:r>
              <a:rPr kumimoji="1" lang="en-US" altLang="zh-TW" sz="2800" dirty="0" smtClean="0"/>
              <a:t>		</a:t>
            </a:r>
            <a:endParaRPr kumimoji="1" lang="en-US" altLang="zh-TW" sz="2800" dirty="0"/>
          </a:p>
          <a:p>
            <a:pPr marL="0" indent="0">
              <a:buNone/>
            </a:pPr>
            <a:endParaRPr kumimoji="1" lang="en-US" altLang="zh-TW" sz="2800" dirty="0"/>
          </a:p>
          <a:p>
            <a:pPr marL="0" indent="0"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36712"/>
              </p:ext>
            </p:extLst>
          </p:nvPr>
        </p:nvGraphicFramePr>
        <p:xfrm>
          <a:off x="1752600" y="1828800"/>
          <a:ext cx="5397929" cy="2000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7" name="Equation" r:id="rId3" imgW="2158920" imgH="799920" progId="Equation.3">
                  <p:embed/>
                </p:oleObj>
              </mc:Choice>
              <mc:Fallback>
                <p:oleObj name="Equation" r:id="rId3" imgW="2158920" imgH="799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2600" y="1828800"/>
                        <a:ext cx="5397929" cy="20004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125760"/>
              </p:ext>
            </p:extLst>
          </p:nvPr>
        </p:nvGraphicFramePr>
        <p:xfrm>
          <a:off x="1659637" y="3964384"/>
          <a:ext cx="5187941" cy="1674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8" name="Equation" r:id="rId5" imgW="2400120" imgH="774360" progId="Equation.3">
                  <p:embed/>
                </p:oleObj>
              </mc:Choice>
              <mc:Fallback>
                <p:oleObj name="Equation" r:id="rId5" imgW="2400120" imgH="774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59637" y="3964384"/>
                        <a:ext cx="5187941" cy="1674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71600" y="5773974"/>
            <a:ext cx="6557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Karena</a:t>
            </a:r>
            <a:r>
              <a:rPr lang="en-US" dirty="0" smtClean="0">
                <a:solidFill>
                  <a:srgbClr val="FF0000"/>
                </a:solidFill>
              </a:rPr>
              <a:t> 0.81 &gt; 0.13, </a:t>
            </a:r>
            <a:r>
              <a:rPr lang="en-US" dirty="0" err="1" smtClean="0">
                <a:solidFill>
                  <a:srgbClr val="FF0000"/>
                </a:solidFill>
              </a:rPr>
              <a:t>maka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dokumen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D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lebih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sesuai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query </a:t>
            </a:r>
            <a:r>
              <a:rPr lang="en-US" i="1" dirty="0" smtClean="0">
                <a:solidFill>
                  <a:srgbClr val="FF0000"/>
                </a:solidFill>
              </a:rPr>
              <a:t>Q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dibandingkan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dokumen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544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mendalami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lanjut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model-model lain 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Temu-balik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mata</a:t>
            </a:r>
            <a:r>
              <a:rPr lang="en-US" sz="2800" dirty="0" smtClean="0"/>
              <a:t> </a:t>
            </a:r>
            <a:r>
              <a:rPr lang="en-US" sz="2800" dirty="0" err="1" smtClean="0"/>
              <a:t>kuliah</a:t>
            </a:r>
            <a:r>
              <a:rPr lang="en-US" sz="2800" dirty="0" smtClean="0"/>
              <a:t> </a:t>
            </a: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b="1" dirty="0" smtClean="0"/>
              <a:t>IF4042 </a:t>
            </a:r>
            <a:r>
              <a:rPr lang="en-US" sz="2800" b="1" dirty="0" err="1" smtClean="0"/>
              <a:t>Sistem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Temu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Balik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Informasi</a:t>
            </a:r>
            <a:r>
              <a:rPr lang="en-US" sz="2800" dirty="0" smtClean="0"/>
              <a:t> di Semester 7.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Referensi</a:t>
            </a:r>
            <a:endParaRPr lang="en-US" b="1" dirty="0" smtClean="0"/>
          </a:p>
          <a:p>
            <a:pPr>
              <a:buNone/>
            </a:pPr>
            <a:r>
              <a:rPr lang="en-US" altLang="zh-TW" sz="2800" dirty="0" smtClean="0"/>
              <a:t>1. Prof</a:t>
            </a:r>
            <a:r>
              <a:rPr lang="en-US" altLang="zh-TW" sz="2800" dirty="0"/>
              <a:t>. </a:t>
            </a:r>
            <a:r>
              <a:rPr lang="en-US" altLang="zh-TW" sz="2800" dirty="0" err="1"/>
              <a:t>Dik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Lee, </a:t>
            </a:r>
            <a:r>
              <a:rPr lang="en-US" altLang="zh-TW" sz="2800" i="1" dirty="0"/>
              <a:t>Vector Space </a:t>
            </a:r>
            <a:r>
              <a:rPr lang="en-US" altLang="zh-TW" sz="2800" i="1" dirty="0" smtClean="0"/>
              <a:t>Retrieval Models</a:t>
            </a:r>
            <a:r>
              <a:rPr lang="en-US" altLang="zh-TW" sz="2800" dirty="0" smtClean="0"/>
              <a:t>, Univ</a:t>
            </a:r>
            <a:r>
              <a:rPr lang="en-US" altLang="zh-TW" sz="2800" dirty="0"/>
              <a:t>. of Science and Tech, Hong </a:t>
            </a:r>
            <a:r>
              <a:rPr lang="en-US" altLang="zh-TW" sz="2800" dirty="0" smtClean="0"/>
              <a:t>Kong.</a:t>
            </a:r>
          </a:p>
          <a:p>
            <a:pPr>
              <a:buNone/>
            </a:pPr>
            <a:r>
              <a:rPr lang="en-US" altLang="zh-TW" sz="2800" dirty="0" smtClean="0"/>
              <a:t>2. Hendra </a:t>
            </a:r>
            <a:r>
              <a:rPr lang="en-US" altLang="zh-TW" sz="2800" dirty="0" err="1" smtClean="0"/>
              <a:t>Bunyamin</a:t>
            </a:r>
            <a:r>
              <a:rPr lang="en-US" altLang="zh-TW" sz="2800" dirty="0" smtClean="0"/>
              <a:t>, </a:t>
            </a:r>
            <a:r>
              <a:rPr lang="en-US" altLang="zh-TW" sz="2800" i="1" dirty="0" smtClean="0"/>
              <a:t>Information Retrieval System </a:t>
            </a:r>
            <a:r>
              <a:rPr lang="en-US" altLang="zh-TW" sz="2800" i="1" dirty="0" err="1" smtClean="0"/>
              <a:t>dengan</a:t>
            </a:r>
            <a:r>
              <a:rPr lang="en-US" altLang="zh-TW" sz="2800" i="1" dirty="0" smtClean="0"/>
              <a:t> </a:t>
            </a:r>
            <a:r>
              <a:rPr lang="en-US" altLang="zh-TW" sz="2800" i="1" dirty="0" err="1" smtClean="0"/>
              <a:t>Metode</a:t>
            </a:r>
            <a:r>
              <a:rPr lang="en-US" altLang="zh-TW" sz="2800" i="1" dirty="0" smtClean="0"/>
              <a:t> Latent Semantic Indexing, </a:t>
            </a:r>
            <a:r>
              <a:rPr lang="en-US" altLang="zh-TW" sz="2800" dirty="0" err="1" smtClean="0"/>
              <a:t>Tesis</a:t>
            </a:r>
            <a:r>
              <a:rPr lang="en-US" altLang="zh-TW" sz="2800" dirty="0" smtClean="0"/>
              <a:t> S2 </a:t>
            </a:r>
            <a:r>
              <a:rPr lang="en-US" altLang="zh-TW" sz="2800" smtClean="0"/>
              <a:t>Informatika </a:t>
            </a:r>
            <a:r>
              <a:rPr lang="en-US" altLang="zh-TW" sz="2800" dirty="0" smtClean="0"/>
              <a:t>ITB, 2005.</a:t>
            </a:r>
            <a:endParaRPr lang="en-US" altLang="zh-TW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6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Temu-balik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</a:rPr>
              <a:t>Sistem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temu-balik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informasi</a:t>
            </a:r>
            <a:r>
              <a:rPr lang="en-US" sz="2600" dirty="0" smtClean="0"/>
              <a:t>:  </a:t>
            </a:r>
            <a:r>
              <a:rPr lang="en-US" sz="2600" dirty="0" err="1" smtClean="0"/>
              <a:t>menemukan</a:t>
            </a:r>
            <a:r>
              <a:rPr lang="en-US" sz="2600" dirty="0" smtClean="0"/>
              <a:t> </a:t>
            </a:r>
            <a:r>
              <a:rPr lang="en-US" sz="2600" dirty="0" err="1" smtClean="0"/>
              <a:t>kembali</a:t>
            </a:r>
            <a:r>
              <a:rPr lang="en-US" sz="2600" dirty="0" smtClean="0"/>
              <a:t> (</a:t>
            </a:r>
            <a:r>
              <a:rPr lang="en-US" sz="2600" i="1" dirty="0" smtClean="0"/>
              <a:t>retrieval</a:t>
            </a:r>
            <a:r>
              <a:rPr lang="en-US" sz="2600" dirty="0" smtClean="0"/>
              <a:t>) </a:t>
            </a:r>
            <a:r>
              <a:rPr lang="en-US" sz="2600" dirty="0" err="1" smtClean="0"/>
              <a:t>informasi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relevan</a:t>
            </a:r>
            <a:r>
              <a:rPr lang="en-US" sz="2600" dirty="0" smtClean="0"/>
              <a:t>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</a:t>
            </a:r>
            <a:r>
              <a:rPr lang="en-US" sz="2600" dirty="0" err="1" smtClean="0"/>
              <a:t>kebutuhan</a:t>
            </a:r>
            <a:r>
              <a:rPr lang="en-US" sz="2600" dirty="0" smtClean="0"/>
              <a:t> </a:t>
            </a:r>
            <a:r>
              <a:rPr lang="en-US" sz="2600" dirty="0" err="1" smtClean="0"/>
              <a:t>pengguna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kumpulan</a:t>
            </a:r>
            <a:r>
              <a:rPr lang="en-US" sz="2600" dirty="0" smtClean="0"/>
              <a:t> </a:t>
            </a:r>
            <a:r>
              <a:rPr lang="en-US" sz="2600" dirty="0" err="1" smtClean="0"/>
              <a:t>informasi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otomatis</a:t>
            </a:r>
            <a:r>
              <a:rPr lang="en-US" sz="26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429000"/>
            <a:ext cx="5146693" cy="2286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6328" y="5808525"/>
            <a:ext cx="6170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Sumber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gambar:https</a:t>
            </a:r>
            <a:r>
              <a:rPr lang="en-US" sz="1400" dirty="0">
                <a:solidFill>
                  <a:srgbClr val="FF0000"/>
                </a:solidFill>
              </a:rPr>
              <a:t>://sites.google.com/site/</a:t>
            </a:r>
            <a:r>
              <a:rPr lang="en-US" sz="1400" dirty="0" err="1">
                <a:solidFill>
                  <a:srgbClr val="FF0000"/>
                </a:solidFill>
              </a:rPr>
              <a:t>berbagiinformasidanekspresi</a:t>
            </a:r>
            <a:r>
              <a:rPr lang="en-US" sz="1400" dirty="0">
                <a:solidFill>
                  <a:srgbClr val="FF0000"/>
                </a:solidFill>
              </a:rPr>
              <a:t>/</a:t>
            </a:r>
            <a:r>
              <a:rPr lang="en-US" sz="1400" dirty="0" err="1">
                <a:solidFill>
                  <a:srgbClr val="FF0000"/>
                </a:solidFill>
              </a:rPr>
              <a:t>arsip</a:t>
            </a:r>
            <a:r>
              <a:rPr lang="en-US" sz="14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sz="1400" dirty="0" err="1" smtClean="0">
                <a:solidFill>
                  <a:srgbClr val="FF0000"/>
                </a:solidFill>
              </a:rPr>
              <a:t>pengantar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temu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kembali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informasi</a:t>
            </a:r>
            <a:r>
              <a:rPr lang="en-US" sz="1400" dirty="0" smtClean="0">
                <a:solidFill>
                  <a:srgbClr val="FF0000"/>
                </a:solidFill>
              </a:rPr>
              <a:t>-information-retrieval 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27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IR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pencarian</a:t>
            </a:r>
            <a:r>
              <a:rPr lang="en-US" sz="2800" dirty="0" smtClean="0"/>
              <a:t> 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basisdata</a:t>
            </a:r>
            <a:r>
              <a:rPr lang="en-US" sz="2800" dirty="0" smtClean="0"/>
              <a:t> (</a:t>
            </a:r>
            <a:r>
              <a:rPr lang="en-US" sz="2800" i="1" dirty="0" smtClean="0"/>
              <a:t>database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IR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pencarian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isinya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terstruktur</a:t>
            </a:r>
            <a:endParaRPr lang="en-US" sz="2800" dirty="0" smtClean="0"/>
          </a:p>
          <a:p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terstruktur</a:t>
            </a:r>
            <a:r>
              <a:rPr lang="en-US" sz="2800" dirty="0" smtClean="0"/>
              <a:t>: </a:t>
            </a:r>
            <a:r>
              <a:rPr lang="en-US" sz="2800" dirty="0" err="1" smtClean="0"/>
              <a:t>tabel-tabel</a:t>
            </a:r>
            <a:r>
              <a:rPr lang="en-US" sz="2800" dirty="0" smtClean="0"/>
              <a:t> 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basisdata</a:t>
            </a:r>
            <a:r>
              <a:rPr lang="en-US" sz="2800" dirty="0" smtClean="0"/>
              <a:t> (</a:t>
            </a:r>
            <a:r>
              <a:rPr lang="en-US" sz="2800" i="1" dirty="0" smtClean="0"/>
              <a:t>database</a:t>
            </a:r>
            <a:r>
              <a:rPr lang="en-US" sz="2800" dirty="0" smtClean="0"/>
              <a:t>)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924300"/>
            <a:ext cx="6117180" cy="216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03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tak-terstruktur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-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(</a:t>
            </a:r>
            <a:r>
              <a:rPr lang="en-US" sz="2800" dirty="0" err="1" smtClean="0"/>
              <a:t>isinya</a:t>
            </a:r>
            <a:r>
              <a:rPr lang="en-US" sz="2800" dirty="0" smtClean="0"/>
              <a:t> </a:t>
            </a:r>
            <a:r>
              <a:rPr lang="en-US" sz="2800" dirty="0" err="1" smtClean="0"/>
              <a:t>bergantung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pembuatnya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- </a:t>
            </a:r>
            <a:r>
              <a:rPr lang="en-US" sz="2800" dirty="0" err="1" smtClean="0"/>
              <a:t>laman</a:t>
            </a:r>
            <a:r>
              <a:rPr lang="en-US" sz="2800" dirty="0" smtClean="0"/>
              <a:t> web (</a:t>
            </a:r>
            <a:r>
              <a:rPr lang="en-US" sz="2800" i="1" dirty="0" smtClean="0"/>
              <a:t>webpage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82344"/>
            <a:ext cx="4343400" cy="355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0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Aplikasi</a:t>
            </a:r>
            <a:r>
              <a:rPr lang="en-US" sz="2800" dirty="0" smtClean="0"/>
              <a:t> IR: </a:t>
            </a:r>
            <a:r>
              <a:rPr lang="en-US" sz="2800" i="1" dirty="0" smtClean="0"/>
              <a:t>search engine</a:t>
            </a:r>
            <a:endParaRPr lang="en-US" sz="28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96896"/>
            <a:ext cx="7496175" cy="452431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47800" y="3444081"/>
            <a:ext cx="762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Query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>
          <a:xfrm>
            <a:off x="1829251" y="3813413"/>
            <a:ext cx="1294949" cy="7585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15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80427"/>
            <a:ext cx="6934200" cy="56759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249207"/>
            <a:ext cx="168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Hasil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pencarian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24301" y="618539"/>
            <a:ext cx="1461699" cy="19722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618539"/>
            <a:ext cx="1713823" cy="26723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24301" y="618539"/>
            <a:ext cx="1378323" cy="36036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38200" y="618539"/>
            <a:ext cx="1378323" cy="50202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53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00" y="533400"/>
            <a:ext cx="8084799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</a:t>
            </a:r>
            <a:r>
              <a:rPr lang="en-US" dirty="0" err="1" smtClean="0"/>
              <a:t>dengan</a:t>
            </a:r>
            <a:r>
              <a:rPr lang="en-US" dirty="0" smtClean="0"/>
              <a:t> Model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Vektor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Salah </a:t>
            </a:r>
            <a:r>
              <a:rPr lang="en-US" sz="2800" dirty="0" err="1" smtClean="0"/>
              <a:t>satu</a:t>
            </a:r>
            <a:r>
              <a:rPr lang="en-US" sz="2800" dirty="0" smtClean="0"/>
              <a:t> model IR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b="1" dirty="0" smtClean="0"/>
              <a:t>model </a:t>
            </a:r>
            <a:r>
              <a:rPr lang="en-US" sz="2800" b="1" dirty="0" err="1" smtClean="0"/>
              <a:t>ruang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vektor</a:t>
            </a:r>
            <a:endParaRPr lang="en-US" sz="2800" b="1" dirty="0" smtClean="0"/>
          </a:p>
          <a:p>
            <a:r>
              <a:rPr lang="en-US" sz="2800" dirty="0" smtClean="0"/>
              <a:t>Model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aljabar</a:t>
            </a:r>
            <a:r>
              <a:rPr lang="en-US" sz="2800" dirty="0" smtClean="0"/>
              <a:t> vector</a:t>
            </a:r>
          </a:p>
          <a:p>
            <a:r>
              <a:rPr lang="en-US" sz="2800" dirty="0" err="1" smtClean="0"/>
              <a:t>Misalkan</a:t>
            </a:r>
            <a:r>
              <a:rPr lang="en-US" sz="2800" dirty="0" smtClean="0"/>
              <a:t>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i="1" dirty="0" smtClean="0"/>
              <a:t>n </a:t>
            </a:r>
            <a:r>
              <a:rPr lang="en-US" sz="2800" dirty="0" smtClean="0"/>
              <a:t>kata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kamus</a:t>
            </a:r>
            <a:r>
              <a:rPr lang="en-US" sz="2800" dirty="0" smtClean="0"/>
              <a:t> kata (</a:t>
            </a:r>
            <a:r>
              <a:rPr lang="en-US" sz="2800" i="1" dirty="0" smtClean="0"/>
              <a:t>vocabulary</a:t>
            </a:r>
            <a:r>
              <a:rPr lang="en-US" sz="2800" dirty="0" smtClean="0"/>
              <a:t>)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indeks</a:t>
            </a:r>
            <a:r>
              <a:rPr lang="en-US" sz="2800" dirty="0" smtClean="0"/>
              <a:t> kata (</a:t>
            </a:r>
            <a:r>
              <a:rPr lang="en-US" sz="2800" i="1" dirty="0" smtClean="0"/>
              <a:t>term index</a:t>
            </a:r>
            <a:r>
              <a:rPr lang="en-US" sz="2800" dirty="0" smtClean="0"/>
              <a:t>).</a:t>
            </a:r>
          </a:p>
          <a:p>
            <a:r>
              <a:rPr lang="en-US" sz="2800" dirty="0" smtClean="0"/>
              <a:t>Kata-kata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membentuk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vektor</a:t>
            </a:r>
            <a:r>
              <a:rPr lang="en-US" sz="2800" dirty="0" smtClean="0"/>
              <a:t> </a:t>
            </a:r>
            <a:r>
              <a:rPr lang="en-US" sz="2800" dirty="0" err="1" smtClean="0"/>
              <a:t>berdimensi</a:t>
            </a:r>
            <a:r>
              <a:rPr lang="en-US" sz="2800" dirty="0" smtClean="0"/>
              <a:t> </a:t>
            </a:r>
            <a:r>
              <a:rPr lang="en-US" sz="2800" i="1" dirty="0" smtClean="0"/>
              <a:t>n</a:t>
            </a:r>
          </a:p>
          <a:p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i="1" dirty="0"/>
              <a:t>query</a:t>
            </a:r>
            <a:r>
              <a:rPr lang="en-US" sz="2800" dirty="0"/>
              <a:t> </a:t>
            </a:r>
            <a:r>
              <a:rPr lang="en-US" sz="2800" dirty="0" err="1"/>
              <a:t>dinyatakan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vektor</a:t>
            </a:r>
            <a:r>
              <a:rPr lang="en-US" sz="2800" dirty="0"/>
              <a:t> </a:t>
            </a:r>
            <a:r>
              <a:rPr lang="en-US" sz="2800" b="1" dirty="0" smtClean="0"/>
              <a:t>w</a:t>
            </a:r>
            <a:r>
              <a:rPr lang="en-US" sz="2800" dirty="0" smtClean="0"/>
              <a:t> = (</a:t>
            </a:r>
            <a:r>
              <a:rPr lang="en-US" sz="2800" i="1" dirty="0" smtClean="0"/>
              <a:t>w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</a:t>
            </a:r>
            <a:r>
              <a:rPr lang="en-US" sz="2800" i="1" dirty="0" smtClean="0"/>
              <a:t>w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..., 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)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b="1" dirty="0"/>
              <a:t>R</a:t>
            </a:r>
            <a:r>
              <a:rPr lang="en-US" sz="2800" baseline="30000" dirty="0"/>
              <a:t>n</a:t>
            </a:r>
            <a:r>
              <a:rPr lang="en-US" sz="2800" dirty="0"/>
              <a:t>. </a:t>
            </a:r>
          </a:p>
          <a:p>
            <a:r>
              <a:rPr lang="en-US" sz="2800" dirty="0" err="1" smtClean="0"/>
              <a:t>Nilai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bobot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kata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di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endParaRPr lang="en-US" sz="2800" i="1" baseline="-25000" dirty="0" smtClean="0"/>
          </a:p>
          <a:p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kemunculan</a:t>
            </a:r>
            <a:r>
              <a:rPr lang="en-US" sz="2800" dirty="0" smtClean="0"/>
              <a:t> kata 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(</a:t>
            </a:r>
            <a:r>
              <a:rPr lang="en-US" sz="2800" i="1" dirty="0" smtClean="0"/>
              <a:t>term frequency</a:t>
            </a:r>
            <a:r>
              <a:rPr lang="en-US" sz="2800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2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 err="1" smtClean="0"/>
              <a:t>Contoh</a:t>
            </a:r>
            <a:r>
              <a:rPr lang="en-US" sz="2800" dirty="0" smtClean="0"/>
              <a:t>: </a:t>
            </a:r>
            <a:r>
              <a:rPr lang="en-US" sz="2800" dirty="0" err="1" smtClean="0"/>
              <a:t>Misalkan</a:t>
            </a:r>
            <a:r>
              <a:rPr lang="en-US" sz="2800" dirty="0" smtClean="0"/>
              <a:t>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buah</a:t>
            </a:r>
            <a:r>
              <a:rPr lang="en-US" sz="2800" dirty="0" smtClean="0"/>
              <a:t> kata (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),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buah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(</a:t>
            </a:r>
            <a:r>
              <a:rPr lang="en-US" sz="2800" i="1" dirty="0" smtClean="0"/>
              <a:t>D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 smtClean="0"/>
              <a:t>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smtClean="0"/>
              <a:t>sebuah</a:t>
            </a:r>
            <a:r>
              <a:rPr lang="en-US" sz="2800" dirty="0" smtClean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 </a:t>
            </a:r>
            <a:r>
              <a:rPr lang="en-US" sz="2800" i="1" dirty="0" smtClean="0"/>
              <a:t>Q</a:t>
            </a:r>
            <a:r>
              <a:rPr lang="en-US" sz="2800" dirty="0" smtClean="0"/>
              <a:t>.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dinyatakan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vector: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i="1" dirty="0"/>
              <a:t> </a:t>
            </a:r>
            <a:r>
              <a:rPr lang="en-US" sz="2800" b="1" dirty="0"/>
              <a:t>D</a:t>
            </a:r>
            <a:r>
              <a:rPr lang="en-US" sz="2800" b="1" baseline="-25000" dirty="0"/>
              <a:t>1</a:t>
            </a:r>
            <a:r>
              <a:rPr lang="en-US" sz="2800" dirty="0"/>
              <a:t> </a:t>
            </a:r>
            <a:r>
              <a:rPr lang="en-US" sz="2800" dirty="0" smtClean="0"/>
              <a:t>= (2, 3, 5),  </a:t>
            </a:r>
            <a:r>
              <a:rPr lang="en-US" sz="2800" b="1" dirty="0" smtClean="0"/>
              <a:t>D</a:t>
            </a:r>
            <a:r>
              <a:rPr lang="en-US" sz="2800" b="1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smtClean="0"/>
              <a:t>(3, 7, 1), </a:t>
            </a:r>
            <a:r>
              <a:rPr lang="en-US" sz="2800" b="1" dirty="0" smtClean="0"/>
              <a:t>Q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smtClean="0"/>
              <a:t>(0, 0, 2)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/>
              <a:t>D</a:t>
            </a:r>
            <a:r>
              <a:rPr lang="en-US" sz="2800" b="1" baseline="-25000" dirty="0"/>
              <a:t>1</a:t>
            </a:r>
            <a:r>
              <a:rPr lang="en-US" sz="2800" dirty="0"/>
              <a:t> = (2, 3, 5</a:t>
            </a:r>
            <a:r>
              <a:rPr lang="en-US" sz="2800" dirty="0" smtClean="0"/>
              <a:t>)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i="1" dirty="0"/>
              <a:t>D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2 </a:t>
            </a:r>
            <a:r>
              <a:rPr lang="en-US" sz="2800" dirty="0" err="1" smtClean="0"/>
              <a:t>buah</a:t>
            </a:r>
            <a:r>
              <a:rPr lang="en-US" sz="2800" dirty="0" smtClean="0"/>
              <a:t> kata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3 </a:t>
            </a:r>
            <a:r>
              <a:rPr lang="en-US" sz="2800" dirty="0" err="1" smtClean="0"/>
              <a:t>buah</a:t>
            </a:r>
            <a:r>
              <a:rPr lang="en-US" sz="2800" dirty="0" smtClean="0"/>
              <a:t> kata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5 </a:t>
            </a:r>
            <a:r>
              <a:rPr lang="en-US" sz="2800" dirty="0" err="1" smtClean="0"/>
              <a:t>buah</a:t>
            </a:r>
            <a:r>
              <a:rPr lang="en-US" sz="2800" dirty="0" smtClean="0"/>
              <a:t> kata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endParaRPr lang="en-US" sz="2800" i="1" dirty="0" smtClean="0"/>
          </a:p>
          <a:p>
            <a:pPr marL="0" indent="0">
              <a:buNone/>
            </a:pPr>
            <a:r>
              <a:rPr lang="en-US" sz="2800" b="1" dirty="0" smtClean="0"/>
              <a:t>D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</a:t>
            </a:r>
            <a:r>
              <a:rPr lang="en-US" sz="2800" dirty="0"/>
              <a:t>= (3, 7, </a:t>
            </a:r>
            <a:r>
              <a:rPr lang="en-US" sz="2800" dirty="0" smtClean="0"/>
              <a:t>1) </a:t>
            </a:r>
            <a:r>
              <a:rPr lang="en-US" sz="2800" dirty="0" err="1"/>
              <a:t>artinya</a:t>
            </a:r>
            <a:r>
              <a:rPr lang="en-US" sz="2800" dirty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i="1" dirty="0" smtClean="0"/>
              <a:t>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err="1"/>
              <a:t>mengandung</a:t>
            </a:r>
            <a:r>
              <a:rPr lang="en-US" sz="2800" dirty="0"/>
              <a:t> </a:t>
            </a:r>
            <a:r>
              <a:rPr lang="en-US" sz="2800" dirty="0" smtClean="0"/>
              <a:t>3 </a:t>
            </a:r>
            <a:r>
              <a:rPr lang="en-US" sz="2800" dirty="0" err="1"/>
              <a:t>buah</a:t>
            </a:r>
            <a:r>
              <a:rPr lang="en-US" sz="2800" dirty="0"/>
              <a:t> kata </a:t>
            </a:r>
            <a:r>
              <a:rPr lang="en-US" sz="2800" i="1" dirty="0"/>
              <a:t>T</a:t>
            </a:r>
            <a:r>
              <a:rPr lang="en-US" sz="2800" baseline="-25000" dirty="0"/>
              <a:t>1</a:t>
            </a:r>
            <a:r>
              <a:rPr lang="en-US" sz="2800" dirty="0"/>
              <a:t>, </a:t>
            </a:r>
            <a:r>
              <a:rPr lang="en-US" sz="2800" dirty="0" smtClean="0"/>
              <a:t>7 </a:t>
            </a:r>
            <a:r>
              <a:rPr lang="en-US" sz="2800" dirty="0" err="1"/>
              <a:t>buah</a:t>
            </a:r>
            <a:r>
              <a:rPr lang="en-US" sz="2800" dirty="0"/>
              <a:t> kata </a:t>
            </a:r>
            <a:r>
              <a:rPr lang="en-US" sz="2800" i="1" dirty="0"/>
              <a:t>T</a:t>
            </a:r>
            <a:r>
              <a:rPr lang="en-US" sz="2800" baseline="-25000" dirty="0"/>
              <a:t>2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buah</a:t>
            </a:r>
            <a:r>
              <a:rPr lang="en-US" sz="2800" dirty="0" smtClean="0"/>
              <a:t> kata </a:t>
            </a:r>
            <a:r>
              <a:rPr lang="en-US" sz="2800" i="1" dirty="0"/>
              <a:t>T</a:t>
            </a:r>
            <a:r>
              <a:rPr lang="en-US" sz="2800" baseline="-25000" dirty="0"/>
              <a:t>3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Q</a:t>
            </a:r>
            <a:r>
              <a:rPr lang="en-US" sz="2800" dirty="0"/>
              <a:t> = (0, 0, 2</a:t>
            </a:r>
            <a:r>
              <a:rPr lang="en-US" sz="2800" dirty="0" smtClean="0"/>
              <a:t>) </a:t>
            </a:r>
            <a:r>
              <a:rPr lang="en-US" sz="2800" dirty="0" err="1"/>
              <a:t>artinya</a:t>
            </a:r>
            <a:r>
              <a:rPr lang="en-US" sz="2800" dirty="0"/>
              <a:t> </a:t>
            </a:r>
            <a:r>
              <a:rPr lang="en-US" sz="2800" i="1" dirty="0" smtClean="0"/>
              <a:t>query</a:t>
            </a:r>
            <a:r>
              <a:rPr lang="en-US" sz="2800" dirty="0" smtClean="0"/>
              <a:t> </a:t>
            </a:r>
            <a:r>
              <a:rPr lang="en-US" sz="2800" i="1" dirty="0" smtClean="0"/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2 </a:t>
            </a:r>
            <a:r>
              <a:rPr lang="en-US" sz="2800" dirty="0" err="1"/>
              <a:t>buah</a:t>
            </a:r>
            <a:r>
              <a:rPr lang="en-US" sz="2800" dirty="0"/>
              <a:t> kata </a:t>
            </a:r>
            <a:r>
              <a:rPr lang="en-US" sz="2800" i="1" dirty="0" smtClean="0"/>
              <a:t>T</a:t>
            </a:r>
            <a:r>
              <a:rPr lang="en-US" sz="2800" baseline="-25000" dirty="0" smtClean="0"/>
              <a:t>3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 smtClean="0"/>
              <a:t>Representasi</a:t>
            </a:r>
            <a:r>
              <a:rPr lang="en-US" sz="2800" dirty="0" smtClean="0"/>
              <a:t> </a:t>
            </a:r>
            <a:r>
              <a:rPr lang="en-US" sz="2800" dirty="0" err="1" smtClean="0"/>
              <a:t>grafis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vektor</a:t>
            </a:r>
            <a:r>
              <a:rPr lang="en-US" sz="2800" dirty="0" smtClean="0"/>
              <a:t> di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diperlihatkan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4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672</Words>
  <Application>Microsoft Office PowerPoint</Application>
  <PresentationFormat>On-screen Show (4:3)</PresentationFormat>
  <Paragraphs>122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新細明體</vt:lpstr>
      <vt:lpstr>Arial</vt:lpstr>
      <vt:lpstr>Calibri</vt:lpstr>
      <vt:lpstr>Helvetica</vt:lpstr>
      <vt:lpstr>Symbol</vt:lpstr>
      <vt:lpstr>Times New Roman</vt:lpstr>
      <vt:lpstr>Office Theme</vt:lpstr>
      <vt:lpstr>Equation</vt:lpstr>
      <vt:lpstr>Aplikasi Aljabar Vektor pada Sistem Temu-balik Informasi (Information Retrieval System)</vt:lpstr>
      <vt:lpstr>Sistem Temu-balik Informasi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IR dengan Model Ruang Vektor</vt:lpstr>
      <vt:lpstr>PowerPoint Presentation</vt:lpstr>
      <vt:lpstr>Representasi grafik vektor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stei-itb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Deret Taylor dan Teori Galat</dc:title>
  <dc:creator>rn</dc:creator>
  <cp:lastModifiedBy>rinaldi-irk</cp:lastModifiedBy>
  <cp:revision>158</cp:revision>
  <dcterms:created xsi:type="dcterms:W3CDTF">2011-01-21T04:09:15Z</dcterms:created>
  <dcterms:modified xsi:type="dcterms:W3CDTF">2015-09-23T04:11:01Z</dcterms:modified>
</cp:coreProperties>
</file>