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63" r:id="rId4"/>
    <p:sldId id="259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81AE61-CB50-4DCE-AB57-DB2E791AA1E8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DDB13-69D2-4F38-8EAC-44D5EEF63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158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DDB13-69D2-4F38-8EAC-44D5EEF6331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712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31694-D61B-4911-A48C-811D6955C74E}" type="datetime1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793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CD89A-C9C3-40D9-9459-3ADC46A68715}" type="datetime1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38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AF749-EA1F-4FAE-988F-88222E1FF48E}" type="datetime1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92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ADF9-F5B6-4E00-B549-BB0974CCA6A0}" type="datetime1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671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E955-F8B7-4DF7-AC83-4298083D3FEE}" type="datetime1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327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5B62-D2DC-4085-9781-F37F7774831D}" type="datetime1">
              <a:rPr lang="en-US" smtClean="0"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141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8A9F6-8F79-4C04-A6F6-C2550275811B}" type="datetime1">
              <a:rPr lang="en-US" smtClean="0"/>
              <a:t>9/1/2015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810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EE11F-966E-48A5-9B1F-17F7E56D554F}" type="datetime1">
              <a:rPr lang="en-US" smtClean="0"/>
              <a:t>9/1/2015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457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672A3-9E68-4F19-A5B1-6DF8901B3661}" type="datetime1">
              <a:rPr lang="en-US" smtClean="0"/>
              <a:t>9/1/2015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417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24C3A-A2CA-492B-BC9D-CD1BA4168650}" type="datetime1">
              <a:rPr lang="en-US" smtClean="0"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58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77A58-D18C-4A1B-B440-6F2E838E9DA8}" type="datetime1">
              <a:rPr lang="en-US" smtClean="0"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428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3F6E3-C2F0-4337-990C-819569B54C0B}" type="datetime1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453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Sistem</a:t>
            </a:r>
            <a:r>
              <a:rPr lang="en-US" b="1" dirty="0" smtClean="0"/>
              <a:t> </a:t>
            </a:r>
            <a:r>
              <a:rPr lang="en-US" b="1" dirty="0" err="1" smtClean="0"/>
              <a:t>Persamaan</a:t>
            </a:r>
            <a:r>
              <a:rPr lang="en-US" b="1" dirty="0" smtClean="0"/>
              <a:t> </a:t>
            </a:r>
            <a:r>
              <a:rPr lang="en-US" b="1" dirty="0" err="1" smtClean="0"/>
              <a:t>Lanjar</a:t>
            </a:r>
            <a:r>
              <a:rPr lang="en-US" b="1" dirty="0" smtClean="0"/>
              <a:t>: </a:t>
            </a:r>
            <a:br>
              <a:rPr lang="en-US" b="1" dirty="0" smtClean="0"/>
            </a:br>
            <a:r>
              <a:rPr lang="en-US" sz="4000" dirty="0" err="1" smtClean="0"/>
              <a:t>Tiga</a:t>
            </a:r>
            <a:r>
              <a:rPr lang="en-US" sz="4000" dirty="0" smtClean="0"/>
              <a:t> </a:t>
            </a:r>
            <a:r>
              <a:rPr lang="en-US" sz="4000" dirty="0" err="1" smtClean="0"/>
              <a:t>kemungkina</a:t>
            </a:r>
            <a:r>
              <a:rPr lang="en-US" sz="4000" dirty="0" err="1" smtClean="0"/>
              <a:t>n</a:t>
            </a:r>
            <a:r>
              <a:rPr lang="en-US" sz="4000" dirty="0" smtClean="0"/>
              <a:t> </a:t>
            </a:r>
            <a:r>
              <a:rPr lang="en-US" sz="4000" dirty="0" err="1" smtClean="0"/>
              <a:t>solusi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IF2123 </a:t>
            </a:r>
            <a:r>
              <a:rPr lang="en-US" dirty="0" err="1" smtClean="0"/>
              <a:t>Aljabar</a:t>
            </a:r>
            <a:r>
              <a:rPr lang="en-US" dirty="0" smtClean="0"/>
              <a:t> </a:t>
            </a:r>
            <a:r>
              <a:rPr lang="en-US" dirty="0" err="1" smtClean="0"/>
              <a:t>Geometri</a:t>
            </a:r>
            <a:endParaRPr lang="en-US" dirty="0" smtClean="0"/>
          </a:p>
          <a:p>
            <a:endParaRPr lang="en-US" dirty="0"/>
          </a:p>
          <a:p>
            <a:r>
              <a:rPr lang="en-US" dirty="0" err="1"/>
              <a:t>Oleh</a:t>
            </a:r>
            <a:r>
              <a:rPr lang="en-US" dirty="0"/>
              <a:t>: Rinaldi </a:t>
            </a:r>
            <a:r>
              <a:rPr lang="en-US" dirty="0" err="1"/>
              <a:t>Munir</a:t>
            </a:r>
            <a:endParaRPr lang="en-US" dirty="0"/>
          </a:p>
          <a:p>
            <a:r>
              <a:rPr lang="en-US" dirty="0"/>
              <a:t>Program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Informatika</a:t>
            </a:r>
            <a:r>
              <a:rPr lang="en-US" dirty="0"/>
              <a:t>, STEI-ITB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132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68362"/>
          </a:xfrm>
        </p:spPr>
        <p:txBody>
          <a:bodyPr>
            <a:normAutofit/>
          </a:bodyPr>
          <a:lstStyle/>
          <a:p>
            <a:pPr lvl="2" algn="ctr" rtl="0">
              <a:spcBef>
                <a:spcPct val="0"/>
              </a:spcBef>
            </a:pPr>
            <a:r>
              <a:rPr lang="en-US" sz="3600" b="1" dirty="0" err="1"/>
              <a:t>Kemungkinan</a:t>
            </a:r>
            <a:r>
              <a:rPr lang="en-US" sz="3600" b="1" dirty="0"/>
              <a:t> </a:t>
            </a:r>
            <a:r>
              <a:rPr lang="en-US" sz="3600" b="1" dirty="0" err="1"/>
              <a:t>Solusi</a:t>
            </a:r>
            <a:r>
              <a:rPr lang="en-US" sz="3600" b="1" dirty="0"/>
              <a:t> </a:t>
            </a:r>
            <a:r>
              <a:rPr lang="en-US" sz="3600" b="1" dirty="0"/>
              <a:t>SPL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95400"/>
            <a:ext cx="8229600" cy="5029200"/>
          </a:xfrm>
        </p:spPr>
        <p:txBody>
          <a:bodyPr/>
          <a:lstStyle/>
          <a:p>
            <a:r>
              <a:rPr lang="en-US" sz="2400" dirty="0" smtClean="0"/>
              <a:t> </a:t>
            </a:r>
            <a:r>
              <a:rPr lang="en-US" sz="2400" dirty="0"/>
              <a:t>Ada </a:t>
            </a: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kemungkinan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 yang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terjadi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SPL:</a:t>
            </a:r>
          </a:p>
          <a:p>
            <a:pPr indent="3175">
              <a:buFont typeface="+mj-lt"/>
              <a:buAutoNum type="alphaLcPeriod"/>
            </a:pPr>
            <a:r>
              <a:rPr lang="en-US" sz="2400" dirty="0"/>
              <a:t> </a:t>
            </a: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 yang </a:t>
            </a:r>
            <a:r>
              <a:rPr lang="en-US" sz="2400" dirty="0" err="1" smtClean="0"/>
              <a:t>unik</a:t>
            </a:r>
            <a:r>
              <a:rPr lang="en-US" sz="2400" dirty="0" smtClean="0"/>
              <a:t> (</a:t>
            </a:r>
            <a:r>
              <a:rPr lang="en-US" sz="2400" dirty="0" err="1" smtClean="0"/>
              <a:t>tunggal</a:t>
            </a:r>
            <a:r>
              <a:rPr lang="en-US" sz="2400" dirty="0" smtClean="0"/>
              <a:t>),</a:t>
            </a:r>
            <a:endParaRPr lang="en-US" sz="2400" dirty="0"/>
          </a:p>
          <a:p>
            <a:pPr indent="3175">
              <a:buFont typeface="+mj-lt"/>
              <a:buAutoNum type="alphaLcPeriod"/>
            </a:pPr>
            <a:r>
              <a:rPr lang="en-US" sz="2400" dirty="0"/>
              <a:t> </a:t>
            </a: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 err="1" smtClean="0"/>
              <a:t>tak</a:t>
            </a:r>
            <a:r>
              <a:rPr lang="en-US" sz="2400" dirty="0" smtClean="0"/>
              <a:t> </a:t>
            </a:r>
            <a:r>
              <a:rPr lang="en-US" sz="2400" dirty="0" err="1" smtClean="0"/>
              <a:t>berhingga</a:t>
            </a:r>
            <a:r>
              <a:rPr lang="en-US" sz="2400" dirty="0" smtClean="0"/>
              <a:t> </a:t>
            </a:r>
            <a:r>
              <a:rPr lang="en-US" sz="2400" dirty="0" err="1" smtClean="0"/>
              <a:t>banyak</a:t>
            </a:r>
            <a:r>
              <a:rPr lang="en-US" sz="2400" dirty="0" smtClean="0"/>
              <a:t> </a:t>
            </a:r>
            <a:r>
              <a:rPr lang="en-US" sz="2400" dirty="0" err="1"/>
              <a:t>solusi</a:t>
            </a:r>
            <a:r>
              <a:rPr lang="en-US" sz="2400" dirty="0"/>
              <a:t>, </a:t>
            </a:r>
            <a:r>
              <a:rPr lang="en-US" sz="2400" dirty="0" err="1"/>
              <a:t>atau</a:t>
            </a:r>
            <a:endParaRPr lang="en-US" sz="2400" dirty="0"/>
          </a:p>
          <a:p>
            <a:pPr indent="3175">
              <a:buFont typeface="+mj-lt"/>
              <a:buAutoNum type="alphaLcPeriod"/>
            </a:pP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sekali</a:t>
            </a:r>
            <a:r>
              <a:rPr lang="en-US" sz="2400" dirty="0"/>
              <a:t>.</a:t>
            </a:r>
            <a:r>
              <a:rPr lang="en-US" sz="2400" i="1" dirty="0"/>
              <a:t> </a:t>
            </a:r>
            <a:endParaRPr lang="en-US" sz="2400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147458" name="Group 2"/>
          <p:cNvGrpSpPr>
            <a:grpSpLocks/>
          </p:cNvGrpSpPr>
          <p:nvPr/>
        </p:nvGrpSpPr>
        <p:grpSpPr bwMode="auto">
          <a:xfrm>
            <a:off x="2895600" y="3581400"/>
            <a:ext cx="5867400" cy="2133600"/>
            <a:chOff x="1723" y="1701"/>
            <a:chExt cx="7271" cy="2429"/>
          </a:xfrm>
        </p:grpSpPr>
        <p:sp>
          <p:nvSpPr>
            <p:cNvPr id="147459" name="Line 3"/>
            <p:cNvSpPr>
              <a:spLocks noChangeShapeType="1"/>
            </p:cNvSpPr>
            <p:nvPr/>
          </p:nvSpPr>
          <p:spPr bwMode="auto">
            <a:xfrm>
              <a:off x="1723" y="2800"/>
              <a:ext cx="233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none" w="lg" len="sm"/>
              <a:tailEnd type="triangl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460" name="Line 4"/>
            <p:cNvSpPr>
              <a:spLocks noChangeShapeType="1"/>
            </p:cNvSpPr>
            <p:nvPr/>
          </p:nvSpPr>
          <p:spPr bwMode="auto">
            <a:xfrm>
              <a:off x="2979" y="1743"/>
              <a:ext cx="1" cy="236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461" name="Line 5"/>
            <p:cNvSpPr>
              <a:spLocks noChangeShapeType="1"/>
            </p:cNvSpPr>
            <p:nvPr/>
          </p:nvSpPr>
          <p:spPr bwMode="auto">
            <a:xfrm>
              <a:off x="2604" y="2760"/>
              <a:ext cx="1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462" name="Line 6"/>
            <p:cNvSpPr>
              <a:spLocks noChangeShapeType="1"/>
            </p:cNvSpPr>
            <p:nvPr/>
          </p:nvSpPr>
          <p:spPr bwMode="auto">
            <a:xfrm>
              <a:off x="2934" y="2481"/>
              <a:ext cx="101" cy="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463" name="Line 7"/>
            <p:cNvSpPr>
              <a:spLocks noChangeShapeType="1"/>
            </p:cNvSpPr>
            <p:nvPr/>
          </p:nvSpPr>
          <p:spPr bwMode="auto">
            <a:xfrm>
              <a:off x="2946" y="2177"/>
              <a:ext cx="8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464" name="Line 8"/>
            <p:cNvSpPr>
              <a:spLocks noChangeShapeType="1"/>
            </p:cNvSpPr>
            <p:nvPr/>
          </p:nvSpPr>
          <p:spPr bwMode="auto">
            <a:xfrm>
              <a:off x="2186" y="2746"/>
              <a:ext cx="1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465" name="Line 9"/>
            <p:cNvSpPr>
              <a:spLocks noChangeShapeType="1"/>
            </p:cNvSpPr>
            <p:nvPr/>
          </p:nvSpPr>
          <p:spPr bwMode="auto">
            <a:xfrm>
              <a:off x="3375" y="2746"/>
              <a:ext cx="1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466" name="Line 10"/>
            <p:cNvSpPr>
              <a:spLocks noChangeShapeType="1"/>
            </p:cNvSpPr>
            <p:nvPr/>
          </p:nvSpPr>
          <p:spPr bwMode="auto">
            <a:xfrm>
              <a:off x="3761" y="2733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467" name="Line 11"/>
            <p:cNvSpPr>
              <a:spLocks noChangeShapeType="1"/>
            </p:cNvSpPr>
            <p:nvPr/>
          </p:nvSpPr>
          <p:spPr bwMode="auto">
            <a:xfrm>
              <a:off x="2946" y="3091"/>
              <a:ext cx="111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468" name="Line 12"/>
            <p:cNvSpPr>
              <a:spLocks noChangeShapeType="1"/>
            </p:cNvSpPr>
            <p:nvPr/>
          </p:nvSpPr>
          <p:spPr bwMode="auto">
            <a:xfrm>
              <a:off x="2946" y="3354"/>
              <a:ext cx="77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469" name="Line 13"/>
            <p:cNvSpPr>
              <a:spLocks noChangeShapeType="1"/>
            </p:cNvSpPr>
            <p:nvPr/>
          </p:nvSpPr>
          <p:spPr bwMode="auto">
            <a:xfrm flipV="1">
              <a:off x="2076" y="2125"/>
              <a:ext cx="1333" cy="142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470" name="Line 14"/>
            <p:cNvSpPr>
              <a:spLocks noChangeShapeType="1"/>
            </p:cNvSpPr>
            <p:nvPr/>
          </p:nvSpPr>
          <p:spPr bwMode="auto">
            <a:xfrm>
              <a:off x="4612" y="2800"/>
              <a:ext cx="195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none" w="lg" len="sm"/>
              <a:tailEnd type="triangl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471" name="Line 15"/>
            <p:cNvSpPr>
              <a:spLocks noChangeShapeType="1"/>
            </p:cNvSpPr>
            <p:nvPr/>
          </p:nvSpPr>
          <p:spPr bwMode="auto">
            <a:xfrm>
              <a:off x="7055" y="2800"/>
              <a:ext cx="169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none" w="lg" len="sm"/>
              <a:tailEnd type="triangl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472" name="Line 16"/>
            <p:cNvSpPr>
              <a:spLocks noChangeShapeType="1"/>
            </p:cNvSpPr>
            <p:nvPr/>
          </p:nvSpPr>
          <p:spPr bwMode="auto">
            <a:xfrm>
              <a:off x="5504" y="1850"/>
              <a:ext cx="1" cy="22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473" name="Line 17"/>
            <p:cNvSpPr>
              <a:spLocks noChangeShapeType="1"/>
            </p:cNvSpPr>
            <p:nvPr/>
          </p:nvSpPr>
          <p:spPr bwMode="auto">
            <a:xfrm>
              <a:off x="7825" y="1783"/>
              <a:ext cx="1" cy="234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474" name="Line 18"/>
            <p:cNvSpPr>
              <a:spLocks noChangeShapeType="1"/>
            </p:cNvSpPr>
            <p:nvPr/>
          </p:nvSpPr>
          <p:spPr bwMode="auto">
            <a:xfrm>
              <a:off x="5152" y="2733"/>
              <a:ext cx="0" cy="1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475" name="Line 19"/>
            <p:cNvSpPr>
              <a:spLocks noChangeShapeType="1"/>
            </p:cNvSpPr>
            <p:nvPr/>
          </p:nvSpPr>
          <p:spPr bwMode="auto">
            <a:xfrm>
              <a:off x="4766" y="2746"/>
              <a:ext cx="1" cy="1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476" name="Line 20"/>
            <p:cNvSpPr>
              <a:spLocks noChangeShapeType="1"/>
            </p:cNvSpPr>
            <p:nvPr/>
          </p:nvSpPr>
          <p:spPr bwMode="auto">
            <a:xfrm>
              <a:off x="5857" y="2760"/>
              <a:ext cx="0" cy="12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477" name="Line 21"/>
            <p:cNvSpPr>
              <a:spLocks noChangeShapeType="1"/>
            </p:cNvSpPr>
            <p:nvPr/>
          </p:nvSpPr>
          <p:spPr bwMode="auto">
            <a:xfrm>
              <a:off x="6231" y="2746"/>
              <a:ext cx="1" cy="12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478" name="Line 22"/>
            <p:cNvSpPr>
              <a:spLocks noChangeShapeType="1"/>
            </p:cNvSpPr>
            <p:nvPr/>
          </p:nvSpPr>
          <p:spPr bwMode="auto">
            <a:xfrm>
              <a:off x="5449" y="2508"/>
              <a:ext cx="100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479" name="Line 23"/>
            <p:cNvSpPr>
              <a:spLocks noChangeShapeType="1"/>
            </p:cNvSpPr>
            <p:nvPr/>
          </p:nvSpPr>
          <p:spPr bwMode="auto">
            <a:xfrm>
              <a:off x="5449" y="2191"/>
              <a:ext cx="1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480" name="Line 24"/>
            <p:cNvSpPr>
              <a:spLocks noChangeShapeType="1"/>
            </p:cNvSpPr>
            <p:nvPr/>
          </p:nvSpPr>
          <p:spPr bwMode="auto">
            <a:xfrm>
              <a:off x="5460" y="3048"/>
              <a:ext cx="89" cy="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481" name="Line 25"/>
            <p:cNvSpPr>
              <a:spLocks noChangeShapeType="1"/>
            </p:cNvSpPr>
            <p:nvPr/>
          </p:nvSpPr>
          <p:spPr bwMode="auto">
            <a:xfrm>
              <a:off x="5449" y="3367"/>
              <a:ext cx="111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482" name="Line 26"/>
            <p:cNvSpPr>
              <a:spLocks noChangeShapeType="1"/>
            </p:cNvSpPr>
            <p:nvPr/>
          </p:nvSpPr>
          <p:spPr bwMode="auto">
            <a:xfrm>
              <a:off x="8167" y="2746"/>
              <a:ext cx="1" cy="14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483" name="Line 27"/>
            <p:cNvSpPr>
              <a:spLocks noChangeShapeType="1"/>
            </p:cNvSpPr>
            <p:nvPr/>
          </p:nvSpPr>
          <p:spPr bwMode="auto">
            <a:xfrm>
              <a:off x="8575" y="2746"/>
              <a:ext cx="1" cy="12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484" name="Line 28"/>
            <p:cNvSpPr>
              <a:spLocks noChangeShapeType="1"/>
            </p:cNvSpPr>
            <p:nvPr/>
          </p:nvSpPr>
          <p:spPr bwMode="auto">
            <a:xfrm>
              <a:off x="7792" y="2481"/>
              <a:ext cx="79" cy="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485" name="Line 29"/>
            <p:cNvSpPr>
              <a:spLocks noChangeShapeType="1"/>
            </p:cNvSpPr>
            <p:nvPr/>
          </p:nvSpPr>
          <p:spPr bwMode="auto">
            <a:xfrm>
              <a:off x="7782" y="2177"/>
              <a:ext cx="11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486" name="Line 30"/>
            <p:cNvSpPr>
              <a:spLocks noChangeShapeType="1"/>
            </p:cNvSpPr>
            <p:nvPr/>
          </p:nvSpPr>
          <p:spPr bwMode="auto">
            <a:xfrm>
              <a:off x="7792" y="3035"/>
              <a:ext cx="111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487" name="Line 31"/>
            <p:cNvSpPr>
              <a:spLocks noChangeShapeType="1"/>
            </p:cNvSpPr>
            <p:nvPr/>
          </p:nvSpPr>
          <p:spPr bwMode="auto">
            <a:xfrm>
              <a:off x="7792" y="3354"/>
              <a:ext cx="101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488" name="Line 32"/>
            <p:cNvSpPr>
              <a:spLocks noChangeShapeType="1"/>
            </p:cNvSpPr>
            <p:nvPr/>
          </p:nvSpPr>
          <p:spPr bwMode="auto">
            <a:xfrm flipV="1">
              <a:off x="4700" y="2071"/>
              <a:ext cx="1323" cy="140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489" name="Line 33"/>
            <p:cNvSpPr>
              <a:spLocks noChangeShapeType="1"/>
            </p:cNvSpPr>
            <p:nvPr/>
          </p:nvSpPr>
          <p:spPr bwMode="auto">
            <a:xfrm flipV="1">
              <a:off x="4887" y="2204"/>
              <a:ext cx="1256" cy="137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490" name="Line 34"/>
            <p:cNvSpPr>
              <a:spLocks noChangeShapeType="1"/>
            </p:cNvSpPr>
            <p:nvPr/>
          </p:nvSpPr>
          <p:spPr bwMode="auto">
            <a:xfrm>
              <a:off x="7517" y="2760"/>
              <a:ext cx="1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491" name="Line 35"/>
            <p:cNvSpPr>
              <a:spLocks noChangeShapeType="1"/>
            </p:cNvSpPr>
            <p:nvPr/>
          </p:nvSpPr>
          <p:spPr bwMode="auto">
            <a:xfrm>
              <a:off x="7132" y="2760"/>
              <a:ext cx="1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492" name="Line 36"/>
            <p:cNvSpPr>
              <a:spLocks noChangeShapeType="1"/>
            </p:cNvSpPr>
            <p:nvPr/>
          </p:nvSpPr>
          <p:spPr bwMode="auto">
            <a:xfrm flipV="1">
              <a:off x="7165" y="2011"/>
              <a:ext cx="1081" cy="14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493" name="Line 37"/>
            <p:cNvSpPr>
              <a:spLocks noChangeShapeType="1"/>
            </p:cNvSpPr>
            <p:nvPr/>
          </p:nvSpPr>
          <p:spPr bwMode="auto">
            <a:xfrm flipV="1">
              <a:off x="7517" y="1831"/>
              <a:ext cx="729" cy="196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494" name="Text Box 38"/>
            <p:cNvSpPr txBox="1">
              <a:spLocks noChangeArrowheads="1"/>
            </p:cNvSpPr>
            <p:nvPr/>
          </p:nvSpPr>
          <p:spPr bwMode="auto">
            <a:xfrm>
              <a:off x="5067" y="1701"/>
              <a:ext cx="441" cy="481"/>
            </a:xfrm>
            <a:prstGeom prst="rect">
              <a:avLst/>
            </a:prstGeom>
            <a:noFill/>
            <a:ln w="6350" algn="ctr">
              <a:noFill/>
              <a:prstDash val="sysDot"/>
              <a:miter lim="800000"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1100" i="1">
                  <a:latin typeface="Calibri" pitchFamily="34" charset="0"/>
                  <a:cs typeface="Arial" pitchFamily="34" charset="0"/>
                </a:rPr>
                <a:t>y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7495" name="Text Box 39"/>
            <p:cNvSpPr txBox="1">
              <a:spLocks noChangeArrowheads="1"/>
            </p:cNvSpPr>
            <p:nvPr/>
          </p:nvSpPr>
          <p:spPr bwMode="auto">
            <a:xfrm>
              <a:off x="7311" y="1701"/>
              <a:ext cx="441" cy="540"/>
            </a:xfrm>
            <a:prstGeom prst="rect">
              <a:avLst/>
            </a:prstGeom>
            <a:noFill/>
            <a:ln w="6350" algn="ctr">
              <a:noFill/>
              <a:prstDash val="sysDot"/>
              <a:miter lim="800000"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1100" i="1">
                  <a:latin typeface="Calibri" pitchFamily="34" charset="0"/>
                  <a:cs typeface="Arial" pitchFamily="34" charset="0"/>
                </a:rPr>
                <a:t>y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7496" name="Text Box 40"/>
            <p:cNvSpPr txBox="1">
              <a:spLocks noChangeArrowheads="1"/>
            </p:cNvSpPr>
            <p:nvPr/>
          </p:nvSpPr>
          <p:spPr bwMode="auto">
            <a:xfrm>
              <a:off x="2639" y="1982"/>
              <a:ext cx="442" cy="483"/>
            </a:xfrm>
            <a:prstGeom prst="rect">
              <a:avLst/>
            </a:prstGeom>
            <a:noFill/>
            <a:ln w="6350" algn="ctr">
              <a:noFill/>
              <a:prstDash val="sysDot"/>
              <a:miter lim="800000"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1100">
                  <a:latin typeface="Calibri" pitchFamily="34" charset="0"/>
                  <a:cs typeface="Arial" pitchFamily="34" charset="0"/>
                </a:rPr>
                <a:t>2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7497" name="Text Box 41"/>
            <p:cNvSpPr txBox="1">
              <a:spLocks noChangeArrowheads="1"/>
            </p:cNvSpPr>
            <p:nvPr/>
          </p:nvSpPr>
          <p:spPr bwMode="auto">
            <a:xfrm>
              <a:off x="5138" y="2008"/>
              <a:ext cx="442" cy="482"/>
            </a:xfrm>
            <a:prstGeom prst="rect">
              <a:avLst/>
            </a:prstGeom>
            <a:noFill/>
            <a:ln w="6350" algn="ctr">
              <a:noFill/>
              <a:prstDash val="sysDot"/>
              <a:miter lim="800000"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1100">
                  <a:latin typeface="Calibri" pitchFamily="34" charset="0"/>
                  <a:cs typeface="Arial" pitchFamily="34" charset="0"/>
                </a:rPr>
                <a:t>2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7498" name="Text Box 42"/>
            <p:cNvSpPr txBox="1">
              <a:spLocks noChangeArrowheads="1"/>
            </p:cNvSpPr>
            <p:nvPr/>
          </p:nvSpPr>
          <p:spPr bwMode="auto">
            <a:xfrm>
              <a:off x="7498" y="1982"/>
              <a:ext cx="442" cy="483"/>
            </a:xfrm>
            <a:prstGeom prst="rect">
              <a:avLst/>
            </a:prstGeom>
            <a:noFill/>
            <a:ln w="6350" algn="ctr">
              <a:noFill/>
              <a:prstDash val="sysDot"/>
              <a:miter lim="800000"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1100">
                  <a:latin typeface="Calibri" pitchFamily="34" charset="0"/>
                  <a:cs typeface="Arial" pitchFamily="34" charset="0"/>
                </a:rPr>
                <a:t>2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7499" name="Text Box 43"/>
            <p:cNvSpPr txBox="1">
              <a:spLocks noChangeArrowheads="1"/>
            </p:cNvSpPr>
            <p:nvPr/>
          </p:nvSpPr>
          <p:spPr bwMode="auto">
            <a:xfrm>
              <a:off x="3533" y="2779"/>
              <a:ext cx="441" cy="482"/>
            </a:xfrm>
            <a:prstGeom prst="rect">
              <a:avLst/>
            </a:prstGeom>
            <a:noFill/>
            <a:ln w="6350" algn="ctr">
              <a:noFill/>
              <a:prstDash val="sysDot"/>
              <a:miter lim="800000"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1100">
                  <a:latin typeface="Calibri" pitchFamily="34" charset="0"/>
                  <a:cs typeface="Arial" pitchFamily="34" charset="0"/>
                </a:rPr>
                <a:t>2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7500" name="Text Box 44"/>
            <p:cNvSpPr txBox="1">
              <a:spLocks noChangeArrowheads="1"/>
            </p:cNvSpPr>
            <p:nvPr/>
          </p:nvSpPr>
          <p:spPr bwMode="auto">
            <a:xfrm>
              <a:off x="6011" y="2802"/>
              <a:ext cx="442" cy="482"/>
            </a:xfrm>
            <a:prstGeom prst="rect">
              <a:avLst/>
            </a:prstGeom>
            <a:noFill/>
            <a:ln w="6350" algn="ctr">
              <a:noFill/>
              <a:prstDash val="sysDot"/>
              <a:miter lim="800000"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1100">
                  <a:latin typeface="Calibri" pitchFamily="34" charset="0"/>
                  <a:cs typeface="Arial" pitchFamily="34" charset="0"/>
                </a:rPr>
                <a:t>2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7501" name="Text Box 45"/>
            <p:cNvSpPr txBox="1">
              <a:spLocks noChangeArrowheads="1"/>
            </p:cNvSpPr>
            <p:nvPr/>
          </p:nvSpPr>
          <p:spPr bwMode="auto">
            <a:xfrm>
              <a:off x="8351" y="2802"/>
              <a:ext cx="441" cy="482"/>
            </a:xfrm>
            <a:prstGeom prst="rect">
              <a:avLst/>
            </a:prstGeom>
            <a:noFill/>
            <a:ln w="6350" algn="ctr">
              <a:noFill/>
              <a:prstDash val="sysDot"/>
              <a:miter lim="800000"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1100">
                  <a:latin typeface="Calibri" pitchFamily="34" charset="0"/>
                  <a:cs typeface="Arial" pitchFamily="34" charset="0"/>
                </a:rPr>
                <a:t>2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7502" name="Text Box 46"/>
            <p:cNvSpPr txBox="1">
              <a:spLocks noChangeArrowheads="1"/>
            </p:cNvSpPr>
            <p:nvPr/>
          </p:nvSpPr>
          <p:spPr bwMode="auto">
            <a:xfrm>
              <a:off x="3852" y="2741"/>
              <a:ext cx="441" cy="481"/>
            </a:xfrm>
            <a:prstGeom prst="rect">
              <a:avLst/>
            </a:prstGeom>
            <a:noFill/>
            <a:ln w="6350" algn="ctr">
              <a:noFill/>
              <a:prstDash val="sysDot"/>
              <a:miter lim="800000"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1100" i="1">
                  <a:latin typeface="Calibri" pitchFamily="34" charset="0"/>
                  <a:cs typeface="Arial" pitchFamily="34" charset="0"/>
                </a:rPr>
                <a:t>x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7503" name="Text Box 47"/>
            <p:cNvSpPr txBox="1">
              <a:spLocks noChangeArrowheads="1"/>
            </p:cNvSpPr>
            <p:nvPr/>
          </p:nvSpPr>
          <p:spPr bwMode="auto">
            <a:xfrm>
              <a:off x="6190" y="2716"/>
              <a:ext cx="442" cy="482"/>
            </a:xfrm>
            <a:prstGeom prst="rect">
              <a:avLst/>
            </a:prstGeom>
            <a:noFill/>
            <a:ln w="6350" algn="ctr">
              <a:noFill/>
              <a:prstDash val="sysDot"/>
              <a:miter lim="800000"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1100" i="1">
                  <a:latin typeface="Calibri" pitchFamily="34" charset="0"/>
                  <a:cs typeface="Arial" pitchFamily="34" charset="0"/>
                </a:rPr>
                <a:t>x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7504" name="Text Box 48"/>
            <p:cNvSpPr txBox="1">
              <a:spLocks noChangeArrowheads="1"/>
            </p:cNvSpPr>
            <p:nvPr/>
          </p:nvSpPr>
          <p:spPr bwMode="auto">
            <a:xfrm>
              <a:off x="8553" y="2730"/>
              <a:ext cx="441" cy="482"/>
            </a:xfrm>
            <a:prstGeom prst="rect">
              <a:avLst/>
            </a:prstGeom>
            <a:noFill/>
            <a:ln w="6350" algn="ctr">
              <a:noFill/>
              <a:prstDash val="sysDot"/>
              <a:miter lim="800000"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1100" i="1">
                  <a:latin typeface="Calibri" pitchFamily="34" charset="0"/>
                  <a:cs typeface="Arial" pitchFamily="34" charset="0"/>
                </a:rPr>
                <a:t>x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7505" name="Text Box 49"/>
            <p:cNvSpPr txBox="1">
              <a:spLocks noChangeArrowheads="1"/>
            </p:cNvSpPr>
            <p:nvPr/>
          </p:nvSpPr>
          <p:spPr bwMode="auto">
            <a:xfrm>
              <a:off x="2508" y="3157"/>
              <a:ext cx="598" cy="613"/>
            </a:xfrm>
            <a:prstGeom prst="rect">
              <a:avLst/>
            </a:prstGeom>
            <a:noFill/>
            <a:ln w="6350" algn="ctr">
              <a:noFill/>
              <a:prstDash val="sysDot"/>
              <a:miter lim="800000"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1100">
                  <a:latin typeface="Calibri" pitchFamily="34" charset="0"/>
                  <a:cs typeface="Arial" pitchFamily="34" charset="0"/>
                </a:rPr>
                <a:t>-2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7506" name="Text Box 50"/>
            <p:cNvSpPr txBox="1">
              <a:spLocks noChangeArrowheads="1"/>
            </p:cNvSpPr>
            <p:nvPr/>
          </p:nvSpPr>
          <p:spPr bwMode="auto">
            <a:xfrm>
              <a:off x="5118" y="3182"/>
              <a:ext cx="489" cy="588"/>
            </a:xfrm>
            <a:prstGeom prst="rect">
              <a:avLst/>
            </a:prstGeom>
            <a:noFill/>
            <a:ln w="6350" algn="ctr">
              <a:noFill/>
              <a:prstDash val="sysDot"/>
              <a:miter lim="800000"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1100">
                  <a:latin typeface="Calibri" pitchFamily="34" charset="0"/>
                  <a:cs typeface="Arial" pitchFamily="34" charset="0"/>
                </a:rPr>
                <a:t>-2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7507" name="Text Box 51"/>
            <p:cNvSpPr txBox="1">
              <a:spLocks noChangeArrowheads="1"/>
            </p:cNvSpPr>
            <p:nvPr/>
          </p:nvSpPr>
          <p:spPr bwMode="auto">
            <a:xfrm>
              <a:off x="7762" y="3145"/>
              <a:ext cx="484" cy="625"/>
            </a:xfrm>
            <a:prstGeom prst="rect">
              <a:avLst/>
            </a:prstGeom>
            <a:noFill/>
            <a:ln w="6350" algn="ctr">
              <a:noFill/>
              <a:prstDash val="sysDot"/>
              <a:miter lim="800000"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1100">
                  <a:latin typeface="Calibri" pitchFamily="34" charset="0"/>
                  <a:cs typeface="Arial" pitchFamily="34" charset="0"/>
                </a:rPr>
                <a:t>-2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7508" name="Text Box 52"/>
            <p:cNvSpPr txBox="1">
              <a:spLocks noChangeArrowheads="1"/>
            </p:cNvSpPr>
            <p:nvPr/>
          </p:nvSpPr>
          <p:spPr bwMode="auto">
            <a:xfrm>
              <a:off x="6845" y="2789"/>
              <a:ext cx="575" cy="428"/>
            </a:xfrm>
            <a:prstGeom prst="rect">
              <a:avLst/>
            </a:prstGeom>
            <a:noFill/>
            <a:ln w="6350" algn="ctr">
              <a:noFill/>
              <a:prstDash val="sysDot"/>
              <a:miter lim="800000"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1100">
                  <a:latin typeface="Calibri" pitchFamily="34" charset="0"/>
                  <a:cs typeface="Arial" pitchFamily="34" charset="0"/>
                </a:rPr>
                <a:t>-2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7509" name="Text Box 53"/>
            <p:cNvSpPr txBox="1">
              <a:spLocks noChangeArrowheads="1"/>
            </p:cNvSpPr>
            <p:nvPr/>
          </p:nvSpPr>
          <p:spPr bwMode="auto">
            <a:xfrm>
              <a:off x="4503" y="2801"/>
              <a:ext cx="517" cy="583"/>
            </a:xfrm>
            <a:prstGeom prst="rect">
              <a:avLst/>
            </a:prstGeom>
            <a:noFill/>
            <a:ln w="6350" algn="ctr">
              <a:noFill/>
              <a:prstDash val="sysDot"/>
              <a:miter lim="800000"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1100">
                  <a:latin typeface="Calibri" pitchFamily="34" charset="0"/>
                  <a:cs typeface="Arial" pitchFamily="34" charset="0"/>
                </a:rPr>
                <a:t>-2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7510" name="Text Box 54"/>
            <p:cNvSpPr txBox="1">
              <a:spLocks noChangeArrowheads="1"/>
            </p:cNvSpPr>
            <p:nvPr/>
          </p:nvSpPr>
          <p:spPr bwMode="auto">
            <a:xfrm>
              <a:off x="1912" y="2792"/>
              <a:ext cx="511" cy="798"/>
            </a:xfrm>
            <a:prstGeom prst="rect">
              <a:avLst/>
            </a:prstGeom>
            <a:noFill/>
            <a:ln w="6350" algn="ctr">
              <a:noFill/>
              <a:prstDash val="sysDot"/>
              <a:miter lim="800000"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1100">
                  <a:latin typeface="Calibri" pitchFamily="34" charset="0"/>
                  <a:cs typeface="Arial" pitchFamily="34" charset="0"/>
                </a:rPr>
                <a:t>-2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47511" name="Rectangle 55"/>
          <p:cNvSpPr>
            <a:spLocks noChangeArrowheads="1"/>
          </p:cNvSpPr>
          <p:nvPr/>
        </p:nvSpPr>
        <p:spPr bwMode="auto">
          <a:xfrm>
            <a:off x="3048000" y="5791200"/>
            <a:ext cx="17526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11125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(a) </a:t>
            </a:r>
            <a:r>
              <a:rPr lang="en-US" sz="14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Solusi</a:t>
            </a: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banyak</a:t>
            </a:r>
            <a:endParaRPr lang="en-US" sz="14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indent="111125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lang="en-US" sz="14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+    </a:t>
            </a:r>
            <a:r>
              <a:rPr lang="en-US" sz="14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y</a:t>
            </a: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= 1</a:t>
            </a: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indent="555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-2</a:t>
            </a:r>
            <a:r>
              <a:rPr lang="en-US" sz="14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+ 2</a:t>
            </a:r>
            <a:r>
              <a:rPr lang="en-US" sz="14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y</a:t>
            </a: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= 2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7512" name="Rectangle 56"/>
          <p:cNvSpPr>
            <a:spLocks noChangeArrowheads="1"/>
          </p:cNvSpPr>
          <p:nvPr/>
        </p:nvSpPr>
        <p:spPr bwMode="auto">
          <a:xfrm>
            <a:off x="4953000" y="5791200"/>
            <a:ext cx="22098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15888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(b) </a:t>
            </a:r>
            <a:r>
              <a:rPr lang="en-US" sz="14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Solusi</a:t>
            </a: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tidak</a:t>
            </a: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ada</a:t>
            </a:r>
            <a:endParaRPr lang="en-US" sz="14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indent="45720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-</a:t>
            </a:r>
            <a:r>
              <a:rPr lang="en-US" sz="14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+ </a:t>
            </a:r>
            <a:r>
              <a:rPr lang="en-US" sz="14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y</a:t>
            </a: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= 1</a:t>
            </a: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-</a:t>
            </a:r>
            <a:r>
              <a:rPr lang="en-US" sz="14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+ </a:t>
            </a:r>
            <a:r>
              <a:rPr lang="en-US" sz="14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y</a:t>
            </a: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= 0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7513" name="Rectangle 57"/>
          <p:cNvSpPr>
            <a:spLocks noChangeArrowheads="1"/>
          </p:cNvSpPr>
          <p:nvPr/>
        </p:nvSpPr>
        <p:spPr bwMode="auto">
          <a:xfrm>
            <a:off x="7239000" y="5791201"/>
            <a:ext cx="2057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15888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(c ) </a:t>
            </a:r>
            <a:r>
              <a:rPr lang="en-US" sz="14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Solusi</a:t>
            </a: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unik</a:t>
            </a:r>
            <a:endParaRPr lang="en-US" sz="14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indent="4572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lang="en-US" sz="14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+ </a:t>
            </a:r>
            <a:r>
              <a:rPr lang="en-US" sz="14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y</a:t>
            </a: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= 1</a:t>
            </a: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indent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en-US" sz="14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- </a:t>
            </a:r>
            <a:r>
              <a:rPr lang="en-US" sz="14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y</a:t>
            </a: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= 0</a:t>
            </a: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indent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46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2257"/>
            <a:ext cx="10515600" cy="5404077"/>
          </a:xfrm>
        </p:spPr>
        <p:txBody>
          <a:bodyPr/>
          <a:lstStyle/>
          <a:p>
            <a:r>
              <a:rPr lang="en-US" dirty="0" err="1" smtClean="0"/>
              <a:t>Untuk</a:t>
            </a:r>
            <a:r>
              <a:rPr lang="en-US" dirty="0" smtClean="0"/>
              <a:t> SPL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lanjar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2289" y="1370742"/>
            <a:ext cx="7415821" cy="48306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220346" y="6231135"/>
            <a:ext cx="24923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Sumber</a:t>
            </a:r>
            <a:r>
              <a:rPr lang="en-US" sz="1400" dirty="0" smtClean="0"/>
              <a:t> </a:t>
            </a:r>
            <a:r>
              <a:rPr lang="en-US" sz="1400" dirty="0" err="1" smtClean="0"/>
              <a:t>gambar</a:t>
            </a:r>
            <a:r>
              <a:rPr lang="en-US" sz="1400" dirty="0" smtClean="0"/>
              <a:t>: Howard Anton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0224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762001"/>
            <a:ext cx="8229600" cy="5364163"/>
          </a:xfrm>
        </p:spPr>
        <p:txBody>
          <a:bodyPr>
            <a:normAutofit/>
          </a:bodyPr>
          <a:lstStyle/>
          <a:p>
            <a:r>
              <a:rPr lang="en-US" sz="2400" dirty="0" err="1"/>
              <a:t>Untuk</a:t>
            </a:r>
            <a:r>
              <a:rPr lang="en-US" sz="2400" dirty="0"/>
              <a:t> SPL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persamaan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(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peubah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),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dirty="0" err="1"/>
              <a:t>tafsiran</a:t>
            </a:r>
            <a:r>
              <a:rPr lang="en-US" sz="2400" dirty="0"/>
              <a:t> </a:t>
            </a:r>
            <a:r>
              <a:rPr lang="en-US" sz="2400" dirty="0" err="1"/>
              <a:t>geometrinya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SPL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persamaan</a:t>
            </a:r>
            <a:r>
              <a:rPr lang="en-US" sz="2400" dirty="0"/>
              <a:t>. </a:t>
            </a:r>
          </a:p>
          <a:p>
            <a:r>
              <a:rPr lang="en-US" sz="2400" dirty="0" err="1"/>
              <a:t>Namun</a:t>
            </a:r>
            <a:r>
              <a:rPr lang="en-US" sz="2400" dirty="0"/>
              <a:t>,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masih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memeriksa</a:t>
            </a:r>
            <a:r>
              <a:rPr lang="en-US" sz="2400" dirty="0"/>
              <a:t> </a:t>
            </a:r>
            <a:r>
              <a:rPr lang="en-US" sz="2400" dirty="0" err="1"/>
              <a:t>masing-masing</a:t>
            </a:r>
            <a:r>
              <a:rPr lang="en-US" sz="2400" dirty="0"/>
              <a:t> </a:t>
            </a:r>
            <a:r>
              <a:rPr lang="en-US" sz="2400" dirty="0" err="1"/>
              <a:t>kemungkinan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akhirnya</a:t>
            </a:r>
            <a:r>
              <a:rPr lang="en-US" sz="2400" dirty="0"/>
              <a:t>. </a:t>
            </a:r>
          </a:p>
          <a:p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14848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3029343"/>
              </p:ext>
            </p:extLst>
          </p:nvPr>
        </p:nvGraphicFramePr>
        <p:xfrm>
          <a:off x="2216150" y="3505200"/>
          <a:ext cx="8123238" cy="227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Document" r:id="rId3" imgW="4604013" imgH="1287211" progId="Word.Document.12">
                  <p:embed/>
                </p:oleObj>
              </mc:Choice>
              <mc:Fallback>
                <p:oleObj name="Document" r:id="rId3" imgW="4604013" imgH="1287211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6150" y="3505200"/>
                        <a:ext cx="8123238" cy="2274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544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14950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2703908"/>
              </p:ext>
            </p:extLst>
          </p:nvPr>
        </p:nvGraphicFramePr>
        <p:xfrm>
          <a:off x="984250" y="492125"/>
          <a:ext cx="10223500" cy="672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Document" r:id="rId3" imgW="4604013" imgH="3025594" progId="Word.Document.12">
                  <p:embed/>
                </p:oleObj>
              </mc:Choice>
              <mc:Fallback>
                <p:oleObj name="Document" r:id="rId3" imgW="4604013" imgH="3025594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492125"/>
                        <a:ext cx="10223500" cy="672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813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15053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7613967"/>
              </p:ext>
            </p:extLst>
          </p:nvPr>
        </p:nvGraphicFramePr>
        <p:xfrm>
          <a:off x="1187936" y="936171"/>
          <a:ext cx="9031027" cy="43325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Document" r:id="rId3" imgW="4604013" imgH="2202528" progId="Word.Document.12">
                  <p:embed/>
                </p:oleObj>
              </mc:Choice>
              <mc:Fallback>
                <p:oleObj name="Document" r:id="rId3" imgW="4604013" imgH="2202528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936" y="936171"/>
                        <a:ext cx="9031027" cy="43325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077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0971" y="751116"/>
            <a:ext cx="8229600" cy="5440363"/>
          </a:xfrm>
        </p:spPr>
        <p:txBody>
          <a:bodyPr/>
          <a:lstStyle/>
          <a:p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akhir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setelah</a:t>
            </a:r>
            <a:r>
              <a:rPr lang="en-US" sz="2400" dirty="0"/>
              <a:t> </a:t>
            </a:r>
            <a:r>
              <a:rPr lang="en-US" sz="2400" dirty="0" err="1" smtClean="0"/>
              <a:t>eliminasi</a:t>
            </a:r>
            <a:r>
              <a:rPr lang="en-US" sz="2400" dirty="0" smtClean="0"/>
              <a:t> </a:t>
            </a:r>
            <a:r>
              <a:rPr lang="en-US" sz="2400" dirty="0"/>
              <a:t>Gauss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ketiga</a:t>
            </a:r>
            <a:r>
              <a:rPr lang="en-US" sz="2400" dirty="0"/>
              <a:t> </a:t>
            </a:r>
            <a:r>
              <a:rPr lang="en-US" sz="2400" dirty="0" err="1"/>
              <a:t>kemungkinan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 di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digambarkan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51554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155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6131973"/>
              </p:ext>
            </p:extLst>
          </p:nvPr>
        </p:nvGraphicFramePr>
        <p:xfrm>
          <a:off x="1404258" y="2100550"/>
          <a:ext cx="8161867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r:id="rId3" imgW="5751576" imgH="1293876" progId="Visio.Drawing.11">
                  <p:embed/>
                </p:oleObj>
              </mc:Choice>
              <mc:Fallback>
                <p:oleObj r:id="rId3" imgW="5751576" imgH="1293876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4258" y="2100550"/>
                        <a:ext cx="8161867" cy="182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1708732" y="4311134"/>
            <a:ext cx="7924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unik</a:t>
            </a:r>
            <a:r>
              <a:rPr lang="en-US" dirty="0"/>
              <a:t>		</a:t>
            </a:r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	  	     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solusi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79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Sejarah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479232"/>
            <a:ext cx="2711160" cy="50596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9360" y="1513428"/>
            <a:ext cx="7932422" cy="170311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38474" y="3084981"/>
            <a:ext cx="8350344" cy="99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761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214</Words>
  <Application>Microsoft Office PowerPoint</Application>
  <PresentationFormat>Widescreen</PresentationFormat>
  <Paragraphs>52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Microsoft Word Document</vt:lpstr>
      <vt:lpstr>Visio.Drawing.11</vt:lpstr>
      <vt:lpstr>Sistem Persamaan Lanjar:  Tiga kemungkinan solusi </vt:lpstr>
      <vt:lpstr>Kemungkinan Solusi SPL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Sejarah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 Persamaan Linier: Sebuah Ilustrasi</dc:title>
  <dc:creator>rinaldi-irk</dc:creator>
  <cp:lastModifiedBy>rinaldi-irk</cp:lastModifiedBy>
  <cp:revision>8</cp:revision>
  <dcterms:created xsi:type="dcterms:W3CDTF">2015-08-27T06:55:24Z</dcterms:created>
  <dcterms:modified xsi:type="dcterms:W3CDTF">2015-09-01T06:21:36Z</dcterms:modified>
</cp:coreProperties>
</file>