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68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9" r:id="rId11"/>
    <p:sldId id="265" r:id="rId12"/>
    <p:sldId id="266" r:id="rId13"/>
    <p:sldId id="270" r:id="rId14"/>
    <p:sldId id="271" r:id="rId15"/>
    <p:sldId id="272" r:id="rId16"/>
    <p:sldId id="273" r:id="rId17"/>
    <p:sldId id="274" r:id="rId18"/>
    <p:sldId id="284" r:id="rId19"/>
    <p:sldId id="285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76" r:id="rId28"/>
    <p:sldId id="275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EB73F7-2A51-4EE7-AEE0-DDFCD71E4BE3}" type="datetimeFigureOut">
              <a:rPr lang="en-US" smtClean="0"/>
              <a:pPr/>
              <a:t>9/7/2015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FDE62E-80D6-431B-B8A8-2CFBB1C157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276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0978A-47D2-484B-8A64-E3712FA1AAB6}" type="datetime1">
              <a:rPr lang="en-US" smtClean="0"/>
              <a:pPr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CED0-4546-47FA-966E-D8D204172617}" type="datetime1">
              <a:rPr lang="en-US" smtClean="0"/>
              <a:pPr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491E1-2BAE-4AAE-AC3F-36BF419A8962}" type="datetime1">
              <a:rPr lang="en-US" smtClean="0"/>
              <a:pPr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0F0B52-7467-4C62-944E-4A36032A8C02}" type="datetime1">
              <a:rPr lang="en-US" smtClean="0"/>
              <a:pPr>
                <a:defRPr/>
              </a:pPr>
              <a:t>9/7/2015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CDF8F-9908-492F-B1CE-A4667AE16F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A4C6-6B4D-45C5-A998-8ACCDB5A776D}" type="datetime1">
              <a:rPr lang="en-US" smtClean="0"/>
              <a:pPr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342CF-BD8B-49C3-9C8C-CC9384F98768}" type="datetime1">
              <a:rPr lang="en-US" smtClean="0"/>
              <a:pPr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5219C-8966-4410-B0A2-25FADF6B51E4}" type="datetime1">
              <a:rPr lang="en-US" smtClean="0"/>
              <a:pPr/>
              <a:t>9/7/2015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138B-16CA-43BD-AC37-03A4686A46B9}" type="datetime1">
              <a:rPr lang="en-US" smtClean="0"/>
              <a:pPr/>
              <a:t>9/7/2015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CD02-3DBE-4616-9247-9DFFE92A6211}" type="datetime1">
              <a:rPr lang="en-US" smtClean="0"/>
              <a:pPr/>
              <a:t>9/7/2015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B1166-44E0-4C3E-A50D-0E4E9E7F52D0}" type="datetime1">
              <a:rPr lang="en-US" smtClean="0"/>
              <a:pPr/>
              <a:t>9/7/2015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A243-F8B4-49F4-B796-8380D4726227}" type="datetime1">
              <a:rPr lang="en-US" smtClean="0"/>
              <a:pPr/>
              <a:t>9/7/2015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256AF-8543-4621-A324-C40719EC04E2}" type="datetime1">
              <a:rPr lang="en-US" smtClean="0"/>
              <a:pPr/>
              <a:t>9/7/2015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DE08D-C608-4FC6-8022-0EA198F51E3C}" type="datetime1">
              <a:rPr lang="en-US" smtClean="0"/>
              <a:pPr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4A6E5-497F-4741-B2D8-450B701B7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Turing_machine" TargetMode="External"/><Relationship Id="rId3" Type="http://schemas.openxmlformats.org/officeDocument/2006/relationships/hyperlink" Target="http://en.wikipedia.org/wiki/Logician" TargetMode="External"/><Relationship Id="rId7" Type="http://schemas.openxmlformats.org/officeDocument/2006/relationships/hyperlink" Target="http://en.wikipedia.org/wiki/Algorithm" TargetMode="External"/><Relationship Id="rId2" Type="http://schemas.openxmlformats.org/officeDocument/2006/relationships/hyperlink" Target="http://en.wikipedia.org/wiki/Mathematician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en.wikipedia.org/wiki/Computer_science" TargetMode="External"/><Relationship Id="rId11" Type="http://schemas.openxmlformats.org/officeDocument/2006/relationships/image" Target="../media/image1.jpeg"/><Relationship Id="rId5" Type="http://schemas.openxmlformats.org/officeDocument/2006/relationships/hyperlink" Target="http://en.wikipedia.org/wiki/Computer_scientist" TargetMode="External"/><Relationship Id="rId10" Type="http://schemas.openxmlformats.org/officeDocument/2006/relationships/hyperlink" Target="http://en.wikipedia.org/wiki/Alan_turing" TargetMode="External"/><Relationship Id="rId4" Type="http://schemas.openxmlformats.org/officeDocument/2006/relationships/hyperlink" Target="http://en.wikipedia.org/wiki/Cryptanalyst" TargetMode="External"/><Relationship Id="rId9" Type="http://schemas.openxmlformats.org/officeDocument/2006/relationships/hyperlink" Target="http://en.wikipedia.org/wiki/Artificial_intelligenc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2. </a:t>
            </a:r>
            <a:r>
              <a:rPr lang="en-US" b="1" dirty="0" err="1" smtClean="0"/>
              <a:t>Mesin</a:t>
            </a:r>
            <a:r>
              <a:rPr lang="en-US" b="1" dirty="0" smtClean="0"/>
              <a:t> Turing (</a:t>
            </a:r>
            <a:r>
              <a:rPr lang="en-US" b="1" dirty="0" err="1" smtClean="0"/>
              <a:t>Bagian</a:t>
            </a:r>
            <a:r>
              <a:rPr lang="en-US" b="1" dirty="0" smtClean="0"/>
              <a:t> 1)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505200"/>
            <a:ext cx="6400800" cy="1295400"/>
          </a:xfrm>
        </p:spPr>
        <p:txBody>
          <a:bodyPr/>
          <a:lstStyle/>
          <a:p>
            <a:endParaRPr lang="en-US" dirty="0"/>
          </a:p>
          <a:p>
            <a:r>
              <a:rPr lang="en-US" dirty="0" err="1" smtClean="0"/>
              <a:t>Oleh</a:t>
            </a:r>
            <a:r>
              <a:rPr lang="en-US" dirty="0" smtClean="0"/>
              <a:t>: </a:t>
            </a:r>
            <a:r>
              <a:rPr lang="en-US" dirty="0" err="1" smtClean="0"/>
              <a:t>Rinaldi</a:t>
            </a:r>
            <a:r>
              <a:rPr lang="en-US" dirty="0" smtClean="0"/>
              <a:t> </a:t>
            </a:r>
            <a:r>
              <a:rPr lang="en-US" dirty="0" err="1" smtClean="0"/>
              <a:t>Munir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0" y="6096000"/>
            <a:ext cx="5923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Program  </a:t>
            </a:r>
            <a:r>
              <a:rPr lang="en-US" sz="2400" b="1" dirty="0" err="1" smtClean="0"/>
              <a:t>Studi</a:t>
            </a:r>
            <a:r>
              <a:rPr lang="en-US" sz="2400" b="1" dirty="0" smtClean="0"/>
              <a:t> Magister </a:t>
            </a:r>
            <a:r>
              <a:rPr lang="en-US" sz="2400" b="1" dirty="0" err="1" smtClean="0"/>
              <a:t>Informatika</a:t>
            </a:r>
            <a:r>
              <a:rPr lang="en-US" sz="2400" b="1" dirty="0" smtClean="0"/>
              <a:t> STEI-ITB</a:t>
            </a:r>
            <a:endParaRPr lang="en-US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2209800" y="990600"/>
            <a:ext cx="41621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IF5110 </a:t>
            </a:r>
            <a:r>
              <a:rPr lang="en-US" sz="3200" b="1" dirty="0" err="1" smtClean="0">
                <a:solidFill>
                  <a:srgbClr val="FF0000"/>
                </a:solidFill>
              </a:rPr>
              <a:t>Teori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Komputasi</a:t>
            </a:r>
            <a:endParaRPr lang="en-US" sz="32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/>
          </a:bodyPr>
          <a:lstStyle/>
          <a:p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saat</a:t>
            </a:r>
            <a:r>
              <a:rPr lang="en-US" sz="2800" dirty="0" smtClean="0"/>
              <a:t> </a:t>
            </a:r>
            <a:r>
              <a:rPr lang="en-US" sz="2800" dirty="0" err="1" smtClean="0"/>
              <a:t>bergerak</a:t>
            </a:r>
            <a:r>
              <a:rPr lang="en-US" sz="2800" dirty="0" smtClean="0"/>
              <a:t> </a:t>
            </a:r>
            <a:r>
              <a:rPr lang="en-US" sz="2800" dirty="0" err="1" smtClean="0"/>
              <a:t>ke</a:t>
            </a:r>
            <a:r>
              <a:rPr lang="en-US" sz="2800" dirty="0" smtClean="0"/>
              <a:t> </a:t>
            </a:r>
            <a:r>
              <a:rPr lang="en-US" sz="2800" dirty="0" err="1" smtClean="0"/>
              <a:t>kanan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mencari</a:t>
            </a:r>
            <a:r>
              <a:rPr lang="en-US" sz="2800" dirty="0" smtClean="0"/>
              <a:t> ‘1’ , </a:t>
            </a:r>
            <a:r>
              <a:rPr lang="en-US" sz="2800" dirty="0" err="1" smtClean="0"/>
              <a:t>mesin</a:t>
            </a:r>
            <a:r>
              <a:rPr lang="en-US" sz="2800" dirty="0" smtClean="0"/>
              <a:t> Turing </a:t>
            </a:r>
            <a:r>
              <a:rPr lang="en-US" sz="2800" i="1" dirty="0" smtClean="0"/>
              <a:t>M</a:t>
            </a:r>
            <a:r>
              <a:rPr lang="en-US" sz="2800" dirty="0" smtClean="0"/>
              <a:t> </a:t>
            </a:r>
            <a:r>
              <a:rPr lang="en-US" sz="2800" dirty="0" err="1" smtClean="0"/>
              <a:t>menjumpai</a:t>
            </a:r>
            <a:r>
              <a:rPr lang="en-US" sz="2800" dirty="0" smtClean="0"/>
              <a:t> </a:t>
            </a:r>
            <a:r>
              <a:rPr lang="en-US" sz="2800" dirty="0" err="1" smtClean="0"/>
              <a:t>simbol</a:t>
            </a:r>
            <a:r>
              <a:rPr lang="en-US" sz="2800" dirty="0" smtClean="0"/>
              <a:t> </a:t>
            </a:r>
            <a:r>
              <a:rPr lang="en-US" sz="2800" i="1" dirty="0" smtClean="0"/>
              <a:t>B</a:t>
            </a:r>
            <a:r>
              <a:rPr lang="en-US" sz="2800" dirty="0" smtClean="0"/>
              <a:t>,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dirty="0" err="1" smtClean="0"/>
              <a:t>berarti</a:t>
            </a:r>
            <a:r>
              <a:rPr lang="en-US" sz="2800" dirty="0" smtClean="0"/>
              <a:t> </a:t>
            </a:r>
            <a:r>
              <a:rPr lang="en-US" sz="2800" dirty="0" err="1" smtClean="0"/>
              <a:t>banyaknya</a:t>
            </a:r>
            <a:r>
              <a:rPr lang="en-US" sz="2800" dirty="0" smtClean="0"/>
              <a:t> ‘0’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banyaknya</a:t>
            </a:r>
            <a:r>
              <a:rPr lang="en-US" sz="2800" dirty="0" smtClean="0"/>
              <a:t> ‘1’.  </a:t>
            </a:r>
          </a:p>
          <a:p>
            <a:pPr>
              <a:buNone/>
            </a:pPr>
            <a:r>
              <a:rPr lang="en-US" sz="2800" dirty="0"/>
              <a:t>	</a:t>
            </a:r>
            <a:r>
              <a:rPr lang="en-US" sz="2800" dirty="0" err="1" smtClean="0"/>
              <a:t>Kesimpulannya</a:t>
            </a:r>
            <a:r>
              <a:rPr lang="en-US" sz="2800" dirty="0" smtClean="0"/>
              <a:t>,  </a:t>
            </a:r>
            <a:r>
              <a:rPr lang="en-US" sz="2800" i="1" dirty="0" smtClean="0"/>
              <a:t>string</a:t>
            </a:r>
            <a:r>
              <a:rPr lang="en-US" sz="2800" dirty="0" smtClean="0"/>
              <a:t> </a:t>
            </a:r>
            <a:r>
              <a:rPr lang="en-US" sz="2800" dirty="0" err="1" smtClean="0"/>
              <a:t>masukan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dikenali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saat</a:t>
            </a:r>
            <a:r>
              <a:rPr lang="en-US" sz="2800" dirty="0" smtClean="0"/>
              <a:t> </a:t>
            </a:r>
            <a:r>
              <a:rPr lang="en-US" sz="2800" dirty="0" err="1" smtClean="0"/>
              <a:t>bergerak</a:t>
            </a:r>
            <a:r>
              <a:rPr lang="en-US" sz="2800" dirty="0" smtClean="0"/>
              <a:t> </a:t>
            </a:r>
            <a:r>
              <a:rPr lang="en-US" sz="2800" dirty="0" err="1" smtClean="0"/>
              <a:t>ke</a:t>
            </a:r>
            <a:r>
              <a:rPr lang="en-US" sz="2800" dirty="0" smtClean="0"/>
              <a:t> </a:t>
            </a:r>
            <a:r>
              <a:rPr lang="en-US" sz="2800" dirty="0" err="1" smtClean="0"/>
              <a:t>kiri</a:t>
            </a:r>
            <a:r>
              <a:rPr lang="en-US" sz="2800" dirty="0" smtClean="0"/>
              <a:t> </a:t>
            </a:r>
            <a:r>
              <a:rPr lang="en-US" sz="2800" i="1" dirty="0" smtClean="0"/>
              <a:t>M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menjumpai</a:t>
            </a:r>
            <a:r>
              <a:rPr lang="en-US" sz="2800" dirty="0" smtClean="0"/>
              <a:t> </a:t>
            </a:r>
            <a:r>
              <a:rPr lang="en-US" sz="2800" dirty="0" err="1" smtClean="0"/>
              <a:t>lagi</a:t>
            </a:r>
            <a:r>
              <a:rPr lang="en-US" sz="2800" dirty="0" smtClean="0"/>
              <a:t> ‘0’, </a:t>
            </a:r>
            <a:r>
              <a:rPr lang="en-US" sz="2800" dirty="0" err="1" smtClean="0"/>
              <a:t>maka</a:t>
            </a:r>
            <a:r>
              <a:rPr lang="en-US" sz="2800" dirty="0" smtClean="0"/>
              <a:t>  </a:t>
            </a:r>
            <a:r>
              <a:rPr lang="en-US" sz="2800" i="1" dirty="0" smtClean="0"/>
              <a:t>M</a:t>
            </a:r>
            <a:r>
              <a:rPr lang="en-US" sz="2800" dirty="0" smtClean="0"/>
              <a:t> </a:t>
            </a:r>
            <a:r>
              <a:rPr lang="en-US" sz="2800" dirty="0" err="1" smtClean="0"/>
              <a:t>memeriksa</a:t>
            </a:r>
            <a:r>
              <a:rPr lang="en-US" sz="2800" dirty="0" smtClean="0"/>
              <a:t> </a:t>
            </a:r>
            <a:r>
              <a:rPr lang="en-US" sz="2800" dirty="0" err="1" smtClean="0"/>
              <a:t>apakah</a:t>
            </a:r>
            <a:r>
              <a:rPr lang="en-US" sz="2800" dirty="0" smtClean="0"/>
              <a:t> </a:t>
            </a:r>
            <a:r>
              <a:rPr lang="en-US" sz="2800" dirty="0" err="1" smtClean="0"/>
              <a:t>masih</a:t>
            </a:r>
            <a:r>
              <a:rPr lang="en-US" sz="2800" dirty="0" smtClean="0"/>
              <a:t> </a:t>
            </a:r>
            <a:r>
              <a:rPr lang="en-US" sz="2800" dirty="0" err="1" smtClean="0"/>
              <a:t>ada</a:t>
            </a:r>
            <a:r>
              <a:rPr lang="en-US" sz="2800" dirty="0" smtClean="0"/>
              <a:t> ‘1’. </a:t>
            </a:r>
            <a:r>
              <a:rPr lang="en-US" sz="2800" dirty="0" err="1" smtClean="0"/>
              <a:t>Bila</a:t>
            </a:r>
            <a:r>
              <a:rPr lang="en-US" sz="2800" dirty="0" smtClean="0"/>
              <a:t> </a:t>
            </a:r>
            <a:r>
              <a:rPr lang="en-US" sz="2800" dirty="0" err="1" smtClean="0"/>
              <a:t>habis</a:t>
            </a:r>
            <a:r>
              <a:rPr lang="en-US" sz="2800" dirty="0" smtClean="0"/>
              <a:t>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i="1" dirty="0" smtClean="0"/>
              <a:t>string</a:t>
            </a:r>
            <a:r>
              <a:rPr lang="en-US" sz="2800" dirty="0" smtClean="0"/>
              <a:t> </a:t>
            </a:r>
            <a:r>
              <a:rPr lang="en-US" sz="2800" dirty="0" err="1" smtClean="0"/>
              <a:t>diterima</a:t>
            </a:r>
            <a:r>
              <a:rPr lang="en-US" sz="2800" dirty="0" smtClean="0"/>
              <a:t> (</a:t>
            </a:r>
            <a:r>
              <a:rPr lang="en-US" sz="2800" dirty="0" err="1" smtClean="0"/>
              <a:t>dikenali</a:t>
            </a:r>
            <a:r>
              <a:rPr lang="en-US" sz="2800" dirty="0" smtClean="0"/>
              <a:t>).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i="1" dirty="0" smtClean="0"/>
              <a:t>string</a:t>
            </a:r>
            <a:r>
              <a:rPr lang="en-US" sz="2800" dirty="0" smtClean="0"/>
              <a:t> </a:t>
            </a:r>
            <a:r>
              <a:rPr lang="en-US" sz="2800" dirty="0" err="1" smtClean="0"/>
              <a:t>diterima</a:t>
            </a:r>
            <a:r>
              <a:rPr lang="en-US" sz="2800" dirty="0" smtClean="0"/>
              <a:t> (</a:t>
            </a:r>
            <a:r>
              <a:rPr lang="en-US" sz="2800" dirty="0" err="1" smtClean="0"/>
              <a:t>dikenali</a:t>
            </a:r>
            <a:r>
              <a:rPr lang="en-US" sz="2800" dirty="0" smtClean="0"/>
              <a:t>),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dirty="0" err="1" smtClean="0"/>
              <a:t>mesin</a:t>
            </a:r>
            <a:r>
              <a:rPr lang="en-US" sz="2800" dirty="0" smtClean="0"/>
              <a:t> Turing </a:t>
            </a:r>
            <a:r>
              <a:rPr lang="en-US" sz="2800" i="1" dirty="0" smtClean="0"/>
              <a:t>M</a:t>
            </a:r>
            <a:r>
              <a:rPr lang="en-US" sz="2800" dirty="0" smtClean="0"/>
              <a:t> </a:t>
            </a:r>
            <a:r>
              <a:rPr lang="en-US" sz="2800" dirty="0" err="1" smtClean="0"/>
              <a:t>berhenti</a:t>
            </a:r>
            <a:r>
              <a:rPr lang="en-US" sz="2800" dirty="0" smtClean="0"/>
              <a:t>.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i="1" dirty="0" smtClean="0"/>
              <a:t>string</a:t>
            </a:r>
            <a:r>
              <a:rPr lang="en-US" sz="2800" dirty="0" smtClean="0"/>
              <a:t> yang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dikenali</a:t>
            </a:r>
            <a:r>
              <a:rPr lang="en-US" sz="2800" dirty="0" smtClean="0"/>
              <a:t> (</a:t>
            </a:r>
            <a:r>
              <a:rPr lang="en-US" sz="2800" dirty="0" err="1" smtClean="0"/>
              <a:t>ditolak</a:t>
            </a:r>
            <a:r>
              <a:rPr lang="en-US" sz="2800" dirty="0" smtClean="0"/>
              <a:t>) </a:t>
            </a:r>
            <a:r>
              <a:rPr lang="en-US" sz="2800" dirty="0" err="1" smtClean="0"/>
              <a:t>ada</a:t>
            </a:r>
            <a:r>
              <a:rPr lang="en-US" sz="2800" dirty="0" smtClean="0"/>
              <a:t> </a:t>
            </a:r>
            <a:r>
              <a:rPr lang="en-US" sz="2800" dirty="0" err="1" smtClean="0"/>
              <a:t>kemungkinan</a:t>
            </a:r>
            <a:r>
              <a:rPr lang="en-US" sz="2800" dirty="0" smtClean="0"/>
              <a:t> </a:t>
            </a:r>
            <a:r>
              <a:rPr lang="en-US" sz="2800" i="1" dirty="0" smtClean="0"/>
              <a:t>M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berhenti</a:t>
            </a:r>
            <a:r>
              <a:rPr lang="en-US" sz="2800" dirty="0" smtClean="0"/>
              <a:t> (</a:t>
            </a:r>
            <a:r>
              <a:rPr lang="en-US" sz="2800" i="1" dirty="0" smtClean="0"/>
              <a:t>looping</a:t>
            </a:r>
            <a:r>
              <a:rPr lang="en-US" sz="2800" dirty="0" smtClean="0"/>
              <a:t>).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: String </a:t>
            </a:r>
            <a:r>
              <a:rPr lang="en-US" dirty="0" err="1" smtClean="0"/>
              <a:t>masukan</a:t>
            </a:r>
            <a:r>
              <a:rPr lang="en-US" dirty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000111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28800" y="1371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0" y="1371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43200" y="1371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00400" y="1371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0" y="1371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14800" y="1371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72000" y="1371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B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29200" y="1371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B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5486400" y="13716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486400" y="18288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715000" y="14478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...</a:t>
            </a:r>
            <a:endParaRPr lang="en-US" dirty="0"/>
          </a:p>
        </p:txBody>
      </p:sp>
      <p:sp>
        <p:nvSpPr>
          <p:cNvPr id="49" name="Flowchart: Off-page Connector 48"/>
          <p:cNvSpPr/>
          <p:nvPr/>
        </p:nvSpPr>
        <p:spPr>
          <a:xfrm rot="10800000">
            <a:off x="1905000" y="1828800"/>
            <a:ext cx="381000" cy="304800"/>
          </a:xfrm>
          <a:prstGeom prst="flowChartOffpage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2743200" y="5105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3200400" y="5105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3657600" y="5105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4114800" y="5105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4572000" y="5105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B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5029200" y="5105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B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cxnSp>
        <p:nvCxnSpPr>
          <p:cNvPr id="103" name="Straight Connector 102"/>
          <p:cNvCxnSpPr/>
          <p:nvPr/>
        </p:nvCxnSpPr>
        <p:spPr>
          <a:xfrm>
            <a:off x="5486400" y="51054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5486400" y="55626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5715000" y="51816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...</a:t>
            </a:r>
            <a:endParaRPr lang="en-US" dirty="0"/>
          </a:p>
        </p:txBody>
      </p:sp>
      <p:sp>
        <p:nvSpPr>
          <p:cNvPr id="106" name="Rectangle 105"/>
          <p:cNvSpPr/>
          <p:nvPr/>
        </p:nvSpPr>
        <p:spPr>
          <a:xfrm>
            <a:off x="1828800" y="5105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07" name="Flowchart: Off-page Connector 106"/>
          <p:cNvSpPr/>
          <p:nvPr/>
        </p:nvSpPr>
        <p:spPr>
          <a:xfrm rot="10800000">
            <a:off x="2362200" y="5562600"/>
            <a:ext cx="381000" cy="304800"/>
          </a:xfrm>
          <a:prstGeom prst="flowChartOffpage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8" name="Straight Arrow Connector 107"/>
          <p:cNvCxnSpPr/>
          <p:nvPr/>
        </p:nvCxnSpPr>
        <p:spPr>
          <a:xfrm rot="10800000">
            <a:off x="1905000" y="5715000"/>
            <a:ext cx="457200" cy="1588"/>
          </a:xfrm>
          <a:prstGeom prst="straightConnector1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2286000" y="5105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2286000" y="38862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2743200" y="38862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3200400" y="38862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3657600" y="38862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4114800" y="38862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4572000" y="38862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B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5029200" y="38862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B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cxnSp>
        <p:nvCxnSpPr>
          <p:cNvPr id="117" name="Straight Connector 116"/>
          <p:cNvCxnSpPr/>
          <p:nvPr/>
        </p:nvCxnSpPr>
        <p:spPr>
          <a:xfrm>
            <a:off x="5486400" y="38862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5486400" y="43434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5715000" y="39624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...</a:t>
            </a:r>
            <a:endParaRPr lang="en-US" dirty="0"/>
          </a:p>
        </p:txBody>
      </p:sp>
      <p:sp>
        <p:nvSpPr>
          <p:cNvPr id="120" name="Rectangle 119"/>
          <p:cNvSpPr/>
          <p:nvPr/>
        </p:nvSpPr>
        <p:spPr>
          <a:xfrm>
            <a:off x="1828800" y="38862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21" name="Flowchart: Off-page Connector 120"/>
          <p:cNvSpPr/>
          <p:nvPr/>
        </p:nvSpPr>
        <p:spPr>
          <a:xfrm rot="10800000">
            <a:off x="1905000" y="4343400"/>
            <a:ext cx="381000" cy="304800"/>
          </a:xfrm>
          <a:prstGeom prst="flowChartOffpage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2" name="Straight Arrow Connector 121"/>
          <p:cNvCxnSpPr/>
          <p:nvPr/>
        </p:nvCxnSpPr>
        <p:spPr>
          <a:xfrm rot="10800000">
            <a:off x="2362200" y="4495800"/>
            <a:ext cx="60960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Rectangle 122"/>
          <p:cNvSpPr/>
          <p:nvPr/>
        </p:nvSpPr>
        <p:spPr>
          <a:xfrm>
            <a:off x="2286000" y="26670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2743200" y="26670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3657600" y="26670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4114800" y="26670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4572000" y="26670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B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5029200" y="26670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B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cxnSp>
        <p:nvCxnSpPr>
          <p:cNvPr id="129" name="Straight Connector 128"/>
          <p:cNvCxnSpPr/>
          <p:nvPr/>
        </p:nvCxnSpPr>
        <p:spPr>
          <a:xfrm>
            <a:off x="5486400" y="26670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5486400" y="31242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5715000" y="27432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...</a:t>
            </a:r>
            <a:endParaRPr lang="en-US" dirty="0"/>
          </a:p>
        </p:txBody>
      </p:sp>
      <p:sp>
        <p:nvSpPr>
          <p:cNvPr id="132" name="Rectangle 131"/>
          <p:cNvSpPr/>
          <p:nvPr/>
        </p:nvSpPr>
        <p:spPr>
          <a:xfrm>
            <a:off x="1828800" y="26670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33" name="Flowchart: Off-page Connector 132"/>
          <p:cNvSpPr/>
          <p:nvPr/>
        </p:nvSpPr>
        <p:spPr>
          <a:xfrm rot="10800000">
            <a:off x="3276600" y="3124200"/>
            <a:ext cx="381000" cy="304800"/>
          </a:xfrm>
          <a:prstGeom prst="flowChartOffpage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/>
          <p:cNvSpPr/>
          <p:nvPr/>
        </p:nvSpPr>
        <p:spPr>
          <a:xfrm>
            <a:off x="3200400" y="26670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135" name="Straight Arrow Connector 134"/>
          <p:cNvCxnSpPr/>
          <p:nvPr/>
        </p:nvCxnSpPr>
        <p:spPr>
          <a:xfrm rot="10800000">
            <a:off x="2362200" y="3352800"/>
            <a:ext cx="609600" cy="1588"/>
          </a:xfrm>
          <a:prstGeom prst="straightConnector1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95600" y="914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52800" y="914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810000" y="914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267200" y="914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724400" y="914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B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181600" y="914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B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5638800" y="9144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638800" y="13716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867400" y="9906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...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1981200" y="914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438400" y="914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rot="10800000">
            <a:off x="3352800" y="1524000"/>
            <a:ext cx="457200" cy="1588"/>
          </a:xfrm>
          <a:prstGeom prst="straightConnector1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lowchart: Off-page Connector 30"/>
          <p:cNvSpPr/>
          <p:nvPr/>
        </p:nvSpPr>
        <p:spPr>
          <a:xfrm rot="10800000">
            <a:off x="3886200" y="1371600"/>
            <a:ext cx="381000" cy="304800"/>
          </a:xfrm>
          <a:prstGeom prst="flowChartOffpage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2895600" y="2209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352800" y="2209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810000" y="2209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267200" y="2209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724400" y="2209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B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181600" y="2209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B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5638800" y="22098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638800" y="26670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867400" y="22860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...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1981200" y="2209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438400" y="2209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4" name="Flowchart: Off-page Connector 43"/>
          <p:cNvSpPr/>
          <p:nvPr/>
        </p:nvSpPr>
        <p:spPr>
          <a:xfrm rot="10800000">
            <a:off x="2514600" y="2667000"/>
            <a:ext cx="381000" cy="304800"/>
          </a:xfrm>
          <a:prstGeom prst="flowChartOffpage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 rot="10800000">
            <a:off x="2895600" y="2819400"/>
            <a:ext cx="38100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3352800" y="3352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810000" y="3352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267200" y="3352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724400" y="3352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B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181600" y="3352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B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5638800" y="33528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5638800" y="38100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5867400" y="34290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...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1981200" y="3352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2438400" y="3352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58" name="Flowchart: Off-page Connector 57"/>
          <p:cNvSpPr/>
          <p:nvPr/>
        </p:nvSpPr>
        <p:spPr>
          <a:xfrm rot="10800000">
            <a:off x="2971800" y="3810000"/>
            <a:ext cx="381000" cy="304800"/>
          </a:xfrm>
          <a:prstGeom prst="flowChartOffpage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2895600" y="3352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61" name="Straight Arrow Connector 60"/>
          <p:cNvCxnSpPr/>
          <p:nvPr/>
        </p:nvCxnSpPr>
        <p:spPr>
          <a:xfrm rot="10800000">
            <a:off x="2514600" y="3962400"/>
            <a:ext cx="457200" cy="1588"/>
          </a:xfrm>
          <a:prstGeom prst="straightConnector1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3352800" y="4495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810000" y="4495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724400" y="4495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B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181600" y="4495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B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>
            <a:off x="5638800" y="44958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5638800" y="49530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5867400" y="45720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...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1981200" y="4495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438400" y="4495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72" name="Flowchart: Off-page Connector 71"/>
          <p:cNvSpPr/>
          <p:nvPr/>
        </p:nvSpPr>
        <p:spPr>
          <a:xfrm rot="10800000">
            <a:off x="4343400" y="4953000"/>
            <a:ext cx="381000" cy="304800"/>
          </a:xfrm>
          <a:prstGeom prst="flowChartOffpage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2895600" y="4495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74" name="Straight Arrow Connector 73"/>
          <p:cNvCxnSpPr/>
          <p:nvPr/>
        </p:nvCxnSpPr>
        <p:spPr>
          <a:xfrm rot="10800000">
            <a:off x="3810000" y="5105400"/>
            <a:ext cx="457200" cy="1588"/>
          </a:xfrm>
          <a:prstGeom prst="straightConnector1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4267200" y="4495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1447800" y="6396335"/>
            <a:ext cx="6629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dirty="0" err="1" smtClean="0"/>
              <a:t>Kesimpulan</a:t>
            </a:r>
            <a:r>
              <a:rPr lang="en-US" sz="2400" dirty="0" smtClean="0"/>
              <a:t>: string ‘000111’ </a:t>
            </a:r>
            <a:r>
              <a:rPr lang="en-US" sz="2400" dirty="0" err="1" smtClean="0"/>
              <a:t>dikenali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127" name="Rectangle 126"/>
          <p:cNvSpPr/>
          <p:nvPr/>
        </p:nvSpPr>
        <p:spPr>
          <a:xfrm>
            <a:off x="3352800" y="5638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3810000" y="5638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4724400" y="5638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B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5181600" y="5638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B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cxnSp>
        <p:nvCxnSpPr>
          <p:cNvPr id="131" name="Straight Connector 130"/>
          <p:cNvCxnSpPr/>
          <p:nvPr/>
        </p:nvCxnSpPr>
        <p:spPr>
          <a:xfrm>
            <a:off x="5638800" y="56388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5638800" y="60960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5867400" y="57150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...</a:t>
            </a:r>
            <a:endParaRPr lang="en-US" dirty="0"/>
          </a:p>
        </p:txBody>
      </p:sp>
      <p:sp>
        <p:nvSpPr>
          <p:cNvPr id="134" name="Rectangle 133"/>
          <p:cNvSpPr/>
          <p:nvPr/>
        </p:nvSpPr>
        <p:spPr>
          <a:xfrm>
            <a:off x="1981200" y="5638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2438400" y="5638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36" name="Flowchart: Off-page Connector 135"/>
          <p:cNvSpPr/>
          <p:nvPr/>
        </p:nvSpPr>
        <p:spPr>
          <a:xfrm rot="10800000">
            <a:off x="4800600" y="6096000"/>
            <a:ext cx="381000" cy="304800"/>
          </a:xfrm>
          <a:prstGeom prst="flowChartOffpage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/>
          <p:cNvSpPr/>
          <p:nvPr/>
        </p:nvSpPr>
        <p:spPr>
          <a:xfrm>
            <a:off x="2895600" y="5638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138" name="Straight Arrow Connector 137"/>
          <p:cNvCxnSpPr/>
          <p:nvPr/>
        </p:nvCxnSpPr>
        <p:spPr>
          <a:xfrm rot="10800000">
            <a:off x="3048000" y="6248400"/>
            <a:ext cx="457200" cy="1588"/>
          </a:xfrm>
          <a:prstGeom prst="straightConnector1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Rectangle 138"/>
          <p:cNvSpPr/>
          <p:nvPr/>
        </p:nvSpPr>
        <p:spPr>
          <a:xfrm>
            <a:off x="4267200" y="56388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140" name="Straight Arrow Connector 139"/>
          <p:cNvCxnSpPr/>
          <p:nvPr/>
        </p:nvCxnSpPr>
        <p:spPr>
          <a:xfrm rot="10800000">
            <a:off x="3810000" y="6248400"/>
            <a:ext cx="38100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 smtClean="0"/>
              <a:t>Dari </a:t>
            </a:r>
            <a:r>
              <a:rPr lang="en-US" sz="2800" dirty="0" err="1" smtClean="0"/>
              <a:t>penjelasan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atas</a:t>
            </a:r>
            <a:r>
              <a:rPr lang="en-US" sz="2800" dirty="0" smtClean="0"/>
              <a:t>, </a:t>
            </a:r>
            <a:r>
              <a:rPr lang="en-US" sz="2800" dirty="0" err="1" smtClean="0"/>
              <a:t>terlihat</a:t>
            </a:r>
            <a:r>
              <a:rPr lang="en-US" sz="2800" dirty="0" smtClean="0"/>
              <a:t> </a:t>
            </a:r>
            <a:r>
              <a:rPr lang="en-US" sz="2800" dirty="0" err="1" smtClean="0"/>
              <a:t>ada</a:t>
            </a:r>
            <a:r>
              <a:rPr lang="en-US" sz="2800" dirty="0" smtClean="0"/>
              <a:t> </a:t>
            </a:r>
            <a:r>
              <a:rPr lang="en-US" sz="2800" dirty="0" err="1" smtClean="0"/>
              <a:t>empat</a:t>
            </a:r>
            <a:r>
              <a:rPr lang="en-US" sz="2800" dirty="0" smtClean="0"/>
              <a:t> modus </a:t>
            </a:r>
            <a:r>
              <a:rPr lang="en-US" sz="2800" dirty="0" err="1" smtClean="0"/>
              <a:t>kerja</a:t>
            </a:r>
            <a:r>
              <a:rPr lang="en-US" sz="2800" dirty="0" smtClean="0"/>
              <a:t> yang </a:t>
            </a:r>
            <a:r>
              <a:rPr lang="en-US" sz="2800" dirty="0" err="1" smtClean="0"/>
              <a:t>berbeda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mesin</a:t>
            </a:r>
            <a:r>
              <a:rPr lang="en-US" sz="2800" dirty="0" smtClean="0"/>
              <a:t> Turing:</a:t>
            </a:r>
          </a:p>
          <a:p>
            <a:endParaRPr lang="en-US" sz="2600" dirty="0" smtClean="0"/>
          </a:p>
          <a:p>
            <a:endParaRPr lang="en-US" sz="26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setiap</a:t>
            </a:r>
            <a:r>
              <a:rPr lang="en-US" sz="2800" dirty="0" smtClean="0"/>
              <a:t> modus </a:t>
            </a:r>
            <a:r>
              <a:rPr lang="en-US" sz="2800" dirty="0" err="1" smtClean="0"/>
              <a:t>kerja</a:t>
            </a:r>
            <a:r>
              <a:rPr lang="en-US" sz="2800" dirty="0" smtClean="0"/>
              <a:t> (status), </a:t>
            </a:r>
            <a:r>
              <a:rPr lang="en-US" sz="2800" dirty="0" err="1" smtClean="0"/>
              <a:t>aksi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dilakukan</a:t>
            </a:r>
            <a:r>
              <a:rPr lang="en-US" sz="2800" dirty="0" smtClean="0"/>
              <a:t> </a:t>
            </a:r>
            <a:r>
              <a:rPr lang="en-US" sz="2800" dirty="0" err="1" smtClean="0"/>
              <a:t>mesin</a:t>
            </a:r>
            <a:r>
              <a:rPr lang="en-US" sz="2800" dirty="0" smtClean="0"/>
              <a:t> Turing </a:t>
            </a:r>
            <a:r>
              <a:rPr lang="en-US" sz="2800" dirty="0" err="1" smtClean="0"/>
              <a:t>mungkin</a:t>
            </a:r>
            <a:r>
              <a:rPr lang="en-US" sz="2800" dirty="0" smtClean="0"/>
              <a:t> </a:t>
            </a:r>
            <a:r>
              <a:rPr lang="en-US" sz="2800" dirty="0" err="1" smtClean="0"/>
              <a:t>menerima</a:t>
            </a:r>
            <a:r>
              <a:rPr lang="en-US" sz="2800" dirty="0" smtClean="0"/>
              <a:t>/</a:t>
            </a:r>
            <a:r>
              <a:rPr lang="en-US" sz="2800" dirty="0" err="1" smtClean="0"/>
              <a:t>membaca</a:t>
            </a:r>
            <a:r>
              <a:rPr lang="en-US" sz="2800" dirty="0" smtClean="0"/>
              <a:t> </a:t>
            </a:r>
            <a:r>
              <a:rPr lang="en-US" sz="2800" dirty="0" err="1" smtClean="0"/>
              <a:t>berbagai</a:t>
            </a:r>
            <a:r>
              <a:rPr lang="en-US" sz="2800" dirty="0" smtClean="0"/>
              <a:t> </a:t>
            </a:r>
            <a:r>
              <a:rPr lang="en-US" sz="2800" dirty="0" err="1" smtClean="0"/>
              <a:t>simbol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pita.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Aksi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dilakukan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setiap</a:t>
            </a:r>
            <a:r>
              <a:rPr lang="en-US" sz="2800" dirty="0" smtClean="0"/>
              <a:t> modus </a:t>
            </a:r>
            <a:r>
              <a:rPr lang="en-US" sz="2800" dirty="0" err="1" smtClean="0"/>
              <a:t>kerja</a:t>
            </a:r>
            <a:r>
              <a:rPr lang="en-US" sz="2800" dirty="0" smtClean="0"/>
              <a:t> (status)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berbeda-beda</a:t>
            </a:r>
            <a:r>
              <a:rPr lang="en-US" sz="2800" dirty="0" smtClean="0"/>
              <a:t>. 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Perilaku</a:t>
            </a:r>
            <a:r>
              <a:rPr lang="en-US" sz="2800" dirty="0" smtClean="0"/>
              <a:t>/</a:t>
            </a:r>
            <a:r>
              <a:rPr lang="en-US" sz="2800" dirty="0" err="1" smtClean="0"/>
              <a:t>gerakan</a:t>
            </a:r>
            <a:r>
              <a:rPr lang="en-US" sz="2800" dirty="0" smtClean="0"/>
              <a:t>  yang </a:t>
            </a:r>
            <a:r>
              <a:rPr lang="en-US" sz="2800" dirty="0" err="1" smtClean="0"/>
              <a:t>lengkap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mesin</a:t>
            </a:r>
            <a:r>
              <a:rPr lang="en-US" sz="2800" dirty="0" smtClean="0"/>
              <a:t> Turing </a:t>
            </a:r>
            <a:r>
              <a:rPr lang="en-US" sz="2800" dirty="0" err="1" smtClean="0"/>
              <a:t>pengenal</a:t>
            </a:r>
            <a:r>
              <a:rPr lang="en-US" sz="2800" dirty="0" smtClean="0"/>
              <a:t> 0</a:t>
            </a:r>
            <a:r>
              <a:rPr lang="en-US" sz="2800" i="1" baseline="30000" dirty="0" smtClean="0"/>
              <a:t>n</a:t>
            </a:r>
            <a:r>
              <a:rPr lang="en-US" sz="2800" dirty="0" smtClean="0"/>
              <a:t>1</a:t>
            </a:r>
            <a:r>
              <a:rPr lang="en-US" sz="2800" i="1" baseline="30000" dirty="0" smtClean="0"/>
              <a:t>n</a:t>
            </a:r>
            <a:r>
              <a:rPr lang="en-US" sz="2800" dirty="0" smtClean="0"/>
              <a:t> </a:t>
            </a:r>
            <a:r>
              <a:rPr lang="en-US" sz="2800" dirty="0" err="1" smtClean="0"/>
              <a:t>ditunjukkan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tabel</a:t>
            </a:r>
            <a:r>
              <a:rPr lang="en-US" sz="2800" dirty="0" smtClean="0"/>
              <a:t> </a:t>
            </a:r>
            <a:r>
              <a:rPr lang="en-US" sz="2800" dirty="0" err="1" smtClean="0"/>
              <a:t>berikut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818498"/>
              </p:ext>
            </p:extLst>
          </p:nvPr>
        </p:nvGraphicFramePr>
        <p:xfrm>
          <a:off x="914400" y="1219200"/>
          <a:ext cx="71628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4420"/>
                <a:gridCol w="1440180"/>
                <a:gridCol w="464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Status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Aksi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Keterangan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i="1" dirty="0" smtClean="0"/>
                        <a:t>q</a:t>
                      </a:r>
                      <a:r>
                        <a:rPr lang="en-US" sz="2000" baseline="-25000" dirty="0" smtClean="0"/>
                        <a:t>0</a:t>
                      </a:r>
                      <a:endParaRPr lang="en-US" sz="20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JUMPA 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Menemukan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simbol</a:t>
                      </a:r>
                      <a:r>
                        <a:rPr lang="en-US" sz="2000" dirty="0" smtClean="0"/>
                        <a:t> ‘0’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i="1" dirty="0" smtClean="0"/>
                        <a:t>q</a:t>
                      </a:r>
                      <a:r>
                        <a:rPr lang="en-US" sz="2000" baseline="-25000" dirty="0" smtClean="0"/>
                        <a:t>1</a:t>
                      </a:r>
                      <a:endParaRPr lang="en-US" sz="20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CARI 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Mencari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simbol</a:t>
                      </a:r>
                      <a:r>
                        <a:rPr lang="en-US" sz="2000" dirty="0" smtClean="0"/>
                        <a:t> ‘1’ </a:t>
                      </a:r>
                      <a:r>
                        <a:rPr lang="en-US" sz="2000" dirty="0" err="1" smtClean="0"/>
                        <a:t>ke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arah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kanan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i="1" dirty="0" smtClean="0"/>
                        <a:t>q</a:t>
                      </a:r>
                      <a:r>
                        <a:rPr lang="en-US" sz="2000" baseline="-25000" dirty="0" smtClean="0"/>
                        <a:t>2</a:t>
                      </a:r>
                      <a:endParaRPr lang="en-US" sz="20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CARI X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Mencari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simbol</a:t>
                      </a:r>
                      <a:r>
                        <a:rPr lang="en-US" sz="2000" dirty="0" smtClean="0"/>
                        <a:t> X </a:t>
                      </a:r>
                      <a:r>
                        <a:rPr lang="en-US" sz="2000" dirty="0" err="1" smtClean="0"/>
                        <a:t>ke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arah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kiri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i="1" dirty="0" smtClean="0"/>
                        <a:t>q</a:t>
                      </a:r>
                      <a:r>
                        <a:rPr lang="en-US" sz="2000" baseline="-25000" dirty="0" smtClean="0"/>
                        <a:t>3</a:t>
                      </a:r>
                      <a:endParaRPr lang="en-US" sz="20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SISA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Memeriksa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simbol</a:t>
                      </a:r>
                      <a:r>
                        <a:rPr lang="en-US" sz="2000" dirty="0" smtClean="0"/>
                        <a:t> yang </a:t>
                      </a:r>
                      <a:r>
                        <a:rPr lang="en-US" sz="2000" dirty="0" err="1" smtClean="0"/>
                        <a:t>tersisa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pada</a:t>
                      </a:r>
                      <a:r>
                        <a:rPr lang="en-US" sz="2000" dirty="0" smtClean="0"/>
                        <a:t> pita </a:t>
                      </a:r>
                      <a:r>
                        <a:rPr lang="en-US" sz="2000" dirty="0" err="1" smtClean="0"/>
                        <a:t>masukan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508701"/>
              </p:ext>
            </p:extLst>
          </p:nvPr>
        </p:nvGraphicFramePr>
        <p:xfrm>
          <a:off x="457200" y="1295400"/>
          <a:ext cx="8153400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8900"/>
                <a:gridCol w="1358900"/>
                <a:gridCol w="1358900"/>
                <a:gridCol w="1358900"/>
                <a:gridCol w="1451252"/>
                <a:gridCol w="1266548"/>
              </a:tblGrid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X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JUMPA 0 </a:t>
                      </a:r>
                      <a:r>
                        <a:rPr lang="en-US" sz="2000" dirty="0" smtClean="0"/>
                        <a:t>(</a:t>
                      </a:r>
                      <a:r>
                        <a:rPr lang="en-US" sz="2000" i="1" dirty="0" smtClean="0"/>
                        <a:t>q</a:t>
                      </a:r>
                      <a:r>
                        <a:rPr lang="en-US" sz="2000" baseline="-25000" dirty="0" smtClean="0"/>
                        <a:t>0</a:t>
                      </a:r>
                      <a:r>
                        <a:rPr lang="en-US" sz="2000" dirty="0" smtClean="0"/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status </a:t>
                      </a:r>
                      <a:r>
                        <a:rPr lang="en-US" sz="2000" i="1" dirty="0" smtClean="0"/>
                        <a:t>q</a:t>
                      </a:r>
                      <a:r>
                        <a:rPr lang="en-US" sz="2000" baseline="-25000" dirty="0" smtClean="0"/>
                        <a:t>1</a:t>
                      </a:r>
                      <a:endParaRPr lang="en-US" sz="2000" i="1" dirty="0" smtClean="0"/>
                    </a:p>
                    <a:p>
                      <a:pPr algn="ctr"/>
                      <a:r>
                        <a:rPr lang="en-US" sz="2000" dirty="0" err="1" smtClean="0"/>
                        <a:t>tulis</a:t>
                      </a:r>
                      <a:r>
                        <a:rPr lang="en-US" sz="2000" dirty="0" smtClean="0"/>
                        <a:t> ‘X’</a:t>
                      </a:r>
                    </a:p>
                    <a:p>
                      <a:pPr algn="ctr"/>
                      <a:r>
                        <a:rPr lang="en-US" sz="2000" dirty="0" err="1" smtClean="0"/>
                        <a:t>kanan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Status </a:t>
                      </a:r>
                      <a:r>
                        <a:rPr lang="en-US" sz="2000" i="1" dirty="0" smtClean="0"/>
                        <a:t>q</a:t>
                      </a:r>
                      <a:r>
                        <a:rPr lang="en-US" sz="2000" baseline="-25000" dirty="0" smtClean="0"/>
                        <a:t>3</a:t>
                      </a:r>
                      <a:endParaRPr lang="en-US" sz="2000" i="1" dirty="0" smtClean="0"/>
                    </a:p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err="1" smtClean="0"/>
                        <a:t>kanan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CARI 1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(</a:t>
                      </a:r>
                      <a:r>
                        <a:rPr lang="en-US" sz="2000" i="1" dirty="0" smtClean="0"/>
                        <a:t>q</a:t>
                      </a:r>
                      <a:r>
                        <a:rPr lang="en-US" sz="2000" baseline="-25000" dirty="0" smtClean="0"/>
                        <a:t>1</a:t>
                      </a:r>
                      <a:r>
                        <a:rPr lang="en-US" sz="2000" dirty="0" smtClean="0"/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err="1" smtClean="0"/>
                        <a:t>kanan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status </a:t>
                      </a:r>
                      <a:r>
                        <a:rPr lang="en-US" sz="2000" i="1" dirty="0" smtClean="0"/>
                        <a:t>q</a:t>
                      </a:r>
                      <a:r>
                        <a:rPr lang="en-US" sz="2000" baseline="-25000" dirty="0" smtClean="0"/>
                        <a:t>2</a:t>
                      </a:r>
                      <a:endParaRPr lang="en-US" sz="2000" i="1" dirty="0" smtClean="0"/>
                    </a:p>
                    <a:p>
                      <a:pPr algn="ctr"/>
                      <a:r>
                        <a:rPr lang="en-US" sz="2000" dirty="0" err="1" smtClean="0"/>
                        <a:t>tulis</a:t>
                      </a:r>
                      <a:r>
                        <a:rPr lang="en-US" sz="2000" dirty="0" smtClean="0"/>
                        <a:t> ‘Y’</a:t>
                      </a:r>
                    </a:p>
                    <a:p>
                      <a:pPr algn="ctr"/>
                      <a:r>
                        <a:rPr lang="en-US" sz="2000" dirty="0" err="1" smtClean="0"/>
                        <a:t>kiri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err="1" smtClean="0"/>
                        <a:t>kanan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CARI X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(</a:t>
                      </a:r>
                      <a:r>
                        <a:rPr lang="en-US" sz="2000" i="1" dirty="0" smtClean="0"/>
                        <a:t>q</a:t>
                      </a:r>
                      <a:r>
                        <a:rPr lang="en-US" sz="2000" baseline="-25000" dirty="0" smtClean="0"/>
                        <a:t>2</a:t>
                      </a:r>
                      <a:r>
                        <a:rPr lang="en-US" sz="2000" dirty="0" smtClean="0"/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err="1" smtClean="0"/>
                        <a:t>kiri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status </a:t>
                      </a:r>
                      <a:r>
                        <a:rPr lang="en-US" sz="2000" i="1" dirty="0" smtClean="0"/>
                        <a:t>q</a:t>
                      </a:r>
                      <a:r>
                        <a:rPr lang="en-US" sz="2000" baseline="-25000" dirty="0" smtClean="0"/>
                        <a:t>0</a:t>
                      </a:r>
                      <a:endParaRPr lang="en-US" sz="2000" i="1" dirty="0" smtClean="0"/>
                    </a:p>
                    <a:p>
                      <a:pPr algn="ctr"/>
                      <a:r>
                        <a:rPr lang="en-US" sz="2000" dirty="0" err="1" smtClean="0"/>
                        <a:t>kanan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err="1" smtClean="0"/>
                        <a:t>kiri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SISA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(</a:t>
                      </a:r>
                      <a:r>
                        <a:rPr lang="en-US" sz="2000" i="1" dirty="0" smtClean="0"/>
                        <a:t>q</a:t>
                      </a:r>
                      <a:r>
                        <a:rPr lang="en-US" sz="2000" baseline="-25000" dirty="0" smtClean="0"/>
                        <a:t>3</a:t>
                      </a:r>
                      <a:r>
                        <a:rPr lang="en-US" sz="2000" dirty="0" smtClean="0"/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err="1" smtClean="0"/>
                        <a:t>kanan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status </a:t>
                      </a:r>
                      <a:r>
                        <a:rPr lang="en-US" sz="2000" i="1" dirty="0" smtClean="0"/>
                        <a:t>q</a:t>
                      </a:r>
                      <a:r>
                        <a:rPr lang="en-US" sz="2000" baseline="-25000" dirty="0" smtClean="0"/>
                        <a:t>4</a:t>
                      </a:r>
                      <a:endParaRPr lang="en-US" sz="2000" i="1" dirty="0" smtClean="0"/>
                    </a:p>
                    <a:p>
                      <a:pPr algn="ctr"/>
                      <a:r>
                        <a:rPr lang="en-US" sz="2000" dirty="0" err="1" smtClean="0"/>
                        <a:t>kanan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1000" y="5486400"/>
            <a:ext cx="849296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Cara </a:t>
            </a:r>
            <a:r>
              <a:rPr lang="en-US" u="sng" dirty="0" err="1" smtClean="0"/>
              <a:t>membaca</a:t>
            </a:r>
            <a:r>
              <a:rPr lang="en-US" u="sng" dirty="0" smtClean="0"/>
              <a:t> </a:t>
            </a:r>
            <a:r>
              <a:rPr lang="en-US" u="sng" dirty="0" err="1" smtClean="0"/>
              <a:t>tabel</a:t>
            </a:r>
            <a:r>
              <a:rPr lang="en-US" u="sng" dirty="0" smtClean="0"/>
              <a:t> </a:t>
            </a:r>
            <a:r>
              <a:rPr lang="en-US" u="sng" dirty="0" err="1" smtClean="0"/>
              <a:t>ini</a:t>
            </a:r>
            <a:r>
              <a:rPr lang="en-US" dirty="0" smtClean="0"/>
              <a:t>: </a:t>
            </a:r>
            <a:r>
              <a:rPr lang="en-US" dirty="0" err="1" smtClean="0"/>
              <a:t>Misalkan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status </a:t>
            </a:r>
            <a:r>
              <a:rPr lang="en-US" i="1" dirty="0" smtClean="0"/>
              <a:t>q</a:t>
            </a:r>
            <a:r>
              <a:rPr lang="en-US" baseline="-25000" dirty="0" smtClean="0"/>
              <a:t>0</a:t>
            </a:r>
            <a:r>
              <a:rPr lang="en-US" dirty="0" smtClean="0"/>
              <a:t>,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simbol</a:t>
            </a:r>
            <a:r>
              <a:rPr lang="en-US" dirty="0" smtClean="0"/>
              <a:t> ‘0’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mesin</a:t>
            </a:r>
            <a:r>
              <a:rPr lang="en-US" dirty="0" smtClean="0"/>
              <a:t> </a:t>
            </a:r>
            <a:r>
              <a:rPr lang="en-US" dirty="0" err="1" smtClean="0"/>
              <a:t>berubah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status </a:t>
            </a:r>
            <a:r>
              <a:rPr lang="en-US" i="1" dirty="0" smtClean="0"/>
              <a:t>q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dirty="0" err="1" smtClean="0"/>
              <a:t>mengganti</a:t>
            </a:r>
            <a:r>
              <a:rPr lang="en-US" dirty="0" smtClean="0"/>
              <a:t> </a:t>
            </a:r>
            <a:r>
              <a:rPr lang="en-US" dirty="0" err="1" smtClean="0"/>
              <a:t>simbol</a:t>
            </a:r>
            <a:r>
              <a:rPr lang="en-US" dirty="0" smtClean="0"/>
              <a:t> ‘0’ </a:t>
            </a:r>
            <a:r>
              <a:rPr lang="en-US" dirty="0" err="1" smtClean="0"/>
              <a:t>dengan</a:t>
            </a:r>
            <a:r>
              <a:rPr lang="en-US" dirty="0" smtClean="0"/>
              <a:t> X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menggerakkan</a:t>
            </a:r>
            <a:r>
              <a:rPr lang="en-US" dirty="0" smtClean="0"/>
              <a:t> </a:t>
            </a:r>
            <a:r>
              <a:rPr lang="en-US" i="1" dirty="0" smtClean="0"/>
              <a:t>head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kanan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53271" y="5181600"/>
            <a:ext cx="1490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string </a:t>
            </a:r>
            <a:r>
              <a:rPr lang="en-US" dirty="0" err="1" smtClean="0">
                <a:solidFill>
                  <a:srgbClr val="FF0000"/>
                </a:solidFill>
              </a:rPr>
              <a:t>dikenali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8458200" y="46482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8496300" y="49149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Notasi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ringkas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Tripel</a:t>
            </a:r>
            <a:r>
              <a:rPr lang="en-US" sz="2400" dirty="0" smtClean="0"/>
              <a:t> (</a:t>
            </a:r>
            <a:r>
              <a:rPr lang="en-US" sz="2400" i="1" dirty="0" smtClean="0"/>
              <a:t>q</a:t>
            </a:r>
            <a:r>
              <a:rPr lang="en-US" sz="2400" dirty="0" smtClean="0"/>
              <a:t>, </a:t>
            </a:r>
            <a:r>
              <a:rPr lang="en-US" sz="2400" i="1" dirty="0" smtClean="0"/>
              <a:t>a</a:t>
            </a:r>
            <a:r>
              <a:rPr lang="en-US" sz="2400" dirty="0" smtClean="0"/>
              <a:t>, </a:t>
            </a:r>
            <a:r>
              <a:rPr lang="en-US" sz="2400" i="1" dirty="0" smtClean="0"/>
              <a:t>D</a:t>
            </a:r>
            <a:r>
              <a:rPr lang="en-US" sz="2400" dirty="0" smtClean="0"/>
              <a:t>) </a:t>
            </a:r>
            <a:r>
              <a:rPr lang="en-US" sz="2400" dirty="0" err="1" smtClean="0"/>
              <a:t>menyatakan</a:t>
            </a:r>
            <a:r>
              <a:rPr lang="en-US" sz="2400" dirty="0" smtClean="0"/>
              <a:t> </a:t>
            </a:r>
            <a:r>
              <a:rPr lang="en-US" sz="2400" dirty="0" err="1" smtClean="0"/>
              <a:t>aksi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dirty="0" err="1" smtClean="0"/>
              <a:t>berubah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status </a:t>
            </a:r>
            <a:r>
              <a:rPr lang="en-US" sz="2400" i="1" dirty="0" smtClean="0"/>
              <a:t>q</a:t>
            </a:r>
            <a:r>
              <a:rPr lang="en-US" sz="2400" dirty="0" smtClean="0"/>
              <a:t>, </a:t>
            </a:r>
            <a:r>
              <a:rPr lang="en-US" sz="2400" dirty="0" err="1" smtClean="0"/>
              <a:t>menuliskan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menggerakkan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arah</a:t>
            </a:r>
            <a:r>
              <a:rPr lang="en-US" sz="2400" dirty="0" smtClean="0"/>
              <a:t> D.</a:t>
            </a:r>
          </a:p>
          <a:p>
            <a:pPr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745612"/>
              </p:ext>
            </p:extLst>
          </p:nvPr>
        </p:nvGraphicFramePr>
        <p:xfrm>
          <a:off x="609600" y="2895600"/>
          <a:ext cx="81534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8900"/>
                <a:gridCol w="1358900"/>
                <a:gridCol w="1358900"/>
                <a:gridCol w="1358900"/>
                <a:gridCol w="1358900"/>
                <a:gridCol w="1358900"/>
              </a:tblGrid>
              <a:tr h="14224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q</a:t>
                      </a:r>
                      <a:r>
                        <a:rPr lang="en-US" sz="2400" baseline="-25000" dirty="0" smtClean="0"/>
                        <a:t>0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q</a:t>
                      </a:r>
                      <a:r>
                        <a:rPr lang="en-US" sz="2400" baseline="-25000" dirty="0" smtClean="0"/>
                        <a:t>1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X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q</a:t>
                      </a:r>
                      <a:r>
                        <a:rPr lang="en-US" sz="2400" baseline="-25000" dirty="0" smtClean="0"/>
                        <a:t>3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Y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q</a:t>
                      </a:r>
                      <a:r>
                        <a:rPr lang="en-US" sz="2400" baseline="-25000" dirty="0" smtClean="0"/>
                        <a:t>1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q</a:t>
                      </a:r>
                      <a:r>
                        <a:rPr lang="en-US" sz="2400" baseline="-25000" dirty="0" smtClean="0"/>
                        <a:t>1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0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q</a:t>
                      </a:r>
                      <a:r>
                        <a:rPr lang="en-US" sz="2400" baseline="-25000" dirty="0" smtClean="0"/>
                        <a:t>2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Y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L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q</a:t>
                      </a:r>
                      <a:r>
                        <a:rPr lang="en-US" sz="2400" baseline="-25000" dirty="0" smtClean="0"/>
                        <a:t>1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Y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q</a:t>
                      </a:r>
                      <a:r>
                        <a:rPr lang="en-US" sz="2400" baseline="-25000" dirty="0" smtClean="0"/>
                        <a:t>2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q</a:t>
                      </a:r>
                      <a:r>
                        <a:rPr lang="en-US" sz="2400" baseline="-25000" dirty="0" smtClean="0"/>
                        <a:t>2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0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L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q</a:t>
                      </a:r>
                      <a:r>
                        <a:rPr lang="en-US" sz="2400" baseline="-25000" dirty="0" smtClean="0"/>
                        <a:t>0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X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q</a:t>
                      </a:r>
                      <a:r>
                        <a:rPr lang="en-US" sz="2400" baseline="-25000" dirty="0" smtClean="0"/>
                        <a:t>2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i="1" dirty="0" smtClean="0"/>
                        <a:t>Y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L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q</a:t>
                      </a:r>
                      <a:r>
                        <a:rPr lang="en-US" sz="2400" baseline="-25000" dirty="0" smtClean="0"/>
                        <a:t>3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q</a:t>
                      </a:r>
                      <a:r>
                        <a:rPr lang="en-US" sz="2400" baseline="-25000" dirty="0" smtClean="0"/>
                        <a:t>3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Y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q</a:t>
                      </a:r>
                      <a:r>
                        <a:rPr lang="en-US" sz="2400" baseline="-25000" dirty="0" smtClean="0"/>
                        <a:t>4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B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Definisi</a:t>
            </a:r>
            <a:r>
              <a:rPr lang="en-US" dirty="0" smtClean="0"/>
              <a:t> Formal </a:t>
            </a:r>
            <a:r>
              <a:rPr lang="en-US" dirty="0" err="1" smtClean="0"/>
              <a:t>Mesin</a:t>
            </a:r>
            <a:r>
              <a:rPr lang="en-US" dirty="0" smtClean="0"/>
              <a:t> Turing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541020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err="1" smtClean="0"/>
              <a:t>dilambangkan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notasi</a:t>
            </a:r>
            <a:r>
              <a:rPr lang="en-US" sz="2400" dirty="0" smtClean="0"/>
              <a:t> formal </a:t>
            </a:r>
            <a:r>
              <a:rPr lang="en-US" sz="2400" dirty="0" err="1" smtClean="0"/>
              <a:t>sbb</a:t>
            </a:r>
            <a:r>
              <a:rPr lang="en-US" sz="2400" dirty="0" smtClean="0"/>
              <a:t>:</a:t>
            </a:r>
          </a:p>
          <a:p>
            <a:pPr lvl="2" indent="-517525">
              <a:buNone/>
            </a:pPr>
            <a:r>
              <a:rPr lang="en-US" dirty="0" smtClean="0"/>
              <a:t>         </a:t>
            </a:r>
            <a:r>
              <a:rPr lang="en-US" i="1" dirty="0" smtClean="0"/>
              <a:t>M</a:t>
            </a:r>
            <a:r>
              <a:rPr lang="en-US" dirty="0" smtClean="0"/>
              <a:t> = (Q, </a:t>
            </a:r>
            <a:r>
              <a:rPr lang="en-US" dirty="0" smtClean="0">
                <a:sym typeface="Symbol"/>
              </a:rPr>
              <a:t>, , , </a:t>
            </a:r>
            <a:r>
              <a:rPr lang="en-US" i="1" dirty="0" smtClean="0">
                <a:sym typeface="Symbol"/>
              </a:rPr>
              <a:t>q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 smtClean="0">
                <a:sym typeface="Symbol"/>
              </a:rPr>
              <a:t>, </a:t>
            </a:r>
            <a:r>
              <a:rPr lang="en-US" i="1" dirty="0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, 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)</a:t>
            </a:r>
          </a:p>
          <a:p>
            <a:pPr lvl="2" indent="-806450">
              <a:buNone/>
            </a:pPr>
            <a:r>
              <a:rPr lang="en-US" dirty="0" smtClean="0">
                <a:sym typeface="Symbol"/>
              </a:rPr>
              <a:t>yang </a:t>
            </a:r>
            <a:r>
              <a:rPr lang="en-US" dirty="0" err="1" smtClean="0">
                <a:sym typeface="Symbol"/>
              </a:rPr>
              <a:t>dalam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hal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ini</a:t>
            </a:r>
            <a:r>
              <a:rPr lang="en-US" dirty="0" smtClean="0">
                <a:sym typeface="Symbol"/>
              </a:rPr>
              <a:t>,</a:t>
            </a:r>
          </a:p>
          <a:p>
            <a:pPr lvl="2" indent="-565150">
              <a:buNone/>
            </a:pPr>
            <a:r>
              <a:rPr lang="en-US" dirty="0" smtClean="0"/>
              <a:t>Q : </a:t>
            </a:r>
            <a:r>
              <a:rPr lang="en-US" dirty="0" err="1" smtClean="0"/>
              <a:t>himpungan</a:t>
            </a:r>
            <a:r>
              <a:rPr lang="en-US" dirty="0" smtClean="0"/>
              <a:t> </a:t>
            </a:r>
            <a:r>
              <a:rPr lang="en-US" dirty="0" err="1" smtClean="0"/>
              <a:t>berhingga</a:t>
            </a:r>
            <a:r>
              <a:rPr lang="en-US" dirty="0" smtClean="0"/>
              <a:t> status (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smtClean="0"/>
              <a:t>b</a:t>
            </a:r>
            <a:r>
              <a:rPr lang="en-US" dirty="0" smtClean="0"/>
              <a:t>, </a:t>
            </a:r>
            <a:r>
              <a:rPr lang="en-US" i="1" dirty="0" smtClean="0"/>
              <a:t>c</a:t>
            </a:r>
            <a:r>
              <a:rPr lang="en-US" dirty="0" smtClean="0"/>
              <a:t>, …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i="1" dirty="0" smtClean="0"/>
              <a:t>q</a:t>
            </a:r>
            <a:r>
              <a:rPr lang="en-US" baseline="-25000" dirty="0" smtClean="0"/>
              <a:t>0</a:t>
            </a:r>
            <a:r>
              <a:rPr lang="en-US" dirty="0" smtClean="0"/>
              <a:t>, </a:t>
            </a:r>
            <a:r>
              <a:rPr lang="en-US" i="1" dirty="0" smtClean="0"/>
              <a:t>q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q</a:t>
            </a:r>
            <a:r>
              <a:rPr lang="en-US" baseline="-25000" dirty="0" smtClean="0"/>
              <a:t>2</a:t>
            </a:r>
            <a:r>
              <a:rPr lang="en-US" dirty="0" smtClean="0"/>
              <a:t>, …)</a:t>
            </a:r>
          </a:p>
          <a:p>
            <a:pPr lvl="2" indent="-565150">
              <a:buNone/>
            </a:pPr>
            <a:r>
              <a:rPr lang="en-US" dirty="0" smtClean="0">
                <a:sym typeface="Symbol"/>
              </a:rPr>
              <a:t> : </a:t>
            </a:r>
            <a:r>
              <a:rPr lang="en-US" dirty="0" err="1" smtClean="0">
                <a:sym typeface="Symbol"/>
              </a:rPr>
              <a:t>himpunan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berhingga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simbol-simbol</a:t>
            </a:r>
            <a:r>
              <a:rPr lang="en-US" dirty="0" smtClean="0">
                <a:sym typeface="Symbol"/>
              </a:rPr>
              <a:t> yang </a:t>
            </a:r>
            <a:r>
              <a:rPr lang="en-US" dirty="0" err="1" smtClean="0">
                <a:sym typeface="Symbol"/>
              </a:rPr>
              <a:t>muncul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di</a:t>
            </a:r>
            <a:r>
              <a:rPr lang="en-US" dirty="0" smtClean="0">
                <a:sym typeface="Symbol"/>
              </a:rPr>
              <a:t> pita</a:t>
            </a:r>
          </a:p>
          <a:p>
            <a:pPr lvl="2" indent="-565150">
              <a:buNone/>
            </a:pPr>
            <a:r>
              <a:rPr lang="en-US" i="1" dirty="0" smtClean="0"/>
              <a:t>B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 : </a:t>
            </a:r>
            <a:r>
              <a:rPr lang="en-US" dirty="0" err="1" smtClean="0">
                <a:sym typeface="Symbol"/>
              </a:rPr>
              <a:t>melambangkan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simbol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blank </a:t>
            </a:r>
            <a:endParaRPr lang="en-US" i="1" dirty="0" smtClean="0"/>
          </a:p>
          <a:p>
            <a:pPr>
              <a:buNone/>
            </a:pPr>
            <a:r>
              <a:rPr lang="en-US" sz="2400" dirty="0" smtClean="0"/>
              <a:t> 	    </a:t>
            </a:r>
            <a:r>
              <a:rPr lang="en-US" sz="2400" dirty="0" smtClean="0">
                <a:sym typeface="Symbol"/>
              </a:rPr>
              <a:t> : </a:t>
            </a:r>
            <a:r>
              <a:rPr lang="en-US" sz="2400" dirty="0" err="1" smtClean="0">
                <a:sym typeface="Symbol"/>
              </a:rPr>
              <a:t>himpunan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smtClean="0">
                <a:sym typeface="Symbol"/>
              </a:rPr>
              <a:t>symbol </a:t>
            </a:r>
            <a:r>
              <a:rPr lang="en-US" sz="2400" i="1" dirty="0" smtClean="0">
                <a:sym typeface="Symbol"/>
              </a:rPr>
              <a:t>input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dirty="0" smtClean="0">
                <a:sym typeface="Symbol"/>
              </a:rPr>
              <a:t>subset </a:t>
            </a:r>
            <a:r>
              <a:rPr lang="en-US" sz="2400" dirty="0" err="1" smtClean="0">
                <a:sym typeface="Symbol"/>
              </a:rPr>
              <a:t>dari</a:t>
            </a:r>
            <a:r>
              <a:rPr lang="en-US" sz="2400" dirty="0" smtClean="0">
                <a:sym typeface="Symbol"/>
              </a:rPr>
              <a:t>  </a:t>
            </a:r>
            <a:r>
              <a:rPr lang="en-US" sz="2400" dirty="0" smtClean="0">
                <a:sym typeface="Symbol"/>
              </a:rPr>
              <a:t></a:t>
            </a:r>
            <a:endParaRPr lang="en-US" sz="2400" i="1" dirty="0" smtClean="0">
              <a:sym typeface="Symbol"/>
            </a:endParaRPr>
          </a:p>
          <a:p>
            <a:pPr>
              <a:buNone/>
            </a:pPr>
            <a:r>
              <a:rPr lang="en-US" sz="2400" i="1" dirty="0" smtClean="0">
                <a:sym typeface="Symbol"/>
              </a:rPr>
              <a:t>  	    </a:t>
            </a:r>
            <a:r>
              <a:rPr lang="en-US" sz="2400" dirty="0" smtClean="0">
                <a:sym typeface="Symbol"/>
              </a:rPr>
              <a:t> : </a:t>
            </a:r>
            <a:r>
              <a:rPr lang="en-US" sz="2400" dirty="0" err="1" smtClean="0">
                <a:sym typeface="Symbol"/>
              </a:rPr>
              <a:t>fungsi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pergerakan</a:t>
            </a:r>
            <a:r>
              <a:rPr lang="en-US" sz="2400" dirty="0" smtClean="0">
                <a:sym typeface="Symbol"/>
              </a:rPr>
              <a:t> yang </a:t>
            </a:r>
            <a:r>
              <a:rPr lang="en-US" sz="2400" dirty="0" err="1" smtClean="0">
                <a:sym typeface="Symbol"/>
              </a:rPr>
              <a:t>memetakan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dirty="0" smtClean="0">
                <a:sym typeface="Symbol"/>
              </a:rPr>
              <a:t>    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dirty="0" smtClean="0">
                <a:sym typeface="Symbol"/>
              </a:rPr>
              <a:t>    {</a:t>
            </a:r>
            <a:r>
              <a:rPr lang="en-US" sz="2400" i="1" dirty="0" smtClean="0">
                <a:sym typeface="Symbol"/>
              </a:rPr>
              <a:t>L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}</a:t>
            </a:r>
            <a:r>
              <a:rPr lang="en-US" sz="2400" baseline="30000" dirty="0" smtClean="0">
                <a:sym typeface="Symbol"/>
              </a:rPr>
              <a:t>*)</a:t>
            </a:r>
          </a:p>
          <a:p>
            <a:pPr>
              <a:buNone/>
            </a:pPr>
            <a:r>
              <a:rPr lang="en-US" sz="2400" i="1" dirty="0" smtClean="0"/>
              <a:t>        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0</a:t>
            </a:r>
            <a:r>
              <a:rPr lang="en-US" sz="2400" dirty="0" smtClean="0">
                <a:sym typeface="Symbol"/>
              </a:rPr>
              <a:t>  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dirty="0" smtClean="0">
                <a:sym typeface="Symbol"/>
              </a:rPr>
              <a:t> : status </a:t>
            </a:r>
            <a:r>
              <a:rPr lang="en-US" sz="2400" dirty="0" err="1" smtClean="0">
                <a:sym typeface="Symbol"/>
              </a:rPr>
              <a:t>awal</a:t>
            </a: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	    </a:t>
            </a:r>
            <a:r>
              <a:rPr lang="en-US" sz="2400" i="1" dirty="0" smtClean="0">
                <a:sym typeface="Symbol"/>
              </a:rPr>
              <a:t>F</a:t>
            </a:r>
            <a:r>
              <a:rPr lang="en-US" sz="2400" dirty="0" smtClean="0">
                <a:sym typeface="Symbol"/>
              </a:rPr>
              <a:t>  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dirty="0" smtClean="0">
                <a:sym typeface="Symbol"/>
              </a:rPr>
              <a:t> : </a:t>
            </a:r>
            <a:r>
              <a:rPr lang="en-US" sz="2400" dirty="0" err="1" smtClean="0">
                <a:sym typeface="Symbol"/>
              </a:rPr>
              <a:t>himpunan</a:t>
            </a:r>
            <a:r>
              <a:rPr lang="en-US" sz="2400" dirty="0" smtClean="0">
                <a:sym typeface="Symbol"/>
              </a:rPr>
              <a:t> status </a:t>
            </a:r>
            <a:r>
              <a:rPr lang="en-US" sz="2400" dirty="0" err="1" smtClean="0">
                <a:sym typeface="Symbol"/>
              </a:rPr>
              <a:t>akhir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atau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accepted states</a:t>
            </a:r>
            <a:r>
              <a:rPr lang="en-US" sz="2400" i="1" dirty="0" smtClean="0"/>
              <a:t>	</a:t>
            </a:r>
          </a:p>
          <a:p>
            <a:pPr>
              <a:buNone/>
            </a:pPr>
            <a:endParaRPr lang="en-US" sz="2400" i="1" dirty="0" smtClean="0"/>
          </a:p>
          <a:p>
            <a:pPr algn="r">
              <a:buNone/>
            </a:pPr>
            <a:r>
              <a:rPr lang="en-US" sz="2400" i="1" dirty="0" smtClean="0"/>
              <a:t>			</a:t>
            </a:r>
            <a:r>
              <a:rPr lang="en-US" sz="2000" i="1" baseline="30000" dirty="0" smtClean="0"/>
              <a:t>*) </a:t>
            </a:r>
            <a:r>
              <a:rPr lang="en-US" sz="2000" i="1" dirty="0" smtClean="0"/>
              <a:t>L </a:t>
            </a:r>
            <a:r>
              <a:rPr lang="en-US" sz="2000" i="1" dirty="0" err="1" smtClean="0"/>
              <a:t>dan</a:t>
            </a:r>
            <a:r>
              <a:rPr lang="en-US" sz="2000" i="1" dirty="0" smtClean="0"/>
              <a:t> R </a:t>
            </a:r>
            <a:r>
              <a:rPr lang="en-US" sz="2000" i="1" dirty="0" err="1" smtClean="0"/>
              <a:t>menyatakan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gerakan</a:t>
            </a:r>
            <a:r>
              <a:rPr lang="en-US" sz="2000" i="1" dirty="0" smtClean="0"/>
              <a:t> head </a:t>
            </a:r>
            <a:r>
              <a:rPr lang="en-US" sz="2000" i="1" dirty="0" err="1" smtClean="0"/>
              <a:t>ke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kiri</a:t>
            </a:r>
            <a:r>
              <a:rPr lang="en-US" sz="2000" i="1" dirty="0" smtClean="0"/>
              <a:t>/</a:t>
            </a:r>
            <a:r>
              <a:rPr lang="en-US" sz="2000" i="1" dirty="0" err="1" smtClean="0"/>
              <a:t>kanan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382000" cy="5562600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notasi</a:t>
            </a:r>
            <a:r>
              <a:rPr lang="en-US" sz="2400" dirty="0" smtClean="0"/>
              <a:t> formal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pengenal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i="1" dirty="0" smtClean="0"/>
              <a:t>L </a:t>
            </a:r>
            <a:r>
              <a:rPr lang="en-US" sz="2400" dirty="0" smtClean="0"/>
              <a:t>= {0</a:t>
            </a:r>
            <a:r>
              <a:rPr lang="en-US" sz="2400" i="1" baseline="30000" dirty="0" smtClean="0"/>
              <a:t>n</a:t>
            </a:r>
            <a:r>
              <a:rPr lang="en-US" sz="2400" dirty="0" smtClean="0"/>
              <a:t>1</a:t>
            </a:r>
            <a:r>
              <a:rPr lang="en-US" sz="2400" i="1" baseline="30000" dirty="0" smtClean="0"/>
              <a:t>n</a:t>
            </a:r>
            <a:r>
              <a:rPr lang="en-US" sz="2400" dirty="0" smtClean="0"/>
              <a:t> | </a:t>
            </a:r>
            <a:r>
              <a:rPr lang="en-US" sz="2400" i="1" dirty="0" smtClean="0"/>
              <a:t>n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 1} </a:t>
            </a:r>
            <a:r>
              <a:rPr lang="en-US" sz="2400" dirty="0" err="1" smtClean="0">
                <a:sym typeface="Symbol"/>
              </a:rPr>
              <a:t>dapat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ditulis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sbb</a:t>
            </a:r>
            <a:r>
              <a:rPr lang="en-US" sz="2400" dirty="0" smtClean="0">
                <a:sym typeface="Symbol"/>
              </a:rPr>
              <a:t>:</a:t>
            </a:r>
          </a:p>
          <a:p>
            <a:pPr lvl="2" indent="-517525">
              <a:buNone/>
            </a:pPr>
            <a:r>
              <a:rPr lang="en-US" i="1" dirty="0" smtClean="0"/>
              <a:t>M</a:t>
            </a:r>
            <a:r>
              <a:rPr lang="en-US" dirty="0" smtClean="0"/>
              <a:t> = (Q, </a:t>
            </a:r>
            <a:r>
              <a:rPr lang="en-US" dirty="0" smtClean="0">
                <a:sym typeface="Symbol"/>
              </a:rPr>
              <a:t>, , , </a:t>
            </a:r>
            <a:r>
              <a:rPr lang="en-US" i="1" dirty="0" smtClean="0">
                <a:sym typeface="Symbol"/>
              </a:rPr>
              <a:t>q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 smtClean="0">
                <a:sym typeface="Symbol"/>
              </a:rPr>
              <a:t>, </a:t>
            </a:r>
            <a:r>
              <a:rPr lang="en-US" i="1" dirty="0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, 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)</a:t>
            </a:r>
          </a:p>
          <a:p>
            <a:pPr lvl="2" indent="-806450">
              <a:buNone/>
            </a:pPr>
            <a:r>
              <a:rPr lang="en-US" dirty="0" smtClean="0">
                <a:sym typeface="Symbol"/>
              </a:rPr>
              <a:t>yang </a:t>
            </a:r>
            <a:r>
              <a:rPr lang="en-US" dirty="0" err="1" smtClean="0">
                <a:sym typeface="Symbol"/>
              </a:rPr>
              <a:t>dalam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hal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ini</a:t>
            </a:r>
            <a:r>
              <a:rPr lang="en-US" dirty="0" smtClean="0">
                <a:sym typeface="Symbol"/>
              </a:rPr>
              <a:t>,</a:t>
            </a:r>
          </a:p>
          <a:p>
            <a:pPr lvl="2" indent="-565150">
              <a:buNone/>
            </a:pPr>
            <a:r>
              <a:rPr lang="en-US" dirty="0" smtClean="0"/>
              <a:t>Q  = </a:t>
            </a:r>
            <a:r>
              <a:rPr lang="en-US" dirty="0" smtClean="0"/>
              <a:t>{</a:t>
            </a:r>
            <a:r>
              <a:rPr lang="en-US" i="1" dirty="0" smtClean="0"/>
              <a:t>q</a:t>
            </a:r>
            <a:r>
              <a:rPr lang="en-US" baseline="-25000" dirty="0" smtClean="0"/>
              <a:t>0</a:t>
            </a:r>
            <a:r>
              <a:rPr lang="en-US" dirty="0" smtClean="0"/>
              <a:t>, </a:t>
            </a:r>
            <a:r>
              <a:rPr lang="en-US" i="1" dirty="0" smtClean="0"/>
              <a:t>q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q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  <a:r>
              <a:rPr lang="en-US" i="1" dirty="0" smtClean="0"/>
              <a:t>q</a:t>
            </a:r>
            <a:r>
              <a:rPr lang="en-US" baseline="-25000" dirty="0" smtClean="0"/>
              <a:t>3</a:t>
            </a:r>
            <a:r>
              <a:rPr lang="en-US" dirty="0" smtClean="0"/>
              <a:t>, </a:t>
            </a:r>
            <a:r>
              <a:rPr lang="en-US" i="1" dirty="0"/>
              <a:t>q</a:t>
            </a:r>
            <a:r>
              <a:rPr lang="en-US" baseline="-25000" dirty="0"/>
              <a:t>4</a:t>
            </a:r>
            <a:r>
              <a:rPr lang="en-US" dirty="0" smtClean="0"/>
              <a:t>}</a:t>
            </a:r>
            <a:endParaRPr lang="en-US" dirty="0" smtClean="0"/>
          </a:p>
          <a:p>
            <a:pPr lvl="2" indent="-565150">
              <a:buFont typeface="Symbol"/>
              <a:buChar char="G"/>
            </a:pPr>
            <a:r>
              <a:rPr lang="en-US" dirty="0" smtClean="0">
                <a:sym typeface="Symbol"/>
              </a:rPr>
              <a:t>= {0, 1,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, 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, </a:t>
            </a:r>
            <a:r>
              <a:rPr lang="en-US" i="1" dirty="0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}</a:t>
            </a:r>
          </a:p>
          <a:p>
            <a:pPr lvl="2" indent="-565150">
              <a:buFont typeface="Symbol"/>
              <a:buChar char="å"/>
            </a:pPr>
            <a:r>
              <a:rPr lang="en-US" sz="2400" dirty="0" smtClean="0">
                <a:sym typeface="Symbol"/>
              </a:rPr>
              <a:t>= {0, 1,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} </a:t>
            </a:r>
          </a:p>
          <a:p>
            <a:pPr>
              <a:buNone/>
            </a:pPr>
            <a:r>
              <a:rPr lang="en-US" sz="2400" i="1" dirty="0" smtClean="0">
                <a:sym typeface="Symbol"/>
              </a:rPr>
              <a:t>	    q</a:t>
            </a:r>
            <a:r>
              <a:rPr lang="en-US" sz="2400" baseline="-25000" dirty="0" smtClean="0">
                <a:sym typeface="Symbol"/>
              </a:rPr>
              <a:t>0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i="1" dirty="0" smtClean="0"/>
              <a:t>q</a:t>
            </a:r>
            <a:r>
              <a:rPr lang="en-US" sz="2400" baseline="-25000" dirty="0" smtClean="0"/>
              <a:t>0</a:t>
            </a:r>
            <a:endParaRPr lang="en-US" sz="2400" i="1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	    </a:t>
            </a:r>
            <a:r>
              <a:rPr lang="en-US" sz="2400" i="1" dirty="0" smtClean="0">
                <a:sym typeface="Symbol"/>
              </a:rPr>
              <a:t>F</a:t>
            </a:r>
            <a:r>
              <a:rPr lang="en-US" sz="2400" dirty="0" smtClean="0">
                <a:sym typeface="Symbol"/>
              </a:rPr>
              <a:t>  = </a:t>
            </a:r>
            <a:r>
              <a:rPr lang="en-US" sz="2400" dirty="0" smtClean="0">
                <a:sym typeface="Symbol"/>
              </a:rPr>
              <a:t>{</a:t>
            </a:r>
            <a:r>
              <a:rPr lang="en-US" sz="2400" i="1" dirty="0"/>
              <a:t>q</a:t>
            </a:r>
            <a:r>
              <a:rPr lang="en-US" sz="2400" baseline="-25000" dirty="0"/>
              <a:t>4</a:t>
            </a:r>
            <a:r>
              <a:rPr lang="en-US" sz="2400" dirty="0" smtClean="0">
                <a:sym typeface="Symbol"/>
              </a:rPr>
              <a:t>}  </a:t>
            </a:r>
            <a:r>
              <a:rPr lang="en-US" sz="2400" i="1" dirty="0" smtClean="0"/>
              <a:t>	</a:t>
            </a:r>
          </a:p>
          <a:p>
            <a:pPr>
              <a:buNone/>
            </a:pPr>
            <a:r>
              <a:rPr lang="en-US" sz="2400" i="1" dirty="0" smtClean="0">
                <a:sym typeface="Symbol"/>
              </a:rPr>
              <a:t>  	    </a:t>
            </a:r>
            <a:r>
              <a:rPr lang="en-US" sz="2400" dirty="0" smtClean="0">
                <a:sym typeface="Symbol"/>
              </a:rPr>
              <a:t>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/>
              <a:t>q</a:t>
            </a:r>
            <a:r>
              <a:rPr lang="en-US" sz="2400" baseline="-25000" dirty="0"/>
              <a:t>0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dirty="0" smtClean="0">
                <a:sym typeface="Symbol"/>
              </a:rPr>
              <a:t>0) = 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/>
              <a:t>q</a:t>
            </a:r>
            <a:r>
              <a:rPr lang="en-US" sz="2400" baseline="-25000" dirty="0"/>
              <a:t>1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X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);    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/>
              <a:t>q</a:t>
            </a:r>
            <a:r>
              <a:rPr lang="en-US" sz="2400" baseline="-25000" dirty="0"/>
              <a:t>0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Y</a:t>
            </a:r>
            <a:r>
              <a:rPr lang="en-US" sz="2400" dirty="0" smtClean="0">
                <a:sym typeface="Symbol"/>
              </a:rPr>
              <a:t>) = 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/>
              <a:t>q</a:t>
            </a:r>
            <a:r>
              <a:rPr lang="en-US" sz="2400" baseline="-25000" dirty="0"/>
              <a:t>3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Y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);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  	    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/>
              <a:t>q</a:t>
            </a:r>
            <a:r>
              <a:rPr lang="en-US" sz="2400" baseline="-25000" dirty="0"/>
              <a:t>1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dirty="0" smtClean="0">
                <a:sym typeface="Symbol"/>
              </a:rPr>
              <a:t>0) = 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/>
              <a:t>q</a:t>
            </a:r>
            <a:r>
              <a:rPr lang="en-US" sz="2400" baseline="-25000" dirty="0"/>
              <a:t>1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dirty="0" smtClean="0">
                <a:sym typeface="Symbol"/>
              </a:rPr>
              <a:t>0,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);    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/>
              <a:t>q</a:t>
            </a:r>
            <a:r>
              <a:rPr lang="en-US" sz="2400" baseline="-25000" dirty="0"/>
              <a:t>1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dirty="0" smtClean="0">
                <a:sym typeface="Symbol"/>
              </a:rPr>
              <a:t>1) = 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/>
              <a:t>q</a:t>
            </a:r>
            <a:r>
              <a:rPr lang="en-US" sz="2400" baseline="-25000" dirty="0"/>
              <a:t>2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Y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L</a:t>
            </a:r>
            <a:r>
              <a:rPr lang="en-US" sz="2400" dirty="0" smtClean="0">
                <a:sym typeface="Symbol"/>
              </a:rPr>
              <a:t>);      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/>
              <a:t>q</a:t>
            </a:r>
            <a:r>
              <a:rPr lang="en-US" sz="2400" baseline="-25000" dirty="0"/>
              <a:t>1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Y</a:t>
            </a:r>
            <a:r>
              <a:rPr lang="en-US" sz="2400" dirty="0" smtClean="0">
                <a:sym typeface="Symbol"/>
              </a:rPr>
              <a:t>) = 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/>
              <a:t>q</a:t>
            </a:r>
            <a:r>
              <a:rPr lang="en-US" sz="2400" baseline="-25000" dirty="0"/>
              <a:t>1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Y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);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    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/>
              <a:t>q</a:t>
            </a:r>
            <a:r>
              <a:rPr lang="en-US" sz="2400" baseline="-25000" dirty="0"/>
              <a:t>2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dirty="0" smtClean="0">
                <a:sym typeface="Symbol"/>
              </a:rPr>
              <a:t>0) = 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/>
              <a:t>q</a:t>
            </a:r>
            <a:r>
              <a:rPr lang="en-US" sz="2400" baseline="-25000" dirty="0"/>
              <a:t>2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dirty="0" smtClean="0">
                <a:sym typeface="Symbol"/>
              </a:rPr>
              <a:t>0, </a:t>
            </a:r>
            <a:r>
              <a:rPr lang="en-US" sz="2400" i="1" dirty="0" smtClean="0">
                <a:sym typeface="Symbol"/>
              </a:rPr>
              <a:t>L</a:t>
            </a:r>
            <a:r>
              <a:rPr lang="en-US" sz="2400" dirty="0" smtClean="0">
                <a:sym typeface="Symbol"/>
              </a:rPr>
              <a:t>);     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/>
              <a:t>q</a:t>
            </a:r>
            <a:r>
              <a:rPr lang="en-US" sz="2400" baseline="-25000" dirty="0"/>
              <a:t>2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X</a:t>
            </a:r>
            <a:r>
              <a:rPr lang="en-US" sz="2400" dirty="0" smtClean="0">
                <a:sym typeface="Symbol"/>
              </a:rPr>
              <a:t>) = 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/>
              <a:t>q</a:t>
            </a:r>
            <a:r>
              <a:rPr lang="en-US" sz="2400" baseline="-25000" dirty="0"/>
              <a:t>0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X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L</a:t>
            </a:r>
            <a:r>
              <a:rPr lang="en-US" sz="2400" dirty="0" smtClean="0">
                <a:sym typeface="Symbol"/>
              </a:rPr>
              <a:t>);  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smtClean="0">
                <a:sym typeface="Symbol"/>
              </a:rPr>
              <a:t>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/>
              <a:t>q</a:t>
            </a:r>
            <a:r>
              <a:rPr lang="en-US" sz="2400" baseline="-25000" dirty="0"/>
              <a:t>2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Y</a:t>
            </a:r>
            <a:r>
              <a:rPr lang="en-US" sz="2400" dirty="0" smtClean="0">
                <a:sym typeface="Symbol"/>
              </a:rPr>
              <a:t>) = 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/>
              <a:t>q</a:t>
            </a:r>
            <a:r>
              <a:rPr lang="en-US" sz="2400" baseline="-25000" dirty="0"/>
              <a:t>2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Y</a:t>
            </a:r>
            <a:r>
              <a:rPr lang="en-US" sz="2400" dirty="0" smtClean="0">
                <a:sym typeface="Symbol"/>
              </a:rPr>
              <a:t>,  </a:t>
            </a:r>
            <a:r>
              <a:rPr lang="en-US" sz="2400" i="1" dirty="0" smtClean="0">
                <a:sym typeface="Symbol"/>
              </a:rPr>
              <a:t>L</a:t>
            </a:r>
            <a:r>
              <a:rPr lang="en-US" sz="2400" dirty="0" smtClean="0">
                <a:sym typeface="Symbol"/>
              </a:rPr>
              <a:t>); </a:t>
            </a:r>
            <a:endParaRPr lang="en-US" sz="2400" baseline="30000" dirty="0" smtClean="0">
              <a:sym typeface="Symbol"/>
            </a:endParaRPr>
          </a:p>
          <a:p>
            <a:pPr>
              <a:buNone/>
            </a:pPr>
            <a:r>
              <a:rPr lang="en-US" sz="2400" i="1" dirty="0" smtClean="0"/>
              <a:t>       </a:t>
            </a:r>
            <a:r>
              <a:rPr lang="en-US" sz="2400" dirty="0" smtClean="0">
                <a:sym typeface="Symbol"/>
              </a:rPr>
              <a:t>  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/>
              <a:t>q</a:t>
            </a:r>
            <a:r>
              <a:rPr lang="en-US" sz="2400" baseline="-25000" dirty="0"/>
              <a:t>3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Y</a:t>
            </a:r>
            <a:r>
              <a:rPr lang="en-US" sz="2400" dirty="0" smtClean="0">
                <a:sym typeface="Symbol"/>
              </a:rPr>
              <a:t>) = 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/>
              <a:t>q</a:t>
            </a:r>
            <a:r>
              <a:rPr lang="en-US" sz="2400" baseline="-25000" dirty="0"/>
              <a:t>3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Y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);    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/>
              <a:t>q</a:t>
            </a:r>
            <a:r>
              <a:rPr lang="en-US" sz="2400" baseline="-25000" dirty="0"/>
              <a:t>3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) = 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/>
              <a:t>q</a:t>
            </a:r>
            <a:r>
              <a:rPr lang="en-US" sz="2400" baseline="-25000" dirty="0"/>
              <a:t>4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, 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);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5209" y="1295400"/>
            <a:ext cx="5980501" cy="422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7492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en-US" sz="2400" dirty="0" err="1" smtClean="0"/>
              <a:t>Sekuens</a:t>
            </a:r>
            <a:r>
              <a:rPr lang="en-US" sz="2400" dirty="0" smtClean="0"/>
              <a:t> </a:t>
            </a:r>
            <a:r>
              <a:rPr lang="en-US" sz="2400" dirty="0" err="1" smtClean="0"/>
              <a:t>gerakan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ketika</a:t>
            </a:r>
            <a:r>
              <a:rPr lang="en-US" sz="2400" dirty="0" smtClean="0"/>
              <a:t> </a:t>
            </a:r>
            <a:r>
              <a:rPr lang="en-US" sz="2400" dirty="0" err="1" smtClean="0"/>
              <a:t>menerima</a:t>
            </a:r>
            <a:r>
              <a:rPr lang="en-US" sz="2400" dirty="0" smtClean="0"/>
              <a:t> input ‘0011’: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	q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------&gt; (q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X, R) </a:t>
            </a:r>
            <a:r>
              <a:rPr lang="en-US" sz="2400" dirty="0"/>
              <a:t>------&gt; (q</a:t>
            </a:r>
            <a:r>
              <a:rPr lang="en-US" sz="2400" baseline="-25000" dirty="0"/>
              <a:t>1</a:t>
            </a:r>
            <a:r>
              <a:rPr lang="en-US" sz="2400" dirty="0"/>
              <a:t>, 0</a:t>
            </a:r>
            <a:r>
              <a:rPr lang="en-US" sz="2400" dirty="0" smtClean="0"/>
              <a:t>, </a:t>
            </a:r>
            <a:r>
              <a:rPr lang="en-US" sz="2400" dirty="0"/>
              <a:t>R) ------&gt; (</a:t>
            </a:r>
            <a:r>
              <a:rPr lang="en-US" sz="2400" dirty="0" smtClean="0"/>
              <a:t>q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Y, L) </a:t>
            </a:r>
            <a:r>
              <a:rPr lang="en-US" sz="2400" dirty="0"/>
              <a:t>------&gt;</a:t>
            </a:r>
            <a:r>
              <a:rPr lang="en-US" sz="2400" dirty="0" smtClean="0"/>
              <a:t>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	(</a:t>
            </a:r>
            <a:r>
              <a:rPr lang="en-US" sz="2400" dirty="0"/>
              <a:t>q</a:t>
            </a:r>
            <a:r>
              <a:rPr lang="en-US" sz="2400" baseline="-25000" dirty="0"/>
              <a:t>2</a:t>
            </a:r>
            <a:r>
              <a:rPr lang="en-US" sz="2400" dirty="0"/>
              <a:t>, 0</a:t>
            </a:r>
            <a:r>
              <a:rPr lang="en-US" sz="2400" dirty="0" smtClean="0"/>
              <a:t>, </a:t>
            </a:r>
            <a:r>
              <a:rPr lang="en-US" sz="2400" dirty="0"/>
              <a:t>L) </a:t>
            </a:r>
            <a:r>
              <a:rPr lang="en-US" sz="2400" dirty="0" smtClean="0"/>
              <a:t>------&gt; </a:t>
            </a:r>
            <a:r>
              <a:rPr lang="en-US" sz="2400" dirty="0"/>
              <a:t>(</a:t>
            </a:r>
            <a:r>
              <a:rPr lang="en-US" sz="2400" dirty="0" smtClean="0"/>
              <a:t>q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, X, R) ------&gt;</a:t>
            </a:r>
            <a:r>
              <a:rPr lang="en-US" sz="2400" dirty="0"/>
              <a:t> (</a:t>
            </a:r>
            <a:r>
              <a:rPr lang="en-US" sz="2400" dirty="0" smtClean="0"/>
              <a:t>q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X, R) </a:t>
            </a:r>
            <a:r>
              <a:rPr lang="en-US" sz="2400" dirty="0"/>
              <a:t>------&gt;</a:t>
            </a:r>
            <a:r>
              <a:rPr lang="en-US" sz="2400" dirty="0" smtClean="0"/>
              <a:t> </a:t>
            </a:r>
            <a:r>
              <a:rPr lang="en-US" sz="2400" dirty="0"/>
              <a:t>(</a:t>
            </a:r>
            <a:r>
              <a:rPr lang="en-US" sz="2400" dirty="0" smtClean="0"/>
              <a:t>q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dirty="0"/>
              <a:t>Y, </a:t>
            </a:r>
            <a:r>
              <a:rPr lang="en-US" sz="2400" dirty="0" smtClean="0"/>
              <a:t>R) 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en-US" sz="2400" dirty="0"/>
              <a:t> ------&gt; (q</a:t>
            </a:r>
            <a:r>
              <a:rPr lang="en-US" sz="2400" baseline="-25000" dirty="0"/>
              <a:t>2</a:t>
            </a:r>
            <a:r>
              <a:rPr lang="en-US" sz="2400" dirty="0"/>
              <a:t>, Y, L</a:t>
            </a:r>
            <a:r>
              <a:rPr lang="en-US" sz="2400" dirty="0" smtClean="0"/>
              <a:t>)</a:t>
            </a:r>
            <a:r>
              <a:rPr lang="en-US" sz="2400" dirty="0"/>
              <a:t> ------&gt; (</a:t>
            </a:r>
            <a:r>
              <a:rPr lang="en-US" sz="2400" dirty="0" smtClean="0"/>
              <a:t>q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</a:t>
            </a:r>
            <a:r>
              <a:rPr lang="en-US" sz="2400" dirty="0"/>
              <a:t>Y, </a:t>
            </a:r>
            <a:r>
              <a:rPr lang="en-US" sz="2400" dirty="0" smtClean="0"/>
              <a:t>L) </a:t>
            </a:r>
            <a:r>
              <a:rPr lang="en-US" sz="2400" dirty="0"/>
              <a:t>------&gt; (q</a:t>
            </a:r>
            <a:r>
              <a:rPr lang="en-US" sz="2400" baseline="-25000" dirty="0"/>
              <a:t>0</a:t>
            </a:r>
            <a:r>
              <a:rPr lang="en-US" sz="2400" dirty="0"/>
              <a:t>, X, R) ------&gt; 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en-US" sz="2400" dirty="0"/>
              <a:t> (</a:t>
            </a:r>
            <a:r>
              <a:rPr lang="en-US" sz="2400" dirty="0" smtClean="0"/>
              <a:t>q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, </a:t>
            </a:r>
            <a:r>
              <a:rPr lang="en-US" sz="2400" dirty="0"/>
              <a:t>Y, </a:t>
            </a:r>
            <a:r>
              <a:rPr lang="en-US" sz="2400" dirty="0" smtClean="0"/>
              <a:t>R) </a:t>
            </a:r>
            <a:r>
              <a:rPr lang="en-US" sz="2400" dirty="0"/>
              <a:t>------&gt; (q</a:t>
            </a:r>
            <a:r>
              <a:rPr lang="en-US" sz="2400" baseline="-25000" dirty="0"/>
              <a:t>3</a:t>
            </a:r>
            <a:r>
              <a:rPr lang="en-US" sz="2400" dirty="0"/>
              <a:t>, Y, R) ------&gt; (</a:t>
            </a:r>
            <a:r>
              <a:rPr lang="en-US" sz="2400" dirty="0" smtClean="0"/>
              <a:t>q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, B, </a:t>
            </a:r>
            <a:r>
              <a:rPr lang="en-US" sz="2400" dirty="0"/>
              <a:t>R)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81200" y="1676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86200" y="16687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91200" y="16535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545357" y="16383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667000" y="251460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0" y="2514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531640" y="254127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679514" y="33356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429000" y="3335615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34000" y="3335615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247016" y="3335615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819446" y="429946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576810" y="429946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864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Sejarah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Turing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Diusulkan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tahun</a:t>
            </a:r>
            <a:r>
              <a:rPr lang="en-US" sz="2400" dirty="0" smtClean="0"/>
              <a:t> 1936 </a:t>
            </a:r>
            <a:r>
              <a:rPr lang="en-US" sz="2400" dirty="0" err="1" smtClean="0"/>
              <a:t>oleh</a:t>
            </a:r>
            <a:r>
              <a:rPr lang="en-US" sz="2400" dirty="0" smtClean="0"/>
              <a:t> Alan Turing, </a:t>
            </a:r>
            <a:r>
              <a:rPr lang="en-US" sz="2400" dirty="0" err="1" smtClean="0"/>
              <a:t>seorang</a:t>
            </a:r>
            <a:r>
              <a:rPr lang="en-US" sz="2400" dirty="0" smtClean="0"/>
              <a:t> </a:t>
            </a:r>
            <a:r>
              <a:rPr lang="en-US" sz="2400" dirty="0" err="1" smtClean="0"/>
              <a:t>matematikawan</a:t>
            </a:r>
            <a:r>
              <a:rPr lang="en-US" sz="2400" dirty="0" smtClean="0"/>
              <a:t> </a:t>
            </a:r>
            <a:r>
              <a:rPr lang="en-US" sz="2400" dirty="0" err="1" smtClean="0"/>
              <a:t>Inggris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model </a:t>
            </a:r>
            <a:r>
              <a:rPr lang="en-US" sz="2400" dirty="0" err="1" smtClean="0"/>
              <a:t>matematis</a:t>
            </a:r>
            <a:r>
              <a:rPr lang="en-US" sz="2400" dirty="0" smtClean="0"/>
              <a:t> </a:t>
            </a:r>
            <a:r>
              <a:rPr lang="en-US" sz="2400" dirty="0" err="1" smtClean="0"/>
              <a:t>sederhana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komputer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err="1" smtClean="0"/>
              <a:t>Meskipun</a:t>
            </a:r>
            <a:r>
              <a:rPr lang="en-US" sz="2400" dirty="0" smtClean="0"/>
              <a:t> </a:t>
            </a:r>
            <a:r>
              <a:rPr lang="en-US" sz="2400" dirty="0" err="1" smtClean="0"/>
              <a:t>sederhana</a:t>
            </a:r>
            <a:r>
              <a:rPr lang="en-US" sz="2400" dirty="0" smtClean="0"/>
              <a:t>,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kemampuan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menggambarkan</a:t>
            </a:r>
            <a:r>
              <a:rPr lang="en-US" sz="2400" dirty="0" smtClean="0"/>
              <a:t> </a:t>
            </a:r>
            <a:r>
              <a:rPr lang="en-US" sz="2400" dirty="0" err="1" smtClean="0"/>
              <a:t>perilaku</a:t>
            </a:r>
            <a:r>
              <a:rPr lang="en-US" sz="2400" dirty="0" smtClean="0"/>
              <a:t> </a:t>
            </a:r>
            <a:r>
              <a:rPr lang="en-US" sz="2400" dirty="0" err="1" smtClean="0"/>
              <a:t>komputer</a:t>
            </a:r>
            <a:r>
              <a:rPr lang="en-US" sz="2400" dirty="0" smtClean="0"/>
              <a:t> </a:t>
            </a:r>
            <a:r>
              <a:rPr lang="en-US" sz="2400" i="1" dirty="0" smtClean="0"/>
              <a:t>general-purpose.</a:t>
            </a:r>
          </a:p>
          <a:p>
            <a:endParaRPr lang="en-US" sz="2400" i="1" dirty="0"/>
          </a:p>
          <a:p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menghitung</a:t>
            </a:r>
            <a:r>
              <a:rPr lang="en-US" sz="2400" dirty="0" smtClean="0"/>
              <a:t> </a:t>
            </a:r>
            <a:r>
              <a:rPr lang="en-US" sz="2400" dirty="0" err="1" smtClean="0"/>
              <a:t>kelas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</a:t>
            </a:r>
            <a:r>
              <a:rPr lang="en-US" sz="2400" dirty="0" err="1" smtClean="0"/>
              <a:t>bulat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dikenal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rekursif</a:t>
            </a:r>
            <a:r>
              <a:rPr lang="en-US" sz="2400" dirty="0" smtClean="0"/>
              <a:t> </a:t>
            </a:r>
            <a:r>
              <a:rPr lang="en-US" sz="2400" dirty="0" err="1" smtClean="0"/>
              <a:t>sebagian</a:t>
            </a:r>
            <a:r>
              <a:rPr lang="en-US" sz="2400" dirty="0" smtClean="0"/>
              <a:t> (</a:t>
            </a:r>
            <a:r>
              <a:rPr lang="en-US" sz="2400" i="1" dirty="0" smtClean="0"/>
              <a:t>partial recursive function</a:t>
            </a:r>
            <a:r>
              <a:rPr lang="en-US" sz="2400" dirty="0" smtClean="0"/>
              <a:t>).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err="1" smtClean="0"/>
              <a:t>Deskripsi</a:t>
            </a:r>
            <a:r>
              <a:rPr lang="en-US" dirty="0" smtClean="0"/>
              <a:t> </a:t>
            </a:r>
            <a:r>
              <a:rPr lang="en-US" dirty="0" err="1" smtClean="0"/>
              <a:t>Sesaat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Keadaan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saat</a:t>
            </a:r>
            <a:r>
              <a:rPr lang="en-US" sz="2400" dirty="0" smtClean="0"/>
              <a:t> </a:t>
            </a:r>
            <a:r>
              <a:rPr lang="en-US" sz="2400" dirty="0" err="1" smtClean="0"/>
              <a:t>dicirikan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tiga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1. Status </a:t>
            </a:r>
            <a:r>
              <a:rPr lang="en-US" sz="2400" dirty="0" err="1" smtClean="0"/>
              <a:t>sekarang</a:t>
            </a:r>
            <a:r>
              <a:rPr lang="en-US" sz="2400" dirty="0" smtClean="0"/>
              <a:t> (</a:t>
            </a:r>
            <a:r>
              <a:rPr lang="en-US" sz="2400" i="1" dirty="0" smtClean="0"/>
              <a:t>q</a:t>
            </a:r>
            <a:r>
              <a:rPr lang="en-US" sz="2400" dirty="0" smtClean="0"/>
              <a:t>)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2.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yang </a:t>
            </a:r>
            <a:r>
              <a:rPr lang="en-US" sz="2400" dirty="0" err="1" smtClean="0"/>
              <a:t>sedang</a:t>
            </a:r>
            <a:r>
              <a:rPr lang="en-US" sz="2400" dirty="0" smtClean="0"/>
              <a:t> </a:t>
            </a:r>
            <a:r>
              <a:rPr lang="en-US" sz="2400" dirty="0" err="1" smtClean="0"/>
              <a:t>diterima</a:t>
            </a:r>
            <a:r>
              <a:rPr lang="en-US" sz="2400" dirty="0" smtClean="0"/>
              <a:t>/</a:t>
            </a:r>
            <a:r>
              <a:rPr lang="en-US" sz="2400" dirty="0" err="1" smtClean="0"/>
              <a:t>dibaca</a:t>
            </a:r>
            <a:endParaRPr lang="en-US" sz="2400" dirty="0" smtClean="0"/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3. </a:t>
            </a:r>
            <a:r>
              <a:rPr lang="en-US" sz="2400" dirty="0" err="1" smtClean="0"/>
              <a:t>Posisi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(“</a:t>
            </a:r>
            <a:r>
              <a:rPr lang="en-US" sz="2400" dirty="0" err="1" smtClean="0"/>
              <a:t>nomor</a:t>
            </a:r>
            <a:r>
              <a:rPr lang="en-US" sz="2400" dirty="0" smtClean="0"/>
              <a:t> </a:t>
            </a:r>
            <a:r>
              <a:rPr lang="en-US" sz="2400" dirty="0" err="1" smtClean="0"/>
              <a:t>sel</a:t>
            </a:r>
            <a:r>
              <a:rPr lang="en-US" sz="2400" dirty="0" smtClean="0"/>
              <a:t>” yang </a:t>
            </a:r>
            <a:r>
              <a:rPr lang="en-US" sz="2400" dirty="0" err="1" smtClean="0"/>
              <a:t>sedang</a:t>
            </a:r>
            <a:r>
              <a:rPr lang="en-US" sz="2400" dirty="0" smtClean="0"/>
              <a:t> </a:t>
            </a:r>
            <a:r>
              <a:rPr lang="en-US" sz="2400" dirty="0" err="1" smtClean="0"/>
              <a:t>dibaca</a:t>
            </a:r>
            <a:r>
              <a:rPr lang="en-US" sz="2400" dirty="0" smtClean="0"/>
              <a:t>)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pita.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1981200" y="4038600"/>
            <a:ext cx="19050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sym typeface="Symbol"/>
              </a:rPr>
              <a:t></a:t>
            </a:r>
            <a:r>
              <a:rPr lang="en-US" sz="2400" baseline="-25000" dirty="0" smtClean="0">
                <a:solidFill>
                  <a:schemeClr val="tx1"/>
                </a:solidFill>
                <a:sym typeface="Symbol"/>
              </a:rPr>
              <a:t>1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86200" y="4038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sym typeface="Symbol"/>
              </a:rPr>
              <a:t>a</a:t>
            </a:r>
            <a:endParaRPr lang="en-US" sz="2400" i="1" baseline="-25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43400" y="4038600"/>
            <a:ext cx="19050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sym typeface="Symbol"/>
              </a:rPr>
              <a:t>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886200" y="3810000"/>
            <a:ext cx="2362200" cy="1588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029200" y="3429000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sym typeface="Symbol"/>
              </a:rPr>
              <a:t></a:t>
            </a:r>
            <a:r>
              <a:rPr lang="en-US" baseline="-25000" dirty="0" smtClean="0">
                <a:solidFill>
                  <a:schemeClr val="tx1"/>
                </a:solidFill>
                <a:sym typeface="Symbol"/>
              </a:rPr>
              <a:t>2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429000" y="5105400"/>
            <a:ext cx="12954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q</a:t>
            </a:r>
            <a:endParaRPr lang="en-US" sz="2400" i="1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rot="5400000" flipH="1" flipV="1">
            <a:off x="3924300" y="4762500"/>
            <a:ext cx="381000" cy="1588"/>
          </a:xfrm>
          <a:prstGeom prst="line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534400" cy="52879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</a:t>
            </a:r>
            <a:r>
              <a:rPr lang="en-US" sz="2800" baseline="-25000" dirty="0" smtClean="0">
                <a:sym typeface="Symbol"/>
              </a:rPr>
              <a:t>2</a:t>
            </a:r>
            <a:r>
              <a:rPr lang="en-US" sz="2800" dirty="0" smtClean="0">
                <a:sym typeface="Symbol"/>
              </a:rPr>
              <a:t> = </a:t>
            </a:r>
            <a:r>
              <a:rPr lang="en-US" sz="2800" i="1" dirty="0" smtClean="0">
                <a:sym typeface="Symbol"/>
              </a:rPr>
              <a:t>a</a:t>
            </a:r>
            <a:r>
              <a:rPr lang="en-US" sz="2800" dirty="0" smtClean="0">
                <a:sym typeface="Symbol"/>
              </a:rPr>
              <a:t>, </a:t>
            </a:r>
            <a:r>
              <a:rPr lang="en-US" sz="2800" dirty="0" err="1" smtClean="0">
                <a:sym typeface="Symbol"/>
              </a:rPr>
              <a:t>maka</a:t>
            </a:r>
            <a:r>
              <a:rPr lang="en-US" sz="2800" dirty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konfigurasi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sesaat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mesin</a:t>
            </a:r>
            <a:r>
              <a:rPr lang="en-US" sz="2800" dirty="0" smtClean="0">
                <a:sym typeface="Symbol"/>
              </a:rPr>
              <a:t> Turing </a:t>
            </a:r>
            <a:r>
              <a:rPr lang="en-US" sz="2800" dirty="0" err="1" smtClean="0">
                <a:sym typeface="Symbol"/>
              </a:rPr>
              <a:t>pada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gambar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di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atas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dapat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dinyatakan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secara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tekstual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oleh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deskripsi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sesaat</a:t>
            </a:r>
            <a:r>
              <a:rPr lang="en-US" sz="2800" dirty="0" smtClean="0">
                <a:sym typeface="Symbol"/>
              </a:rPr>
              <a:t> (</a:t>
            </a:r>
            <a:r>
              <a:rPr lang="en-US" sz="2800" i="1" dirty="0" smtClean="0">
                <a:sym typeface="Symbol"/>
              </a:rPr>
              <a:t>instantaneous description</a:t>
            </a:r>
            <a:r>
              <a:rPr lang="en-US" sz="2800" dirty="0" smtClean="0">
                <a:sym typeface="Symbol"/>
              </a:rPr>
              <a:t>):</a:t>
            </a:r>
          </a:p>
          <a:p>
            <a:endParaRPr lang="en-US" sz="2800" dirty="0" smtClean="0">
              <a:sym typeface="Symbol"/>
            </a:endParaRPr>
          </a:p>
          <a:p>
            <a:pPr>
              <a:buNone/>
            </a:pPr>
            <a:r>
              <a:rPr lang="en-US" sz="2800" dirty="0" smtClean="0">
                <a:sym typeface="Symbol"/>
              </a:rPr>
              <a:t>			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</a:t>
            </a:r>
            <a:r>
              <a:rPr lang="en-US" sz="2800" baseline="-25000" dirty="0" smtClean="0">
                <a:sym typeface="Symbol"/>
              </a:rPr>
              <a:t>1 </a:t>
            </a:r>
            <a:r>
              <a:rPr lang="en-US" sz="2800" i="1" dirty="0" smtClean="0">
                <a:sym typeface="Symbol"/>
              </a:rPr>
              <a:t>q </a:t>
            </a:r>
            <a:r>
              <a:rPr lang="en-US" sz="2800" dirty="0" smtClean="0">
                <a:sym typeface="Symbol"/>
              </a:rPr>
              <a:t></a:t>
            </a:r>
            <a:r>
              <a:rPr lang="en-US" sz="2800" baseline="-25000" dirty="0" smtClean="0">
                <a:sym typeface="Symbol"/>
              </a:rPr>
              <a:t>2</a:t>
            </a:r>
          </a:p>
          <a:p>
            <a:pPr>
              <a:buNone/>
            </a:pPr>
            <a:endParaRPr lang="en-US" sz="2800" baseline="-25000" dirty="0">
              <a:sym typeface="Symbol"/>
            </a:endParaRPr>
          </a:p>
          <a:p>
            <a:pPr>
              <a:buNone/>
            </a:pPr>
            <a:r>
              <a:rPr lang="en-US" sz="2800" baseline="-25000" dirty="0" smtClean="0">
                <a:sym typeface="Symbol"/>
              </a:rPr>
              <a:t>	</a:t>
            </a:r>
            <a:r>
              <a:rPr lang="en-US" sz="2800" dirty="0" smtClean="0">
                <a:sym typeface="Symbol"/>
              </a:rPr>
              <a:t>yang </a:t>
            </a:r>
            <a:r>
              <a:rPr lang="en-US" sz="2800" dirty="0" err="1" smtClean="0">
                <a:sym typeface="Symbol"/>
              </a:rPr>
              <a:t>artinya</a:t>
            </a:r>
            <a:r>
              <a:rPr lang="en-US" sz="2800" dirty="0" smtClean="0">
                <a:sym typeface="Symbol"/>
              </a:rPr>
              <a:t>:</a:t>
            </a:r>
          </a:p>
          <a:p>
            <a:pPr>
              <a:buNone/>
            </a:pPr>
            <a:r>
              <a:rPr lang="en-US" sz="2800" dirty="0">
                <a:sym typeface="Symbol"/>
              </a:rPr>
              <a:t>	</a:t>
            </a:r>
            <a:r>
              <a:rPr lang="en-US" sz="2800" dirty="0" smtClean="0">
                <a:sym typeface="Symbol"/>
              </a:rPr>
              <a:t>	- </a:t>
            </a:r>
            <a:r>
              <a:rPr lang="en-US" sz="2800" dirty="0" err="1" smtClean="0">
                <a:sym typeface="Symbol"/>
              </a:rPr>
              <a:t>mesin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sedang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berada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pada</a:t>
            </a:r>
            <a:r>
              <a:rPr lang="en-US" sz="2800" dirty="0" smtClean="0">
                <a:sym typeface="Symbol"/>
              </a:rPr>
              <a:t> status </a:t>
            </a:r>
            <a:r>
              <a:rPr lang="en-US" sz="2800" i="1" dirty="0" smtClean="0">
                <a:sym typeface="Symbol"/>
              </a:rPr>
              <a:t>q</a:t>
            </a:r>
          </a:p>
          <a:p>
            <a:pPr>
              <a:buNone/>
            </a:pPr>
            <a:r>
              <a:rPr lang="en-US" sz="2800" dirty="0">
                <a:sym typeface="Symbol"/>
              </a:rPr>
              <a:t>	</a:t>
            </a:r>
            <a:r>
              <a:rPr lang="en-US" sz="2800" dirty="0" smtClean="0">
                <a:sym typeface="Symbol"/>
              </a:rPr>
              <a:t>	- </a:t>
            </a:r>
            <a:r>
              <a:rPr lang="en-US" sz="2800" baseline="-25000" dirty="0" smtClean="0">
                <a:sym typeface="Symbol"/>
              </a:rPr>
              <a:t>1</a:t>
            </a:r>
            <a:r>
              <a:rPr lang="en-US" sz="2800" dirty="0" smtClean="0">
                <a:sym typeface="Symbol"/>
              </a:rPr>
              <a:t></a:t>
            </a:r>
            <a:r>
              <a:rPr lang="en-US" sz="2800" baseline="-25000" dirty="0" smtClean="0">
                <a:sym typeface="Symbol"/>
              </a:rPr>
              <a:t>2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adalah</a:t>
            </a:r>
            <a:r>
              <a:rPr lang="en-US" sz="2800" dirty="0" smtClean="0">
                <a:sym typeface="Symbol"/>
              </a:rPr>
              <a:t> string yang </a:t>
            </a:r>
            <a:r>
              <a:rPr lang="en-US" sz="2800" dirty="0" err="1" smtClean="0">
                <a:sym typeface="Symbol"/>
              </a:rPr>
              <a:t>tertera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pada</a:t>
            </a:r>
            <a:r>
              <a:rPr lang="en-US" sz="2800" dirty="0" smtClean="0">
                <a:sym typeface="Symbol"/>
              </a:rPr>
              <a:t> pita </a:t>
            </a:r>
          </a:p>
          <a:p>
            <a:pPr>
              <a:buNone/>
            </a:pPr>
            <a:r>
              <a:rPr lang="en-US" sz="2800" dirty="0">
                <a:sym typeface="Symbol"/>
              </a:rPr>
              <a:t>	</a:t>
            </a:r>
            <a:r>
              <a:rPr lang="en-US" sz="2800" dirty="0" smtClean="0">
                <a:sym typeface="Symbol"/>
              </a:rPr>
              <a:t>	- </a:t>
            </a:r>
            <a:r>
              <a:rPr lang="en-US" sz="2800" dirty="0" err="1" smtClean="0">
                <a:sym typeface="Symbol"/>
              </a:rPr>
              <a:t>mesin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sedang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membaca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simbol</a:t>
            </a:r>
            <a:r>
              <a:rPr lang="en-US" sz="2800" dirty="0" smtClean="0">
                <a:sym typeface="Symbol"/>
              </a:rPr>
              <a:t> paling </a:t>
            </a:r>
            <a:r>
              <a:rPr lang="en-US" sz="2800" dirty="0" err="1" smtClean="0">
                <a:sym typeface="Symbol"/>
              </a:rPr>
              <a:t>kiri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dari</a:t>
            </a:r>
            <a:r>
              <a:rPr lang="en-US" sz="2800" dirty="0" smtClean="0">
                <a:sym typeface="Symbol"/>
              </a:rPr>
              <a:t> </a:t>
            </a:r>
            <a:r>
              <a:rPr lang="en-US" sz="2800" baseline="-25000" dirty="0" smtClean="0">
                <a:sym typeface="Symbol"/>
              </a:rPr>
              <a:t>2</a:t>
            </a:r>
            <a:r>
              <a:rPr lang="en-US" sz="2800" dirty="0" smtClean="0">
                <a:sym typeface="Symbol"/>
              </a:rPr>
              <a:t>  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Contoh</a:t>
            </a:r>
            <a:r>
              <a:rPr lang="en-US" sz="2400" dirty="0" smtClean="0"/>
              <a:t> </a:t>
            </a:r>
            <a:r>
              <a:rPr lang="en-US" sz="2400" dirty="0" err="1" smtClean="0"/>
              <a:t>gerakan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kiri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(</a:t>
            </a:r>
            <a:r>
              <a:rPr lang="en-US" sz="2400" i="1" dirty="0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X</a:t>
            </a:r>
            <a:r>
              <a:rPr lang="en-US" sz="2400" i="1" baseline="-25000" dirty="0" smtClean="0">
                <a:sym typeface="Symbol"/>
              </a:rPr>
              <a:t>i</a:t>
            </a:r>
            <a:r>
              <a:rPr lang="en-US" sz="2400" dirty="0" smtClean="0">
                <a:sym typeface="Symbol"/>
              </a:rPr>
              <a:t>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Y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L</a:t>
            </a:r>
            <a:r>
              <a:rPr lang="en-US" sz="2400" dirty="0" smtClean="0">
                <a:sym typeface="Symbol"/>
              </a:rPr>
              <a:t>):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 </a:t>
            </a:r>
            <a:r>
              <a:rPr lang="en-US" sz="2400" i="1" dirty="0" smtClean="0">
                <a:sym typeface="Symbol"/>
              </a:rPr>
              <a:t>X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i="1" dirty="0" smtClean="0">
                <a:sym typeface="Symbol"/>
              </a:rPr>
              <a:t>X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 … </a:t>
            </a:r>
            <a:r>
              <a:rPr lang="en-US" sz="2400" i="1" dirty="0" smtClean="0">
                <a:sym typeface="Symbol"/>
              </a:rPr>
              <a:t>X</a:t>
            </a:r>
            <a:r>
              <a:rPr lang="en-US" sz="2400" i="1" baseline="-25000" dirty="0" smtClean="0">
                <a:sym typeface="Symbol"/>
              </a:rPr>
              <a:t>i </a:t>
            </a:r>
            <a:r>
              <a:rPr lang="en-US" sz="2400" baseline="-25000" dirty="0" smtClean="0">
                <a:sym typeface="Symbol"/>
              </a:rPr>
              <a:t>– 1</a:t>
            </a:r>
            <a:r>
              <a:rPr lang="en-US" sz="2400" i="1" dirty="0" smtClean="0">
                <a:sym typeface="Symbol"/>
              </a:rPr>
              <a:t>p X</a:t>
            </a:r>
            <a:r>
              <a:rPr lang="en-US" sz="2400" i="1" baseline="-25000" dirty="0" smtClean="0">
                <a:sym typeface="Symbol"/>
              </a:rPr>
              <a:t>i</a:t>
            </a:r>
            <a:r>
              <a:rPr lang="en-US" sz="2400" i="1" dirty="0" smtClean="0">
                <a:sym typeface="Symbol"/>
              </a:rPr>
              <a:t> </a:t>
            </a:r>
            <a:r>
              <a:rPr lang="en-US" sz="2400" i="1" dirty="0" err="1" smtClean="0">
                <a:sym typeface="Symbol"/>
              </a:rPr>
              <a:t>X</a:t>
            </a:r>
            <a:r>
              <a:rPr lang="en-US" sz="2400" i="1" baseline="-25000" dirty="0" err="1" smtClean="0">
                <a:sym typeface="Symbol"/>
              </a:rPr>
              <a:t>i</a:t>
            </a:r>
            <a:r>
              <a:rPr lang="en-US" sz="2400" i="1" baseline="-25000" dirty="0" smtClean="0">
                <a:sym typeface="Symbol"/>
              </a:rPr>
              <a:t> </a:t>
            </a:r>
            <a:r>
              <a:rPr lang="en-US" sz="2400" baseline="-25000" dirty="0" smtClean="0">
                <a:sym typeface="Symbol"/>
              </a:rPr>
              <a:t>+1</a:t>
            </a:r>
            <a:r>
              <a:rPr lang="en-US" sz="2400" dirty="0" smtClean="0">
                <a:sym typeface="Symbol"/>
              </a:rPr>
              <a:t> … </a:t>
            </a:r>
            <a:r>
              <a:rPr lang="en-US" sz="2400" i="1" dirty="0" err="1" smtClean="0">
                <a:sym typeface="Symbol"/>
              </a:rPr>
              <a:t>X</a:t>
            </a:r>
            <a:r>
              <a:rPr lang="en-US" sz="2400" i="1" baseline="-25000" dirty="0" err="1" smtClean="0">
                <a:sym typeface="Symbol"/>
              </a:rPr>
              <a:t>n</a:t>
            </a:r>
            <a:r>
              <a:rPr lang="en-US" sz="2400" i="1" baseline="-25000" dirty="0" smtClean="0">
                <a:sym typeface="Symbol"/>
              </a:rPr>
              <a:t>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</a:t>
            </a:r>
            <a:r>
              <a:rPr lang="en-US" sz="2400" dirty="0" smtClean="0">
                <a:latin typeface="+mj-lt"/>
                <a:ea typeface="KaiTi"/>
                <a:sym typeface="Symbol"/>
              </a:rPr>
              <a:t>X</a:t>
            </a:r>
            <a:r>
              <a:rPr lang="en-US" sz="2400" baseline="-25000" dirty="0" smtClean="0">
                <a:latin typeface="+mj-lt"/>
                <a:ea typeface="KaiTi"/>
                <a:sym typeface="Symbol"/>
              </a:rPr>
              <a:t>1</a:t>
            </a:r>
            <a:r>
              <a:rPr lang="en-US" sz="2400" dirty="0" smtClean="0">
                <a:latin typeface="+mj-lt"/>
                <a:ea typeface="KaiTi"/>
                <a:sym typeface="Symbol"/>
              </a:rPr>
              <a:t>X</a:t>
            </a:r>
            <a:r>
              <a:rPr lang="en-US" sz="2400" baseline="-25000" dirty="0" smtClean="0">
                <a:latin typeface="+mj-lt"/>
                <a:ea typeface="KaiTi"/>
                <a:sym typeface="Symbol"/>
              </a:rPr>
              <a:t>2</a:t>
            </a:r>
            <a:r>
              <a:rPr lang="en-US" sz="2400" dirty="0" smtClean="0">
                <a:latin typeface="+mj-lt"/>
                <a:ea typeface="KaiTi"/>
                <a:sym typeface="Symbol"/>
              </a:rPr>
              <a:t> …  </a:t>
            </a:r>
            <a:r>
              <a:rPr lang="en-US" sz="2400" i="1" dirty="0" err="1" smtClean="0">
                <a:latin typeface="+mj-lt"/>
                <a:ea typeface="KaiTi"/>
                <a:sym typeface="Symbol"/>
              </a:rPr>
              <a:t>qX</a:t>
            </a:r>
            <a:r>
              <a:rPr lang="en-US" sz="2400" i="1" baseline="-25000" dirty="0" err="1" smtClean="0">
                <a:latin typeface="+mj-lt"/>
                <a:ea typeface="KaiTi"/>
                <a:sym typeface="Symbol"/>
              </a:rPr>
              <a:t>i</a:t>
            </a:r>
            <a:r>
              <a:rPr lang="en-US" sz="2400" i="1" baseline="-25000" dirty="0" smtClean="0">
                <a:latin typeface="+mj-lt"/>
                <a:ea typeface="KaiTi"/>
                <a:sym typeface="Symbol"/>
              </a:rPr>
              <a:t> </a:t>
            </a:r>
            <a:r>
              <a:rPr lang="en-US" sz="2400" baseline="-25000" dirty="0" smtClean="0">
                <a:latin typeface="+mj-lt"/>
                <a:ea typeface="KaiTi"/>
                <a:sym typeface="Symbol"/>
              </a:rPr>
              <a:t>– 1  </a:t>
            </a:r>
            <a:r>
              <a:rPr lang="en-US" sz="2400" i="1" dirty="0" smtClean="0">
                <a:latin typeface="+mj-lt"/>
                <a:ea typeface="KaiTi"/>
                <a:sym typeface="Symbol"/>
              </a:rPr>
              <a:t>Y  X</a:t>
            </a:r>
            <a:r>
              <a:rPr lang="en-US" sz="2400" i="1" baseline="-25000" dirty="0" smtClean="0">
                <a:latin typeface="+mj-lt"/>
                <a:ea typeface="KaiTi"/>
                <a:sym typeface="Symbol"/>
              </a:rPr>
              <a:t>i </a:t>
            </a:r>
            <a:r>
              <a:rPr lang="en-US" sz="2400" baseline="-25000" dirty="0" smtClean="0">
                <a:latin typeface="+mj-lt"/>
                <a:ea typeface="KaiTi"/>
                <a:sym typeface="Symbol"/>
              </a:rPr>
              <a:t>+ 1</a:t>
            </a:r>
            <a:r>
              <a:rPr lang="en-US" sz="2400" dirty="0" smtClean="0">
                <a:latin typeface="+mj-lt"/>
                <a:ea typeface="KaiTi"/>
                <a:sym typeface="Symbol"/>
              </a:rPr>
              <a:t> … </a:t>
            </a:r>
            <a:r>
              <a:rPr lang="en-US" sz="2400" i="1" dirty="0" err="1" smtClean="0">
                <a:latin typeface="KaiTi"/>
                <a:ea typeface="KaiTi"/>
                <a:sym typeface="Symbol"/>
              </a:rPr>
              <a:t>X</a:t>
            </a:r>
            <a:r>
              <a:rPr lang="en-US" sz="2400" i="1" baseline="-25000" dirty="0" err="1" smtClean="0">
                <a:latin typeface="KaiTi"/>
                <a:ea typeface="KaiTi"/>
                <a:sym typeface="Symbol"/>
              </a:rPr>
              <a:t>n</a:t>
            </a:r>
            <a:r>
              <a:rPr lang="en-US" sz="2400" i="1" baseline="-25000" dirty="0" smtClean="0">
                <a:latin typeface="KaiTi"/>
                <a:ea typeface="KaiTi"/>
                <a:sym typeface="Symbol"/>
              </a:rPr>
              <a:t> </a:t>
            </a:r>
          </a:p>
          <a:p>
            <a:pPr>
              <a:buNone/>
            </a:pPr>
            <a:endParaRPr lang="en-US" sz="2400" i="1" baseline="-25000" dirty="0">
              <a:latin typeface="KaiTi"/>
              <a:ea typeface="KaiTi"/>
              <a:sym typeface="Symbol"/>
            </a:endParaRPr>
          </a:p>
          <a:p>
            <a:r>
              <a:rPr lang="en-US" sz="2400" dirty="0" err="1" smtClean="0"/>
              <a:t>Contoh</a:t>
            </a:r>
            <a:r>
              <a:rPr lang="en-US" sz="2400" dirty="0" smtClean="0"/>
              <a:t> </a:t>
            </a:r>
            <a:r>
              <a:rPr lang="en-US" sz="2400" dirty="0" err="1" smtClean="0"/>
              <a:t>gerakan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kanan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(</a:t>
            </a:r>
            <a:r>
              <a:rPr lang="en-US" sz="2400" i="1" dirty="0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X</a:t>
            </a:r>
            <a:r>
              <a:rPr lang="en-US" sz="2400" i="1" baseline="-25000" dirty="0" smtClean="0">
                <a:sym typeface="Symbol"/>
              </a:rPr>
              <a:t>i</a:t>
            </a:r>
            <a:r>
              <a:rPr lang="en-US" sz="2400" dirty="0" smtClean="0">
                <a:sym typeface="Symbol"/>
              </a:rPr>
              <a:t>) = (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Y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):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i="1" dirty="0" smtClean="0">
                <a:sym typeface="Symbol"/>
              </a:rPr>
              <a:t>X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i="1" dirty="0" smtClean="0">
                <a:sym typeface="Symbol"/>
              </a:rPr>
              <a:t>X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 … </a:t>
            </a:r>
            <a:r>
              <a:rPr lang="en-US" sz="2400" i="1" dirty="0" smtClean="0">
                <a:sym typeface="Symbol"/>
              </a:rPr>
              <a:t>X</a:t>
            </a:r>
            <a:r>
              <a:rPr lang="en-US" sz="2400" i="1" baseline="-25000" dirty="0" smtClean="0">
                <a:sym typeface="Symbol"/>
              </a:rPr>
              <a:t>i </a:t>
            </a:r>
            <a:r>
              <a:rPr lang="en-US" sz="2400" baseline="-25000" dirty="0" smtClean="0">
                <a:sym typeface="Symbol"/>
              </a:rPr>
              <a:t>– 1</a:t>
            </a:r>
            <a:r>
              <a:rPr lang="en-US" sz="2400" i="1" dirty="0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X</a:t>
            </a:r>
            <a:r>
              <a:rPr lang="en-US" sz="2400" i="1" baseline="-25000" dirty="0" smtClean="0">
                <a:sym typeface="Symbol"/>
              </a:rPr>
              <a:t>i</a:t>
            </a:r>
            <a:r>
              <a:rPr lang="en-US" sz="2400" i="1" dirty="0" smtClean="0">
                <a:sym typeface="Symbol"/>
              </a:rPr>
              <a:t> </a:t>
            </a:r>
            <a:r>
              <a:rPr lang="en-US" sz="2400" i="1" dirty="0" err="1" smtClean="0">
                <a:sym typeface="Symbol"/>
              </a:rPr>
              <a:t>X</a:t>
            </a:r>
            <a:r>
              <a:rPr lang="en-US" sz="2400" i="1" baseline="-25000" dirty="0" err="1" smtClean="0">
                <a:sym typeface="Symbol"/>
              </a:rPr>
              <a:t>i</a:t>
            </a:r>
            <a:r>
              <a:rPr lang="en-US" sz="2400" i="1" baseline="-25000" dirty="0" smtClean="0">
                <a:sym typeface="Symbol"/>
              </a:rPr>
              <a:t> </a:t>
            </a:r>
            <a:r>
              <a:rPr lang="en-US" sz="2400" baseline="-25000" dirty="0" smtClean="0">
                <a:sym typeface="Symbol"/>
              </a:rPr>
              <a:t>+1</a:t>
            </a:r>
            <a:r>
              <a:rPr lang="en-US" sz="2400" dirty="0" smtClean="0">
                <a:sym typeface="Symbol"/>
              </a:rPr>
              <a:t> … </a:t>
            </a:r>
            <a:r>
              <a:rPr lang="en-US" sz="2400" i="1" dirty="0" err="1" smtClean="0">
                <a:sym typeface="Symbol"/>
              </a:rPr>
              <a:t>X</a:t>
            </a:r>
            <a:r>
              <a:rPr lang="en-US" sz="2400" i="1" baseline="-25000" dirty="0" err="1" smtClean="0">
                <a:sym typeface="Symbol"/>
              </a:rPr>
              <a:t>n</a:t>
            </a:r>
            <a:r>
              <a:rPr lang="en-US" sz="2400" i="1" baseline="-25000" dirty="0" smtClean="0">
                <a:sym typeface="Symbol"/>
              </a:rPr>
              <a:t>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</a:t>
            </a:r>
            <a:r>
              <a:rPr lang="en-US" sz="2400" dirty="0" smtClean="0">
                <a:ea typeface="KaiTi"/>
                <a:sym typeface="Symbol"/>
              </a:rPr>
              <a:t>X</a:t>
            </a:r>
            <a:r>
              <a:rPr lang="en-US" sz="2400" baseline="-25000" dirty="0" smtClean="0">
                <a:ea typeface="KaiTi"/>
                <a:sym typeface="Symbol"/>
              </a:rPr>
              <a:t>1</a:t>
            </a:r>
            <a:r>
              <a:rPr lang="en-US" sz="2400" dirty="0" smtClean="0">
                <a:ea typeface="KaiTi"/>
                <a:sym typeface="Symbol"/>
              </a:rPr>
              <a:t>X</a:t>
            </a:r>
            <a:r>
              <a:rPr lang="en-US" sz="2400" baseline="-25000" dirty="0" smtClean="0">
                <a:ea typeface="KaiTi"/>
                <a:sym typeface="Symbol"/>
              </a:rPr>
              <a:t>2</a:t>
            </a:r>
            <a:r>
              <a:rPr lang="en-US" sz="2400" dirty="0" smtClean="0">
                <a:ea typeface="KaiTi"/>
                <a:sym typeface="Symbol"/>
              </a:rPr>
              <a:t> …</a:t>
            </a:r>
            <a:r>
              <a:rPr lang="en-US" sz="2400" i="1" dirty="0" smtClean="0">
                <a:ea typeface="KaiTi"/>
                <a:sym typeface="Symbol"/>
              </a:rPr>
              <a:t>X</a:t>
            </a:r>
            <a:r>
              <a:rPr lang="en-US" sz="2400" i="1" baseline="-25000" dirty="0" smtClean="0">
                <a:ea typeface="KaiTi"/>
                <a:sym typeface="Symbol"/>
              </a:rPr>
              <a:t>i </a:t>
            </a:r>
            <a:r>
              <a:rPr lang="en-US" sz="2400" baseline="-25000" dirty="0" smtClean="0">
                <a:ea typeface="KaiTi"/>
                <a:sym typeface="Symbol"/>
              </a:rPr>
              <a:t>– 1  </a:t>
            </a:r>
            <a:r>
              <a:rPr lang="en-US" sz="2400" i="1" dirty="0">
                <a:ea typeface="KaiTi"/>
                <a:sym typeface="Symbol"/>
              </a:rPr>
              <a:t>Y  </a:t>
            </a:r>
            <a:r>
              <a:rPr lang="en-US" sz="2400" i="1" dirty="0" smtClean="0">
                <a:ea typeface="KaiTi"/>
                <a:sym typeface="Symbol"/>
              </a:rPr>
              <a:t>q X</a:t>
            </a:r>
            <a:r>
              <a:rPr lang="en-US" sz="2400" i="1" baseline="-25000" dirty="0" smtClean="0">
                <a:ea typeface="KaiTi"/>
                <a:sym typeface="Symbol"/>
              </a:rPr>
              <a:t>i </a:t>
            </a:r>
            <a:r>
              <a:rPr lang="en-US" sz="2400" baseline="-25000" dirty="0">
                <a:ea typeface="KaiTi"/>
                <a:sym typeface="Symbol"/>
              </a:rPr>
              <a:t>+ 1</a:t>
            </a:r>
            <a:r>
              <a:rPr lang="en-US" sz="2400" dirty="0">
                <a:ea typeface="KaiTi"/>
                <a:sym typeface="Symbol"/>
              </a:rPr>
              <a:t> … </a:t>
            </a:r>
            <a:r>
              <a:rPr lang="en-US" sz="2400" i="1" dirty="0" err="1" smtClean="0">
                <a:latin typeface="KaiTi"/>
                <a:ea typeface="KaiTi"/>
                <a:sym typeface="Symbol"/>
              </a:rPr>
              <a:t>X</a:t>
            </a:r>
            <a:r>
              <a:rPr lang="en-US" sz="2400" i="1" baseline="-25000" dirty="0" err="1" smtClean="0">
                <a:latin typeface="KaiTi"/>
                <a:ea typeface="KaiTi"/>
                <a:sym typeface="Symbol"/>
              </a:rPr>
              <a:t>n</a:t>
            </a:r>
            <a:endParaRPr lang="en-US" sz="2400" i="1" baseline="-25000" dirty="0" smtClean="0"/>
          </a:p>
          <a:p>
            <a:pPr>
              <a:buNone/>
            </a:pPr>
            <a:endParaRPr lang="en-US" sz="2400" i="1" dirty="0" smtClean="0"/>
          </a:p>
          <a:p>
            <a:pPr marL="290513" lvl="2" indent="-290513"/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i="1" dirty="0" smtClean="0"/>
              <a:t>string</a:t>
            </a:r>
            <a:r>
              <a:rPr lang="en-US" sz="2400" dirty="0" smtClean="0"/>
              <a:t> (</a:t>
            </a:r>
            <a:r>
              <a:rPr lang="en-US" sz="2400" dirty="0" err="1" smtClean="0"/>
              <a:t>kalimat</a:t>
            </a:r>
            <a:r>
              <a:rPr lang="en-US" sz="2400" dirty="0" smtClean="0"/>
              <a:t>) </a:t>
            </a:r>
            <a:r>
              <a:rPr lang="en-US" sz="2400" dirty="0" err="1" smtClean="0"/>
              <a:t>diterima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i="1" dirty="0" smtClean="0"/>
              <a:t>M</a:t>
            </a:r>
            <a:r>
              <a:rPr lang="en-US" dirty="0" smtClean="0"/>
              <a:t> = (Q, </a:t>
            </a:r>
            <a:r>
              <a:rPr lang="en-US" dirty="0" smtClean="0">
                <a:sym typeface="Symbol"/>
              </a:rPr>
              <a:t>, , , </a:t>
            </a:r>
            <a:r>
              <a:rPr lang="en-US" i="1" dirty="0" smtClean="0">
                <a:sym typeface="Symbol"/>
              </a:rPr>
              <a:t>q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 smtClean="0">
                <a:sym typeface="Symbol"/>
              </a:rPr>
              <a:t>, </a:t>
            </a:r>
            <a:r>
              <a:rPr lang="en-US" i="1" dirty="0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, 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) </a:t>
            </a:r>
            <a:r>
              <a:rPr lang="en-US" dirty="0" err="1" smtClean="0">
                <a:sym typeface="Symbol"/>
              </a:rPr>
              <a:t>jika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mesin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tersebut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mencapai</a:t>
            </a:r>
            <a:r>
              <a:rPr lang="en-US" dirty="0" smtClean="0">
                <a:sym typeface="Symbol"/>
              </a:rPr>
              <a:t> status </a:t>
            </a:r>
            <a:r>
              <a:rPr lang="en-US" dirty="0" err="1" smtClean="0">
                <a:sym typeface="Symbol"/>
              </a:rPr>
              <a:t>akhir</a:t>
            </a:r>
            <a:r>
              <a:rPr lang="en-US" dirty="0" smtClean="0">
                <a:sym typeface="Symbol"/>
              </a:rPr>
              <a:t>. </a:t>
            </a:r>
            <a:r>
              <a:rPr lang="en-US" dirty="0" err="1" smtClean="0">
                <a:sym typeface="Symbol"/>
              </a:rPr>
              <a:t>Dengan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kata</a:t>
            </a:r>
            <a:r>
              <a:rPr lang="en-US" dirty="0" smtClean="0">
                <a:sym typeface="Symbol"/>
              </a:rPr>
              <a:t> lain </a:t>
            </a:r>
            <a:r>
              <a:rPr lang="en-US" dirty="0" err="1" smtClean="0">
                <a:sym typeface="Symbol"/>
              </a:rPr>
              <a:t>suatu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kalimat</a:t>
            </a:r>
            <a:r>
              <a:rPr lang="en-US" dirty="0" smtClean="0">
                <a:sym typeface="Symbol"/>
              </a:rPr>
              <a:t> w </a:t>
            </a:r>
            <a:r>
              <a:rPr lang="en-US" dirty="0" err="1" smtClean="0">
                <a:sym typeface="Symbol"/>
              </a:rPr>
              <a:t>diterima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oleh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M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jika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terdapat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rangkaian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deskripsi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sesaat</a:t>
            </a:r>
            <a:r>
              <a:rPr lang="en-US" dirty="0" smtClean="0">
                <a:sym typeface="Symbol"/>
              </a:rPr>
              <a:t>:</a:t>
            </a:r>
          </a:p>
          <a:p>
            <a:pPr marL="290513" lvl="2" indent="-290513">
              <a:spcBef>
                <a:spcPts val="0"/>
              </a:spcBef>
              <a:buNone/>
            </a:pPr>
            <a:r>
              <a:rPr lang="en-US" dirty="0" smtClean="0">
                <a:sym typeface="Symbol"/>
              </a:rPr>
              <a:t>				           </a:t>
            </a:r>
            <a:r>
              <a:rPr lang="en-US" baseline="-25000" dirty="0" smtClean="0">
                <a:sym typeface="Symbol"/>
              </a:rPr>
              <a:t>*</a:t>
            </a:r>
            <a:r>
              <a:rPr lang="en-US" dirty="0" smtClean="0">
                <a:sym typeface="Symbol"/>
              </a:rPr>
              <a:t>	</a:t>
            </a:r>
          </a:p>
          <a:p>
            <a:pPr marL="747713" lvl="3" indent="-290513">
              <a:spcBef>
                <a:spcPts val="0"/>
              </a:spcBef>
              <a:buNone/>
            </a:pPr>
            <a:r>
              <a:rPr lang="en-US" sz="2400" dirty="0">
                <a:sym typeface="Symbol"/>
              </a:rPr>
              <a:t>	</a:t>
            </a:r>
            <a:r>
              <a:rPr lang="en-US" sz="2400" dirty="0" smtClean="0">
                <a:sym typeface="Symbol"/>
              </a:rPr>
              <a:t>			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0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w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</a:t>
            </a:r>
            <a:r>
              <a:rPr lang="en-US" sz="2400" dirty="0" smtClean="0">
                <a:sym typeface="Symbol"/>
              </a:rPr>
              <a:t></a:t>
            </a:r>
            <a:r>
              <a:rPr lang="en-US" sz="2400" baseline="-25000" dirty="0" smtClean="0">
                <a:sym typeface="Symbol"/>
              </a:rPr>
              <a:t>1 </a:t>
            </a:r>
            <a:r>
              <a:rPr lang="en-US" sz="2400" i="1" dirty="0" smtClean="0">
                <a:sym typeface="Symbol"/>
              </a:rPr>
              <a:t>p </a:t>
            </a:r>
            <a:r>
              <a:rPr lang="en-US" sz="2400" dirty="0" smtClean="0">
                <a:sym typeface="Symbol"/>
              </a:rPr>
              <a:t></a:t>
            </a:r>
            <a:r>
              <a:rPr lang="en-US" sz="2400" baseline="-25000" dirty="0" smtClean="0">
                <a:sym typeface="Symbol"/>
              </a:rPr>
              <a:t>2 </a:t>
            </a:r>
          </a:p>
          <a:p>
            <a:pPr marL="747713" lvl="3" indent="-290513">
              <a:spcBef>
                <a:spcPts val="0"/>
              </a:spcBef>
              <a:buNone/>
            </a:pPr>
            <a:endParaRPr lang="en-US" sz="2400" dirty="0" smtClean="0">
              <a:sym typeface="Symbol"/>
            </a:endParaRPr>
          </a:p>
          <a:p>
            <a:pPr marL="747713" lvl="3" indent="-290513">
              <a:spcBef>
                <a:spcPts val="0"/>
              </a:spcBef>
              <a:buNone/>
            </a:pPr>
            <a:r>
              <a:rPr lang="en-US" sz="2400" dirty="0" smtClean="0">
                <a:sym typeface="Symbol"/>
              </a:rPr>
              <a:t>yang </a:t>
            </a:r>
            <a:r>
              <a:rPr lang="en-US" sz="2400" dirty="0" err="1" smtClean="0">
                <a:sym typeface="Symbol"/>
              </a:rPr>
              <a:t>dalam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hal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ini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  </a:t>
            </a:r>
            <a:r>
              <a:rPr lang="en-US" sz="2400" i="1" dirty="0" smtClean="0">
                <a:sym typeface="Symbol"/>
              </a:rPr>
              <a:t>F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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</a:t>
            </a:r>
            <a:r>
              <a:rPr lang="en-US" sz="2400" baseline="-25000" dirty="0" smtClean="0">
                <a:sym typeface="Symbol"/>
              </a:rPr>
              <a:t>2 </a:t>
            </a:r>
            <a:r>
              <a:rPr lang="en-US" sz="2400" dirty="0" smtClean="0">
                <a:sym typeface="Symbol"/>
              </a:rPr>
              <a:t> </a:t>
            </a:r>
            <a:r>
              <a:rPr lang="en-US" sz="2400" baseline="30000" dirty="0" smtClean="0">
                <a:sym typeface="Symbol"/>
              </a:rPr>
              <a:t>*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2514600" y="914400"/>
            <a:ext cx="3048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67400" y="914400"/>
            <a:ext cx="3048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438400" y="2057400"/>
            <a:ext cx="3048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86400" y="2057400"/>
            <a:ext cx="3048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5" imgW="114151" imgH="215619" progId="Equation.3">
                  <p:embed/>
                </p:oleObj>
              </mc:Choice>
              <mc:Fallback>
                <p:oleObj name="Equation" r:id="rId5" imgW="114151" imgH="215619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>
            <a:normAutofit/>
          </a:bodyPr>
          <a:lstStyle/>
          <a:p>
            <a:pPr marL="346075" lvl="2" indent="-290513"/>
            <a:r>
              <a:rPr lang="en-US" sz="2400" dirty="0" err="1" smtClean="0"/>
              <a:t>Contoh</a:t>
            </a:r>
            <a:r>
              <a:rPr lang="en-US" sz="2400" dirty="0" smtClean="0"/>
              <a:t>: </a:t>
            </a:r>
            <a:r>
              <a:rPr lang="en-US" dirty="0" smtClean="0"/>
              <a:t>Q  = </a:t>
            </a:r>
            <a:r>
              <a:rPr lang="en-US" dirty="0"/>
              <a:t>{</a:t>
            </a:r>
            <a:r>
              <a:rPr lang="en-US" i="1" dirty="0"/>
              <a:t>q</a:t>
            </a:r>
            <a:r>
              <a:rPr lang="en-US" baseline="-25000" dirty="0"/>
              <a:t>0</a:t>
            </a:r>
            <a:r>
              <a:rPr lang="en-US" dirty="0"/>
              <a:t>, </a:t>
            </a:r>
            <a:r>
              <a:rPr lang="en-US" i="1" dirty="0"/>
              <a:t>q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q</a:t>
            </a:r>
            <a:r>
              <a:rPr lang="en-US" baseline="-25000" dirty="0"/>
              <a:t>2</a:t>
            </a:r>
            <a:r>
              <a:rPr lang="en-US" dirty="0"/>
              <a:t>, </a:t>
            </a:r>
            <a:r>
              <a:rPr lang="en-US" i="1" dirty="0"/>
              <a:t>q</a:t>
            </a:r>
            <a:r>
              <a:rPr lang="en-US" baseline="-25000" dirty="0"/>
              <a:t>3</a:t>
            </a:r>
            <a:r>
              <a:rPr lang="en-US" dirty="0"/>
              <a:t>, </a:t>
            </a:r>
            <a:r>
              <a:rPr lang="en-US" i="1" dirty="0"/>
              <a:t>q</a:t>
            </a:r>
            <a:r>
              <a:rPr lang="en-US" baseline="-25000" dirty="0"/>
              <a:t>4</a:t>
            </a:r>
            <a:r>
              <a:rPr lang="en-US" dirty="0" smtClean="0"/>
              <a:t>}</a:t>
            </a:r>
            <a:r>
              <a:rPr lang="en-US" dirty="0" smtClean="0"/>
              <a:t>,  </a:t>
            </a:r>
            <a:r>
              <a:rPr lang="en-US" dirty="0" smtClean="0">
                <a:sym typeface="Symbol"/>
              </a:rPr>
              <a:t>= {0, 1,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, 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, </a:t>
            </a:r>
            <a:r>
              <a:rPr lang="en-US" i="1" dirty="0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},  = </a:t>
            </a:r>
            <a:r>
              <a:rPr lang="en-US" dirty="0">
                <a:sym typeface="Symbol"/>
              </a:rPr>
              <a:t>{0, 1, </a:t>
            </a:r>
            <a:r>
              <a:rPr lang="en-US" i="1" dirty="0">
                <a:sym typeface="Symbol"/>
              </a:rPr>
              <a:t>B</a:t>
            </a:r>
            <a:r>
              <a:rPr lang="en-US" dirty="0">
                <a:sym typeface="Symbol"/>
              </a:rPr>
              <a:t>} </a:t>
            </a:r>
          </a:p>
          <a:p>
            <a:pPr>
              <a:buNone/>
            </a:pPr>
            <a:r>
              <a:rPr lang="en-US" sz="2400" i="1" dirty="0" smtClean="0">
                <a:sym typeface="Symbol"/>
              </a:rPr>
              <a:t>	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0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i="1" dirty="0">
                <a:sym typeface="Symbol"/>
              </a:rPr>
              <a:t>q</a:t>
            </a:r>
            <a:r>
              <a:rPr lang="en-US" sz="2400" baseline="-25000" dirty="0">
                <a:sym typeface="Symbol"/>
              </a:rPr>
              <a:t>0</a:t>
            </a:r>
            <a:r>
              <a:rPr lang="en-US" sz="2400" i="1" dirty="0" smtClean="0">
                <a:sym typeface="Symbol"/>
              </a:rPr>
              <a:t>, </a:t>
            </a:r>
            <a:r>
              <a:rPr lang="en-US" sz="2400" dirty="0" smtClean="0">
                <a:sym typeface="Symbol"/>
              </a:rPr>
              <a:t>  </a:t>
            </a:r>
            <a:r>
              <a:rPr lang="en-US" sz="2400" i="1" dirty="0" smtClean="0">
                <a:sym typeface="Symbol"/>
              </a:rPr>
              <a:t>F</a:t>
            </a:r>
            <a:r>
              <a:rPr lang="en-US" sz="2400" dirty="0" smtClean="0">
                <a:sym typeface="Symbol"/>
              </a:rPr>
              <a:t>  = </a:t>
            </a:r>
            <a:r>
              <a:rPr lang="en-US" sz="2400" dirty="0" smtClean="0">
                <a:sym typeface="Symbol"/>
              </a:rPr>
              <a:t>{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4</a:t>
            </a:r>
            <a:r>
              <a:rPr lang="en-US" sz="2400" dirty="0" smtClean="0">
                <a:sym typeface="Symbol"/>
              </a:rPr>
              <a:t>},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fungsi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transisi</a:t>
            </a:r>
            <a:r>
              <a:rPr lang="en-US" sz="2400" dirty="0" smtClean="0">
                <a:sym typeface="Symbol"/>
              </a:rPr>
              <a:t>  </a:t>
            </a:r>
            <a:r>
              <a:rPr lang="en-US" sz="2400" dirty="0" err="1" smtClean="0">
                <a:sym typeface="Symbol"/>
              </a:rPr>
              <a:t>dinyatakan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oleh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tabel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berikut</a:t>
            </a:r>
            <a:r>
              <a:rPr lang="en-US" sz="2400" dirty="0" smtClean="0">
                <a:sym typeface="Symbol"/>
              </a:rPr>
              <a:t>:  </a:t>
            </a:r>
            <a:r>
              <a:rPr lang="en-US" sz="2400" i="1" dirty="0" smtClean="0"/>
              <a:t>	</a:t>
            </a:r>
          </a:p>
          <a:p>
            <a:pPr>
              <a:buNone/>
            </a:pPr>
            <a:endParaRPr lang="en-US" sz="2400" i="1" dirty="0"/>
          </a:p>
          <a:p>
            <a:pPr>
              <a:buNone/>
            </a:pPr>
            <a:endParaRPr lang="en-US" sz="2400" i="1" dirty="0" smtClean="0"/>
          </a:p>
          <a:p>
            <a:pPr>
              <a:buNone/>
            </a:pPr>
            <a:endParaRPr lang="en-US" sz="2400" i="1" dirty="0"/>
          </a:p>
          <a:p>
            <a:pPr>
              <a:buNone/>
            </a:pPr>
            <a:endParaRPr lang="en-US" sz="2400" i="1" dirty="0" smtClean="0"/>
          </a:p>
          <a:p>
            <a:pPr>
              <a:buNone/>
            </a:pPr>
            <a:endParaRPr lang="en-US" sz="2400" i="1" dirty="0"/>
          </a:p>
          <a:p>
            <a:pPr>
              <a:buNone/>
            </a:pPr>
            <a:endParaRPr lang="en-US" sz="2400" i="1" dirty="0" smtClean="0"/>
          </a:p>
          <a:p>
            <a:pPr marL="401638" indent="-111125">
              <a:buNone/>
            </a:pPr>
            <a:r>
              <a:rPr lang="en-US" sz="2400" dirty="0" smtClean="0"/>
              <a:t> 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komputasi</a:t>
            </a:r>
            <a:r>
              <a:rPr lang="en-US" sz="2400" dirty="0" smtClean="0"/>
              <a:t> string ‘0011’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M </a:t>
            </a:r>
            <a:r>
              <a:rPr lang="en-US" sz="2400" dirty="0" err="1" smtClean="0"/>
              <a:t>dinyatakan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rangkaian</a:t>
            </a:r>
            <a:r>
              <a:rPr lang="en-US" sz="2400" dirty="0" smtClean="0"/>
              <a:t> </a:t>
            </a:r>
            <a:r>
              <a:rPr lang="en-US" sz="2400" dirty="0" err="1" smtClean="0"/>
              <a:t>deskripsi</a:t>
            </a:r>
            <a:r>
              <a:rPr lang="en-US" sz="2400" dirty="0" smtClean="0"/>
              <a:t> </a:t>
            </a:r>
            <a:r>
              <a:rPr lang="en-US" sz="2400" dirty="0" err="1" smtClean="0"/>
              <a:t>sesaat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</a:t>
            </a:r>
          </a:p>
          <a:p>
            <a:pPr marL="401638" indent="-111125">
              <a:buNone/>
            </a:pPr>
            <a:r>
              <a:rPr lang="en-US" sz="2400" i="1" dirty="0" smtClean="0"/>
              <a:t> 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0</a:t>
            </a:r>
            <a:r>
              <a:rPr lang="en-US" sz="2400" dirty="0" smtClean="0"/>
              <a:t>0011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</a:t>
            </a:r>
            <a:r>
              <a:rPr lang="en-US" sz="2400" i="1" dirty="0" smtClean="0">
                <a:ea typeface="KaiTi"/>
                <a:sym typeface="Symbol"/>
              </a:rPr>
              <a:t>X</a:t>
            </a:r>
            <a:r>
              <a:rPr lang="en-US" sz="2400" i="1" dirty="0" smtClean="0"/>
              <a:t>q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ea typeface="KaiTi"/>
                <a:sym typeface="Symbol"/>
              </a:rPr>
              <a:t>011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</a:t>
            </a:r>
            <a:r>
              <a:rPr lang="en-US" sz="2400" dirty="0" smtClean="0">
                <a:ea typeface="KaiTi"/>
                <a:sym typeface="Symbol"/>
              </a:rPr>
              <a:t>  </a:t>
            </a:r>
            <a:r>
              <a:rPr lang="en-US" sz="2400" i="1" dirty="0" smtClean="0">
                <a:ea typeface="KaiTi"/>
                <a:sym typeface="Symbol"/>
              </a:rPr>
              <a:t>X</a:t>
            </a:r>
            <a:r>
              <a:rPr lang="en-US" sz="2400" dirty="0" smtClean="0">
                <a:ea typeface="KaiTi"/>
                <a:sym typeface="Symbol"/>
              </a:rPr>
              <a:t>0</a:t>
            </a:r>
            <a:r>
              <a:rPr lang="en-US" sz="2400" i="1" dirty="0" smtClean="0"/>
              <a:t>q</a:t>
            </a:r>
            <a:r>
              <a:rPr lang="en-US" sz="2400" baseline="-25000" dirty="0" smtClean="0"/>
              <a:t>1</a:t>
            </a:r>
            <a:r>
              <a:rPr lang="en-US" sz="2400" dirty="0" smtClean="0">
                <a:ea typeface="KaiTi"/>
                <a:sym typeface="Symbol"/>
              </a:rPr>
              <a:t>11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</a:t>
            </a:r>
            <a:r>
              <a:rPr lang="en-US" sz="2400" dirty="0" smtClean="0">
                <a:ea typeface="KaiTi"/>
                <a:sym typeface="Symbol"/>
              </a:rPr>
              <a:t>  </a:t>
            </a:r>
            <a:r>
              <a:rPr lang="en-US" sz="2400" i="1" dirty="0" smtClean="0">
                <a:ea typeface="KaiTi"/>
                <a:sym typeface="Symbol"/>
              </a:rPr>
              <a:t>X</a:t>
            </a:r>
            <a:r>
              <a:rPr lang="en-US" sz="2400" i="1" dirty="0"/>
              <a:t> </a:t>
            </a:r>
            <a:r>
              <a:rPr lang="en-US" sz="2400" i="1" dirty="0" smtClean="0"/>
              <a:t>q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ea typeface="KaiTi"/>
                <a:sym typeface="Symbol"/>
              </a:rPr>
              <a:t>0</a:t>
            </a:r>
            <a:r>
              <a:rPr lang="en-US" sz="2400" i="1" dirty="0" smtClean="0">
                <a:ea typeface="KaiTi"/>
                <a:sym typeface="Symbol"/>
              </a:rPr>
              <a:t>Y</a:t>
            </a:r>
            <a:r>
              <a:rPr lang="en-US" sz="2400" dirty="0" smtClean="0">
                <a:ea typeface="KaiTi"/>
                <a:sym typeface="Symbol"/>
              </a:rPr>
              <a:t>1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</a:t>
            </a:r>
            <a:r>
              <a:rPr lang="en-US" sz="2400" dirty="0" smtClean="0">
                <a:ea typeface="KaiTi"/>
                <a:sym typeface="Symbol"/>
              </a:rPr>
              <a:t> </a:t>
            </a:r>
            <a:r>
              <a:rPr lang="en-US" sz="2400" i="1" dirty="0" smtClean="0"/>
              <a:t>q</a:t>
            </a:r>
            <a:r>
              <a:rPr lang="en-US" sz="2400" baseline="-25000" dirty="0" smtClean="0"/>
              <a:t>2</a:t>
            </a:r>
            <a:r>
              <a:rPr lang="en-US" sz="2400" i="1" dirty="0" smtClean="0">
                <a:ea typeface="KaiTi"/>
                <a:sym typeface="Symbol"/>
              </a:rPr>
              <a:t>X</a:t>
            </a:r>
            <a:r>
              <a:rPr lang="en-US" sz="2400" dirty="0" smtClean="0">
                <a:ea typeface="KaiTi"/>
                <a:sym typeface="Symbol"/>
              </a:rPr>
              <a:t>0</a:t>
            </a:r>
            <a:r>
              <a:rPr lang="en-US" sz="2400" i="1" dirty="0" smtClean="0">
                <a:ea typeface="KaiTi"/>
                <a:sym typeface="Symbol"/>
              </a:rPr>
              <a:t>Y</a:t>
            </a:r>
            <a:r>
              <a:rPr lang="en-US" sz="2400" dirty="0" smtClean="0">
                <a:ea typeface="KaiTi"/>
                <a:sym typeface="Symbol"/>
              </a:rPr>
              <a:t>1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</a:t>
            </a:r>
            <a:r>
              <a:rPr lang="en-US" sz="2400" dirty="0" smtClean="0">
                <a:ea typeface="KaiTi"/>
                <a:sym typeface="Symbol"/>
              </a:rPr>
              <a:t> </a:t>
            </a:r>
          </a:p>
          <a:p>
            <a:pPr marL="401638" indent="-111125">
              <a:buNone/>
            </a:pPr>
            <a:r>
              <a:rPr lang="en-US" sz="2400" i="1" dirty="0">
                <a:ea typeface="KaiTi"/>
                <a:sym typeface="Symbol"/>
              </a:rPr>
              <a:t> </a:t>
            </a:r>
            <a:r>
              <a:rPr lang="en-US" sz="2400" i="1" dirty="0" smtClean="0">
                <a:ea typeface="KaiTi"/>
                <a:sym typeface="Symbol"/>
              </a:rPr>
              <a:t>X</a:t>
            </a:r>
            <a:r>
              <a:rPr lang="en-US" sz="2400" i="1" dirty="0">
                <a:sym typeface="Symbol"/>
              </a:rPr>
              <a:t>q</a:t>
            </a:r>
            <a:r>
              <a:rPr lang="en-US" sz="2400" baseline="-25000" dirty="0">
                <a:sym typeface="Symbol"/>
              </a:rPr>
              <a:t>0</a:t>
            </a:r>
            <a:r>
              <a:rPr lang="en-US" sz="2400" dirty="0" smtClean="0">
                <a:ea typeface="KaiTi"/>
                <a:sym typeface="Symbol"/>
              </a:rPr>
              <a:t>0</a:t>
            </a:r>
            <a:r>
              <a:rPr lang="en-US" sz="2400" i="1" dirty="0" smtClean="0">
                <a:ea typeface="KaiTi"/>
                <a:sym typeface="Symbol"/>
              </a:rPr>
              <a:t>Y</a:t>
            </a:r>
            <a:r>
              <a:rPr lang="en-US" sz="2400" dirty="0" smtClean="0">
                <a:ea typeface="KaiTi"/>
                <a:sym typeface="Symbol"/>
              </a:rPr>
              <a:t>1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</a:t>
            </a:r>
            <a:r>
              <a:rPr lang="en-US" sz="2400" i="1" dirty="0" smtClean="0">
                <a:ea typeface="KaiTi"/>
                <a:sym typeface="Symbol"/>
              </a:rPr>
              <a:t>XX</a:t>
            </a:r>
            <a:r>
              <a:rPr lang="en-US" sz="2400" i="1" dirty="0" smtClean="0"/>
              <a:t>q</a:t>
            </a:r>
            <a:r>
              <a:rPr lang="en-US" sz="2400" baseline="-25000" dirty="0" smtClean="0"/>
              <a:t>1</a:t>
            </a:r>
            <a:r>
              <a:rPr lang="en-US" sz="2400" i="1" dirty="0" smtClean="0"/>
              <a:t>Y</a:t>
            </a:r>
            <a:r>
              <a:rPr lang="en-US" sz="2400" dirty="0" smtClean="0">
                <a:ea typeface="KaiTi"/>
                <a:sym typeface="Symbol"/>
              </a:rPr>
              <a:t>1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</a:t>
            </a:r>
            <a:r>
              <a:rPr lang="en-US" sz="2400" i="1" dirty="0" smtClean="0">
                <a:ea typeface="KaiTi"/>
                <a:sym typeface="Symbol"/>
              </a:rPr>
              <a:t>XXY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1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</a:t>
            </a:r>
            <a:r>
              <a:rPr lang="en-US" sz="2400" i="1" dirty="0" smtClean="0">
                <a:ea typeface="KaiTi"/>
                <a:sym typeface="Symbol"/>
              </a:rPr>
              <a:t>XX</a:t>
            </a:r>
            <a:r>
              <a:rPr lang="en-US" sz="2400" i="1" dirty="0" smtClean="0"/>
              <a:t>q</a:t>
            </a:r>
            <a:r>
              <a:rPr lang="en-US" sz="2400" baseline="-25000" dirty="0" smtClean="0"/>
              <a:t>2</a:t>
            </a:r>
            <a:r>
              <a:rPr lang="en-US" sz="2400" i="1" dirty="0" smtClean="0">
                <a:ea typeface="KaiTi"/>
                <a:sym typeface="Symbol"/>
              </a:rPr>
              <a:t>YY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</a:t>
            </a:r>
            <a:r>
              <a:rPr lang="en-US" sz="2400" dirty="0" smtClean="0">
                <a:ea typeface="KaiTi"/>
                <a:sym typeface="Symbol"/>
              </a:rPr>
              <a:t> </a:t>
            </a:r>
            <a:r>
              <a:rPr lang="en-US" sz="2400" i="1" dirty="0" smtClean="0">
                <a:ea typeface="KaiTi"/>
                <a:sym typeface="Symbol"/>
              </a:rPr>
              <a:t>X</a:t>
            </a:r>
            <a:r>
              <a:rPr lang="en-US" sz="2400" i="1" dirty="0" smtClean="0"/>
              <a:t>q</a:t>
            </a:r>
            <a:r>
              <a:rPr lang="en-US" sz="2400" baseline="-25000" dirty="0" smtClean="0"/>
              <a:t>2</a:t>
            </a:r>
            <a:r>
              <a:rPr lang="en-US" sz="2400" i="1" dirty="0" smtClean="0">
                <a:ea typeface="KaiTi"/>
                <a:sym typeface="Symbol"/>
              </a:rPr>
              <a:t>XYY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</a:t>
            </a:r>
            <a:r>
              <a:rPr lang="en-US" sz="2400" dirty="0" smtClean="0">
                <a:ea typeface="KaiTi"/>
                <a:sym typeface="Symbol"/>
              </a:rPr>
              <a:t> </a:t>
            </a:r>
          </a:p>
          <a:p>
            <a:pPr marL="401638" indent="-111125">
              <a:buNone/>
            </a:pPr>
            <a:r>
              <a:rPr lang="en-US" sz="2400" i="1" dirty="0" smtClean="0">
                <a:ea typeface="KaiTi"/>
                <a:sym typeface="Symbol"/>
              </a:rPr>
              <a:t> </a:t>
            </a:r>
            <a:r>
              <a:rPr lang="en-US" sz="2400" i="1" dirty="0" smtClean="0">
                <a:ea typeface="KaiTi"/>
                <a:sym typeface="Symbol"/>
              </a:rPr>
              <a:t>XX</a:t>
            </a:r>
            <a:r>
              <a:rPr lang="en-US" sz="2400" i="1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0</a:t>
            </a:r>
            <a:r>
              <a:rPr lang="en-US" sz="2400" i="1" dirty="0" smtClean="0">
                <a:ea typeface="KaiTi"/>
                <a:sym typeface="Symbol"/>
              </a:rPr>
              <a:t>YY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</a:t>
            </a:r>
            <a:r>
              <a:rPr lang="en-US" sz="2400" dirty="0" smtClean="0">
                <a:ea typeface="KaiTi"/>
                <a:sym typeface="Symbol"/>
              </a:rPr>
              <a:t> </a:t>
            </a:r>
            <a:r>
              <a:rPr lang="en-US" sz="2400" i="1" dirty="0" smtClean="0">
                <a:ea typeface="KaiTi"/>
                <a:sym typeface="Symbol"/>
              </a:rPr>
              <a:t>XXY</a:t>
            </a:r>
            <a:r>
              <a:rPr lang="en-US" sz="2400" i="1" dirty="0"/>
              <a:t> </a:t>
            </a:r>
            <a:r>
              <a:rPr lang="en-US" sz="2400" i="1" dirty="0" smtClean="0"/>
              <a:t>q</a:t>
            </a:r>
            <a:r>
              <a:rPr lang="en-US" sz="2400" baseline="-25000" dirty="0" smtClean="0"/>
              <a:t>3</a:t>
            </a:r>
            <a:r>
              <a:rPr lang="en-US" sz="2400" i="1" dirty="0" smtClean="0">
                <a:ea typeface="KaiTi"/>
                <a:sym typeface="Symbol"/>
              </a:rPr>
              <a:t>Y</a:t>
            </a:r>
            <a:r>
              <a:rPr lang="en-US" sz="2400" dirty="0" smtClean="0">
                <a:ea typeface="KaiTi"/>
                <a:sym typeface="Symbol"/>
              </a:rPr>
              <a:t> 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</a:t>
            </a:r>
            <a:r>
              <a:rPr lang="en-US" sz="2400" i="1" dirty="0" smtClean="0">
                <a:ea typeface="KaiTi"/>
                <a:sym typeface="Symbol"/>
              </a:rPr>
              <a:t>XXYY</a:t>
            </a:r>
            <a:r>
              <a:rPr lang="en-US" sz="2400" i="1" dirty="0" smtClean="0"/>
              <a:t>q</a:t>
            </a:r>
            <a:r>
              <a:rPr lang="en-US" sz="2400" baseline="-25000" dirty="0" smtClean="0"/>
              <a:t>3</a:t>
            </a:r>
            <a:r>
              <a:rPr lang="en-US" sz="2400" i="1" dirty="0" smtClean="0">
                <a:ea typeface="KaiTi"/>
                <a:sym typeface="Symbol"/>
              </a:rPr>
              <a:t>B</a:t>
            </a:r>
            <a:r>
              <a:rPr lang="en-US" sz="2400" dirty="0" smtClean="0">
                <a:latin typeface="KaiTi"/>
                <a:ea typeface="KaiTi"/>
                <a:sym typeface="Symbol"/>
              </a:rPr>
              <a:t>├ </a:t>
            </a:r>
            <a:r>
              <a:rPr lang="en-US" sz="2400" i="1" dirty="0" smtClean="0">
                <a:ea typeface="KaiTi"/>
                <a:sym typeface="Symbol"/>
              </a:rPr>
              <a:t>XXYYB</a:t>
            </a:r>
            <a:r>
              <a:rPr lang="en-US" sz="2400" i="1" dirty="0" smtClean="0"/>
              <a:t>q</a:t>
            </a:r>
            <a:r>
              <a:rPr lang="en-US" sz="2400" baseline="-25000" dirty="0" smtClean="0"/>
              <a:t>4</a:t>
            </a:r>
            <a:r>
              <a:rPr lang="en-US" sz="2400" i="1" dirty="0" smtClean="0">
                <a:ea typeface="KaiTi"/>
                <a:sym typeface="Symbol"/>
              </a:rPr>
              <a:t>B</a:t>
            </a:r>
            <a:r>
              <a:rPr lang="en-US" sz="2400" dirty="0" smtClean="0">
                <a:ea typeface="KaiTi"/>
                <a:sym typeface="Symbol"/>
              </a:rPr>
              <a:t>  </a:t>
            </a:r>
            <a:r>
              <a:rPr lang="en-US" sz="2400" dirty="0" smtClean="0">
                <a:ea typeface="KaiTi"/>
                <a:sym typeface="Symbol"/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  <a:ea typeface="KaiTi"/>
                <a:sym typeface="Symbol"/>
              </a:rPr>
              <a:t>accepted!</a:t>
            </a:r>
            <a:r>
              <a:rPr lang="en-US" sz="2400" dirty="0" smtClean="0">
                <a:ea typeface="KaiTi"/>
                <a:sym typeface="Symbol"/>
              </a:rPr>
              <a:t>)</a:t>
            </a:r>
            <a:endParaRPr lang="en-US" sz="2400" i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182442"/>
              </p:ext>
            </p:extLst>
          </p:nvPr>
        </p:nvGraphicFramePr>
        <p:xfrm>
          <a:off x="609600" y="1828800"/>
          <a:ext cx="81534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8900"/>
                <a:gridCol w="1358900"/>
                <a:gridCol w="1358900"/>
                <a:gridCol w="1358900"/>
                <a:gridCol w="1358900"/>
                <a:gridCol w="1358900"/>
              </a:tblGrid>
              <a:tr h="14224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q</a:t>
                      </a:r>
                      <a:r>
                        <a:rPr lang="en-US" sz="2400" baseline="-25000" dirty="0" smtClean="0"/>
                        <a:t>0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q</a:t>
                      </a:r>
                      <a:r>
                        <a:rPr lang="en-US" sz="2400" baseline="-25000" dirty="0" smtClean="0"/>
                        <a:t>1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X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q</a:t>
                      </a:r>
                      <a:r>
                        <a:rPr lang="en-US" sz="2400" baseline="-25000" dirty="0" smtClean="0"/>
                        <a:t>3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Y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q</a:t>
                      </a:r>
                      <a:r>
                        <a:rPr lang="en-US" sz="2400" baseline="-25000" dirty="0" smtClean="0"/>
                        <a:t>1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q</a:t>
                      </a:r>
                      <a:r>
                        <a:rPr lang="en-US" sz="2400" baseline="-25000" dirty="0" smtClean="0"/>
                        <a:t>1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0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q</a:t>
                      </a:r>
                      <a:r>
                        <a:rPr lang="en-US" sz="2400" baseline="-25000" dirty="0" smtClean="0"/>
                        <a:t>2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Y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L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q</a:t>
                      </a:r>
                      <a:r>
                        <a:rPr lang="en-US" sz="2400" baseline="-25000" dirty="0" smtClean="0"/>
                        <a:t>1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Y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q</a:t>
                      </a:r>
                      <a:r>
                        <a:rPr lang="en-US" sz="2400" baseline="-25000" dirty="0" smtClean="0"/>
                        <a:t>2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q</a:t>
                      </a:r>
                      <a:r>
                        <a:rPr lang="en-US" sz="2400" baseline="-25000" dirty="0" smtClean="0"/>
                        <a:t>2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0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L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q</a:t>
                      </a:r>
                      <a:r>
                        <a:rPr lang="en-US" sz="2400" baseline="-25000" dirty="0" smtClean="0"/>
                        <a:t>0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X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q</a:t>
                      </a:r>
                      <a:r>
                        <a:rPr lang="en-US" sz="2400" baseline="-25000" dirty="0" smtClean="0"/>
                        <a:t>2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i="1" dirty="0" smtClean="0"/>
                        <a:t>Y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L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q</a:t>
                      </a:r>
                      <a:r>
                        <a:rPr lang="en-US" sz="2400" baseline="-25000" dirty="0" smtClean="0"/>
                        <a:t>3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q</a:t>
                      </a:r>
                      <a:r>
                        <a:rPr lang="en-US" sz="2400" baseline="-25000" dirty="0" smtClean="0"/>
                        <a:t>3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Y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q</a:t>
                      </a:r>
                      <a:r>
                        <a:rPr lang="en-US" sz="2400" baseline="-25000" dirty="0" smtClean="0"/>
                        <a:t>4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B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i="1" dirty="0" smtClean="0"/>
                        <a:t>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err="1" smtClean="0"/>
              <a:t>Latihan</a:t>
            </a:r>
            <a:r>
              <a:rPr lang="en-US" sz="2800" b="1" dirty="0" smtClean="0"/>
              <a:t>.</a:t>
            </a:r>
            <a:r>
              <a:rPr lang="en-US" sz="2800" dirty="0" smtClean="0"/>
              <a:t> </a:t>
            </a:r>
          </a:p>
          <a:p>
            <a:pPr marL="514350" indent="-514350">
              <a:buAutoNum type="alphaLcParenR"/>
            </a:pPr>
            <a:r>
              <a:rPr lang="en-US" sz="2800" dirty="0" err="1" smtClean="0"/>
              <a:t>Tuliskan</a:t>
            </a:r>
            <a:r>
              <a:rPr lang="en-US" sz="2800" dirty="0" smtClean="0"/>
              <a:t> </a:t>
            </a:r>
            <a:r>
              <a:rPr lang="en-US" sz="2800" dirty="0" err="1" smtClean="0"/>
              <a:t>rangkaian</a:t>
            </a:r>
            <a:r>
              <a:rPr lang="en-US" sz="2800" dirty="0" smtClean="0"/>
              <a:t> </a:t>
            </a:r>
            <a:r>
              <a:rPr lang="en-US" sz="2800" dirty="0" err="1" smtClean="0"/>
              <a:t>deskripsi</a:t>
            </a:r>
            <a:r>
              <a:rPr lang="en-US" sz="2800" dirty="0" smtClean="0"/>
              <a:t> </a:t>
            </a:r>
            <a:r>
              <a:rPr lang="en-US" sz="2800" dirty="0" err="1" smtClean="0"/>
              <a:t>sesaat</a:t>
            </a:r>
            <a:r>
              <a:rPr lang="en-US" sz="2800" dirty="0" smtClean="0"/>
              <a:t> </a:t>
            </a:r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i="1" dirty="0" smtClean="0"/>
              <a:t>M</a:t>
            </a:r>
            <a:r>
              <a:rPr lang="en-US" sz="2800" dirty="0" smtClean="0"/>
              <a:t> </a:t>
            </a:r>
            <a:r>
              <a:rPr lang="en-US" sz="2800" dirty="0" err="1" smtClean="0"/>
              <a:t>menerima</a:t>
            </a:r>
            <a:r>
              <a:rPr lang="en-US" sz="2800" dirty="0" smtClean="0"/>
              <a:t> input string 000. </a:t>
            </a:r>
            <a:r>
              <a:rPr lang="en-US" sz="2800" dirty="0" err="1" smtClean="0"/>
              <a:t>Bagaimana</a:t>
            </a:r>
            <a:r>
              <a:rPr lang="en-US" sz="2800" dirty="0" smtClean="0"/>
              <a:t> </a:t>
            </a:r>
            <a:r>
              <a:rPr lang="en-US" sz="2800" dirty="0" err="1" smtClean="0"/>
              <a:t>kondisi</a:t>
            </a:r>
            <a:r>
              <a:rPr lang="en-US" sz="2800" dirty="0" smtClean="0"/>
              <a:t> </a:t>
            </a:r>
            <a:r>
              <a:rPr lang="en-US" sz="2800" dirty="0" err="1" smtClean="0"/>
              <a:t>akhir</a:t>
            </a:r>
            <a:r>
              <a:rPr lang="en-US" sz="2800" dirty="0" smtClean="0"/>
              <a:t> </a:t>
            </a:r>
            <a:r>
              <a:rPr lang="en-US" sz="2800" i="1" dirty="0" smtClean="0"/>
              <a:t>M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apa</a:t>
            </a:r>
            <a:r>
              <a:rPr lang="en-US" sz="2800" dirty="0" smtClean="0"/>
              <a:t> </a:t>
            </a:r>
            <a:r>
              <a:rPr lang="en-US" sz="2800" dirty="0" err="1" smtClean="0"/>
              <a:t>kesimpulan</a:t>
            </a:r>
            <a:r>
              <a:rPr lang="en-US" sz="2800" dirty="0" smtClean="0"/>
              <a:t> </a:t>
            </a:r>
            <a:r>
              <a:rPr lang="en-US" sz="2800" dirty="0" err="1" smtClean="0"/>
              <a:t>anda</a:t>
            </a:r>
            <a:r>
              <a:rPr lang="en-US" sz="2800" dirty="0" smtClean="0"/>
              <a:t>?</a:t>
            </a:r>
          </a:p>
          <a:p>
            <a:pPr marL="514350" indent="-514350">
              <a:buAutoNum type="alphaLcParenR"/>
            </a:pPr>
            <a:r>
              <a:rPr lang="en-US" sz="2800" dirty="0" err="1" smtClean="0"/>
              <a:t>Ulangi</a:t>
            </a:r>
            <a:r>
              <a:rPr lang="en-US" sz="2800" dirty="0" smtClean="0"/>
              <a:t> a </a:t>
            </a:r>
            <a:r>
              <a:rPr lang="en-US" sz="2800" dirty="0" err="1" smtClean="0"/>
              <a:t>untuk</a:t>
            </a:r>
            <a:r>
              <a:rPr lang="en-US" sz="2800" dirty="0" smtClean="0"/>
              <a:t> input 0010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1" dirty="0" smtClean="0"/>
              <a:t>Unrestricted Grammar </a:t>
            </a:r>
            <a:r>
              <a:rPr lang="en-US" sz="3600" b="1" dirty="0" smtClean="0">
                <a:sym typeface="Wingdings" pitchFamily="2" charset="2"/>
              </a:rPr>
              <a:t> </a:t>
            </a:r>
            <a:r>
              <a:rPr lang="en-US" sz="3600" b="1" dirty="0" err="1" smtClean="0">
                <a:sym typeface="Wingdings" pitchFamily="2" charset="2"/>
              </a:rPr>
              <a:t>Mesin</a:t>
            </a:r>
            <a:r>
              <a:rPr lang="en-US" sz="3600" b="1" dirty="0" smtClean="0">
                <a:sym typeface="Wingdings" pitchFamily="2" charset="2"/>
              </a:rPr>
              <a:t> Turing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800600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Misalkan</a:t>
            </a:r>
            <a:r>
              <a:rPr lang="en-US" sz="2400" dirty="0" smtClean="0"/>
              <a:t> </a:t>
            </a:r>
            <a:r>
              <a:rPr lang="en-US" sz="2400" i="1" dirty="0" smtClean="0"/>
              <a:t>w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kalimat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dihasilkan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tata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i="1" dirty="0"/>
              <a:t>	</a:t>
            </a:r>
            <a:r>
              <a:rPr lang="en-US" sz="2400" i="1" dirty="0" smtClean="0"/>
              <a:t>G</a:t>
            </a:r>
            <a:r>
              <a:rPr lang="en-US" sz="2400" dirty="0" smtClean="0"/>
              <a:t> = (</a:t>
            </a:r>
            <a:r>
              <a:rPr lang="en-US" sz="2400" i="1" dirty="0" smtClean="0"/>
              <a:t>N</a:t>
            </a:r>
            <a:r>
              <a:rPr lang="en-US" sz="2400" dirty="0" smtClean="0"/>
              <a:t>, </a:t>
            </a:r>
            <a:r>
              <a:rPr lang="en-US" sz="2400" i="1" dirty="0" smtClean="0"/>
              <a:t>T</a:t>
            </a:r>
            <a:r>
              <a:rPr lang="en-US" sz="2400" dirty="0" smtClean="0"/>
              <a:t>, </a:t>
            </a:r>
            <a:r>
              <a:rPr lang="en-US" sz="2400" i="1" dirty="0" smtClean="0"/>
              <a:t>S</a:t>
            </a:r>
            <a:r>
              <a:rPr lang="en-US" sz="2400" dirty="0" smtClean="0"/>
              <a:t>, </a:t>
            </a:r>
            <a:r>
              <a:rPr lang="en-US" sz="2400" i="1" dirty="0" smtClean="0"/>
              <a:t>P</a:t>
            </a:r>
            <a:r>
              <a:rPr lang="en-US" sz="2400" dirty="0" smtClean="0"/>
              <a:t>).</a:t>
            </a:r>
          </a:p>
          <a:p>
            <a:pPr>
              <a:buNone/>
            </a:pPr>
            <a:endParaRPr lang="en-US" sz="2400" dirty="0"/>
          </a:p>
          <a:p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smtClean="0"/>
              <a:t>M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menerima</a:t>
            </a:r>
            <a:r>
              <a:rPr lang="en-US" sz="2400" dirty="0" smtClean="0"/>
              <a:t> </a:t>
            </a:r>
            <a:r>
              <a:rPr lang="en-US" sz="2400" i="1" dirty="0" smtClean="0"/>
              <a:t>w</a:t>
            </a:r>
            <a:r>
              <a:rPr lang="en-US" sz="2400" dirty="0" smtClean="0"/>
              <a:t> </a:t>
            </a:r>
            <a:r>
              <a:rPr lang="en-US" sz="2400" dirty="0" err="1" smtClean="0"/>
              <a:t>bekerja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 </a:t>
            </a:r>
            <a:r>
              <a:rPr lang="en-US" sz="2400" dirty="0" err="1" smtClean="0"/>
              <a:t>mensimulasikan</a:t>
            </a:r>
            <a:r>
              <a:rPr lang="en-US" sz="2400" dirty="0" smtClean="0"/>
              <a:t> </a:t>
            </a: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penurunan</a:t>
            </a:r>
            <a:r>
              <a:rPr lang="en-US" sz="2400" dirty="0" smtClean="0"/>
              <a:t> </a:t>
            </a:r>
            <a:r>
              <a:rPr lang="en-US" sz="2400" i="1" dirty="0" smtClean="0"/>
              <a:t>w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 </a:t>
            </a:r>
            <a:r>
              <a:rPr lang="en-US" sz="2400" i="1" dirty="0" smtClean="0"/>
              <a:t>S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tata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i="1" dirty="0" smtClean="0"/>
              <a:t>G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i="1" dirty="0" smtClean="0"/>
              <a:t>Input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dibaca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i="1" dirty="0" err="1" smtClean="0"/>
              <a:t>w</a:t>
            </a:r>
            <a:r>
              <a:rPr lang="en-US" sz="2400" dirty="0" err="1" smtClean="0"/>
              <a:t>#</a:t>
            </a:r>
            <a:r>
              <a:rPr lang="en-US" sz="2400" i="1" dirty="0" err="1" smtClean="0"/>
              <a:t>S</a:t>
            </a:r>
            <a:r>
              <a:rPr lang="en-US" sz="2400" dirty="0" smtClean="0"/>
              <a:t>#</a:t>
            </a:r>
          </a:p>
          <a:p>
            <a:endParaRPr lang="en-US" sz="2400" dirty="0" smtClean="0"/>
          </a:p>
          <a:p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err="1" smtClean="0"/>
              <a:t>menerapkan</a:t>
            </a:r>
            <a:r>
              <a:rPr lang="en-US" sz="2400" dirty="0" smtClean="0"/>
              <a:t> </a:t>
            </a:r>
            <a:r>
              <a:rPr lang="en-US" sz="2400" dirty="0" err="1" smtClean="0"/>
              <a:t>aturan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i="1" dirty="0" smtClean="0"/>
              <a:t>P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mengubah</a:t>
            </a:r>
            <a:r>
              <a:rPr lang="en-US" sz="2400" dirty="0" smtClean="0"/>
              <a:t> </a:t>
            </a:r>
            <a:r>
              <a:rPr lang="en-US" sz="2400" i="1" dirty="0" smtClean="0"/>
              <a:t>string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terletak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‘#’  </a:t>
            </a:r>
            <a:r>
              <a:rPr lang="en-US" sz="2400" dirty="0" err="1" smtClean="0"/>
              <a:t>sehingga</a:t>
            </a:r>
            <a:r>
              <a:rPr lang="en-US" sz="2400" dirty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saat</a:t>
            </a:r>
            <a:r>
              <a:rPr lang="en-US" sz="2400" dirty="0" smtClean="0"/>
              <a:t> </a:t>
            </a:r>
            <a:r>
              <a:rPr lang="en-US" sz="2400" dirty="0" err="1" smtClean="0"/>
              <a:t>diperoleh</a:t>
            </a:r>
            <a:r>
              <a:rPr lang="en-US" sz="2400" dirty="0" smtClean="0"/>
              <a:t> </a:t>
            </a:r>
            <a:r>
              <a:rPr lang="en-US" sz="2400" i="1" dirty="0" err="1" smtClean="0"/>
              <a:t>w</a:t>
            </a:r>
            <a:r>
              <a:rPr lang="en-US" sz="2400" dirty="0" err="1" smtClean="0"/>
              <a:t>#</a:t>
            </a:r>
            <a:r>
              <a:rPr lang="en-US" sz="2400" i="1" dirty="0" err="1" smtClean="0"/>
              <a:t>w</a:t>
            </a:r>
            <a:r>
              <a:rPr lang="en-US" sz="2400" dirty="0" smtClean="0"/>
              <a:t>#</a:t>
            </a:r>
            <a:endParaRPr lang="en-US" sz="2400" dirty="0"/>
          </a:p>
          <a:p>
            <a:endParaRPr lang="en-US" sz="2400" dirty="0" smtClean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sz="2400" b="1" dirty="0" err="1" smtClean="0"/>
              <a:t>Contoh</a:t>
            </a:r>
            <a:r>
              <a:rPr lang="en-US" sz="2400" dirty="0" smtClean="0"/>
              <a:t>: </a:t>
            </a:r>
            <a:r>
              <a:rPr lang="en-US" sz="2400" dirty="0" err="1" smtClean="0"/>
              <a:t>Misalkan</a:t>
            </a:r>
            <a:r>
              <a:rPr lang="en-US" sz="2400" dirty="0" smtClean="0"/>
              <a:t> </a:t>
            </a:r>
            <a:r>
              <a:rPr lang="en-US" sz="2400" dirty="0" err="1" smtClean="0"/>
              <a:t>tata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i="1" dirty="0" smtClean="0"/>
              <a:t>G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aturan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produksi</a:t>
            </a:r>
            <a:r>
              <a:rPr lang="en-US" sz="2400" dirty="0" smtClean="0"/>
              <a:t> </a:t>
            </a:r>
            <a:r>
              <a:rPr lang="en-US" sz="2400" dirty="0" err="1" smtClean="0"/>
              <a:t>sbb</a:t>
            </a:r>
            <a:r>
              <a:rPr lang="en-US" sz="2400" dirty="0" smtClean="0"/>
              <a:t>,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i="1" dirty="0" smtClean="0"/>
              <a:t>S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 </a:t>
            </a:r>
            <a:r>
              <a:rPr lang="en-US" sz="2400" i="1" dirty="0" err="1" smtClean="0">
                <a:sym typeface="Symbol"/>
              </a:rPr>
              <a:t>ACaB</a:t>
            </a:r>
            <a:r>
              <a:rPr lang="en-US" sz="2400" dirty="0" smtClean="0">
                <a:sym typeface="Symbol"/>
              </a:rPr>
              <a:t>		</a:t>
            </a:r>
            <a:r>
              <a:rPr lang="en-US" sz="2400" i="1" dirty="0" err="1" smtClean="0">
                <a:sym typeface="Symbol"/>
              </a:rPr>
              <a:t>aD</a:t>
            </a:r>
            <a:r>
              <a:rPr lang="en-US" sz="2400" dirty="0" smtClean="0">
                <a:sym typeface="Symbol"/>
              </a:rPr>
              <a:t>  </a:t>
            </a:r>
            <a:r>
              <a:rPr lang="en-US" sz="2400" i="1" dirty="0" err="1" smtClean="0">
                <a:sym typeface="Symbol"/>
              </a:rPr>
              <a:t>Da</a:t>
            </a:r>
            <a:endParaRPr lang="en-US" sz="2400" i="1" dirty="0" smtClean="0">
              <a:sym typeface="Symbol"/>
            </a:endParaRPr>
          </a:p>
          <a:p>
            <a:pPr>
              <a:buNone/>
            </a:pPr>
            <a:r>
              <a:rPr lang="en-US" sz="2400" dirty="0">
                <a:sym typeface="Symbol"/>
              </a:rPr>
              <a:t>	</a:t>
            </a:r>
            <a:r>
              <a:rPr lang="en-US" sz="2400" dirty="0" smtClean="0">
                <a:sym typeface="Symbol"/>
              </a:rPr>
              <a:t>	</a:t>
            </a:r>
            <a:r>
              <a:rPr lang="en-US" sz="2400" i="1" dirty="0" smtClean="0">
                <a:sym typeface="Symbol"/>
              </a:rPr>
              <a:t>Ca</a:t>
            </a:r>
            <a:r>
              <a:rPr lang="en-US" sz="2400" dirty="0" smtClean="0">
                <a:sym typeface="Symbol"/>
              </a:rPr>
              <a:t>  </a:t>
            </a:r>
            <a:r>
              <a:rPr lang="en-US" sz="2400" i="1" dirty="0" err="1" smtClean="0">
                <a:sym typeface="Symbol"/>
              </a:rPr>
              <a:t>aaC</a:t>
            </a:r>
            <a:r>
              <a:rPr lang="en-US" sz="2400" i="1" dirty="0" smtClean="0">
                <a:sym typeface="Symbol"/>
              </a:rPr>
              <a:t>	</a:t>
            </a:r>
            <a:r>
              <a:rPr lang="en-US" sz="2400" dirty="0" smtClean="0">
                <a:sym typeface="Symbol"/>
              </a:rPr>
              <a:t>	</a:t>
            </a:r>
            <a:r>
              <a:rPr lang="en-US" sz="2400" i="1" dirty="0" smtClean="0">
                <a:sym typeface="Symbol"/>
              </a:rPr>
              <a:t>AD</a:t>
            </a:r>
            <a:r>
              <a:rPr lang="en-US" sz="2400" dirty="0" smtClean="0">
                <a:sym typeface="Symbol"/>
              </a:rPr>
              <a:t>  </a:t>
            </a:r>
            <a:r>
              <a:rPr lang="en-US" sz="2400" i="1" dirty="0" smtClean="0">
                <a:sym typeface="Symbol"/>
              </a:rPr>
              <a:t>AC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	</a:t>
            </a:r>
            <a:r>
              <a:rPr lang="en-US" sz="2400" dirty="0" smtClean="0">
                <a:sym typeface="Symbol"/>
              </a:rPr>
              <a:t>	</a:t>
            </a:r>
            <a:r>
              <a:rPr lang="en-US" sz="2400" i="1" dirty="0" smtClean="0">
                <a:sym typeface="Symbol"/>
              </a:rPr>
              <a:t>CB</a:t>
            </a:r>
            <a:r>
              <a:rPr lang="en-US" sz="2400" dirty="0" smtClean="0">
                <a:sym typeface="Symbol"/>
              </a:rPr>
              <a:t>  </a:t>
            </a:r>
            <a:r>
              <a:rPr lang="en-US" sz="2400" i="1" dirty="0" smtClean="0">
                <a:sym typeface="Symbol"/>
              </a:rPr>
              <a:t>DB</a:t>
            </a:r>
            <a:r>
              <a:rPr lang="en-US" sz="2400" dirty="0" smtClean="0">
                <a:sym typeface="Symbol"/>
              </a:rPr>
              <a:t>		</a:t>
            </a:r>
            <a:r>
              <a:rPr lang="en-US" sz="2400" i="1" dirty="0" err="1" smtClean="0">
                <a:sym typeface="Symbol"/>
              </a:rPr>
              <a:t>aE</a:t>
            </a:r>
            <a:r>
              <a:rPr lang="en-US" sz="2400" dirty="0" smtClean="0">
                <a:sym typeface="Symbol"/>
              </a:rPr>
              <a:t>  </a:t>
            </a:r>
            <a:r>
              <a:rPr lang="en-US" sz="2400" i="1" dirty="0" smtClean="0">
                <a:sym typeface="Symbol"/>
              </a:rPr>
              <a:t>Ea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	</a:t>
            </a:r>
            <a:r>
              <a:rPr lang="en-US" sz="2400" dirty="0" smtClean="0">
                <a:sym typeface="Symbol"/>
              </a:rPr>
              <a:t>	</a:t>
            </a:r>
            <a:r>
              <a:rPr lang="en-US" sz="2400" i="1" dirty="0" smtClean="0">
                <a:sym typeface="Symbol"/>
              </a:rPr>
              <a:t>CB</a:t>
            </a:r>
            <a:r>
              <a:rPr lang="en-US" sz="2400" dirty="0" smtClean="0">
                <a:sym typeface="Symbol"/>
              </a:rPr>
              <a:t>  </a:t>
            </a:r>
            <a:r>
              <a:rPr lang="en-US" sz="2400" i="1" dirty="0" smtClean="0">
                <a:sym typeface="Symbol"/>
              </a:rPr>
              <a:t>E</a:t>
            </a:r>
            <a:r>
              <a:rPr lang="en-US" sz="2400" dirty="0" smtClean="0">
                <a:sym typeface="Symbol"/>
              </a:rPr>
              <a:t>			</a:t>
            </a:r>
            <a:r>
              <a:rPr lang="en-US" sz="2400" i="1" dirty="0" smtClean="0">
                <a:sym typeface="Symbol"/>
              </a:rPr>
              <a:t>AE</a:t>
            </a:r>
            <a:r>
              <a:rPr lang="en-US" sz="2400" dirty="0" smtClean="0">
                <a:sym typeface="Symbol"/>
              </a:rPr>
              <a:t>   </a:t>
            </a:r>
          </a:p>
          <a:p>
            <a:pPr>
              <a:buNone/>
            </a:pPr>
            <a:endParaRPr lang="en-US" sz="2400" dirty="0">
              <a:sym typeface="Symbol"/>
            </a:endParaRPr>
          </a:p>
          <a:p>
            <a:pPr>
              <a:buNone/>
            </a:pPr>
            <a:r>
              <a:rPr lang="en-US" sz="2400" i="1" dirty="0" smtClean="0">
                <a:sym typeface="Symbol"/>
              </a:rPr>
              <a:t>	</a:t>
            </a:r>
            <a:r>
              <a:rPr lang="en-US" sz="2400" i="1" dirty="0" err="1" smtClean="0">
                <a:sym typeface="Symbol"/>
              </a:rPr>
              <a:t>aaaa</a:t>
            </a:r>
            <a:r>
              <a:rPr lang="en-US" sz="2400" dirty="0" err="1" smtClean="0">
                <a:sym typeface="Symbol"/>
              </a:rPr>
              <a:t>#</a:t>
            </a:r>
            <a:r>
              <a:rPr lang="en-US" sz="2400" i="1" dirty="0" err="1" smtClean="0">
                <a:sym typeface="Symbol"/>
              </a:rPr>
              <a:t>S</a:t>
            </a:r>
            <a:r>
              <a:rPr lang="en-US" sz="2400" dirty="0" smtClean="0">
                <a:sym typeface="Symbol"/>
              </a:rPr>
              <a:t>#  </a:t>
            </a:r>
            <a:r>
              <a:rPr lang="en-US" sz="2400" i="1" dirty="0" err="1" smtClean="0">
                <a:sym typeface="Symbol"/>
              </a:rPr>
              <a:t>aaaa#ACaB</a:t>
            </a:r>
            <a:r>
              <a:rPr lang="en-US" sz="2400" i="1" dirty="0" smtClean="0">
                <a:sym typeface="Symbol"/>
              </a:rPr>
              <a:t>#</a:t>
            </a:r>
            <a:r>
              <a:rPr lang="en-US" sz="2400" dirty="0" smtClean="0">
                <a:sym typeface="Symbol"/>
              </a:rPr>
              <a:t>  </a:t>
            </a:r>
            <a:r>
              <a:rPr lang="en-US" sz="2400" i="1" dirty="0" err="1" smtClean="0">
                <a:sym typeface="Symbol"/>
              </a:rPr>
              <a:t>aaaa</a:t>
            </a:r>
            <a:r>
              <a:rPr lang="en-US" sz="2400" dirty="0" err="1" smtClean="0">
                <a:sym typeface="Symbol"/>
              </a:rPr>
              <a:t>#</a:t>
            </a:r>
            <a:r>
              <a:rPr lang="en-US" sz="2400" i="1" dirty="0" err="1" smtClean="0">
                <a:sym typeface="Symbol"/>
              </a:rPr>
              <a:t>AaaCB</a:t>
            </a:r>
            <a:r>
              <a:rPr lang="en-US" sz="2400" dirty="0" smtClean="0">
                <a:sym typeface="Symbol"/>
              </a:rPr>
              <a:t>#  </a:t>
            </a:r>
          </a:p>
          <a:p>
            <a:pPr marL="0" indent="0">
              <a:buNone/>
            </a:pPr>
            <a:r>
              <a:rPr lang="en-US" sz="2400" i="1" dirty="0" smtClean="0">
                <a:sym typeface="Symbol"/>
              </a:rPr>
              <a:t>     </a:t>
            </a:r>
            <a:r>
              <a:rPr lang="en-US" sz="2400" i="1" dirty="0" err="1" smtClean="0">
                <a:sym typeface="Symbol"/>
              </a:rPr>
              <a:t>aaaa#AaaDB</a:t>
            </a:r>
            <a:r>
              <a:rPr lang="en-US" sz="2400" i="1" dirty="0" smtClean="0">
                <a:sym typeface="Symbol"/>
              </a:rPr>
              <a:t>#</a:t>
            </a:r>
            <a:r>
              <a:rPr lang="en-US" sz="2400" dirty="0" smtClean="0">
                <a:sym typeface="Symbol"/>
              </a:rPr>
              <a:t>  </a:t>
            </a:r>
            <a:r>
              <a:rPr lang="en-US" sz="2400" i="1" dirty="0" err="1" smtClean="0">
                <a:sym typeface="Symbol"/>
              </a:rPr>
              <a:t>aaaa#AaDaB</a:t>
            </a:r>
            <a:r>
              <a:rPr lang="en-US" sz="2400" i="1" dirty="0" smtClean="0">
                <a:sym typeface="Symbol"/>
              </a:rPr>
              <a:t># </a:t>
            </a:r>
            <a:r>
              <a:rPr lang="en-US" sz="2400" dirty="0" smtClean="0">
                <a:sym typeface="Symbol"/>
              </a:rPr>
              <a:t> </a:t>
            </a:r>
            <a:r>
              <a:rPr lang="en-US" sz="2400" i="1" dirty="0" err="1" smtClean="0">
                <a:sym typeface="Symbol"/>
              </a:rPr>
              <a:t>aaaa#ADaaB</a:t>
            </a:r>
            <a:r>
              <a:rPr lang="en-US" sz="2400" i="1" dirty="0" smtClean="0">
                <a:sym typeface="Symbol"/>
              </a:rPr>
              <a:t>#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     </a:t>
            </a:r>
          </a:p>
          <a:p>
            <a:pPr marL="0" indent="0">
              <a:buNone/>
            </a:pPr>
            <a:r>
              <a:rPr lang="en-US" sz="2400" i="1" dirty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    </a:t>
            </a:r>
            <a:r>
              <a:rPr lang="en-US" sz="2400" i="1" dirty="0" err="1" smtClean="0">
                <a:sym typeface="Symbol"/>
              </a:rPr>
              <a:t>aaaa#ACaaB</a:t>
            </a:r>
            <a:r>
              <a:rPr lang="en-US" sz="2400" i="1" dirty="0" smtClean="0">
                <a:sym typeface="Symbol"/>
              </a:rPr>
              <a:t>#</a:t>
            </a:r>
            <a:r>
              <a:rPr lang="en-US" sz="2400" dirty="0" smtClean="0">
                <a:sym typeface="Symbol"/>
              </a:rPr>
              <a:t>  </a:t>
            </a:r>
            <a:r>
              <a:rPr lang="en-US" sz="2400" i="1" dirty="0" err="1" smtClean="0">
                <a:sym typeface="Symbol"/>
              </a:rPr>
              <a:t>aaaa#AaaCaB</a:t>
            </a:r>
            <a:r>
              <a:rPr lang="en-US" sz="2400" i="1" dirty="0" smtClean="0">
                <a:sym typeface="Symbol"/>
              </a:rPr>
              <a:t># </a:t>
            </a:r>
            <a:r>
              <a:rPr lang="en-US" sz="2400" dirty="0" smtClean="0">
                <a:sym typeface="Symbol"/>
              </a:rPr>
              <a:t> </a:t>
            </a:r>
            <a:r>
              <a:rPr lang="en-US" sz="2400" i="1" dirty="0" err="1" smtClean="0">
                <a:sym typeface="Symbol"/>
              </a:rPr>
              <a:t>aaaa#AaaaaCB</a:t>
            </a:r>
            <a:r>
              <a:rPr lang="en-US" sz="2400" i="1" dirty="0" smtClean="0">
                <a:sym typeface="Symbol"/>
              </a:rPr>
              <a:t>#</a:t>
            </a:r>
            <a:r>
              <a:rPr lang="en-US" sz="2400" dirty="0" smtClean="0">
                <a:sym typeface="Symbol"/>
              </a:rPr>
              <a:t>   </a:t>
            </a:r>
          </a:p>
          <a:p>
            <a:pPr marL="0" indent="0">
              <a:buNone/>
            </a:pPr>
            <a:r>
              <a:rPr lang="en-US" sz="2400" i="1" dirty="0" smtClean="0">
                <a:sym typeface="Symbol"/>
              </a:rPr>
              <a:t>     </a:t>
            </a:r>
            <a:r>
              <a:rPr lang="en-US" sz="2400" i="1" dirty="0" err="1" smtClean="0">
                <a:sym typeface="Symbol"/>
              </a:rPr>
              <a:t>aaaa#AaaaaE</a:t>
            </a:r>
            <a:r>
              <a:rPr lang="en-US" sz="2400" i="1" dirty="0" smtClean="0">
                <a:sym typeface="Symbol"/>
              </a:rPr>
              <a:t>#</a:t>
            </a:r>
            <a:r>
              <a:rPr lang="en-US" sz="2400" dirty="0" smtClean="0">
                <a:sym typeface="Symbol"/>
              </a:rPr>
              <a:t>  </a:t>
            </a:r>
            <a:r>
              <a:rPr lang="en-US" sz="2400" i="1" dirty="0" err="1" smtClean="0">
                <a:sym typeface="Symbol"/>
              </a:rPr>
              <a:t>aaaa#AaaaEa</a:t>
            </a:r>
            <a:r>
              <a:rPr lang="en-US" sz="2400" i="1" dirty="0" smtClean="0">
                <a:sym typeface="Symbol"/>
              </a:rPr>
              <a:t># </a:t>
            </a:r>
            <a:r>
              <a:rPr lang="en-US" sz="2400" dirty="0" smtClean="0">
                <a:sym typeface="Symbol"/>
              </a:rPr>
              <a:t> </a:t>
            </a:r>
            <a:r>
              <a:rPr lang="en-US" sz="2400" i="1" dirty="0" err="1" smtClean="0">
                <a:sym typeface="Symbol"/>
              </a:rPr>
              <a:t>aaaa#AaaEaa</a:t>
            </a:r>
            <a:r>
              <a:rPr lang="en-US" sz="2400" i="1" dirty="0" smtClean="0">
                <a:sym typeface="Symbol"/>
              </a:rPr>
              <a:t>#</a:t>
            </a:r>
            <a:r>
              <a:rPr lang="en-US" sz="2400" dirty="0" smtClean="0">
                <a:sym typeface="Symbol"/>
              </a:rPr>
              <a:t>  </a:t>
            </a:r>
          </a:p>
          <a:p>
            <a:pPr marL="0" indent="0">
              <a:buNone/>
            </a:pPr>
            <a:r>
              <a:rPr lang="en-US" sz="2400" i="1" dirty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    </a:t>
            </a:r>
            <a:r>
              <a:rPr lang="en-US" sz="2400" i="1" dirty="0" err="1" smtClean="0">
                <a:sym typeface="Symbol"/>
              </a:rPr>
              <a:t>aaaa#AaEaaa</a:t>
            </a:r>
            <a:r>
              <a:rPr lang="en-US" sz="2400" i="1" dirty="0" smtClean="0">
                <a:sym typeface="Symbol"/>
              </a:rPr>
              <a:t>#</a:t>
            </a:r>
            <a:r>
              <a:rPr lang="en-US" sz="2400" dirty="0" smtClean="0">
                <a:sym typeface="Symbol"/>
              </a:rPr>
              <a:t>  </a:t>
            </a:r>
            <a:r>
              <a:rPr lang="en-US" sz="2400" i="1" dirty="0" err="1" smtClean="0">
                <a:sym typeface="Symbol"/>
              </a:rPr>
              <a:t>aaaa#AEaaaa</a:t>
            </a:r>
            <a:r>
              <a:rPr lang="en-US" sz="2400" i="1" dirty="0" smtClean="0">
                <a:sym typeface="Symbol"/>
              </a:rPr>
              <a:t>#</a:t>
            </a:r>
            <a:r>
              <a:rPr lang="en-US" sz="2400" dirty="0" smtClean="0">
                <a:sym typeface="Symbol"/>
              </a:rPr>
              <a:t>  </a:t>
            </a:r>
            <a:r>
              <a:rPr lang="en-US" sz="2400" i="1" dirty="0" err="1" smtClean="0">
                <a:sym typeface="Symbol"/>
              </a:rPr>
              <a:t>aaaa#aaaa</a:t>
            </a:r>
            <a:r>
              <a:rPr lang="en-US" sz="2400" i="1" dirty="0" smtClean="0">
                <a:sym typeface="Symbol"/>
              </a:rPr>
              <a:t>#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	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Rumah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Rancanglah</a:t>
            </a:r>
            <a:r>
              <a:rPr lang="en-US" sz="2800" dirty="0" smtClean="0"/>
              <a:t> </a:t>
            </a:r>
            <a:r>
              <a:rPr lang="en-US" sz="2800" dirty="0" err="1" smtClean="0"/>
              <a:t>mesin</a:t>
            </a:r>
            <a:r>
              <a:rPr lang="en-US" sz="2800" dirty="0" smtClean="0"/>
              <a:t> Turing yang </a:t>
            </a:r>
            <a:r>
              <a:rPr lang="en-US" sz="2800" dirty="0" err="1" smtClean="0"/>
              <a:t>menerima</a:t>
            </a:r>
            <a:r>
              <a:rPr lang="en-US" sz="2800" dirty="0" smtClean="0"/>
              <a:t> </a:t>
            </a:r>
            <a:r>
              <a:rPr lang="en-US" sz="2800" dirty="0" err="1" smtClean="0"/>
              <a:t>bahasa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string bit ‘0’ </a:t>
            </a:r>
            <a:r>
              <a:rPr lang="en-US" sz="2800" dirty="0" err="1" smtClean="0"/>
              <a:t>dan</a:t>
            </a:r>
            <a:r>
              <a:rPr lang="en-US" sz="2800" dirty="0" smtClean="0"/>
              <a:t> ‘1’ yang </a:t>
            </a:r>
            <a:r>
              <a:rPr lang="en-US" sz="2800" dirty="0" err="1" smtClean="0"/>
              <a:t>sama</a:t>
            </a:r>
            <a:r>
              <a:rPr lang="en-US" sz="2800" dirty="0" smtClean="0"/>
              <a:t> </a:t>
            </a:r>
            <a:r>
              <a:rPr lang="en-US" sz="2800" dirty="0" err="1" smtClean="0"/>
              <a:t>banyaknya</a:t>
            </a:r>
            <a:r>
              <a:rPr lang="en-US" sz="2800" dirty="0" smtClean="0"/>
              <a:t>.</a:t>
            </a:r>
          </a:p>
          <a:p>
            <a:pPr>
              <a:buNone/>
            </a:pPr>
            <a:r>
              <a:rPr lang="en-US" sz="2800" dirty="0" smtClean="0"/>
              <a:t>	(a) </a:t>
            </a:r>
            <a:r>
              <a:rPr lang="en-US" sz="2800" dirty="0" err="1" smtClean="0"/>
              <a:t>Tuliskan</a:t>
            </a:r>
            <a:r>
              <a:rPr lang="en-US" sz="2800" dirty="0" smtClean="0"/>
              <a:t> </a:t>
            </a:r>
            <a:r>
              <a:rPr lang="en-US" sz="2800" dirty="0" err="1" smtClean="0"/>
              <a:t>algoritma</a:t>
            </a:r>
            <a:r>
              <a:rPr lang="en-US" sz="2800" dirty="0" smtClean="0"/>
              <a:t> </a:t>
            </a:r>
            <a:r>
              <a:rPr lang="en-US" sz="2800" dirty="0" err="1" smtClean="0"/>
              <a:t>pengenalan</a:t>
            </a:r>
            <a:r>
              <a:rPr lang="en-US" sz="2800" dirty="0" smtClean="0"/>
              <a:t> </a:t>
            </a:r>
            <a:r>
              <a:rPr lang="en-US" sz="2800" i="1" dirty="0" smtClean="0"/>
              <a:t>string</a:t>
            </a:r>
            <a:r>
              <a:rPr lang="en-US" sz="2800" dirty="0" smtClean="0"/>
              <a:t> input</a:t>
            </a:r>
          </a:p>
          <a:p>
            <a:pPr>
              <a:buNone/>
            </a:pPr>
            <a:r>
              <a:rPr lang="en-US" sz="2800" dirty="0" smtClean="0"/>
              <a:t>	(b) </a:t>
            </a:r>
            <a:r>
              <a:rPr lang="en-US" sz="2800" dirty="0" err="1" smtClean="0"/>
              <a:t>Tuliskan</a:t>
            </a:r>
            <a:r>
              <a:rPr lang="en-US" sz="2800" dirty="0" smtClean="0"/>
              <a:t>  </a:t>
            </a:r>
            <a:r>
              <a:rPr lang="en-US" sz="2800" i="1" dirty="0" smtClean="0"/>
              <a:t>M</a:t>
            </a:r>
            <a:r>
              <a:rPr lang="en-US" sz="2800" dirty="0" smtClean="0"/>
              <a:t> = (Q, </a:t>
            </a:r>
            <a:r>
              <a:rPr lang="en-US" sz="2800" dirty="0" smtClean="0">
                <a:sym typeface="Symbol"/>
              </a:rPr>
              <a:t>, , , </a:t>
            </a:r>
            <a:r>
              <a:rPr lang="en-US" sz="2800" i="1" dirty="0" smtClean="0">
                <a:sym typeface="Symbol"/>
              </a:rPr>
              <a:t>q</a:t>
            </a:r>
            <a:r>
              <a:rPr lang="en-US" sz="2800" baseline="-25000" dirty="0" smtClean="0">
                <a:sym typeface="Symbol"/>
              </a:rPr>
              <a:t>0</a:t>
            </a:r>
            <a:r>
              <a:rPr lang="en-US" sz="2800" dirty="0" smtClean="0">
                <a:sym typeface="Symbol"/>
              </a:rPr>
              <a:t>, </a:t>
            </a:r>
            <a:r>
              <a:rPr lang="en-US" sz="2800" i="1" dirty="0" smtClean="0">
                <a:sym typeface="Symbol"/>
              </a:rPr>
              <a:t>B</a:t>
            </a:r>
            <a:r>
              <a:rPr lang="en-US" sz="2800" dirty="0" smtClean="0">
                <a:sym typeface="Symbol"/>
              </a:rPr>
              <a:t>,  </a:t>
            </a:r>
            <a:r>
              <a:rPr lang="en-US" sz="2800" i="1" dirty="0" smtClean="0">
                <a:sym typeface="Symbol"/>
              </a:rPr>
              <a:t>F</a:t>
            </a:r>
            <a:r>
              <a:rPr lang="en-US" sz="2800" dirty="0" smtClean="0">
                <a:sym typeface="Symbol"/>
              </a:rPr>
              <a:t>)</a:t>
            </a:r>
          </a:p>
          <a:p>
            <a:pPr>
              <a:buNone/>
            </a:pPr>
            <a:r>
              <a:rPr lang="en-US" sz="2800" dirty="0" smtClean="0">
                <a:sym typeface="Symbol"/>
              </a:rPr>
              <a:t>	(c) </a:t>
            </a:r>
            <a:r>
              <a:rPr lang="en-US" sz="2800" dirty="0" err="1" smtClean="0">
                <a:sym typeface="Symbol"/>
              </a:rPr>
              <a:t>Tuliskan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rangkaian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deskripsi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sesaat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untuk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i="1" dirty="0" smtClean="0">
                <a:sym typeface="Symbol"/>
              </a:rPr>
              <a:t>string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masukan</a:t>
            </a:r>
            <a:r>
              <a:rPr lang="en-US" sz="2800" dirty="0" smtClean="0">
                <a:sym typeface="Symbol"/>
              </a:rPr>
              <a:t> 010101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>
              <a:buNone/>
            </a:pPr>
            <a:r>
              <a:rPr lang="en-US" b="1" dirty="0" err="1" smtClean="0"/>
              <a:t>Sumber</a:t>
            </a:r>
            <a:r>
              <a:rPr lang="en-US" b="1" dirty="0" smtClean="0"/>
              <a:t>:</a:t>
            </a:r>
          </a:p>
          <a:p>
            <a:pPr>
              <a:buNone/>
            </a:pPr>
            <a:r>
              <a:rPr lang="en-US" sz="2400" dirty="0" smtClean="0"/>
              <a:t>1. </a:t>
            </a:r>
            <a:r>
              <a:rPr lang="en-GB" sz="2400" dirty="0" smtClean="0"/>
              <a:t>John E. </a:t>
            </a:r>
            <a:r>
              <a:rPr lang="en-GB" sz="2400" dirty="0" err="1" smtClean="0"/>
              <a:t>Hopcroft</a:t>
            </a:r>
            <a:r>
              <a:rPr lang="en-GB" sz="2400" dirty="0" smtClean="0"/>
              <a:t>, Rajeev </a:t>
            </a:r>
            <a:r>
              <a:rPr lang="en-GB" sz="2400" dirty="0" err="1" smtClean="0"/>
              <a:t>Motwani</a:t>
            </a:r>
            <a:r>
              <a:rPr lang="en-GB" sz="2400" dirty="0" smtClean="0"/>
              <a:t>, Jeffrey D. </a:t>
            </a:r>
            <a:r>
              <a:rPr lang="en-GB" sz="2400" dirty="0" err="1" smtClean="0"/>
              <a:t>Ullman</a:t>
            </a:r>
            <a:r>
              <a:rPr lang="en-GB" sz="2400" dirty="0" smtClean="0"/>
              <a:t>, </a:t>
            </a:r>
            <a:endParaRPr lang="en-US" sz="2400" dirty="0" smtClean="0"/>
          </a:p>
          <a:p>
            <a:pPr marL="234950" indent="55563">
              <a:buNone/>
            </a:pPr>
            <a:r>
              <a:rPr lang="en-GB" sz="2400" i="1" dirty="0" smtClean="0"/>
              <a:t>Introduction To Automata Theory , </a:t>
            </a:r>
            <a:r>
              <a:rPr lang="en-GB" sz="2400" i="1" dirty="0" err="1" smtClean="0"/>
              <a:t>Languanges</a:t>
            </a:r>
            <a:r>
              <a:rPr lang="en-GB" sz="2400" i="1" dirty="0" smtClean="0"/>
              <a:t>, and Computation 3rd Edition, </a:t>
            </a:r>
            <a:r>
              <a:rPr lang="en-GB" sz="2400" dirty="0" smtClean="0"/>
              <a:t>Addison Wesley, 2007.</a:t>
            </a:r>
          </a:p>
          <a:p>
            <a:pPr marL="0" indent="0">
              <a:buNone/>
            </a:pPr>
            <a:endParaRPr lang="en-GB" sz="2400" dirty="0" smtClean="0"/>
          </a:p>
          <a:p>
            <a:pPr marL="290513" indent="-290513">
              <a:buNone/>
            </a:pPr>
            <a:r>
              <a:rPr lang="en-GB" sz="2400" dirty="0" smtClean="0"/>
              <a:t>2. Hans </a:t>
            </a:r>
            <a:r>
              <a:rPr lang="en-GB" sz="2400" dirty="0" err="1" smtClean="0"/>
              <a:t>Dulimarta</a:t>
            </a:r>
            <a:r>
              <a:rPr lang="en-GB" sz="2400" dirty="0" smtClean="0"/>
              <a:t>, </a:t>
            </a:r>
            <a:r>
              <a:rPr lang="en-GB" sz="2400" i="1" dirty="0" err="1" smtClean="0"/>
              <a:t>Catatan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Kuliah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Matematika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Informatika</a:t>
            </a:r>
            <a:r>
              <a:rPr lang="en-GB" sz="2400" i="1" dirty="0" smtClean="0"/>
              <a:t> (</a:t>
            </a:r>
            <a:r>
              <a:rPr lang="en-GB" sz="2400" i="1" dirty="0" err="1" smtClean="0"/>
              <a:t>Bagian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Mesin</a:t>
            </a:r>
            <a:r>
              <a:rPr lang="en-GB" sz="2400" i="1" dirty="0" smtClean="0"/>
              <a:t> Turing)</a:t>
            </a:r>
            <a:r>
              <a:rPr lang="en-GB" sz="2400" dirty="0" smtClean="0"/>
              <a:t>, Program Magister </a:t>
            </a:r>
            <a:r>
              <a:rPr lang="en-GB" sz="2400" dirty="0" err="1" smtClean="0"/>
              <a:t>Informatika</a:t>
            </a:r>
            <a:r>
              <a:rPr lang="en-GB" sz="2400" dirty="0" smtClean="0"/>
              <a:t> ITB, 2003.</a:t>
            </a:r>
            <a:endParaRPr lang="en-US" sz="24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609600"/>
            <a:ext cx="5105400" cy="5516563"/>
          </a:xfrm>
        </p:spPr>
        <p:txBody>
          <a:bodyPr>
            <a:normAutofit lnSpcReduction="10000"/>
          </a:bodyPr>
          <a:lstStyle/>
          <a:p>
            <a:r>
              <a:rPr lang="en-US" sz="2400" b="1" smtClean="0"/>
              <a:t>Alan Mathison Turing</a:t>
            </a:r>
            <a:r>
              <a:rPr lang="en-US" sz="2400" smtClean="0"/>
              <a:t>, (23 June 1912 – 7 June 1954), was an English </a:t>
            </a:r>
            <a:r>
              <a:rPr lang="en-US" sz="2400" smtClean="0">
                <a:hlinkClick r:id="rId2" tooltip="Mathematician"/>
              </a:rPr>
              <a:t>mathematician</a:t>
            </a:r>
            <a:r>
              <a:rPr lang="en-US" sz="2400" smtClean="0"/>
              <a:t>, </a:t>
            </a:r>
            <a:r>
              <a:rPr lang="en-US" sz="2400" smtClean="0">
                <a:hlinkClick r:id="rId3" tooltip="Logician"/>
              </a:rPr>
              <a:t>logician</a:t>
            </a:r>
            <a:r>
              <a:rPr lang="en-US" sz="2400" smtClean="0"/>
              <a:t>, </a:t>
            </a:r>
            <a:r>
              <a:rPr lang="en-US" sz="2400" smtClean="0">
                <a:hlinkClick r:id="rId4" tooltip="Cryptanalyst"/>
              </a:rPr>
              <a:t>cryptanalyst</a:t>
            </a:r>
            <a:r>
              <a:rPr lang="en-US" sz="2400" smtClean="0"/>
              <a:t>, and </a:t>
            </a:r>
            <a:r>
              <a:rPr lang="en-US" sz="2400" smtClean="0">
                <a:hlinkClick r:id="rId5" tooltip="Computer scientist"/>
              </a:rPr>
              <a:t>computer scientist</a:t>
            </a:r>
            <a:r>
              <a:rPr lang="en-US" sz="2400" smtClean="0"/>
              <a:t>. He was highly influential in the development of </a:t>
            </a:r>
            <a:r>
              <a:rPr lang="en-US" sz="2400" smtClean="0">
                <a:hlinkClick r:id="rId6" tooltip="Computer science"/>
              </a:rPr>
              <a:t>computer science</a:t>
            </a:r>
            <a:r>
              <a:rPr lang="en-US" sz="2400" smtClean="0"/>
              <a:t>, providing a formalisation of the concepts of "</a:t>
            </a:r>
            <a:r>
              <a:rPr lang="en-US" sz="2400" smtClean="0">
                <a:hlinkClick r:id="rId7" tooltip="Algorithm"/>
              </a:rPr>
              <a:t>algorithm</a:t>
            </a:r>
            <a:r>
              <a:rPr lang="en-US" sz="2400" smtClean="0"/>
              <a:t>" and "computation" with the </a:t>
            </a:r>
            <a:r>
              <a:rPr lang="en-US" sz="2400" smtClean="0">
                <a:hlinkClick r:id="rId8" tooltip="Turing machine"/>
              </a:rPr>
              <a:t>Turing machine</a:t>
            </a:r>
            <a:r>
              <a:rPr lang="en-US" sz="2400" smtClean="0"/>
              <a:t>, which played a significant role in the creation of the modern computer. Turing is widely considered to be the father of computer science and </a:t>
            </a:r>
            <a:r>
              <a:rPr lang="en-US" sz="2400" smtClean="0">
                <a:hlinkClick r:id="rId9" tooltip="Artificial intelligence"/>
              </a:rPr>
              <a:t>artificial intelligence</a:t>
            </a:r>
            <a:r>
              <a:rPr lang="en-US" sz="2400" smtClean="0"/>
              <a:t>.</a:t>
            </a:r>
            <a:r>
              <a:rPr lang="en-US" sz="2400" baseline="30000" smtClean="0">
                <a:hlinkClick r:id="rId10"/>
              </a:rPr>
              <a:t>[3]</a:t>
            </a:r>
            <a:endParaRPr lang="en-US" sz="2400" smtClean="0"/>
          </a:p>
          <a:p>
            <a:endParaRPr lang="en-US" sz="2000" smtClean="0"/>
          </a:p>
        </p:txBody>
      </p:sp>
      <p:sp>
        <p:nvSpPr>
          <p:cNvPr id="102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FC1E61-9246-4ACE-92E8-CE801C4223A7}" type="slidenum">
              <a:rPr lang="en-US" smtClean="0"/>
              <a:pPr/>
              <a:t>3</a:t>
            </a:fld>
            <a:endParaRPr lang="en-US" smtClean="0"/>
          </a:p>
        </p:txBody>
      </p:sp>
      <p:pic>
        <p:nvPicPr>
          <p:cNvPr id="1024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11" cstate="print"/>
          <a:srcRect/>
          <a:stretch>
            <a:fillRect/>
          </a:stretch>
        </p:blipFill>
        <p:spPr>
          <a:xfrm>
            <a:off x="5867400" y="533400"/>
            <a:ext cx="2971800" cy="3721100"/>
          </a:xfrm>
          <a:noFill/>
        </p:spPr>
      </p:pic>
      <p:sp>
        <p:nvSpPr>
          <p:cNvPr id="10245" name="TextBox 6"/>
          <p:cNvSpPr txBox="1">
            <a:spLocks noChangeArrowheads="1"/>
          </p:cNvSpPr>
          <p:nvPr/>
        </p:nvSpPr>
        <p:spPr bwMode="auto">
          <a:xfrm>
            <a:off x="2971800" y="6248400"/>
            <a:ext cx="25193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Sumber: Wikipedia.org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</a:t>
            </a:r>
            <a:r>
              <a:rPr lang="en-US" sz="2400" i="1" dirty="0" smtClean="0"/>
              <a:t>Finite State Automata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Push Down Automata </a:t>
            </a:r>
            <a:r>
              <a:rPr lang="en-US" sz="2400" dirty="0" smtClean="0"/>
              <a:t>yang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mengenali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formal,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berperan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</a:t>
            </a:r>
            <a:r>
              <a:rPr lang="en-US" sz="2400" dirty="0" err="1" smtClean="0"/>
              <a:t>pengenal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formal.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Bahasa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dikenali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tanpa-pembatasan</a:t>
            </a:r>
            <a:r>
              <a:rPr lang="en-US" sz="2400" dirty="0" smtClean="0"/>
              <a:t> (</a:t>
            </a:r>
            <a:r>
              <a:rPr lang="en-US" sz="2400" i="1" dirty="0" smtClean="0"/>
              <a:t>non-restricted language</a:t>
            </a:r>
            <a:r>
              <a:rPr lang="en-US" sz="2400" dirty="0" smtClean="0"/>
              <a:t>), yang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</a:t>
            </a:r>
            <a:r>
              <a:rPr lang="en-US" sz="2400" dirty="0" err="1" smtClean="0"/>
              <a:t>terenumerasi</a:t>
            </a:r>
            <a:r>
              <a:rPr lang="en-US" sz="2400" dirty="0" smtClean="0"/>
              <a:t> </a:t>
            </a:r>
            <a:r>
              <a:rPr lang="en-US" sz="2400" dirty="0" err="1" smtClean="0"/>
              <a:t>rekursif</a:t>
            </a:r>
            <a:r>
              <a:rPr lang="en-US" sz="2400" dirty="0" smtClean="0"/>
              <a:t> (</a:t>
            </a:r>
            <a:r>
              <a:rPr lang="en-US" sz="2400" i="1" dirty="0" smtClean="0"/>
              <a:t>recursively enumerable set</a:t>
            </a:r>
            <a:r>
              <a:rPr lang="en-US" sz="2400" dirty="0" smtClean="0"/>
              <a:t>). </a:t>
            </a:r>
            <a:endParaRPr lang="en-US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err="1" smtClean="0"/>
              <a:t>Sejarah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Turing (2)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</a:t>
            </a:r>
            <a:r>
              <a:rPr lang="en-US" dirty="0" err="1" smtClean="0"/>
              <a:t>Mesin</a:t>
            </a:r>
            <a:r>
              <a:rPr lang="en-US" dirty="0" smtClean="0"/>
              <a:t> Turing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terdiri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komponen-komponen</a:t>
            </a:r>
            <a:r>
              <a:rPr lang="en-US" sz="2400" dirty="0" smtClean="0"/>
              <a:t> :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1. </a:t>
            </a:r>
            <a:r>
              <a:rPr lang="en-US" sz="2400" dirty="0" err="1" smtClean="0"/>
              <a:t>Pengendali</a:t>
            </a:r>
            <a:r>
              <a:rPr lang="en-US" sz="2400" dirty="0" smtClean="0"/>
              <a:t> </a:t>
            </a:r>
            <a:r>
              <a:rPr lang="en-US" sz="2400" dirty="0" err="1" smtClean="0"/>
              <a:t>berhingga</a:t>
            </a:r>
            <a:r>
              <a:rPr lang="en-US" sz="2400" dirty="0" smtClean="0"/>
              <a:t> (</a:t>
            </a:r>
            <a:r>
              <a:rPr lang="en-US" sz="2400" i="1" dirty="0" smtClean="0"/>
              <a:t>finite control</a:t>
            </a:r>
            <a:r>
              <a:rPr lang="en-US" sz="2400" dirty="0" smtClean="0"/>
              <a:t>)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2. Pita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sifat</a:t>
            </a:r>
            <a:r>
              <a:rPr lang="en-US" sz="2400" dirty="0" smtClean="0"/>
              <a:t>:</a:t>
            </a:r>
          </a:p>
          <a:p>
            <a:pPr marL="914400" indent="-914400">
              <a:buNone/>
            </a:pPr>
            <a:r>
              <a:rPr lang="en-US" sz="2400" dirty="0" smtClean="0"/>
              <a:t>	- </a:t>
            </a:r>
            <a:r>
              <a:rPr lang="en-US" sz="2400" dirty="0" err="1" smtClean="0"/>
              <a:t>panjangnya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berhingga</a:t>
            </a:r>
            <a:r>
              <a:rPr lang="en-US" sz="2400" dirty="0" smtClean="0"/>
              <a:t>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  (</a:t>
            </a:r>
            <a:r>
              <a:rPr lang="en-US" sz="2400" dirty="0" err="1" smtClean="0"/>
              <a:t>ujung</a:t>
            </a:r>
            <a:r>
              <a:rPr lang="en-US" sz="2400" dirty="0" smtClean="0"/>
              <a:t> </a:t>
            </a:r>
            <a:r>
              <a:rPr lang="en-US" sz="2400" dirty="0" err="1" smtClean="0"/>
              <a:t>kiri</a:t>
            </a:r>
            <a:r>
              <a:rPr lang="en-US" sz="2400" dirty="0" smtClean="0"/>
              <a:t> </a:t>
            </a:r>
            <a:r>
              <a:rPr lang="en-US" sz="2400" dirty="0" err="1" smtClean="0"/>
              <a:t>terbatas</a:t>
            </a:r>
            <a:r>
              <a:rPr lang="en-US" sz="2400" dirty="0" smtClean="0"/>
              <a:t>, </a:t>
            </a:r>
            <a:r>
              <a:rPr lang="en-US" sz="2400" dirty="0" err="1" smtClean="0"/>
              <a:t>ujung</a:t>
            </a:r>
            <a:r>
              <a:rPr lang="en-US" sz="2400" dirty="0" smtClean="0"/>
              <a:t> </a:t>
            </a:r>
            <a:r>
              <a:rPr lang="en-US" sz="2400" dirty="0" err="1" smtClean="0"/>
              <a:t>kanan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terbatas</a:t>
            </a:r>
            <a:r>
              <a:rPr lang="en-US" sz="2400" dirty="0" smtClean="0"/>
              <a:t>)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	-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dibaca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</a:t>
            </a:r>
            <a:r>
              <a:rPr lang="en-US" sz="2400" dirty="0" err="1" smtClean="0"/>
              <a:t>ditulis</a:t>
            </a:r>
            <a:endParaRPr lang="en-US" sz="2400" dirty="0" smtClean="0"/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	- </a:t>
            </a:r>
            <a:r>
              <a:rPr lang="en-US" sz="2400" dirty="0" err="1" smtClean="0"/>
              <a:t>sel</a:t>
            </a:r>
            <a:r>
              <a:rPr lang="en-US" sz="2400" dirty="0" smtClean="0"/>
              <a:t> yang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berisi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berisi</a:t>
            </a:r>
            <a:endParaRPr lang="en-US" sz="2400" dirty="0" smtClean="0"/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	  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kosong</a:t>
            </a:r>
            <a:r>
              <a:rPr lang="en-US" sz="2400" dirty="0" smtClean="0"/>
              <a:t> (</a:t>
            </a:r>
            <a:r>
              <a:rPr lang="en-US" sz="2400" i="1" dirty="0" smtClean="0"/>
              <a:t>blank</a:t>
            </a:r>
            <a:r>
              <a:rPr lang="en-US" sz="2400" dirty="0" smtClean="0"/>
              <a:t> = B)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keadaan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, </a:t>
            </a:r>
            <a:r>
              <a:rPr lang="en-US" sz="2400" i="1" dirty="0" smtClean="0"/>
              <a:t>n</a:t>
            </a:r>
            <a:r>
              <a:rPr lang="en-US" sz="2400" dirty="0" smtClean="0"/>
              <a:t> </a:t>
            </a:r>
            <a:r>
              <a:rPr lang="en-US" sz="2400" dirty="0" err="1" smtClean="0"/>
              <a:t>sel</a:t>
            </a:r>
            <a:r>
              <a:rPr lang="en-US" sz="2400" dirty="0" smtClean="0"/>
              <a:t> </a:t>
            </a:r>
            <a:r>
              <a:rPr lang="en-US" sz="2400" dirty="0" err="1" smtClean="0"/>
              <a:t>pertama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pita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</a:t>
            </a:r>
            <a:r>
              <a:rPr lang="en-US" sz="2400" dirty="0" err="1" smtClean="0"/>
              <a:t>berisi</a:t>
            </a:r>
            <a:r>
              <a:rPr lang="en-US" sz="2400" dirty="0" smtClean="0"/>
              <a:t> </a:t>
            </a:r>
            <a:r>
              <a:rPr lang="en-US" sz="2400" dirty="0" err="1" smtClean="0"/>
              <a:t>rangkaian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yang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dikenali</a:t>
            </a:r>
            <a:r>
              <a:rPr lang="en-US" sz="2400" dirty="0" smtClean="0"/>
              <a:t> (</a:t>
            </a:r>
            <a:r>
              <a:rPr lang="en-US" sz="2400" dirty="0" err="1" smtClean="0"/>
              <a:t>dinyatakan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…, </a:t>
            </a:r>
            <a:r>
              <a:rPr lang="en-US" sz="2400" i="1" dirty="0" smtClean="0"/>
              <a:t>a</a:t>
            </a:r>
            <a:r>
              <a:rPr lang="en-US" sz="2400" i="1" baseline="-25000" dirty="0" smtClean="0"/>
              <a:t>n</a:t>
            </a:r>
            <a:r>
              <a:rPr lang="en-US" sz="2400" dirty="0" smtClean="0"/>
              <a:t>). </a:t>
            </a:r>
            <a:r>
              <a:rPr lang="en-US" sz="2400" dirty="0" err="1" smtClean="0"/>
              <a:t>Sel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sebelah</a:t>
            </a:r>
            <a:r>
              <a:rPr lang="en-US" sz="2400" dirty="0" smtClean="0"/>
              <a:t> </a:t>
            </a:r>
            <a:r>
              <a:rPr lang="en-US" sz="2400" dirty="0" err="1" smtClean="0"/>
              <a:t>kanan</a:t>
            </a:r>
            <a:r>
              <a:rPr lang="en-US" sz="2400" dirty="0" smtClean="0"/>
              <a:t> </a:t>
            </a:r>
            <a:r>
              <a:rPr lang="en-US" sz="2400" dirty="0" err="1" smtClean="0"/>
              <a:t>rangkaian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berisi</a:t>
            </a:r>
            <a:r>
              <a:rPr lang="en-US" sz="2400" dirty="0" smtClean="0"/>
              <a:t> B.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Model </a:t>
            </a:r>
            <a:r>
              <a:rPr lang="en-US" dirty="0" err="1" smtClean="0"/>
              <a:t>Mesin</a:t>
            </a:r>
            <a:r>
              <a:rPr lang="en-US" dirty="0" smtClean="0"/>
              <a:t> Turing (2)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905000" y="2057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a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62200" y="2057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a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19400" y="2057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…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76600" y="2057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…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3800" y="2057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a</a:t>
            </a:r>
            <a:r>
              <a:rPr lang="en-US" i="1" baseline="-25000" dirty="0" smtClean="0">
                <a:solidFill>
                  <a:schemeClr val="tx1"/>
                </a:solidFill>
              </a:rPr>
              <a:t>n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191000" y="2057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B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648200" y="2057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B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05400" y="2057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B</a:t>
            </a:r>
            <a:endParaRPr lang="en-US" i="1" baseline="-25000" dirty="0">
              <a:solidFill>
                <a:schemeClr val="tx1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5562600" y="20574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562600" y="2514600"/>
            <a:ext cx="914400" cy="158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791200" y="21336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...</a:t>
            </a:r>
            <a:endParaRPr lang="en-US" dirty="0"/>
          </a:p>
        </p:txBody>
      </p:sp>
      <p:sp>
        <p:nvSpPr>
          <p:cNvPr id="19" name="Flowchart: Off-page Connector 18"/>
          <p:cNvSpPr/>
          <p:nvPr/>
        </p:nvSpPr>
        <p:spPr>
          <a:xfrm rot="10800000">
            <a:off x="2895600" y="2590800"/>
            <a:ext cx="381000" cy="304800"/>
          </a:xfrm>
          <a:prstGeom prst="flowChartOffpage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971800" y="3962400"/>
            <a:ext cx="2438400" cy="1447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Finite State Control</a:t>
            </a:r>
            <a:endParaRPr lang="en-US" sz="2000" i="1" dirty="0">
              <a:solidFill>
                <a:schemeClr val="tx1"/>
              </a:solidFill>
            </a:endParaRPr>
          </a:p>
        </p:txBody>
      </p:sp>
      <p:cxnSp>
        <p:nvCxnSpPr>
          <p:cNvPr id="40" name="Curved Connector 39"/>
          <p:cNvCxnSpPr>
            <a:stCxn id="19" idx="0"/>
            <a:endCxn id="20" idx="0"/>
          </p:cNvCxnSpPr>
          <p:nvPr/>
        </p:nvCxnSpPr>
        <p:spPr>
          <a:xfrm rot="16200000" flipH="1">
            <a:off x="3105150" y="2876550"/>
            <a:ext cx="1066800" cy="1104900"/>
          </a:xfrm>
          <a:prstGeom prst="curvedConnector3">
            <a:avLst>
              <a:gd name="adj1" fmla="val 50000"/>
            </a:avLst>
          </a:prstGeom>
          <a:ln w="2222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276600" y="2819400"/>
            <a:ext cx="10214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R/W head</a:t>
            </a:r>
            <a:endParaRPr lang="en-US" sz="1600" i="1" dirty="0"/>
          </a:p>
        </p:txBody>
      </p:sp>
      <p:cxnSp>
        <p:nvCxnSpPr>
          <p:cNvPr id="43" name="Straight Arrow Connector 42"/>
          <p:cNvCxnSpPr/>
          <p:nvPr/>
        </p:nvCxnSpPr>
        <p:spPr>
          <a:xfrm rot="10800000">
            <a:off x="2057400" y="2743200"/>
            <a:ext cx="60960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10800000">
            <a:off x="3429000" y="2743200"/>
            <a:ext cx="609600" cy="1588"/>
          </a:xfrm>
          <a:prstGeom prst="straightConnector1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Slide Number Placeholder 4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Perbedaan</a:t>
            </a:r>
            <a:r>
              <a:rPr lang="en-US" sz="2800" dirty="0" smtClean="0"/>
              <a:t> </a:t>
            </a:r>
            <a:r>
              <a:rPr lang="en-US" sz="2800" dirty="0" err="1" smtClean="0"/>
              <a:t>mesin</a:t>
            </a:r>
            <a:r>
              <a:rPr lang="en-US" sz="2800" dirty="0" smtClean="0"/>
              <a:t> Turing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FSA </a:t>
            </a:r>
            <a:r>
              <a:rPr lang="en-US" sz="2800" dirty="0" err="1" smtClean="0"/>
              <a:t>dan</a:t>
            </a:r>
            <a:r>
              <a:rPr lang="en-US" sz="2800" dirty="0" smtClean="0"/>
              <a:t> PDA</a:t>
            </a:r>
            <a:endParaRPr lang="en-US" sz="2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Model </a:t>
            </a:r>
            <a:r>
              <a:rPr lang="en-US" dirty="0" err="1" smtClean="0"/>
              <a:t>Mesin</a:t>
            </a:r>
            <a:r>
              <a:rPr lang="en-US" dirty="0" smtClean="0"/>
              <a:t> Turing (3)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2590800"/>
          <a:ext cx="7467600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/>
                        <a:t>FSA/PDA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Mesin</a:t>
                      </a:r>
                      <a:r>
                        <a:rPr lang="en-US" sz="2400" dirty="0" smtClean="0"/>
                        <a:t> Turing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34950" indent="-234950"/>
                      <a:r>
                        <a:rPr lang="en-US" sz="2000" dirty="0" smtClean="0"/>
                        <a:t>1. Pita </a:t>
                      </a:r>
                      <a:r>
                        <a:rPr lang="en-US" sz="2000" dirty="0" err="1" smtClean="0"/>
                        <a:t>masukan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hanya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dapat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dibaca</a:t>
                      </a:r>
                      <a:r>
                        <a:rPr lang="en-US" sz="2000" dirty="0" smtClean="0"/>
                        <a:t>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4950" indent="-234950"/>
                      <a:r>
                        <a:rPr lang="en-US" sz="2000" dirty="0" smtClean="0"/>
                        <a:t>1. Pita </a:t>
                      </a:r>
                      <a:r>
                        <a:rPr lang="en-US" sz="2000" dirty="0" err="1" smtClean="0"/>
                        <a:t>masukan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dapat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dibaca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dan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ditulis</a:t>
                      </a:r>
                      <a:r>
                        <a:rPr lang="en-US" sz="2000" dirty="0" smtClean="0"/>
                        <a:t>.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34950" indent="-234950"/>
                      <a:r>
                        <a:rPr lang="en-US" sz="2000" dirty="0" smtClean="0"/>
                        <a:t>2. </a:t>
                      </a:r>
                      <a:r>
                        <a:rPr lang="en-US" sz="2000" i="1" dirty="0" smtClean="0"/>
                        <a:t>Head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hanya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dapat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digerakkan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ke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kanan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4950" indent="-234950"/>
                      <a:r>
                        <a:rPr lang="en-US" sz="2000" dirty="0" smtClean="0"/>
                        <a:t>2. </a:t>
                      </a:r>
                      <a:r>
                        <a:rPr lang="en-US" sz="2000" i="1" dirty="0" smtClean="0"/>
                        <a:t>Head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dapat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digerakkan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ke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kiri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maupun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ke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kanan</a:t>
                      </a:r>
                      <a:r>
                        <a:rPr lang="en-US" sz="2000" baseline="0" dirty="0" smtClean="0"/>
                        <a:t>.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34950" indent="-234950"/>
                      <a:r>
                        <a:rPr lang="en-US" sz="2000" dirty="0" smtClean="0"/>
                        <a:t>3. Pita </a:t>
                      </a:r>
                      <a:r>
                        <a:rPr lang="en-US" sz="2000" dirty="0" err="1" smtClean="0"/>
                        <a:t>masukan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hanya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berisi</a:t>
                      </a:r>
                      <a:r>
                        <a:rPr lang="en-US" sz="2000" dirty="0" smtClean="0"/>
                        <a:t> string </a:t>
                      </a:r>
                      <a:r>
                        <a:rPr lang="en-US" sz="2000" dirty="0" err="1" smtClean="0"/>
                        <a:t>masukan</a:t>
                      </a:r>
                      <a:r>
                        <a:rPr lang="en-US" sz="2000" dirty="0" smtClean="0"/>
                        <a:t>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4950" indent="-234950"/>
                      <a:r>
                        <a:rPr lang="en-US" sz="2000" dirty="0" smtClean="0"/>
                        <a:t>3. Pita </a:t>
                      </a:r>
                      <a:r>
                        <a:rPr lang="en-US" sz="2000" dirty="0" err="1" smtClean="0"/>
                        <a:t>masukan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juga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berfungsi</a:t>
                      </a:r>
                      <a:r>
                        <a:rPr lang="en-US" sz="2000" baseline="0" dirty="0" smtClean="0"/>
                        <a:t>  </a:t>
                      </a:r>
                      <a:r>
                        <a:rPr lang="en-US" sz="2000" baseline="0" dirty="0" err="1" smtClean="0"/>
                        <a:t>sebagai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tempat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penyimpanan</a:t>
                      </a:r>
                      <a:r>
                        <a:rPr lang="en-US" sz="2000" baseline="0" dirty="0" smtClean="0"/>
                        <a:t> yang </a:t>
                      </a:r>
                      <a:r>
                        <a:rPr lang="en-US" sz="2000" baseline="0" dirty="0" err="1" smtClean="0"/>
                        <a:t>pada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pengaksesannya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tidak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dibatasi</a:t>
                      </a:r>
                      <a:r>
                        <a:rPr lang="en-US" sz="2000" baseline="0" dirty="0" smtClean="0"/>
                        <a:t>. </a:t>
                      </a:r>
                      <a:r>
                        <a:rPr lang="en-US" sz="2000" baseline="30000" dirty="0" smtClean="0"/>
                        <a:t>*)</a:t>
                      </a:r>
                      <a:endParaRPr lang="en-US" sz="2000" baseline="30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0" y="6172200"/>
            <a:ext cx="8557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/>
              <a:t> *)</a:t>
            </a:r>
            <a:r>
              <a:rPr lang="en-US" dirty="0" smtClean="0"/>
              <a:t> </a:t>
            </a:r>
            <a:r>
              <a:rPr lang="en-US" dirty="0" err="1" smtClean="0"/>
              <a:t>Bandingkan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penyimpanan</a:t>
            </a:r>
            <a:r>
              <a:rPr lang="en-US" dirty="0" smtClean="0"/>
              <a:t> PDA yang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diakses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i="1" dirty="0" smtClean="0"/>
              <a:t>stack 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Aksi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Turing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Perilaku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bergantung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berada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posisi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dirty="0" err="1" smtClean="0"/>
              <a:t>baca</a:t>
            </a:r>
            <a:r>
              <a:rPr lang="en-US" sz="2400" dirty="0" smtClean="0"/>
              <a:t>/</a:t>
            </a:r>
            <a:r>
              <a:rPr lang="en-US" sz="2400" dirty="0" err="1" smtClean="0"/>
              <a:t>tulis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status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i="1" dirty="0" smtClean="0"/>
              <a:t>Finite Control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gerakannya</a:t>
            </a:r>
            <a:r>
              <a:rPr lang="en-US" sz="2400" dirty="0" smtClean="0"/>
              <a:t>,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salah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aksi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1. </a:t>
            </a:r>
            <a:r>
              <a:rPr lang="en-US" sz="2400" dirty="0" err="1" smtClean="0"/>
              <a:t>Berubah</a:t>
            </a:r>
            <a:r>
              <a:rPr lang="en-US" sz="2400" dirty="0" smtClean="0"/>
              <a:t> status.</a:t>
            </a:r>
          </a:p>
          <a:p>
            <a:pPr marL="346075" indent="-346075">
              <a:buNone/>
            </a:pPr>
            <a:r>
              <a:rPr lang="en-US" sz="2400" dirty="0"/>
              <a:t>	</a:t>
            </a:r>
            <a:r>
              <a:rPr lang="en-US" sz="2400" dirty="0" smtClean="0"/>
              <a:t>2. </a:t>
            </a:r>
            <a:r>
              <a:rPr lang="en-US" sz="2400" dirty="0" err="1" smtClean="0"/>
              <a:t>Menuliskan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pita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. </a:t>
            </a:r>
            <a:r>
              <a:rPr lang="en-US" sz="2400" dirty="0" err="1" smtClean="0"/>
              <a:t>Aksi</a:t>
            </a:r>
            <a:r>
              <a:rPr lang="en-US" sz="2400" dirty="0" smtClean="0"/>
              <a:t> </a:t>
            </a:r>
            <a:r>
              <a:rPr lang="en-US" sz="2400" dirty="0" err="1" smtClean="0"/>
              <a:t>penulisan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</a:p>
          <a:p>
            <a:pPr marL="346075" indent="-346075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</a:t>
            </a:r>
            <a:r>
              <a:rPr lang="en-US" sz="2400" dirty="0" err="1" smtClean="0"/>
              <a:t>mengubah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yang </a:t>
            </a:r>
            <a:r>
              <a:rPr lang="en-US" sz="2400" dirty="0" err="1" smtClean="0"/>
              <a:t>sebelumnya</a:t>
            </a:r>
            <a:r>
              <a:rPr lang="en-US" sz="2400" dirty="0" smtClean="0"/>
              <a:t> </a:t>
            </a:r>
            <a:r>
              <a:rPr lang="en-US" sz="2400" dirty="0" err="1" smtClean="0"/>
              <a:t>berada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sel</a:t>
            </a:r>
            <a:r>
              <a:rPr lang="en-US" sz="2400" dirty="0" smtClean="0"/>
              <a:t> </a:t>
            </a:r>
            <a:r>
              <a:rPr lang="en-US" sz="2400" dirty="0" err="1" smtClean="0"/>
              <a:t>tsb</a:t>
            </a:r>
            <a:r>
              <a:rPr lang="en-US" sz="2400" dirty="0" smtClean="0"/>
              <a:t>.</a:t>
            </a:r>
          </a:p>
          <a:p>
            <a:pPr marL="346075" indent="-346075">
              <a:buNone/>
            </a:pPr>
            <a:r>
              <a:rPr lang="en-US" sz="2400" dirty="0"/>
              <a:t>	</a:t>
            </a:r>
            <a:r>
              <a:rPr lang="en-US" sz="2400" dirty="0" smtClean="0"/>
              <a:t>3. </a:t>
            </a:r>
            <a:r>
              <a:rPr lang="en-US" sz="2400" dirty="0" err="1" smtClean="0"/>
              <a:t>Menggerakkan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kiri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kanan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 smtClean="0"/>
              <a:t>Contoh</a:t>
            </a:r>
            <a:r>
              <a:rPr lang="en-US" sz="2400" dirty="0" smtClean="0"/>
              <a:t>: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 </a:t>
            </a:r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mengenali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  </a:t>
            </a:r>
            <a:r>
              <a:rPr lang="en-US" sz="2400" i="1" dirty="0" smtClean="0"/>
              <a:t>L </a:t>
            </a:r>
            <a:r>
              <a:rPr lang="en-US" sz="2400" dirty="0" smtClean="0"/>
              <a:t>= {0</a:t>
            </a:r>
            <a:r>
              <a:rPr lang="en-US" sz="2400" i="1" baseline="30000" dirty="0" smtClean="0"/>
              <a:t>n</a:t>
            </a:r>
            <a:r>
              <a:rPr lang="en-US" sz="2400" dirty="0" smtClean="0"/>
              <a:t>1</a:t>
            </a:r>
            <a:r>
              <a:rPr lang="en-US" sz="2400" i="1" baseline="30000" dirty="0" smtClean="0"/>
              <a:t>n</a:t>
            </a:r>
            <a:r>
              <a:rPr lang="en-US" sz="2400" dirty="0" smtClean="0"/>
              <a:t> | </a:t>
            </a:r>
            <a:r>
              <a:rPr lang="en-US" sz="2400" i="1" dirty="0" smtClean="0"/>
              <a:t>n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 1}. </a:t>
            </a:r>
            <a:r>
              <a:rPr lang="en-US" sz="2400" dirty="0" err="1" smtClean="0">
                <a:sym typeface="Symbol"/>
              </a:rPr>
              <a:t>Contoh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string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dalam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misalnya</a:t>
            </a: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>
                <a:sym typeface="Symbol"/>
              </a:rPr>
              <a:t>	</a:t>
            </a:r>
            <a:r>
              <a:rPr lang="en-US" sz="2400" dirty="0" smtClean="0">
                <a:sym typeface="Symbol"/>
              </a:rPr>
              <a:t>		01, 0011, 000111, 00001111, </a:t>
            </a:r>
            <a:r>
              <a:rPr lang="en-US" sz="2400" dirty="0" err="1" smtClean="0">
                <a:sym typeface="Symbol"/>
              </a:rPr>
              <a:t>dst</a:t>
            </a:r>
            <a:r>
              <a:rPr lang="en-US" sz="2400" dirty="0" smtClean="0">
                <a:sym typeface="Symbol"/>
              </a:rPr>
              <a:t>.</a:t>
            </a:r>
          </a:p>
          <a:p>
            <a:pPr>
              <a:buNone/>
            </a:pPr>
            <a:endParaRPr lang="en-US" sz="2400" dirty="0" smtClean="0">
              <a:sym typeface="Symbol"/>
            </a:endParaRPr>
          </a:p>
          <a:p>
            <a:pPr marL="0" indent="0">
              <a:buNone/>
            </a:pPr>
            <a:r>
              <a:rPr lang="en-US" sz="2400" dirty="0" smtClean="0">
                <a:sym typeface="Symbol"/>
              </a:rPr>
              <a:t>Cara </a:t>
            </a:r>
            <a:r>
              <a:rPr lang="en-US" sz="2400" dirty="0" err="1" smtClean="0">
                <a:sym typeface="Symbol"/>
              </a:rPr>
              <a:t>kerja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mesin</a:t>
            </a:r>
            <a:r>
              <a:rPr lang="en-US" sz="2400" dirty="0" smtClean="0">
                <a:sym typeface="Symbol"/>
              </a:rPr>
              <a:t> Turing </a:t>
            </a:r>
            <a:r>
              <a:rPr lang="en-US" sz="2400" dirty="0" err="1" smtClean="0">
                <a:sym typeface="Symbol"/>
              </a:rPr>
              <a:t>untuk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mengenali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bahasa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dinyatakan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algoritma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berikut</a:t>
            </a:r>
            <a:r>
              <a:rPr lang="en-US" sz="2400" dirty="0" smtClean="0">
                <a:sym typeface="Symbol"/>
              </a:rPr>
              <a:t>:</a:t>
            </a:r>
          </a:p>
          <a:p>
            <a:pPr>
              <a:buNone/>
            </a:pPr>
            <a:r>
              <a:rPr lang="en-US" sz="2400" dirty="0" smtClean="0"/>
              <a:t>1.  </a:t>
            </a:r>
            <a:r>
              <a:rPr lang="en-US" sz="2400" dirty="0" err="1" smtClean="0"/>
              <a:t>Ganti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‘0’ paling </a:t>
            </a:r>
            <a:r>
              <a:rPr lang="en-US" sz="2400" dirty="0" err="1" smtClean="0"/>
              <a:t>kiri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‘X’.</a:t>
            </a:r>
          </a:p>
          <a:p>
            <a:pPr>
              <a:buNone/>
            </a:pPr>
            <a:r>
              <a:rPr lang="en-US" sz="2400" dirty="0" smtClean="0"/>
              <a:t>2.  </a:t>
            </a:r>
            <a:r>
              <a:rPr lang="en-US" sz="2400" dirty="0" err="1" smtClean="0"/>
              <a:t>Gerakkan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kanan</a:t>
            </a:r>
            <a:r>
              <a:rPr lang="en-US" sz="2400" dirty="0" smtClean="0"/>
              <a:t> </a:t>
            </a:r>
            <a:r>
              <a:rPr lang="en-US" sz="2400" dirty="0" err="1" smtClean="0"/>
              <a:t>hingga</a:t>
            </a:r>
            <a:r>
              <a:rPr lang="en-US" sz="2400" dirty="0" smtClean="0"/>
              <a:t> </a:t>
            </a:r>
            <a:r>
              <a:rPr lang="en-US" sz="2400" dirty="0" err="1" smtClean="0"/>
              <a:t>dijumpai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‘1’.</a:t>
            </a:r>
          </a:p>
          <a:p>
            <a:pPr>
              <a:buNone/>
            </a:pPr>
            <a:r>
              <a:rPr lang="en-US" sz="2400" dirty="0" smtClean="0"/>
              <a:t>3.  </a:t>
            </a:r>
            <a:r>
              <a:rPr lang="en-US" sz="2400" dirty="0" err="1" smtClean="0"/>
              <a:t>Ganti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‘1’ paling </a:t>
            </a:r>
            <a:r>
              <a:rPr lang="en-US" sz="2400" dirty="0" err="1" smtClean="0"/>
              <a:t>kiri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‘Y’</a:t>
            </a:r>
          </a:p>
          <a:p>
            <a:pPr>
              <a:buNone/>
            </a:pPr>
            <a:r>
              <a:rPr lang="en-US" sz="2400" dirty="0" smtClean="0"/>
              <a:t>4.  </a:t>
            </a:r>
            <a:r>
              <a:rPr lang="en-US" sz="2400" dirty="0" err="1" smtClean="0"/>
              <a:t>Gerakkan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kiri</a:t>
            </a:r>
            <a:r>
              <a:rPr lang="en-US" sz="2400" dirty="0" smtClean="0"/>
              <a:t> </a:t>
            </a:r>
            <a:r>
              <a:rPr lang="en-US" sz="2400" dirty="0" err="1" smtClean="0"/>
              <a:t>hingga</a:t>
            </a:r>
            <a:r>
              <a:rPr lang="en-US" sz="2400" dirty="0" smtClean="0"/>
              <a:t> </a:t>
            </a:r>
            <a:r>
              <a:rPr lang="en-US" sz="2400" dirty="0" err="1" smtClean="0"/>
              <a:t>dijumpai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‘X’</a:t>
            </a:r>
          </a:p>
          <a:p>
            <a:pPr>
              <a:buNone/>
            </a:pPr>
            <a:r>
              <a:rPr lang="en-US" sz="2400" dirty="0" smtClean="0"/>
              <a:t>5.  </a:t>
            </a:r>
            <a:r>
              <a:rPr lang="en-US" sz="2400" dirty="0" err="1" smtClean="0"/>
              <a:t>Geser</a:t>
            </a:r>
            <a:r>
              <a:rPr lang="en-US" sz="2400" dirty="0" smtClean="0"/>
              <a:t> </a:t>
            </a:r>
            <a:r>
              <a:rPr lang="en-US" sz="2400" i="1" dirty="0" smtClean="0"/>
              <a:t>head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kanan</a:t>
            </a:r>
            <a:r>
              <a:rPr lang="en-US" sz="2400" dirty="0" smtClean="0"/>
              <a:t> (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diperoleh</a:t>
            </a:r>
            <a:r>
              <a:rPr lang="en-US" sz="2400" dirty="0" smtClean="0"/>
              <a:t> ‘0’ paling </a:t>
            </a:r>
            <a:r>
              <a:rPr lang="en-US" sz="2400" dirty="0" err="1" smtClean="0"/>
              <a:t>kiri</a:t>
            </a:r>
            <a:r>
              <a:rPr lang="en-US" sz="2400" dirty="0" smtClean="0"/>
              <a:t>).</a:t>
            </a:r>
          </a:p>
          <a:p>
            <a:pPr>
              <a:buNone/>
            </a:pPr>
            <a:r>
              <a:rPr lang="en-US" sz="2400" dirty="0" smtClean="0"/>
              <a:t>6.  </a:t>
            </a:r>
            <a:r>
              <a:rPr lang="en-US" sz="2400" dirty="0" err="1" smtClean="0"/>
              <a:t>Kembali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langkah</a:t>
            </a:r>
            <a:r>
              <a:rPr lang="en-US" sz="2400" dirty="0" smtClean="0"/>
              <a:t> 1.</a:t>
            </a:r>
          </a:p>
          <a:p>
            <a:pPr>
              <a:buNone/>
            </a:pP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912</TotalTime>
  <Words>1278</Words>
  <Application>Microsoft Office PowerPoint</Application>
  <PresentationFormat>On-screen Show (4:3)</PresentationFormat>
  <Paragraphs>453</Paragraphs>
  <Slides>28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KaiTi</vt:lpstr>
      <vt:lpstr>Arial</vt:lpstr>
      <vt:lpstr>Calibri</vt:lpstr>
      <vt:lpstr>Symbol</vt:lpstr>
      <vt:lpstr>Wingdings</vt:lpstr>
      <vt:lpstr>Office Theme</vt:lpstr>
      <vt:lpstr>Equation</vt:lpstr>
      <vt:lpstr>2. Mesin Turing (Bagian 1)</vt:lpstr>
      <vt:lpstr>Sejarah Mesin Turing (1)</vt:lpstr>
      <vt:lpstr>PowerPoint Presentation</vt:lpstr>
      <vt:lpstr>Sejarah Mesin Turing (2)</vt:lpstr>
      <vt:lpstr>Model Mesin Turing (1)</vt:lpstr>
      <vt:lpstr>Model Mesin Turing (2)</vt:lpstr>
      <vt:lpstr>Model Mesin Turing (3)</vt:lpstr>
      <vt:lpstr>Aksi Mesin Turing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Definisi Formal Mesin Turing</vt:lpstr>
      <vt:lpstr>PowerPoint Presentation</vt:lpstr>
      <vt:lpstr>PowerPoint Presentation</vt:lpstr>
      <vt:lpstr>PowerPoint Presentation</vt:lpstr>
      <vt:lpstr>Deskripsi Sesaat</vt:lpstr>
      <vt:lpstr>PowerPoint Presentation</vt:lpstr>
      <vt:lpstr>PowerPoint Presentation</vt:lpstr>
      <vt:lpstr>PowerPoint Presentation</vt:lpstr>
      <vt:lpstr>PowerPoint Presentation</vt:lpstr>
      <vt:lpstr>Unrestricted Grammar  Mesin Turing</vt:lpstr>
      <vt:lpstr>PowerPoint Presentation</vt:lpstr>
      <vt:lpstr>Pekerjaan Rumah 1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Mesin Turing</dc:title>
  <dc:creator>AXIOO</dc:creator>
  <cp:lastModifiedBy>rinaldi-irk</cp:lastModifiedBy>
  <cp:revision>71</cp:revision>
  <dcterms:created xsi:type="dcterms:W3CDTF">2014-08-27T01:10:53Z</dcterms:created>
  <dcterms:modified xsi:type="dcterms:W3CDTF">2015-09-07T03:18:59Z</dcterms:modified>
</cp:coreProperties>
</file>